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50917"/>
            <a:ext cx="11363960" cy="626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46319" y="6502989"/>
            <a:ext cx="1499234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8010" y="6578885"/>
            <a:ext cx="153733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481" y="941069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019" y="638047"/>
            <a:ext cx="86804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Highlighted </a:t>
            </a:r>
            <a:r>
              <a:rPr dirty="0" sz="1400" spc="-130">
                <a:solidFill>
                  <a:srgbClr val="565656"/>
                </a:solidFill>
                <a:latin typeface="Arial Black"/>
                <a:cs typeface="Arial Black"/>
              </a:rPr>
              <a:t>below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are </a:t>
            </a:r>
            <a:r>
              <a:rPr dirty="0" sz="1400" spc="-130">
                <a:solidFill>
                  <a:srgbClr val="565656"/>
                </a:solidFill>
                <a:latin typeface="Arial Black"/>
                <a:cs typeface="Arial Black"/>
              </a:rPr>
              <a:t>they </a:t>
            </a:r>
            <a:r>
              <a:rPr dirty="0" sz="1400" spc="-170">
                <a:solidFill>
                  <a:srgbClr val="565656"/>
                </a:solidFill>
                <a:latin typeface="Arial Black"/>
                <a:cs typeface="Arial Black"/>
              </a:rPr>
              <a:t>key </a:t>
            </a:r>
            <a:r>
              <a:rPr dirty="0" sz="1400" spc="-135">
                <a:solidFill>
                  <a:srgbClr val="565656"/>
                </a:solidFill>
                <a:latin typeface="Arial Black"/>
                <a:cs typeface="Arial Black"/>
              </a:rPr>
              <a:t>factors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that </a:t>
            </a:r>
            <a:r>
              <a:rPr dirty="0" sz="1400" spc="-110">
                <a:solidFill>
                  <a:srgbClr val="565656"/>
                </a:solidFill>
                <a:latin typeface="Arial Black"/>
                <a:cs typeface="Arial Black"/>
              </a:rPr>
              <a:t>determine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whether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an </a:t>
            </a:r>
            <a:r>
              <a:rPr dirty="0" sz="1400" spc="-125">
                <a:solidFill>
                  <a:srgbClr val="565656"/>
                </a:solidFill>
                <a:latin typeface="Arial Black"/>
                <a:cs typeface="Arial Black"/>
              </a:rPr>
              <a:t>application </a:t>
            </a:r>
            <a:r>
              <a:rPr dirty="0" sz="1400" spc="-150">
                <a:solidFill>
                  <a:srgbClr val="565656"/>
                </a:solidFill>
                <a:latin typeface="Arial Black"/>
                <a:cs typeface="Arial Black"/>
              </a:rPr>
              <a:t>is </a:t>
            </a:r>
            <a:r>
              <a:rPr dirty="0" sz="1400" spc="-125">
                <a:solidFill>
                  <a:srgbClr val="565656"/>
                </a:solidFill>
                <a:latin typeface="Arial Black"/>
                <a:cs typeface="Arial Black"/>
              </a:rPr>
              <a:t>suitable </a:t>
            </a:r>
            <a:r>
              <a:rPr dirty="0" sz="1400" spc="-70">
                <a:solidFill>
                  <a:srgbClr val="565656"/>
                </a:solidFill>
                <a:latin typeface="Arial Black"/>
                <a:cs typeface="Arial Black"/>
              </a:rPr>
              <a:t>for </a:t>
            </a:r>
            <a:r>
              <a:rPr dirty="0" sz="1400" spc="-110">
                <a:solidFill>
                  <a:srgbClr val="565656"/>
                </a:solidFill>
                <a:latin typeface="Arial Black"/>
                <a:cs typeface="Arial Black"/>
              </a:rPr>
              <a:t>Cloud </a:t>
            </a:r>
            <a:r>
              <a:rPr dirty="0" sz="1400" spc="-70">
                <a:solidFill>
                  <a:srgbClr val="565656"/>
                </a:solidFill>
                <a:latin typeface="Arial Black"/>
                <a:cs typeface="Arial Black"/>
              </a:rPr>
              <a:t>or</a:t>
            </a:r>
            <a:r>
              <a:rPr dirty="0" sz="1400">
                <a:solidFill>
                  <a:srgbClr val="56565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565656"/>
                </a:solidFill>
                <a:latin typeface="Arial Black"/>
                <a:cs typeface="Arial Black"/>
              </a:rPr>
              <a:t>not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76117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Cloud </a:t>
            </a:r>
            <a:r>
              <a:rPr dirty="0" spc="-185"/>
              <a:t>Suitability </a:t>
            </a:r>
            <a:r>
              <a:rPr dirty="0" spc="-225"/>
              <a:t>Assessment </a:t>
            </a:r>
            <a:r>
              <a:rPr dirty="0"/>
              <a:t>– </a:t>
            </a:r>
            <a:r>
              <a:rPr dirty="0" spc="-160">
                <a:solidFill>
                  <a:srgbClr val="85BB24"/>
                </a:solidFill>
              </a:rPr>
              <a:t>Cloud </a:t>
            </a:r>
            <a:r>
              <a:rPr dirty="0" spc="-220">
                <a:solidFill>
                  <a:srgbClr val="85BB24"/>
                </a:solidFill>
              </a:rPr>
              <a:t>Accelerators </a:t>
            </a:r>
            <a:r>
              <a:rPr dirty="0" spc="-150">
                <a:solidFill>
                  <a:srgbClr val="85BB24"/>
                </a:solidFill>
              </a:rPr>
              <a:t>and</a:t>
            </a:r>
            <a:r>
              <a:rPr dirty="0" spc="-155">
                <a:solidFill>
                  <a:srgbClr val="85BB24"/>
                </a:solidFill>
              </a:rPr>
              <a:t> Inhibitors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2148" y="5935979"/>
            <a:ext cx="5400040" cy="288290"/>
          </a:xfrm>
          <a:prstGeom prst="rect">
            <a:avLst/>
          </a:prstGeom>
          <a:solidFill>
            <a:srgbClr val="85BB24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1000" b="0">
                <a:solidFill>
                  <a:srgbClr val="FFFFFF"/>
                </a:solidFill>
                <a:latin typeface="Segoe UI Light"/>
                <a:cs typeface="Segoe UI Light"/>
              </a:rPr>
              <a:t>Cloud</a:t>
            </a:r>
            <a:r>
              <a:rPr dirty="0" sz="1000" spc="-35" b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1000" b="0">
                <a:solidFill>
                  <a:srgbClr val="FFFFFF"/>
                </a:solidFill>
                <a:latin typeface="Segoe UI Light"/>
                <a:cs typeface="Segoe UI Light"/>
              </a:rPr>
              <a:t>Suitable</a:t>
            </a:r>
            <a:endParaRPr sz="1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4223" y="5935979"/>
            <a:ext cx="5400040" cy="288290"/>
          </a:xfrm>
          <a:prstGeom prst="rect">
            <a:avLst/>
          </a:prstGeom>
          <a:solidFill>
            <a:srgbClr val="F11201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000" b="0">
                <a:solidFill>
                  <a:srgbClr val="FFFFFF"/>
                </a:solidFill>
                <a:latin typeface="Segoe UI Light"/>
                <a:cs typeface="Segoe UI Light"/>
              </a:rPr>
              <a:t>Less Cloud</a:t>
            </a:r>
            <a:r>
              <a:rPr dirty="0" sz="1000" spc="-65" b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1000" b="0">
                <a:solidFill>
                  <a:srgbClr val="FFFFFF"/>
                </a:solidFill>
                <a:latin typeface="Segoe UI Light"/>
                <a:cs typeface="Segoe UI Light"/>
              </a:rPr>
              <a:t>Suitable</a:t>
            </a:r>
            <a:endParaRPr sz="1000">
              <a:latin typeface="Segoe UI Light"/>
              <a:cs typeface="Segoe U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798" y="976604"/>
            <a:ext cx="11354435" cy="4959350"/>
            <a:chOff x="415798" y="976604"/>
            <a:chExt cx="11354435" cy="4959350"/>
          </a:xfrm>
        </p:grpSpPr>
        <p:sp>
          <p:nvSpPr>
            <p:cNvPr id="8" name="object 8"/>
            <p:cNvSpPr/>
            <p:nvPr/>
          </p:nvSpPr>
          <p:spPr>
            <a:xfrm>
              <a:off x="3084576" y="5779008"/>
              <a:ext cx="76200" cy="156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2148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5399532" y="0"/>
                  </a:moveTo>
                  <a:lnTo>
                    <a:pt x="0" y="0"/>
                  </a:lnTo>
                  <a:lnTo>
                    <a:pt x="0" y="4795774"/>
                  </a:lnTo>
                  <a:lnTo>
                    <a:pt x="5399532" y="4795774"/>
                  </a:lnTo>
                  <a:lnTo>
                    <a:pt x="53995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148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0" y="4795774"/>
                  </a:moveTo>
                  <a:lnTo>
                    <a:pt x="5399532" y="4795774"/>
                  </a:lnTo>
                  <a:lnTo>
                    <a:pt x="5399532" y="0"/>
                  </a:lnTo>
                  <a:lnTo>
                    <a:pt x="0" y="0"/>
                  </a:lnTo>
                  <a:lnTo>
                    <a:pt x="0" y="47957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6156" y="1464563"/>
              <a:ext cx="368935" cy="2693035"/>
            </a:xfrm>
            <a:custGeom>
              <a:avLst/>
              <a:gdLst/>
              <a:ahLst/>
              <a:cxnLst/>
              <a:rect l="l" t="t" r="r" b="b"/>
              <a:pathLst>
                <a:path w="368934" h="2693035">
                  <a:moveTo>
                    <a:pt x="153428" y="1185418"/>
                  </a:moveTo>
                  <a:lnTo>
                    <a:pt x="99402" y="1185418"/>
                  </a:lnTo>
                  <a:lnTo>
                    <a:pt x="99402" y="1239520"/>
                  </a:lnTo>
                  <a:lnTo>
                    <a:pt x="153428" y="1239520"/>
                  </a:lnTo>
                  <a:lnTo>
                    <a:pt x="153428" y="1185418"/>
                  </a:lnTo>
                  <a:close/>
                </a:path>
                <a:path w="368934" h="2693035">
                  <a:moveTo>
                    <a:pt x="153428" y="1070229"/>
                  </a:moveTo>
                  <a:lnTo>
                    <a:pt x="99402" y="1070229"/>
                  </a:lnTo>
                  <a:lnTo>
                    <a:pt x="99402" y="1124204"/>
                  </a:lnTo>
                  <a:lnTo>
                    <a:pt x="153428" y="1124204"/>
                  </a:lnTo>
                  <a:lnTo>
                    <a:pt x="153428" y="1070229"/>
                  </a:lnTo>
                  <a:close/>
                </a:path>
                <a:path w="368934" h="2693035">
                  <a:moveTo>
                    <a:pt x="214401" y="673989"/>
                  </a:moveTo>
                  <a:lnTo>
                    <a:pt x="153682" y="673989"/>
                  </a:lnTo>
                  <a:lnTo>
                    <a:pt x="153682" y="734949"/>
                  </a:lnTo>
                  <a:lnTo>
                    <a:pt x="214401" y="734949"/>
                  </a:lnTo>
                  <a:lnTo>
                    <a:pt x="214401" y="673989"/>
                  </a:lnTo>
                  <a:close/>
                </a:path>
                <a:path w="368934" h="2693035">
                  <a:moveTo>
                    <a:pt x="252984" y="636016"/>
                  </a:moveTo>
                  <a:lnTo>
                    <a:pt x="230124" y="636016"/>
                  </a:lnTo>
                  <a:lnTo>
                    <a:pt x="230124" y="661797"/>
                  </a:lnTo>
                  <a:lnTo>
                    <a:pt x="230124" y="747141"/>
                  </a:lnTo>
                  <a:lnTo>
                    <a:pt x="226555" y="750697"/>
                  </a:lnTo>
                  <a:lnTo>
                    <a:pt x="141541" y="750697"/>
                  </a:lnTo>
                  <a:lnTo>
                    <a:pt x="138684" y="747141"/>
                  </a:lnTo>
                  <a:lnTo>
                    <a:pt x="138684" y="661797"/>
                  </a:lnTo>
                  <a:lnTo>
                    <a:pt x="141541" y="658876"/>
                  </a:lnTo>
                  <a:lnTo>
                    <a:pt x="226555" y="658876"/>
                  </a:lnTo>
                  <a:lnTo>
                    <a:pt x="230124" y="661797"/>
                  </a:lnTo>
                  <a:lnTo>
                    <a:pt x="230124" y="636016"/>
                  </a:lnTo>
                  <a:lnTo>
                    <a:pt x="115824" y="636016"/>
                  </a:lnTo>
                  <a:lnTo>
                    <a:pt x="115824" y="773684"/>
                  </a:lnTo>
                  <a:lnTo>
                    <a:pt x="252984" y="773684"/>
                  </a:lnTo>
                  <a:lnTo>
                    <a:pt x="252984" y="750697"/>
                  </a:lnTo>
                  <a:lnTo>
                    <a:pt x="252984" y="658876"/>
                  </a:lnTo>
                  <a:lnTo>
                    <a:pt x="252984" y="636016"/>
                  </a:lnTo>
                  <a:close/>
                </a:path>
                <a:path w="368934" h="2693035">
                  <a:moveTo>
                    <a:pt x="253555" y="2462403"/>
                  </a:moveTo>
                  <a:lnTo>
                    <a:pt x="115252" y="2462403"/>
                  </a:lnTo>
                  <a:lnTo>
                    <a:pt x="115252" y="2481072"/>
                  </a:lnTo>
                  <a:lnTo>
                    <a:pt x="115252" y="2535936"/>
                  </a:lnTo>
                  <a:lnTo>
                    <a:pt x="111645" y="2538730"/>
                  </a:lnTo>
                  <a:lnTo>
                    <a:pt x="103009" y="2538730"/>
                  </a:lnTo>
                  <a:lnTo>
                    <a:pt x="99402" y="2535936"/>
                  </a:lnTo>
                  <a:lnTo>
                    <a:pt x="99402" y="2481072"/>
                  </a:lnTo>
                  <a:lnTo>
                    <a:pt x="103009" y="2477516"/>
                  </a:lnTo>
                  <a:lnTo>
                    <a:pt x="111645" y="2477516"/>
                  </a:lnTo>
                  <a:lnTo>
                    <a:pt x="115252" y="2481072"/>
                  </a:lnTo>
                  <a:lnTo>
                    <a:pt x="115252" y="2462403"/>
                  </a:lnTo>
                  <a:lnTo>
                    <a:pt x="84277" y="2462403"/>
                  </a:lnTo>
                  <a:lnTo>
                    <a:pt x="84277" y="2554605"/>
                  </a:lnTo>
                  <a:lnTo>
                    <a:pt x="253555" y="2554605"/>
                  </a:lnTo>
                  <a:lnTo>
                    <a:pt x="253555" y="2538730"/>
                  </a:lnTo>
                  <a:lnTo>
                    <a:pt x="253555" y="2477516"/>
                  </a:lnTo>
                  <a:lnTo>
                    <a:pt x="253555" y="2462403"/>
                  </a:lnTo>
                  <a:close/>
                </a:path>
                <a:path w="368934" h="2693035">
                  <a:moveTo>
                    <a:pt x="265798" y="1544828"/>
                  </a:moveTo>
                  <a:lnTo>
                    <a:pt x="265531" y="1544066"/>
                  </a:lnTo>
                  <a:lnTo>
                    <a:pt x="239864" y="1468120"/>
                  </a:lnTo>
                  <a:lnTo>
                    <a:pt x="128219" y="1468120"/>
                  </a:lnTo>
                  <a:lnTo>
                    <a:pt x="102285" y="1544828"/>
                  </a:lnTo>
                  <a:lnTo>
                    <a:pt x="103720" y="1544828"/>
                  </a:lnTo>
                  <a:lnTo>
                    <a:pt x="105892" y="1544066"/>
                  </a:lnTo>
                  <a:lnTo>
                    <a:pt x="262915" y="1544066"/>
                  </a:lnTo>
                  <a:lnTo>
                    <a:pt x="264363" y="1544828"/>
                  </a:lnTo>
                  <a:lnTo>
                    <a:pt x="265798" y="1544828"/>
                  </a:lnTo>
                  <a:close/>
                </a:path>
                <a:path w="368934" h="2693035">
                  <a:moveTo>
                    <a:pt x="268681" y="1563497"/>
                  </a:moveTo>
                  <a:lnTo>
                    <a:pt x="265074" y="1559941"/>
                  </a:lnTo>
                  <a:lnTo>
                    <a:pt x="253555" y="1559941"/>
                  </a:lnTo>
                  <a:lnTo>
                    <a:pt x="253555" y="1578610"/>
                  </a:lnTo>
                  <a:lnTo>
                    <a:pt x="253555" y="1587119"/>
                  </a:lnTo>
                  <a:lnTo>
                    <a:pt x="249948" y="1590040"/>
                  </a:lnTo>
                  <a:lnTo>
                    <a:pt x="241312" y="1590040"/>
                  </a:lnTo>
                  <a:lnTo>
                    <a:pt x="237705" y="1587119"/>
                  </a:lnTo>
                  <a:lnTo>
                    <a:pt x="237705" y="1578610"/>
                  </a:lnTo>
                  <a:lnTo>
                    <a:pt x="241312" y="1574927"/>
                  </a:lnTo>
                  <a:lnTo>
                    <a:pt x="249948" y="1574927"/>
                  </a:lnTo>
                  <a:lnTo>
                    <a:pt x="253555" y="1578610"/>
                  </a:lnTo>
                  <a:lnTo>
                    <a:pt x="253555" y="1559941"/>
                  </a:lnTo>
                  <a:lnTo>
                    <a:pt x="222580" y="1559941"/>
                  </a:lnTo>
                  <a:lnTo>
                    <a:pt x="222580" y="1578610"/>
                  </a:lnTo>
                  <a:lnTo>
                    <a:pt x="222580" y="1587119"/>
                  </a:lnTo>
                  <a:lnTo>
                    <a:pt x="218973" y="1590040"/>
                  </a:lnTo>
                  <a:lnTo>
                    <a:pt x="210337" y="1590040"/>
                  </a:lnTo>
                  <a:lnTo>
                    <a:pt x="207454" y="1587119"/>
                  </a:lnTo>
                  <a:lnTo>
                    <a:pt x="207454" y="1578610"/>
                  </a:lnTo>
                  <a:lnTo>
                    <a:pt x="210337" y="1574927"/>
                  </a:lnTo>
                  <a:lnTo>
                    <a:pt x="218973" y="1574927"/>
                  </a:lnTo>
                  <a:lnTo>
                    <a:pt x="222580" y="1578610"/>
                  </a:lnTo>
                  <a:lnTo>
                    <a:pt x="222580" y="1559941"/>
                  </a:lnTo>
                  <a:lnTo>
                    <a:pt x="103009" y="1559941"/>
                  </a:lnTo>
                  <a:lnTo>
                    <a:pt x="99402" y="1563497"/>
                  </a:lnTo>
                  <a:lnTo>
                    <a:pt x="99402" y="1602232"/>
                  </a:lnTo>
                  <a:lnTo>
                    <a:pt x="103009" y="1605788"/>
                  </a:lnTo>
                  <a:lnTo>
                    <a:pt x="265074" y="1605788"/>
                  </a:lnTo>
                  <a:lnTo>
                    <a:pt x="268681" y="1602232"/>
                  </a:lnTo>
                  <a:lnTo>
                    <a:pt x="268681" y="1590040"/>
                  </a:lnTo>
                  <a:lnTo>
                    <a:pt x="268681" y="1574927"/>
                  </a:lnTo>
                  <a:lnTo>
                    <a:pt x="268681" y="1563497"/>
                  </a:lnTo>
                  <a:close/>
                </a:path>
                <a:path w="368934" h="2693035">
                  <a:moveTo>
                    <a:pt x="268681" y="1185418"/>
                  </a:moveTo>
                  <a:lnTo>
                    <a:pt x="214655" y="1185418"/>
                  </a:lnTo>
                  <a:lnTo>
                    <a:pt x="214655" y="1239520"/>
                  </a:lnTo>
                  <a:lnTo>
                    <a:pt x="268681" y="1239520"/>
                  </a:lnTo>
                  <a:lnTo>
                    <a:pt x="268681" y="1185418"/>
                  </a:lnTo>
                  <a:close/>
                </a:path>
                <a:path w="368934" h="2693035">
                  <a:moveTo>
                    <a:pt x="268681" y="1070229"/>
                  </a:moveTo>
                  <a:lnTo>
                    <a:pt x="214655" y="1070229"/>
                  </a:lnTo>
                  <a:lnTo>
                    <a:pt x="214655" y="1124204"/>
                  </a:lnTo>
                  <a:lnTo>
                    <a:pt x="268681" y="1124204"/>
                  </a:lnTo>
                  <a:lnTo>
                    <a:pt x="268681" y="1070229"/>
                  </a:lnTo>
                  <a:close/>
                </a:path>
                <a:path w="368934" h="2693035">
                  <a:moveTo>
                    <a:pt x="283806" y="2492629"/>
                  </a:moveTo>
                  <a:lnTo>
                    <a:pt x="268681" y="2492629"/>
                  </a:lnTo>
                  <a:lnTo>
                    <a:pt x="268681" y="2523617"/>
                  </a:lnTo>
                  <a:lnTo>
                    <a:pt x="283806" y="2523617"/>
                  </a:lnTo>
                  <a:lnTo>
                    <a:pt x="283806" y="2492629"/>
                  </a:lnTo>
                  <a:close/>
                </a:path>
                <a:path w="368934" h="2693035">
                  <a:moveTo>
                    <a:pt x="367284" y="704850"/>
                  </a:moveTo>
                  <a:lnTo>
                    <a:pt x="360730" y="655891"/>
                  </a:lnTo>
                  <a:lnTo>
                    <a:pt x="342252" y="611974"/>
                  </a:lnTo>
                  <a:lnTo>
                    <a:pt x="325335" y="590042"/>
                  </a:lnTo>
                  <a:lnTo>
                    <a:pt x="313613" y="574840"/>
                  </a:lnTo>
                  <a:lnTo>
                    <a:pt x="298704" y="563308"/>
                  </a:lnTo>
                  <a:lnTo>
                    <a:pt x="298704" y="669671"/>
                  </a:lnTo>
                  <a:lnTo>
                    <a:pt x="298704" y="678307"/>
                  </a:lnTo>
                  <a:lnTo>
                    <a:pt x="295135" y="681863"/>
                  </a:lnTo>
                  <a:lnTo>
                    <a:pt x="267982" y="681863"/>
                  </a:lnTo>
                  <a:lnTo>
                    <a:pt x="267982" y="696976"/>
                  </a:lnTo>
                  <a:lnTo>
                    <a:pt x="295135" y="696976"/>
                  </a:lnTo>
                  <a:lnTo>
                    <a:pt x="298704" y="700532"/>
                  </a:lnTo>
                  <a:lnTo>
                    <a:pt x="298704" y="709168"/>
                  </a:lnTo>
                  <a:lnTo>
                    <a:pt x="295135" y="711962"/>
                  </a:lnTo>
                  <a:lnTo>
                    <a:pt x="267982" y="711962"/>
                  </a:lnTo>
                  <a:lnTo>
                    <a:pt x="267982" y="727837"/>
                  </a:lnTo>
                  <a:lnTo>
                    <a:pt x="295135" y="727837"/>
                  </a:lnTo>
                  <a:lnTo>
                    <a:pt x="298704" y="730631"/>
                  </a:lnTo>
                  <a:lnTo>
                    <a:pt x="298704" y="739267"/>
                  </a:lnTo>
                  <a:lnTo>
                    <a:pt x="295135" y="742823"/>
                  </a:lnTo>
                  <a:lnTo>
                    <a:pt x="267982" y="742823"/>
                  </a:lnTo>
                  <a:lnTo>
                    <a:pt x="267982" y="785241"/>
                  </a:lnTo>
                  <a:lnTo>
                    <a:pt x="264414" y="788797"/>
                  </a:lnTo>
                  <a:lnTo>
                    <a:pt x="222262" y="788797"/>
                  </a:lnTo>
                  <a:lnTo>
                    <a:pt x="222262" y="816102"/>
                  </a:lnTo>
                  <a:lnTo>
                    <a:pt x="218694" y="819658"/>
                  </a:lnTo>
                  <a:lnTo>
                    <a:pt x="210121" y="819658"/>
                  </a:lnTo>
                  <a:lnTo>
                    <a:pt x="207264" y="816102"/>
                  </a:lnTo>
                  <a:lnTo>
                    <a:pt x="207264" y="788797"/>
                  </a:lnTo>
                  <a:lnTo>
                    <a:pt x="191541" y="788797"/>
                  </a:lnTo>
                  <a:lnTo>
                    <a:pt x="191541" y="816102"/>
                  </a:lnTo>
                  <a:lnTo>
                    <a:pt x="188683" y="819658"/>
                  </a:lnTo>
                  <a:lnTo>
                    <a:pt x="180111" y="819658"/>
                  </a:lnTo>
                  <a:lnTo>
                    <a:pt x="176542" y="816102"/>
                  </a:lnTo>
                  <a:lnTo>
                    <a:pt x="176542" y="788797"/>
                  </a:lnTo>
                  <a:lnTo>
                    <a:pt x="161544" y="788797"/>
                  </a:lnTo>
                  <a:lnTo>
                    <a:pt x="161544" y="816102"/>
                  </a:lnTo>
                  <a:lnTo>
                    <a:pt x="157975" y="819658"/>
                  </a:lnTo>
                  <a:lnTo>
                    <a:pt x="149402" y="819658"/>
                  </a:lnTo>
                  <a:lnTo>
                    <a:pt x="145821" y="816102"/>
                  </a:lnTo>
                  <a:lnTo>
                    <a:pt x="145821" y="788797"/>
                  </a:lnTo>
                  <a:lnTo>
                    <a:pt x="103682" y="788797"/>
                  </a:lnTo>
                  <a:lnTo>
                    <a:pt x="100101" y="785241"/>
                  </a:lnTo>
                  <a:lnTo>
                    <a:pt x="100101" y="742823"/>
                  </a:lnTo>
                  <a:lnTo>
                    <a:pt x="72961" y="742823"/>
                  </a:lnTo>
                  <a:lnTo>
                    <a:pt x="70104" y="739267"/>
                  </a:lnTo>
                  <a:lnTo>
                    <a:pt x="70104" y="730631"/>
                  </a:lnTo>
                  <a:lnTo>
                    <a:pt x="72961" y="727837"/>
                  </a:lnTo>
                  <a:lnTo>
                    <a:pt x="100101" y="727837"/>
                  </a:lnTo>
                  <a:lnTo>
                    <a:pt x="100101" y="711962"/>
                  </a:lnTo>
                  <a:lnTo>
                    <a:pt x="72961" y="711962"/>
                  </a:lnTo>
                  <a:lnTo>
                    <a:pt x="70104" y="709168"/>
                  </a:lnTo>
                  <a:lnTo>
                    <a:pt x="70104" y="700532"/>
                  </a:lnTo>
                  <a:lnTo>
                    <a:pt x="72961" y="696976"/>
                  </a:lnTo>
                  <a:lnTo>
                    <a:pt x="100101" y="696976"/>
                  </a:lnTo>
                  <a:lnTo>
                    <a:pt x="100101" y="681863"/>
                  </a:lnTo>
                  <a:lnTo>
                    <a:pt x="72961" y="681863"/>
                  </a:lnTo>
                  <a:lnTo>
                    <a:pt x="70104" y="678307"/>
                  </a:lnTo>
                  <a:lnTo>
                    <a:pt x="70104" y="669671"/>
                  </a:lnTo>
                  <a:lnTo>
                    <a:pt x="72961" y="666115"/>
                  </a:lnTo>
                  <a:lnTo>
                    <a:pt x="100101" y="666115"/>
                  </a:lnTo>
                  <a:lnTo>
                    <a:pt x="100101" y="623824"/>
                  </a:lnTo>
                  <a:lnTo>
                    <a:pt x="103682" y="620141"/>
                  </a:lnTo>
                  <a:lnTo>
                    <a:pt x="145821" y="620141"/>
                  </a:lnTo>
                  <a:lnTo>
                    <a:pt x="145821" y="592963"/>
                  </a:lnTo>
                  <a:lnTo>
                    <a:pt x="149402" y="590042"/>
                  </a:lnTo>
                  <a:lnTo>
                    <a:pt x="157975" y="590042"/>
                  </a:lnTo>
                  <a:lnTo>
                    <a:pt x="161544" y="592963"/>
                  </a:lnTo>
                  <a:lnTo>
                    <a:pt x="161544" y="620141"/>
                  </a:lnTo>
                  <a:lnTo>
                    <a:pt x="176542" y="620141"/>
                  </a:lnTo>
                  <a:lnTo>
                    <a:pt x="176542" y="592963"/>
                  </a:lnTo>
                  <a:lnTo>
                    <a:pt x="180111" y="590042"/>
                  </a:lnTo>
                  <a:lnTo>
                    <a:pt x="188683" y="590042"/>
                  </a:lnTo>
                  <a:lnTo>
                    <a:pt x="191541" y="592963"/>
                  </a:lnTo>
                  <a:lnTo>
                    <a:pt x="191541" y="620141"/>
                  </a:lnTo>
                  <a:lnTo>
                    <a:pt x="207264" y="620141"/>
                  </a:lnTo>
                  <a:lnTo>
                    <a:pt x="207264" y="592963"/>
                  </a:lnTo>
                  <a:lnTo>
                    <a:pt x="210121" y="590042"/>
                  </a:lnTo>
                  <a:lnTo>
                    <a:pt x="218694" y="590042"/>
                  </a:lnTo>
                  <a:lnTo>
                    <a:pt x="222262" y="592963"/>
                  </a:lnTo>
                  <a:lnTo>
                    <a:pt x="222262" y="620141"/>
                  </a:lnTo>
                  <a:lnTo>
                    <a:pt x="264414" y="620141"/>
                  </a:lnTo>
                  <a:lnTo>
                    <a:pt x="267982" y="623824"/>
                  </a:lnTo>
                  <a:lnTo>
                    <a:pt x="267982" y="666115"/>
                  </a:lnTo>
                  <a:lnTo>
                    <a:pt x="295135" y="666115"/>
                  </a:lnTo>
                  <a:lnTo>
                    <a:pt x="298704" y="563308"/>
                  </a:lnTo>
                  <a:lnTo>
                    <a:pt x="232918" y="527748"/>
                  </a:lnTo>
                  <a:lnTo>
                    <a:pt x="184404" y="521208"/>
                  </a:lnTo>
                  <a:lnTo>
                    <a:pt x="135623" y="527748"/>
                  </a:lnTo>
                  <a:lnTo>
                    <a:pt x="91897" y="546188"/>
                  </a:lnTo>
                  <a:lnTo>
                    <a:pt x="54914" y="574840"/>
                  </a:lnTo>
                  <a:lnTo>
                    <a:pt x="26390" y="611974"/>
                  </a:lnTo>
                  <a:lnTo>
                    <a:pt x="8013" y="655891"/>
                  </a:lnTo>
                  <a:lnTo>
                    <a:pt x="1524" y="704850"/>
                  </a:lnTo>
                  <a:lnTo>
                    <a:pt x="8013" y="753567"/>
                  </a:lnTo>
                  <a:lnTo>
                    <a:pt x="26390" y="797394"/>
                  </a:lnTo>
                  <a:lnTo>
                    <a:pt x="54914" y="834580"/>
                  </a:lnTo>
                  <a:lnTo>
                    <a:pt x="91897" y="863346"/>
                  </a:lnTo>
                  <a:lnTo>
                    <a:pt x="135623" y="881913"/>
                  </a:lnTo>
                  <a:lnTo>
                    <a:pt x="184404" y="888492"/>
                  </a:lnTo>
                  <a:lnTo>
                    <a:pt x="232918" y="881913"/>
                  </a:lnTo>
                  <a:lnTo>
                    <a:pt x="276580" y="863346"/>
                  </a:lnTo>
                  <a:lnTo>
                    <a:pt x="313613" y="834580"/>
                  </a:lnTo>
                  <a:lnTo>
                    <a:pt x="325094" y="819658"/>
                  </a:lnTo>
                  <a:lnTo>
                    <a:pt x="342252" y="797394"/>
                  </a:lnTo>
                  <a:lnTo>
                    <a:pt x="360730" y="753567"/>
                  </a:lnTo>
                  <a:lnTo>
                    <a:pt x="367284" y="704850"/>
                  </a:lnTo>
                  <a:close/>
                </a:path>
                <a:path w="368934" h="2693035">
                  <a:moveTo>
                    <a:pt x="368808" y="2508504"/>
                  </a:moveTo>
                  <a:lnTo>
                    <a:pt x="362191" y="2459355"/>
                  </a:lnTo>
                  <a:lnTo>
                    <a:pt x="343560" y="2415260"/>
                  </a:lnTo>
                  <a:lnTo>
                    <a:pt x="314680" y="2377973"/>
                  </a:lnTo>
                  <a:lnTo>
                    <a:pt x="299656" y="2366403"/>
                  </a:lnTo>
                  <a:lnTo>
                    <a:pt x="299656" y="2481072"/>
                  </a:lnTo>
                  <a:lnTo>
                    <a:pt x="299656" y="2535936"/>
                  </a:lnTo>
                  <a:lnTo>
                    <a:pt x="296049" y="2538730"/>
                  </a:lnTo>
                  <a:lnTo>
                    <a:pt x="268681" y="2538730"/>
                  </a:lnTo>
                  <a:lnTo>
                    <a:pt x="268681" y="2566162"/>
                  </a:lnTo>
                  <a:lnTo>
                    <a:pt x="265074" y="2569718"/>
                  </a:lnTo>
                  <a:lnTo>
                    <a:pt x="72034" y="2569718"/>
                  </a:lnTo>
                  <a:lnTo>
                    <a:pt x="69151" y="2566162"/>
                  </a:lnTo>
                  <a:lnTo>
                    <a:pt x="69151" y="2450211"/>
                  </a:lnTo>
                  <a:lnTo>
                    <a:pt x="72034" y="2446528"/>
                  </a:lnTo>
                  <a:lnTo>
                    <a:pt x="265074" y="2446528"/>
                  </a:lnTo>
                  <a:lnTo>
                    <a:pt x="268681" y="2450211"/>
                  </a:lnTo>
                  <a:lnTo>
                    <a:pt x="268681" y="2477516"/>
                  </a:lnTo>
                  <a:lnTo>
                    <a:pt x="296049" y="2477516"/>
                  </a:lnTo>
                  <a:lnTo>
                    <a:pt x="299656" y="2366403"/>
                  </a:lnTo>
                  <a:lnTo>
                    <a:pt x="233324" y="2330666"/>
                  </a:lnTo>
                  <a:lnTo>
                    <a:pt x="184404" y="2324100"/>
                  </a:lnTo>
                  <a:lnTo>
                    <a:pt x="135216" y="2330666"/>
                  </a:lnTo>
                  <a:lnTo>
                    <a:pt x="91135" y="2349195"/>
                  </a:lnTo>
                  <a:lnTo>
                    <a:pt x="53835" y="2377973"/>
                  </a:lnTo>
                  <a:lnTo>
                    <a:pt x="25069" y="2415260"/>
                  </a:lnTo>
                  <a:lnTo>
                    <a:pt x="6553" y="2459355"/>
                  </a:lnTo>
                  <a:lnTo>
                    <a:pt x="0" y="2508504"/>
                  </a:lnTo>
                  <a:lnTo>
                    <a:pt x="6553" y="2557449"/>
                  </a:lnTo>
                  <a:lnTo>
                    <a:pt x="25069" y="2601468"/>
                  </a:lnTo>
                  <a:lnTo>
                    <a:pt x="53835" y="2638806"/>
                  </a:lnTo>
                  <a:lnTo>
                    <a:pt x="91135" y="2667685"/>
                  </a:lnTo>
                  <a:lnTo>
                    <a:pt x="135216" y="2686304"/>
                  </a:lnTo>
                  <a:lnTo>
                    <a:pt x="184404" y="2692908"/>
                  </a:lnTo>
                  <a:lnTo>
                    <a:pt x="233324" y="2686304"/>
                  </a:lnTo>
                  <a:lnTo>
                    <a:pt x="277342" y="2667685"/>
                  </a:lnTo>
                  <a:lnTo>
                    <a:pt x="314680" y="2638806"/>
                  </a:lnTo>
                  <a:lnTo>
                    <a:pt x="343560" y="2601468"/>
                  </a:lnTo>
                  <a:lnTo>
                    <a:pt x="356997" y="2569718"/>
                  </a:lnTo>
                  <a:lnTo>
                    <a:pt x="362191" y="2557449"/>
                  </a:lnTo>
                  <a:lnTo>
                    <a:pt x="368808" y="2508504"/>
                  </a:lnTo>
                  <a:close/>
                </a:path>
                <a:path w="368934" h="2693035">
                  <a:moveTo>
                    <a:pt x="368808" y="1988058"/>
                  </a:moveTo>
                  <a:lnTo>
                    <a:pt x="362191" y="1938667"/>
                  </a:lnTo>
                  <a:lnTo>
                    <a:pt x="346748" y="1901952"/>
                  </a:lnTo>
                  <a:lnTo>
                    <a:pt x="314680" y="1856955"/>
                  </a:lnTo>
                  <a:lnTo>
                    <a:pt x="300380" y="1845906"/>
                  </a:lnTo>
                  <a:lnTo>
                    <a:pt x="300380" y="1985137"/>
                  </a:lnTo>
                  <a:lnTo>
                    <a:pt x="300380" y="1990217"/>
                  </a:lnTo>
                  <a:lnTo>
                    <a:pt x="220421" y="2070493"/>
                  </a:lnTo>
                  <a:lnTo>
                    <a:pt x="218973" y="2072017"/>
                  </a:lnTo>
                  <a:lnTo>
                    <a:pt x="216814" y="2072640"/>
                  </a:lnTo>
                  <a:lnTo>
                    <a:pt x="213220" y="2072640"/>
                  </a:lnTo>
                  <a:lnTo>
                    <a:pt x="211061" y="2072017"/>
                  </a:lnTo>
                  <a:lnTo>
                    <a:pt x="209613" y="2070493"/>
                  </a:lnTo>
                  <a:lnTo>
                    <a:pt x="206730" y="2067560"/>
                  </a:lnTo>
                  <a:lnTo>
                    <a:pt x="206730" y="2062607"/>
                  </a:lnTo>
                  <a:lnTo>
                    <a:pt x="280924" y="1988058"/>
                  </a:lnTo>
                  <a:lnTo>
                    <a:pt x="209613" y="1916430"/>
                  </a:lnTo>
                  <a:lnTo>
                    <a:pt x="206730" y="1912874"/>
                  </a:lnTo>
                  <a:lnTo>
                    <a:pt x="206730" y="1908556"/>
                  </a:lnTo>
                  <a:lnTo>
                    <a:pt x="209613" y="1904873"/>
                  </a:lnTo>
                  <a:lnTo>
                    <a:pt x="212496" y="1901952"/>
                  </a:lnTo>
                  <a:lnTo>
                    <a:pt x="217538" y="1901952"/>
                  </a:lnTo>
                  <a:lnTo>
                    <a:pt x="300380" y="1985137"/>
                  </a:lnTo>
                  <a:lnTo>
                    <a:pt x="300380" y="1845906"/>
                  </a:lnTo>
                  <a:lnTo>
                    <a:pt x="277342" y="1828076"/>
                  </a:lnTo>
                  <a:lnTo>
                    <a:pt x="233324" y="1809483"/>
                  </a:lnTo>
                  <a:lnTo>
                    <a:pt x="184404" y="1802892"/>
                  </a:lnTo>
                  <a:lnTo>
                    <a:pt x="162077" y="1805889"/>
                  </a:lnTo>
                  <a:lnTo>
                    <a:pt x="162077" y="1908556"/>
                  </a:lnTo>
                  <a:lnTo>
                    <a:pt x="162077" y="1912874"/>
                  </a:lnTo>
                  <a:lnTo>
                    <a:pt x="159194" y="1916430"/>
                  </a:lnTo>
                  <a:lnTo>
                    <a:pt x="87160" y="1988058"/>
                  </a:lnTo>
                  <a:lnTo>
                    <a:pt x="159194" y="2059686"/>
                  </a:lnTo>
                  <a:lnTo>
                    <a:pt x="162077" y="2062607"/>
                  </a:lnTo>
                  <a:lnTo>
                    <a:pt x="162077" y="2067560"/>
                  </a:lnTo>
                  <a:lnTo>
                    <a:pt x="159194" y="2070493"/>
                  </a:lnTo>
                  <a:lnTo>
                    <a:pt x="157035" y="2072017"/>
                  </a:lnTo>
                  <a:lnTo>
                    <a:pt x="155587" y="2072640"/>
                  </a:lnTo>
                  <a:lnTo>
                    <a:pt x="151269" y="2072640"/>
                  </a:lnTo>
                  <a:lnTo>
                    <a:pt x="149821" y="2072017"/>
                  </a:lnTo>
                  <a:lnTo>
                    <a:pt x="147662" y="2070493"/>
                  </a:lnTo>
                  <a:lnTo>
                    <a:pt x="68427" y="1990217"/>
                  </a:lnTo>
                  <a:lnTo>
                    <a:pt x="68427" y="1985137"/>
                  </a:lnTo>
                  <a:lnTo>
                    <a:pt x="147662" y="1904873"/>
                  </a:lnTo>
                  <a:lnTo>
                    <a:pt x="151269" y="1901952"/>
                  </a:lnTo>
                  <a:lnTo>
                    <a:pt x="155587" y="1901952"/>
                  </a:lnTo>
                  <a:lnTo>
                    <a:pt x="159194" y="1904873"/>
                  </a:lnTo>
                  <a:lnTo>
                    <a:pt x="162077" y="1908556"/>
                  </a:lnTo>
                  <a:lnTo>
                    <a:pt x="162077" y="1805889"/>
                  </a:lnTo>
                  <a:lnTo>
                    <a:pt x="91135" y="1828076"/>
                  </a:lnTo>
                  <a:lnTo>
                    <a:pt x="53835" y="1856955"/>
                  </a:lnTo>
                  <a:lnTo>
                    <a:pt x="25069" y="1894395"/>
                  </a:lnTo>
                  <a:lnTo>
                    <a:pt x="6553" y="1938667"/>
                  </a:lnTo>
                  <a:lnTo>
                    <a:pt x="0" y="1988058"/>
                  </a:lnTo>
                  <a:lnTo>
                    <a:pt x="6553" y="2037194"/>
                  </a:lnTo>
                  <a:lnTo>
                    <a:pt x="25069" y="2081390"/>
                  </a:lnTo>
                  <a:lnTo>
                    <a:pt x="53835" y="2118893"/>
                  </a:lnTo>
                  <a:lnTo>
                    <a:pt x="91135" y="2147887"/>
                  </a:lnTo>
                  <a:lnTo>
                    <a:pt x="135216" y="2166594"/>
                  </a:lnTo>
                  <a:lnTo>
                    <a:pt x="184404" y="2173224"/>
                  </a:lnTo>
                  <a:lnTo>
                    <a:pt x="233324" y="2166594"/>
                  </a:lnTo>
                  <a:lnTo>
                    <a:pt x="277342" y="2147887"/>
                  </a:lnTo>
                  <a:lnTo>
                    <a:pt x="314680" y="2118893"/>
                  </a:lnTo>
                  <a:lnTo>
                    <a:pt x="343560" y="2081390"/>
                  </a:lnTo>
                  <a:lnTo>
                    <a:pt x="362191" y="2037194"/>
                  </a:lnTo>
                  <a:lnTo>
                    <a:pt x="368808" y="1988058"/>
                  </a:lnTo>
                  <a:close/>
                </a:path>
                <a:path w="368934" h="2693035">
                  <a:moveTo>
                    <a:pt x="368808" y="1536954"/>
                  </a:moveTo>
                  <a:lnTo>
                    <a:pt x="362191" y="1487995"/>
                  </a:lnTo>
                  <a:lnTo>
                    <a:pt x="347027" y="1452245"/>
                  </a:lnTo>
                  <a:lnTo>
                    <a:pt x="314680" y="1406944"/>
                  </a:lnTo>
                  <a:lnTo>
                    <a:pt x="283806" y="1383258"/>
                  </a:lnTo>
                  <a:lnTo>
                    <a:pt x="283806" y="1549908"/>
                  </a:lnTo>
                  <a:lnTo>
                    <a:pt x="283806" y="1597914"/>
                  </a:lnTo>
                  <a:lnTo>
                    <a:pt x="282016" y="1606981"/>
                  </a:lnTo>
                  <a:lnTo>
                    <a:pt x="277139" y="1614271"/>
                  </a:lnTo>
                  <a:lnTo>
                    <a:pt x="269824" y="1619135"/>
                  </a:lnTo>
                  <a:lnTo>
                    <a:pt x="260756" y="1620901"/>
                  </a:lnTo>
                  <a:lnTo>
                    <a:pt x="107327" y="1620901"/>
                  </a:lnTo>
                  <a:lnTo>
                    <a:pt x="98247" y="1619135"/>
                  </a:lnTo>
                  <a:lnTo>
                    <a:pt x="90932" y="1614271"/>
                  </a:lnTo>
                  <a:lnTo>
                    <a:pt x="86055" y="1606981"/>
                  </a:lnTo>
                  <a:lnTo>
                    <a:pt x="84277" y="1597914"/>
                  </a:lnTo>
                  <a:lnTo>
                    <a:pt x="84277" y="1550543"/>
                  </a:lnTo>
                  <a:lnTo>
                    <a:pt x="85001" y="1549908"/>
                  </a:lnTo>
                  <a:lnTo>
                    <a:pt x="115252" y="1458087"/>
                  </a:lnTo>
                  <a:lnTo>
                    <a:pt x="115252" y="1457325"/>
                  </a:lnTo>
                  <a:lnTo>
                    <a:pt x="116687" y="1454404"/>
                  </a:lnTo>
                  <a:lnTo>
                    <a:pt x="119570" y="1452245"/>
                  </a:lnTo>
                  <a:lnTo>
                    <a:pt x="249237" y="1452245"/>
                  </a:lnTo>
                  <a:lnTo>
                    <a:pt x="251396" y="1454404"/>
                  </a:lnTo>
                  <a:lnTo>
                    <a:pt x="252831" y="1457325"/>
                  </a:lnTo>
                  <a:lnTo>
                    <a:pt x="252831" y="1458087"/>
                  </a:lnTo>
                  <a:lnTo>
                    <a:pt x="283806" y="1549908"/>
                  </a:lnTo>
                  <a:lnTo>
                    <a:pt x="283806" y="1383258"/>
                  </a:lnTo>
                  <a:lnTo>
                    <a:pt x="277342" y="1378292"/>
                  </a:lnTo>
                  <a:lnTo>
                    <a:pt x="233324" y="1359852"/>
                  </a:lnTo>
                  <a:lnTo>
                    <a:pt x="184404" y="1353312"/>
                  </a:lnTo>
                  <a:lnTo>
                    <a:pt x="135216" y="1359852"/>
                  </a:lnTo>
                  <a:lnTo>
                    <a:pt x="91135" y="1378292"/>
                  </a:lnTo>
                  <a:lnTo>
                    <a:pt x="53835" y="1406944"/>
                  </a:lnTo>
                  <a:lnTo>
                    <a:pt x="25069" y="1444078"/>
                  </a:lnTo>
                  <a:lnTo>
                    <a:pt x="6553" y="1487995"/>
                  </a:lnTo>
                  <a:lnTo>
                    <a:pt x="0" y="1536954"/>
                  </a:lnTo>
                  <a:lnTo>
                    <a:pt x="6553" y="1585671"/>
                  </a:lnTo>
                  <a:lnTo>
                    <a:pt x="25069" y="1629498"/>
                  </a:lnTo>
                  <a:lnTo>
                    <a:pt x="53835" y="1666697"/>
                  </a:lnTo>
                  <a:lnTo>
                    <a:pt x="91135" y="1695462"/>
                  </a:lnTo>
                  <a:lnTo>
                    <a:pt x="135216" y="1714017"/>
                  </a:lnTo>
                  <a:lnTo>
                    <a:pt x="184404" y="1720596"/>
                  </a:lnTo>
                  <a:lnTo>
                    <a:pt x="233324" y="1714017"/>
                  </a:lnTo>
                  <a:lnTo>
                    <a:pt x="277342" y="1695462"/>
                  </a:lnTo>
                  <a:lnTo>
                    <a:pt x="314680" y="1666697"/>
                  </a:lnTo>
                  <a:lnTo>
                    <a:pt x="343560" y="1629498"/>
                  </a:lnTo>
                  <a:lnTo>
                    <a:pt x="362191" y="1585671"/>
                  </a:lnTo>
                  <a:lnTo>
                    <a:pt x="368808" y="1536954"/>
                  </a:lnTo>
                  <a:close/>
                </a:path>
                <a:path w="368934" h="2693035">
                  <a:moveTo>
                    <a:pt x="368808" y="1155192"/>
                  </a:moveTo>
                  <a:lnTo>
                    <a:pt x="362191" y="1106043"/>
                  </a:lnTo>
                  <a:lnTo>
                    <a:pt x="343560" y="1061948"/>
                  </a:lnTo>
                  <a:lnTo>
                    <a:pt x="314680" y="1024661"/>
                  </a:lnTo>
                  <a:lnTo>
                    <a:pt x="283806" y="1000874"/>
                  </a:lnTo>
                  <a:lnTo>
                    <a:pt x="283806" y="1058672"/>
                  </a:lnTo>
                  <a:lnTo>
                    <a:pt x="283806" y="1136523"/>
                  </a:lnTo>
                  <a:lnTo>
                    <a:pt x="283806" y="1173861"/>
                  </a:lnTo>
                  <a:lnTo>
                    <a:pt x="283806" y="1251712"/>
                  </a:lnTo>
                  <a:lnTo>
                    <a:pt x="280924" y="1254633"/>
                  </a:lnTo>
                  <a:lnTo>
                    <a:pt x="203136" y="1254633"/>
                  </a:lnTo>
                  <a:lnTo>
                    <a:pt x="199529" y="1251712"/>
                  </a:lnTo>
                  <a:lnTo>
                    <a:pt x="199529" y="1173861"/>
                  </a:lnTo>
                  <a:lnTo>
                    <a:pt x="203136" y="1170305"/>
                  </a:lnTo>
                  <a:lnTo>
                    <a:pt x="280924" y="1170305"/>
                  </a:lnTo>
                  <a:lnTo>
                    <a:pt x="283806" y="1173861"/>
                  </a:lnTo>
                  <a:lnTo>
                    <a:pt x="283806" y="1136523"/>
                  </a:lnTo>
                  <a:lnTo>
                    <a:pt x="280924" y="1139317"/>
                  </a:lnTo>
                  <a:lnTo>
                    <a:pt x="203136" y="1139317"/>
                  </a:lnTo>
                  <a:lnTo>
                    <a:pt x="199529" y="1136523"/>
                  </a:lnTo>
                  <a:lnTo>
                    <a:pt x="199529" y="1058672"/>
                  </a:lnTo>
                  <a:lnTo>
                    <a:pt x="203136" y="1055116"/>
                  </a:lnTo>
                  <a:lnTo>
                    <a:pt x="280924" y="1055116"/>
                  </a:lnTo>
                  <a:lnTo>
                    <a:pt x="283806" y="1058672"/>
                  </a:lnTo>
                  <a:lnTo>
                    <a:pt x="283806" y="1000874"/>
                  </a:lnTo>
                  <a:lnTo>
                    <a:pt x="277342" y="995883"/>
                  </a:lnTo>
                  <a:lnTo>
                    <a:pt x="233324" y="977353"/>
                  </a:lnTo>
                  <a:lnTo>
                    <a:pt x="184404" y="970788"/>
                  </a:lnTo>
                  <a:lnTo>
                    <a:pt x="168554" y="972908"/>
                  </a:lnTo>
                  <a:lnTo>
                    <a:pt x="168554" y="1058672"/>
                  </a:lnTo>
                  <a:lnTo>
                    <a:pt x="168554" y="1136523"/>
                  </a:lnTo>
                  <a:lnTo>
                    <a:pt x="168554" y="1173861"/>
                  </a:lnTo>
                  <a:lnTo>
                    <a:pt x="168554" y="1251712"/>
                  </a:lnTo>
                  <a:lnTo>
                    <a:pt x="165671" y="1254633"/>
                  </a:lnTo>
                  <a:lnTo>
                    <a:pt x="87884" y="1254633"/>
                  </a:lnTo>
                  <a:lnTo>
                    <a:pt x="84277" y="1251712"/>
                  </a:lnTo>
                  <a:lnTo>
                    <a:pt x="84277" y="1173861"/>
                  </a:lnTo>
                  <a:lnTo>
                    <a:pt x="87884" y="1170305"/>
                  </a:lnTo>
                  <a:lnTo>
                    <a:pt x="165671" y="1170305"/>
                  </a:lnTo>
                  <a:lnTo>
                    <a:pt x="168554" y="1173861"/>
                  </a:lnTo>
                  <a:lnTo>
                    <a:pt x="168554" y="1136523"/>
                  </a:lnTo>
                  <a:lnTo>
                    <a:pt x="165671" y="1139317"/>
                  </a:lnTo>
                  <a:lnTo>
                    <a:pt x="87884" y="1139317"/>
                  </a:lnTo>
                  <a:lnTo>
                    <a:pt x="84277" y="1136523"/>
                  </a:lnTo>
                  <a:lnTo>
                    <a:pt x="84277" y="1058672"/>
                  </a:lnTo>
                  <a:lnTo>
                    <a:pt x="87884" y="1055116"/>
                  </a:lnTo>
                  <a:lnTo>
                    <a:pt x="165671" y="1055116"/>
                  </a:lnTo>
                  <a:lnTo>
                    <a:pt x="168554" y="1058672"/>
                  </a:lnTo>
                  <a:lnTo>
                    <a:pt x="168554" y="972908"/>
                  </a:lnTo>
                  <a:lnTo>
                    <a:pt x="91135" y="995883"/>
                  </a:lnTo>
                  <a:lnTo>
                    <a:pt x="53835" y="1024661"/>
                  </a:lnTo>
                  <a:lnTo>
                    <a:pt x="25069" y="1061948"/>
                  </a:lnTo>
                  <a:lnTo>
                    <a:pt x="6553" y="1106043"/>
                  </a:lnTo>
                  <a:lnTo>
                    <a:pt x="0" y="1155192"/>
                  </a:lnTo>
                  <a:lnTo>
                    <a:pt x="6553" y="1204137"/>
                  </a:lnTo>
                  <a:lnTo>
                    <a:pt x="25069" y="1248156"/>
                  </a:lnTo>
                  <a:lnTo>
                    <a:pt x="53835" y="1285494"/>
                  </a:lnTo>
                  <a:lnTo>
                    <a:pt x="91135" y="1314373"/>
                  </a:lnTo>
                  <a:lnTo>
                    <a:pt x="135216" y="1333004"/>
                  </a:lnTo>
                  <a:lnTo>
                    <a:pt x="184404" y="1339596"/>
                  </a:lnTo>
                  <a:lnTo>
                    <a:pt x="233324" y="1333004"/>
                  </a:lnTo>
                  <a:lnTo>
                    <a:pt x="277342" y="1314373"/>
                  </a:lnTo>
                  <a:lnTo>
                    <a:pt x="314680" y="1285494"/>
                  </a:lnTo>
                  <a:lnTo>
                    <a:pt x="338556" y="1254633"/>
                  </a:lnTo>
                  <a:lnTo>
                    <a:pt x="362191" y="1204137"/>
                  </a:lnTo>
                  <a:lnTo>
                    <a:pt x="366763" y="1170305"/>
                  </a:lnTo>
                  <a:lnTo>
                    <a:pt x="368808" y="1155192"/>
                  </a:lnTo>
                  <a:close/>
                </a:path>
                <a:path w="368934" h="2693035">
                  <a:moveTo>
                    <a:pt x="368808" y="184404"/>
                  </a:moveTo>
                  <a:lnTo>
                    <a:pt x="367741" y="176530"/>
                  </a:lnTo>
                  <a:lnTo>
                    <a:pt x="362191" y="135255"/>
                  </a:lnTo>
                  <a:lnTo>
                    <a:pt x="353720" y="115189"/>
                  </a:lnTo>
                  <a:lnTo>
                    <a:pt x="347065" y="99441"/>
                  </a:lnTo>
                  <a:lnTo>
                    <a:pt x="343560" y="91160"/>
                  </a:lnTo>
                  <a:lnTo>
                    <a:pt x="314680" y="53873"/>
                  </a:lnTo>
                  <a:lnTo>
                    <a:pt x="299656" y="42303"/>
                  </a:lnTo>
                  <a:lnTo>
                    <a:pt x="299656" y="256413"/>
                  </a:lnTo>
                  <a:lnTo>
                    <a:pt x="299656" y="265049"/>
                  </a:lnTo>
                  <a:lnTo>
                    <a:pt x="296049" y="268732"/>
                  </a:lnTo>
                  <a:lnTo>
                    <a:pt x="72034" y="268732"/>
                  </a:lnTo>
                  <a:lnTo>
                    <a:pt x="69151" y="265049"/>
                  </a:lnTo>
                  <a:lnTo>
                    <a:pt x="69151" y="102997"/>
                  </a:lnTo>
                  <a:lnTo>
                    <a:pt x="72034" y="99441"/>
                  </a:lnTo>
                  <a:lnTo>
                    <a:pt x="80670" y="99441"/>
                  </a:lnTo>
                  <a:lnTo>
                    <a:pt x="84277" y="102997"/>
                  </a:lnTo>
                  <a:lnTo>
                    <a:pt x="84277" y="253492"/>
                  </a:lnTo>
                  <a:lnTo>
                    <a:pt x="296049" y="253492"/>
                  </a:lnTo>
                  <a:lnTo>
                    <a:pt x="299656" y="256413"/>
                  </a:lnTo>
                  <a:lnTo>
                    <a:pt x="299656" y="42303"/>
                  </a:lnTo>
                  <a:lnTo>
                    <a:pt x="277342" y="25095"/>
                  </a:lnTo>
                  <a:lnTo>
                    <a:pt x="268681" y="21450"/>
                  </a:lnTo>
                  <a:lnTo>
                    <a:pt x="268681" y="180086"/>
                  </a:lnTo>
                  <a:lnTo>
                    <a:pt x="268681" y="234823"/>
                  </a:lnTo>
                  <a:lnTo>
                    <a:pt x="265074" y="237744"/>
                  </a:lnTo>
                  <a:lnTo>
                    <a:pt x="256438" y="237744"/>
                  </a:lnTo>
                  <a:lnTo>
                    <a:pt x="253555" y="234823"/>
                  </a:lnTo>
                  <a:lnTo>
                    <a:pt x="253555" y="180086"/>
                  </a:lnTo>
                  <a:lnTo>
                    <a:pt x="256438" y="176530"/>
                  </a:lnTo>
                  <a:lnTo>
                    <a:pt x="265074" y="176530"/>
                  </a:lnTo>
                  <a:lnTo>
                    <a:pt x="268681" y="180086"/>
                  </a:lnTo>
                  <a:lnTo>
                    <a:pt x="268681" y="21450"/>
                  </a:lnTo>
                  <a:lnTo>
                    <a:pt x="237705" y="8420"/>
                  </a:lnTo>
                  <a:lnTo>
                    <a:pt x="237705" y="118110"/>
                  </a:lnTo>
                  <a:lnTo>
                    <a:pt x="237705" y="234823"/>
                  </a:lnTo>
                  <a:lnTo>
                    <a:pt x="234823" y="237744"/>
                  </a:lnTo>
                  <a:lnTo>
                    <a:pt x="226187" y="237744"/>
                  </a:lnTo>
                  <a:lnTo>
                    <a:pt x="222580" y="234823"/>
                  </a:lnTo>
                  <a:lnTo>
                    <a:pt x="222580" y="138303"/>
                  </a:lnTo>
                  <a:lnTo>
                    <a:pt x="222580" y="118110"/>
                  </a:lnTo>
                  <a:lnTo>
                    <a:pt x="226187" y="115189"/>
                  </a:lnTo>
                  <a:lnTo>
                    <a:pt x="234823" y="115189"/>
                  </a:lnTo>
                  <a:lnTo>
                    <a:pt x="237705" y="118110"/>
                  </a:lnTo>
                  <a:lnTo>
                    <a:pt x="237705" y="8420"/>
                  </a:lnTo>
                  <a:lnTo>
                    <a:pt x="233324" y="6565"/>
                  </a:lnTo>
                  <a:lnTo>
                    <a:pt x="207454" y="3098"/>
                  </a:lnTo>
                  <a:lnTo>
                    <a:pt x="207454" y="141224"/>
                  </a:lnTo>
                  <a:lnTo>
                    <a:pt x="207454" y="234823"/>
                  </a:lnTo>
                  <a:lnTo>
                    <a:pt x="203847" y="237744"/>
                  </a:lnTo>
                  <a:lnTo>
                    <a:pt x="195211" y="237744"/>
                  </a:lnTo>
                  <a:lnTo>
                    <a:pt x="191604" y="234823"/>
                  </a:lnTo>
                  <a:lnTo>
                    <a:pt x="191604" y="141224"/>
                  </a:lnTo>
                  <a:lnTo>
                    <a:pt x="195211" y="138303"/>
                  </a:lnTo>
                  <a:lnTo>
                    <a:pt x="203847" y="138303"/>
                  </a:lnTo>
                  <a:lnTo>
                    <a:pt x="207454" y="141224"/>
                  </a:lnTo>
                  <a:lnTo>
                    <a:pt x="207454" y="3098"/>
                  </a:lnTo>
                  <a:lnTo>
                    <a:pt x="184404" y="0"/>
                  </a:lnTo>
                  <a:lnTo>
                    <a:pt x="176479" y="1066"/>
                  </a:lnTo>
                  <a:lnTo>
                    <a:pt x="176479" y="102997"/>
                  </a:lnTo>
                  <a:lnTo>
                    <a:pt x="176479" y="234823"/>
                  </a:lnTo>
                  <a:lnTo>
                    <a:pt x="172872" y="237744"/>
                  </a:lnTo>
                  <a:lnTo>
                    <a:pt x="164236" y="237744"/>
                  </a:lnTo>
                  <a:lnTo>
                    <a:pt x="161353" y="234823"/>
                  </a:lnTo>
                  <a:lnTo>
                    <a:pt x="161353" y="168529"/>
                  </a:lnTo>
                  <a:lnTo>
                    <a:pt x="161353" y="102997"/>
                  </a:lnTo>
                  <a:lnTo>
                    <a:pt x="164236" y="99441"/>
                  </a:lnTo>
                  <a:lnTo>
                    <a:pt x="172872" y="99441"/>
                  </a:lnTo>
                  <a:lnTo>
                    <a:pt x="176479" y="102997"/>
                  </a:lnTo>
                  <a:lnTo>
                    <a:pt x="176479" y="1066"/>
                  </a:lnTo>
                  <a:lnTo>
                    <a:pt x="145503" y="5194"/>
                  </a:lnTo>
                  <a:lnTo>
                    <a:pt x="145503" y="172212"/>
                  </a:lnTo>
                  <a:lnTo>
                    <a:pt x="145503" y="234823"/>
                  </a:lnTo>
                  <a:lnTo>
                    <a:pt x="142621" y="237744"/>
                  </a:lnTo>
                  <a:lnTo>
                    <a:pt x="133985" y="237744"/>
                  </a:lnTo>
                  <a:lnTo>
                    <a:pt x="130378" y="234823"/>
                  </a:lnTo>
                  <a:lnTo>
                    <a:pt x="130378" y="191643"/>
                  </a:lnTo>
                  <a:lnTo>
                    <a:pt x="130378" y="172212"/>
                  </a:lnTo>
                  <a:lnTo>
                    <a:pt x="133985" y="168529"/>
                  </a:lnTo>
                  <a:lnTo>
                    <a:pt x="142621" y="168529"/>
                  </a:lnTo>
                  <a:lnTo>
                    <a:pt x="145503" y="172212"/>
                  </a:lnTo>
                  <a:lnTo>
                    <a:pt x="145503" y="5194"/>
                  </a:lnTo>
                  <a:lnTo>
                    <a:pt x="135216" y="6565"/>
                  </a:lnTo>
                  <a:lnTo>
                    <a:pt x="115252" y="14960"/>
                  </a:lnTo>
                  <a:lnTo>
                    <a:pt x="115252" y="195199"/>
                  </a:lnTo>
                  <a:lnTo>
                    <a:pt x="115252" y="234823"/>
                  </a:lnTo>
                  <a:lnTo>
                    <a:pt x="111645" y="237744"/>
                  </a:lnTo>
                  <a:lnTo>
                    <a:pt x="103009" y="237744"/>
                  </a:lnTo>
                  <a:lnTo>
                    <a:pt x="99402" y="234823"/>
                  </a:lnTo>
                  <a:lnTo>
                    <a:pt x="99402" y="195199"/>
                  </a:lnTo>
                  <a:lnTo>
                    <a:pt x="103009" y="191643"/>
                  </a:lnTo>
                  <a:lnTo>
                    <a:pt x="111645" y="191643"/>
                  </a:lnTo>
                  <a:lnTo>
                    <a:pt x="115252" y="195199"/>
                  </a:lnTo>
                  <a:lnTo>
                    <a:pt x="115252" y="14960"/>
                  </a:lnTo>
                  <a:lnTo>
                    <a:pt x="53835" y="53873"/>
                  </a:lnTo>
                  <a:lnTo>
                    <a:pt x="25069" y="91160"/>
                  </a:lnTo>
                  <a:lnTo>
                    <a:pt x="6553" y="135255"/>
                  </a:lnTo>
                  <a:lnTo>
                    <a:pt x="0" y="184404"/>
                  </a:lnTo>
                  <a:lnTo>
                    <a:pt x="6553" y="233349"/>
                  </a:lnTo>
                  <a:lnTo>
                    <a:pt x="25069" y="277368"/>
                  </a:lnTo>
                  <a:lnTo>
                    <a:pt x="53835" y="314706"/>
                  </a:lnTo>
                  <a:lnTo>
                    <a:pt x="91135" y="343585"/>
                  </a:lnTo>
                  <a:lnTo>
                    <a:pt x="135216" y="362216"/>
                  </a:lnTo>
                  <a:lnTo>
                    <a:pt x="184404" y="368808"/>
                  </a:lnTo>
                  <a:lnTo>
                    <a:pt x="233324" y="362216"/>
                  </a:lnTo>
                  <a:lnTo>
                    <a:pt x="277342" y="343585"/>
                  </a:lnTo>
                  <a:lnTo>
                    <a:pt x="314680" y="314706"/>
                  </a:lnTo>
                  <a:lnTo>
                    <a:pt x="343560" y="277368"/>
                  </a:lnTo>
                  <a:lnTo>
                    <a:pt x="360337" y="237744"/>
                  </a:lnTo>
                  <a:lnTo>
                    <a:pt x="362191" y="233349"/>
                  </a:lnTo>
                  <a:lnTo>
                    <a:pt x="368808" y="184404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25128" y="5779008"/>
              <a:ext cx="76200" cy="156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64224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5399532" y="0"/>
                  </a:moveTo>
                  <a:lnTo>
                    <a:pt x="0" y="0"/>
                  </a:lnTo>
                  <a:lnTo>
                    <a:pt x="0" y="4795774"/>
                  </a:lnTo>
                  <a:lnTo>
                    <a:pt x="5399532" y="4795774"/>
                  </a:lnTo>
                  <a:lnTo>
                    <a:pt x="53995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64224" y="982954"/>
              <a:ext cx="5400040" cy="4796155"/>
            </a:xfrm>
            <a:custGeom>
              <a:avLst/>
              <a:gdLst/>
              <a:ahLst/>
              <a:cxnLst/>
              <a:rect l="l" t="t" r="r" b="b"/>
              <a:pathLst>
                <a:path w="5400040" h="4796155">
                  <a:moveTo>
                    <a:pt x="0" y="4795774"/>
                  </a:moveTo>
                  <a:lnTo>
                    <a:pt x="5399532" y="4795774"/>
                  </a:lnTo>
                  <a:lnTo>
                    <a:pt x="5399532" y="0"/>
                  </a:lnTo>
                  <a:lnTo>
                    <a:pt x="0" y="0"/>
                  </a:lnTo>
                  <a:lnTo>
                    <a:pt x="0" y="479577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08419" y="2097024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4" h="368935">
                  <a:moveTo>
                    <a:pt x="184403" y="0"/>
                  </a:moveTo>
                  <a:lnTo>
                    <a:pt x="135246" y="6559"/>
                  </a:lnTo>
                  <a:lnTo>
                    <a:pt x="91157" y="25089"/>
                  </a:lnTo>
                  <a:lnTo>
                    <a:pt x="53863" y="53863"/>
                  </a:lnTo>
                  <a:lnTo>
                    <a:pt x="25089" y="91157"/>
                  </a:lnTo>
                  <a:lnTo>
                    <a:pt x="6559" y="135246"/>
                  </a:lnTo>
                  <a:lnTo>
                    <a:pt x="0" y="184403"/>
                  </a:lnTo>
                  <a:lnTo>
                    <a:pt x="6559" y="233341"/>
                  </a:lnTo>
                  <a:lnTo>
                    <a:pt x="25089" y="277368"/>
                  </a:lnTo>
                  <a:lnTo>
                    <a:pt x="53863" y="314706"/>
                  </a:lnTo>
                  <a:lnTo>
                    <a:pt x="91157" y="343577"/>
                  </a:lnTo>
                  <a:lnTo>
                    <a:pt x="135246" y="362204"/>
                  </a:lnTo>
                  <a:lnTo>
                    <a:pt x="184403" y="368808"/>
                  </a:lnTo>
                  <a:lnTo>
                    <a:pt x="233341" y="362204"/>
                  </a:lnTo>
                  <a:lnTo>
                    <a:pt x="277368" y="343577"/>
                  </a:lnTo>
                  <a:lnTo>
                    <a:pt x="314705" y="314706"/>
                  </a:lnTo>
                  <a:lnTo>
                    <a:pt x="326392" y="299592"/>
                  </a:lnTo>
                  <a:lnTo>
                    <a:pt x="122427" y="299592"/>
                  </a:lnTo>
                  <a:lnTo>
                    <a:pt x="113692" y="297715"/>
                  </a:lnTo>
                  <a:lnTo>
                    <a:pt x="106362" y="292671"/>
                  </a:lnTo>
                  <a:lnTo>
                    <a:pt x="101318" y="285341"/>
                  </a:lnTo>
                  <a:lnTo>
                    <a:pt x="99440" y="276605"/>
                  </a:lnTo>
                  <a:lnTo>
                    <a:pt x="100597" y="269410"/>
                  </a:lnTo>
                  <a:lnTo>
                    <a:pt x="103838" y="263144"/>
                  </a:lnTo>
                  <a:lnTo>
                    <a:pt x="108817" y="258210"/>
                  </a:lnTo>
                  <a:lnTo>
                    <a:pt x="115188" y="255015"/>
                  </a:lnTo>
                  <a:lnTo>
                    <a:pt x="115188" y="199516"/>
                  </a:lnTo>
                  <a:lnTo>
                    <a:pt x="116478" y="191960"/>
                  </a:lnTo>
                  <a:lnTo>
                    <a:pt x="120554" y="184499"/>
                  </a:lnTo>
                  <a:lnTo>
                    <a:pt x="127726" y="178800"/>
                  </a:lnTo>
                  <a:lnTo>
                    <a:pt x="138302" y="176529"/>
                  </a:lnTo>
                  <a:lnTo>
                    <a:pt x="176529" y="176529"/>
                  </a:lnTo>
                  <a:lnTo>
                    <a:pt x="176529" y="113791"/>
                  </a:lnTo>
                  <a:lnTo>
                    <a:pt x="170505" y="110329"/>
                  </a:lnTo>
                  <a:lnTo>
                    <a:pt x="165671" y="105425"/>
                  </a:lnTo>
                  <a:lnTo>
                    <a:pt x="162456" y="99308"/>
                  </a:lnTo>
                  <a:lnTo>
                    <a:pt x="161289" y="92201"/>
                  </a:lnTo>
                  <a:lnTo>
                    <a:pt x="163079" y="83125"/>
                  </a:lnTo>
                  <a:lnTo>
                    <a:pt x="167989" y="75787"/>
                  </a:lnTo>
                  <a:lnTo>
                    <a:pt x="175327" y="70877"/>
                  </a:lnTo>
                  <a:lnTo>
                    <a:pt x="184403" y="69087"/>
                  </a:lnTo>
                  <a:lnTo>
                    <a:pt x="326491" y="69087"/>
                  </a:lnTo>
                  <a:lnTo>
                    <a:pt x="314705" y="53863"/>
                  </a:lnTo>
                  <a:lnTo>
                    <a:pt x="277368" y="25089"/>
                  </a:lnTo>
                  <a:lnTo>
                    <a:pt x="233341" y="6559"/>
                  </a:lnTo>
                  <a:lnTo>
                    <a:pt x="184403" y="0"/>
                  </a:lnTo>
                  <a:close/>
                </a:path>
                <a:path w="368934" h="368935">
                  <a:moveTo>
                    <a:pt x="176529" y="191642"/>
                  </a:moveTo>
                  <a:lnTo>
                    <a:pt x="131063" y="191642"/>
                  </a:lnTo>
                  <a:lnTo>
                    <a:pt x="130428" y="198120"/>
                  </a:lnTo>
                  <a:lnTo>
                    <a:pt x="130428" y="255015"/>
                  </a:lnTo>
                  <a:lnTo>
                    <a:pt x="136433" y="258210"/>
                  </a:lnTo>
                  <a:lnTo>
                    <a:pt x="141224" y="263144"/>
                  </a:lnTo>
                  <a:lnTo>
                    <a:pt x="144395" y="269410"/>
                  </a:lnTo>
                  <a:lnTo>
                    <a:pt x="145541" y="276605"/>
                  </a:lnTo>
                  <a:lnTo>
                    <a:pt x="143752" y="285341"/>
                  </a:lnTo>
                  <a:lnTo>
                    <a:pt x="138842" y="292671"/>
                  </a:lnTo>
                  <a:lnTo>
                    <a:pt x="131504" y="297715"/>
                  </a:lnTo>
                  <a:lnTo>
                    <a:pt x="122427" y="299592"/>
                  </a:lnTo>
                  <a:lnTo>
                    <a:pt x="184403" y="299592"/>
                  </a:lnTo>
                  <a:lnTo>
                    <a:pt x="175327" y="297715"/>
                  </a:lnTo>
                  <a:lnTo>
                    <a:pt x="167989" y="292671"/>
                  </a:lnTo>
                  <a:lnTo>
                    <a:pt x="163079" y="285341"/>
                  </a:lnTo>
                  <a:lnTo>
                    <a:pt x="161289" y="276605"/>
                  </a:lnTo>
                  <a:lnTo>
                    <a:pt x="162456" y="269410"/>
                  </a:lnTo>
                  <a:lnTo>
                    <a:pt x="165671" y="263144"/>
                  </a:lnTo>
                  <a:lnTo>
                    <a:pt x="170505" y="258210"/>
                  </a:lnTo>
                  <a:lnTo>
                    <a:pt x="176529" y="255015"/>
                  </a:lnTo>
                  <a:lnTo>
                    <a:pt x="176529" y="191642"/>
                  </a:lnTo>
                  <a:close/>
                </a:path>
                <a:path w="368934" h="368935">
                  <a:moveTo>
                    <a:pt x="233425" y="191642"/>
                  </a:moveTo>
                  <a:lnTo>
                    <a:pt x="191643" y="191642"/>
                  </a:lnTo>
                  <a:lnTo>
                    <a:pt x="191643" y="255015"/>
                  </a:lnTo>
                  <a:lnTo>
                    <a:pt x="198034" y="258210"/>
                  </a:lnTo>
                  <a:lnTo>
                    <a:pt x="203057" y="263144"/>
                  </a:lnTo>
                  <a:lnTo>
                    <a:pt x="206341" y="269410"/>
                  </a:lnTo>
                  <a:lnTo>
                    <a:pt x="207518" y="276605"/>
                  </a:lnTo>
                  <a:lnTo>
                    <a:pt x="205620" y="285341"/>
                  </a:lnTo>
                  <a:lnTo>
                    <a:pt x="200533" y="292671"/>
                  </a:lnTo>
                  <a:lnTo>
                    <a:pt x="193159" y="297715"/>
                  </a:lnTo>
                  <a:lnTo>
                    <a:pt x="184403" y="299592"/>
                  </a:lnTo>
                  <a:lnTo>
                    <a:pt x="245618" y="299592"/>
                  </a:lnTo>
                  <a:lnTo>
                    <a:pt x="236561" y="297715"/>
                  </a:lnTo>
                  <a:lnTo>
                    <a:pt x="229266" y="292671"/>
                  </a:lnTo>
                  <a:lnTo>
                    <a:pt x="224401" y="285341"/>
                  </a:lnTo>
                  <a:lnTo>
                    <a:pt x="222630" y="276605"/>
                  </a:lnTo>
                  <a:lnTo>
                    <a:pt x="223777" y="269410"/>
                  </a:lnTo>
                  <a:lnTo>
                    <a:pt x="226949" y="263144"/>
                  </a:lnTo>
                  <a:lnTo>
                    <a:pt x="231739" y="258210"/>
                  </a:lnTo>
                  <a:lnTo>
                    <a:pt x="237744" y="255015"/>
                  </a:lnTo>
                  <a:lnTo>
                    <a:pt x="237744" y="193039"/>
                  </a:lnTo>
                  <a:lnTo>
                    <a:pt x="233425" y="191642"/>
                  </a:lnTo>
                  <a:close/>
                </a:path>
                <a:path w="368934" h="368935">
                  <a:moveTo>
                    <a:pt x="326491" y="69087"/>
                  </a:moveTo>
                  <a:lnTo>
                    <a:pt x="184403" y="69087"/>
                  </a:lnTo>
                  <a:lnTo>
                    <a:pt x="193159" y="70877"/>
                  </a:lnTo>
                  <a:lnTo>
                    <a:pt x="200533" y="75787"/>
                  </a:lnTo>
                  <a:lnTo>
                    <a:pt x="205620" y="83125"/>
                  </a:lnTo>
                  <a:lnTo>
                    <a:pt x="207518" y="92201"/>
                  </a:lnTo>
                  <a:lnTo>
                    <a:pt x="206341" y="99308"/>
                  </a:lnTo>
                  <a:lnTo>
                    <a:pt x="203057" y="105425"/>
                  </a:lnTo>
                  <a:lnTo>
                    <a:pt x="198034" y="110329"/>
                  </a:lnTo>
                  <a:lnTo>
                    <a:pt x="191643" y="113791"/>
                  </a:lnTo>
                  <a:lnTo>
                    <a:pt x="191643" y="176529"/>
                  </a:lnTo>
                  <a:lnTo>
                    <a:pt x="230504" y="176529"/>
                  </a:lnTo>
                  <a:lnTo>
                    <a:pt x="238081" y="177800"/>
                  </a:lnTo>
                  <a:lnTo>
                    <a:pt x="245586" y="181832"/>
                  </a:lnTo>
                  <a:lnTo>
                    <a:pt x="251329" y="188960"/>
                  </a:lnTo>
                  <a:lnTo>
                    <a:pt x="253619" y="199516"/>
                  </a:lnTo>
                  <a:lnTo>
                    <a:pt x="253619" y="255015"/>
                  </a:lnTo>
                  <a:lnTo>
                    <a:pt x="259623" y="258210"/>
                  </a:lnTo>
                  <a:lnTo>
                    <a:pt x="264414" y="263144"/>
                  </a:lnTo>
                  <a:lnTo>
                    <a:pt x="267585" y="269410"/>
                  </a:lnTo>
                  <a:lnTo>
                    <a:pt x="268731" y="276605"/>
                  </a:lnTo>
                  <a:lnTo>
                    <a:pt x="266942" y="285341"/>
                  </a:lnTo>
                  <a:lnTo>
                    <a:pt x="262032" y="292671"/>
                  </a:lnTo>
                  <a:lnTo>
                    <a:pt x="254694" y="297715"/>
                  </a:lnTo>
                  <a:lnTo>
                    <a:pt x="245618" y="299592"/>
                  </a:lnTo>
                  <a:lnTo>
                    <a:pt x="326392" y="299592"/>
                  </a:lnTo>
                  <a:lnTo>
                    <a:pt x="343577" y="277368"/>
                  </a:lnTo>
                  <a:lnTo>
                    <a:pt x="362203" y="233341"/>
                  </a:lnTo>
                  <a:lnTo>
                    <a:pt x="368807" y="184403"/>
                  </a:lnTo>
                  <a:lnTo>
                    <a:pt x="362203" y="135246"/>
                  </a:lnTo>
                  <a:lnTo>
                    <a:pt x="343577" y="91157"/>
                  </a:lnTo>
                  <a:lnTo>
                    <a:pt x="326491" y="69087"/>
                  </a:lnTo>
                  <a:close/>
                </a:path>
                <a:path w="368934" h="368935">
                  <a:moveTo>
                    <a:pt x="126746" y="268731"/>
                  </a:moveTo>
                  <a:lnTo>
                    <a:pt x="118109" y="268731"/>
                  </a:lnTo>
                  <a:lnTo>
                    <a:pt x="115188" y="272288"/>
                  </a:lnTo>
                  <a:lnTo>
                    <a:pt x="115188" y="280924"/>
                  </a:lnTo>
                  <a:lnTo>
                    <a:pt x="118109" y="283845"/>
                  </a:lnTo>
                  <a:lnTo>
                    <a:pt x="126746" y="283845"/>
                  </a:lnTo>
                  <a:lnTo>
                    <a:pt x="130428" y="280924"/>
                  </a:lnTo>
                  <a:lnTo>
                    <a:pt x="130428" y="272288"/>
                  </a:lnTo>
                  <a:lnTo>
                    <a:pt x="126746" y="268731"/>
                  </a:lnTo>
                  <a:close/>
                </a:path>
                <a:path w="368934" h="368935">
                  <a:moveTo>
                    <a:pt x="188722" y="268731"/>
                  </a:moveTo>
                  <a:lnTo>
                    <a:pt x="180085" y="268731"/>
                  </a:lnTo>
                  <a:lnTo>
                    <a:pt x="176529" y="272288"/>
                  </a:lnTo>
                  <a:lnTo>
                    <a:pt x="176529" y="280924"/>
                  </a:lnTo>
                  <a:lnTo>
                    <a:pt x="180085" y="283845"/>
                  </a:lnTo>
                  <a:lnTo>
                    <a:pt x="188722" y="283845"/>
                  </a:lnTo>
                  <a:lnTo>
                    <a:pt x="191643" y="280924"/>
                  </a:lnTo>
                  <a:lnTo>
                    <a:pt x="191643" y="272288"/>
                  </a:lnTo>
                  <a:lnTo>
                    <a:pt x="188722" y="268731"/>
                  </a:lnTo>
                  <a:close/>
                </a:path>
                <a:path w="368934" h="368935">
                  <a:moveTo>
                    <a:pt x="249935" y="268731"/>
                  </a:moveTo>
                  <a:lnTo>
                    <a:pt x="241300" y="268731"/>
                  </a:lnTo>
                  <a:lnTo>
                    <a:pt x="237744" y="272288"/>
                  </a:lnTo>
                  <a:lnTo>
                    <a:pt x="237744" y="280924"/>
                  </a:lnTo>
                  <a:lnTo>
                    <a:pt x="241300" y="283845"/>
                  </a:lnTo>
                  <a:lnTo>
                    <a:pt x="249935" y="283845"/>
                  </a:lnTo>
                  <a:lnTo>
                    <a:pt x="253619" y="280924"/>
                  </a:lnTo>
                  <a:lnTo>
                    <a:pt x="253619" y="272288"/>
                  </a:lnTo>
                  <a:lnTo>
                    <a:pt x="249935" y="268731"/>
                  </a:lnTo>
                  <a:close/>
                </a:path>
                <a:path w="368934" h="368935">
                  <a:moveTo>
                    <a:pt x="188722" y="84327"/>
                  </a:moveTo>
                  <a:lnTo>
                    <a:pt x="180085" y="84327"/>
                  </a:lnTo>
                  <a:lnTo>
                    <a:pt x="176529" y="87884"/>
                  </a:lnTo>
                  <a:lnTo>
                    <a:pt x="176529" y="96520"/>
                  </a:lnTo>
                  <a:lnTo>
                    <a:pt x="180085" y="99440"/>
                  </a:lnTo>
                  <a:lnTo>
                    <a:pt x="188722" y="99440"/>
                  </a:lnTo>
                  <a:lnTo>
                    <a:pt x="191643" y="96520"/>
                  </a:lnTo>
                  <a:lnTo>
                    <a:pt x="191643" y="87884"/>
                  </a:lnTo>
                  <a:lnTo>
                    <a:pt x="188722" y="84327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91019" y="2055114"/>
            <a:ext cx="47574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30" b="1">
                <a:latin typeface="Calibri"/>
                <a:cs typeface="Calibri"/>
              </a:rPr>
              <a:t>Heavily </a:t>
            </a:r>
            <a:r>
              <a:rPr dirty="0" sz="900" spc="35" b="1">
                <a:latin typeface="Calibri"/>
                <a:cs typeface="Calibri"/>
              </a:rPr>
              <a:t>Integrated </a:t>
            </a:r>
            <a:r>
              <a:rPr dirty="0" sz="900" spc="30" b="1">
                <a:latin typeface="Calibri"/>
                <a:cs typeface="Calibri"/>
              </a:rPr>
              <a:t>Applications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85">
                <a:latin typeface="Arial Black"/>
                <a:cs typeface="Arial Black"/>
              </a:rPr>
              <a:t>heavily </a:t>
            </a:r>
            <a:r>
              <a:rPr dirty="0" sz="900" spc="-80">
                <a:latin typeface="Arial Black"/>
                <a:cs typeface="Arial Black"/>
              </a:rPr>
              <a:t>integrated </a:t>
            </a:r>
            <a:r>
              <a:rPr dirty="0" sz="900" spc="-95">
                <a:latin typeface="Arial Black"/>
                <a:cs typeface="Arial Black"/>
              </a:rPr>
              <a:t>will </a:t>
            </a:r>
            <a:r>
              <a:rPr dirty="0" sz="900" spc="-80">
                <a:latin typeface="Arial Black"/>
                <a:cs typeface="Arial Black"/>
              </a:rPr>
              <a:t>continue </a:t>
            </a:r>
            <a:r>
              <a:rPr dirty="0" sz="900" spc="-75">
                <a:latin typeface="Arial Black"/>
                <a:cs typeface="Arial Black"/>
              </a:rPr>
              <a:t>to  </a:t>
            </a:r>
            <a:r>
              <a:rPr dirty="0" sz="900" spc="-65">
                <a:latin typeface="Arial Black"/>
                <a:cs typeface="Arial Black"/>
              </a:rPr>
              <a:t>require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70">
                <a:latin typeface="Arial Black"/>
                <a:cs typeface="Arial Black"/>
              </a:rPr>
              <a:t>high amount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85">
                <a:latin typeface="Arial Black"/>
                <a:cs typeface="Arial Black"/>
              </a:rPr>
              <a:t>communication </a:t>
            </a:r>
            <a:r>
              <a:rPr dirty="0" sz="900" spc="-50">
                <a:latin typeface="Arial Black"/>
                <a:cs typeface="Arial Black"/>
              </a:rPr>
              <a:t>or </a:t>
            </a:r>
            <a:r>
              <a:rPr dirty="0" sz="900" spc="-85">
                <a:latin typeface="Arial Black"/>
                <a:cs typeface="Arial Black"/>
              </a:rPr>
              <a:t>dependencies </a:t>
            </a:r>
            <a:r>
              <a:rPr dirty="0" sz="900" spc="-95">
                <a:latin typeface="Arial Black"/>
                <a:cs typeface="Arial Black"/>
              </a:rPr>
              <a:t>with </a:t>
            </a:r>
            <a:r>
              <a:rPr dirty="0" sz="900" spc="-70">
                <a:latin typeface="Arial Black"/>
                <a:cs typeface="Arial Black"/>
              </a:rPr>
              <a:t>their </a:t>
            </a:r>
            <a:r>
              <a:rPr dirty="0" sz="900" spc="-80">
                <a:latin typeface="Arial Black"/>
                <a:cs typeface="Arial Black"/>
              </a:rPr>
              <a:t>counterparts. </a:t>
            </a:r>
            <a:r>
              <a:rPr dirty="0" sz="900" spc="-75">
                <a:latin typeface="Arial Black"/>
                <a:cs typeface="Arial Black"/>
              </a:rPr>
              <a:t>In </a:t>
            </a:r>
            <a:r>
              <a:rPr dirty="0" sz="900" spc="-85">
                <a:latin typeface="Arial Black"/>
                <a:cs typeface="Arial Black"/>
              </a:rPr>
              <a:t>this  </a:t>
            </a:r>
            <a:r>
              <a:rPr dirty="0" sz="900" spc="-125">
                <a:latin typeface="Arial Black"/>
                <a:cs typeface="Arial Black"/>
              </a:rPr>
              <a:t>case </a:t>
            </a:r>
            <a:r>
              <a:rPr dirty="0" sz="900" spc="-80">
                <a:latin typeface="Arial Black"/>
                <a:cs typeface="Arial Black"/>
              </a:rPr>
              <a:t>it </a:t>
            </a:r>
            <a:r>
              <a:rPr dirty="0" sz="900" spc="-100">
                <a:latin typeface="Arial Black"/>
                <a:cs typeface="Arial Black"/>
              </a:rPr>
              <a:t>is </a:t>
            </a:r>
            <a:r>
              <a:rPr dirty="0" sz="900" spc="-80">
                <a:latin typeface="Arial Black"/>
                <a:cs typeface="Arial Black"/>
              </a:rPr>
              <a:t>recommended </a:t>
            </a:r>
            <a:r>
              <a:rPr dirty="0" sz="900" spc="-85">
                <a:latin typeface="Arial Black"/>
                <a:cs typeface="Arial Black"/>
              </a:rPr>
              <a:t>that they </a:t>
            </a:r>
            <a:r>
              <a:rPr dirty="0" sz="900" spc="-70">
                <a:latin typeface="Arial Black"/>
                <a:cs typeface="Arial Black"/>
              </a:rPr>
              <a:t>remain </a:t>
            </a:r>
            <a:r>
              <a:rPr dirty="0" sz="900" spc="-80">
                <a:latin typeface="Arial Black"/>
                <a:cs typeface="Arial Black"/>
              </a:rPr>
              <a:t>together, </a:t>
            </a:r>
            <a:r>
              <a:rPr dirty="0" sz="900" spc="-75">
                <a:latin typeface="Arial Black"/>
                <a:cs typeface="Arial Black"/>
              </a:rPr>
              <a:t>be </a:t>
            </a:r>
            <a:r>
              <a:rPr dirty="0" sz="900" spc="-80">
                <a:latin typeface="Arial Black"/>
                <a:cs typeface="Arial Black"/>
              </a:rPr>
              <a:t>it </a:t>
            </a:r>
            <a:r>
              <a:rPr dirty="0" sz="900" spc="-60">
                <a:latin typeface="Arial Black"/>
                <a:cs typeface="Arial Black"/>
              </a:rPr>
              <a:t>in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75">
                <a:latin typeface="Arial Black"/>
                <a:cs typeface="Arial Black"/>
              </a:rPr>
              <a:t>Cloud </a:t>
            </a:r>
            <a:r>
              <a:rPr dirty="0" sz="900" spc="-50">
                <a:latin typeface="Arial Black"/>
                <a:cs typeface="Arial Black"/>
              </a:rPr>
              <a:t>or </a:t>
            </a:r>
            <a:r>
              <a:rPr dirty="0" sz="900" spc="-55">
                <a:latin typeface="Arial Black"/>
                <a:cs typeface="Arial Black"/>
              </a:rPr>
              <a:t>on</a:t>
            </a:r>
            <a:r>
              <a:rPr dirty="0" sz="900" spc="-3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premise.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3217" y="974439"/>
            <a:ext cx="5179060" cy="852169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62865">
              <a:lnSpc>
                <a:spcPct val="100000"/>
              </a:lnSpc>
              <a:spcBef>
                <a:spcPts val="360"/>
              </a:spcBef>
            </a:pPr>
            <a:r>
              <a:rPr dirty="0" sz="1200" spc="45" b="1">
                <a:solidFill>
                  <a:srgbClr val="F11201"/>
                </a:solidFill>
                <a:latin typeface="Calibri"/>
                <a:cs typeface="Calibri"/>
              </a:rPr>
              <a:t>Inhibitors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90">
                <a:latin typeface="Arial Black"/>
                <a:cs typeface="Arial Black"/>
              </a:rPr>
              <a:t>Highlighted </a:t>
            </a:r>
            <a:r>
              <a:rPr dirty="0" sz="1000" spc="-100">
                <a:latin typeface="Arial Black"/>
                <a:cs typeface="Arial Black"/>
              </a:rPr>
              <a:t>below </a:t>
            </a:r>
            <a:r>
              <a:rPr dirty="0" sz="1000" spc="-90">
                <a:latin typeface="Arial Black"/>
                <a:cs typeface="Arial Black"/>
              </a:rPr>
              <a:t>are </a:t>
            </a:r>
            <a:r>
              <a:rPr dirty="0" sz="1000" spc="-100">
                <a:latin typeface="Arial Black"/>
                <a:cs typeface="Arial Black"/>
              </a:rPr>
              <a:t>factors </a:t>
            </a:r>
            <a:r>
              <a:rPr dirty="0" sz="1000" spc="-90">
                <a:latin typeface="Arial Black"/>
                <a:cs typeface="Arial Black"/>
              </a:rPr>
              <a:t>that would </a:t>
            </a:r>
            <a:r>
              <a:rPr dirty="0" sz="1000" spc="-65">
                <a:latin typeface="Arial Black"/>
                <a:cs typeface="Arial Black"/>
              </a:rPr>
              <a:t>hinder </a:t>
            </a:r>
            <a:r>
              <a:rPr dirty="0" sz="1000" spc="-90">
                <a:latin typeface="Arial Black"/>
                <a:cs typeface="Arial Black"/>
              </a:rPr>
              <a:t>the </a:t>
            </a:r>
            <a:r>
              <a:rPr dirty="0" sz="1000" spc="-95">
                <a:latin typeface="Arial Black"/>
                <a:cs typeface="Arial Black"/>
              </a:rPr>
              <a:t>suitability </a:t>
            </a:r>
            <a:r>
              <a:rPr dirty="0" sz="1000" spc="-60">
                <a:latin typeface="Arial Black"/>
                <a:cs typeface="Arial Black"/>
              </a:rPr>
              <a:t>of </a:t>
            </a:r>
            <a:r>
              <a:rPr dirty="0" sz="1000" spc="-114">
                <a:latin typeface="Arial Black"/>
                <a:cs typeface="Arial Black"/>
              </a:rPr>
              <a:t>a </a:t>
            </a:r>
            <a:r>
              <a:rPr dirty="0" sz="1000" spc="-95">
                <a:latin typeface="Arial Black"/>
                <a:cs typeface="Arial Black"/>
              </a:rPr>
              <a:t>workload </a:t>
            </a:r>
            <a:r>
              <a:rPr dirty="0" sz="1000" spc="-55">
                <a:latin typeface="Arial Black"/>
                <a:cs typeface="Arial Black"/>
              </a:rPr>
              <a:t>for</a:t>
            </a:r>
            <a:r>
              <a:rPr dirty="0" sz="1000" spc="185">
                <a:latin typeface="Arial Black"/>
                <a:cs typeface="Arial Black"/>
              </a:rPr>
              <a:t> </a:t>
            </a:r>
            <a:r>
              <a:rPr dirty="0" sz="1000" spc="-85">
                <a:latin typeface="Arial Black"/>
                <a:cs typeface="Arial Black"/>
              </a:rPr>
              <a:t>Cloud.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 Black"/>
              <a:cs typeface="Arial Black"/>
            </a:endParaRPr>
          </a:p>
          <a:p>
            <a:pPr marL="460375" marR="5080">
              <a:lnSpc>
                <a:spcPct val="100000"/>
              </a:lnSpc>
            </a:pPr>
            <a:r>
              <a:rPr dirty="0" sz="900" spc="60" b="1">
                <a:latin typeface="Calibri"/>
                <a:cs typeface="Calibri"/>
              </a:rPr>
              <a:t>High </a:t>
            </a:r>
            <a:r>
              <a:rPr dirty="0" sz="900" spc="40" b="1">
                <a:latin typeface="Calibri"/>
                <a:cs typeface="Calibri"/>
              </a:rPr>
              <a:t>Network </a:t>
            </a:r>
            <a:r>
              <a:rPr dirty="0" sz="900" spc="45" b="1">
                <a:latin typeface="Calibri"/>
                <a:cs typeface="Calibri"/>
              </a:rPr>
              <a:t>Throughput </a:t>
            </a:r>
            <a:r>
              <a:rPr dirty="0" sz="900" spc="30" b="1">
                <a:latin typeface="Calibri"/>
                <a:cs typeface="Calibri"/>
              </a:rPr>
              <a:t>Applications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210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95">
                <a:latin typeface="Arial Black"/>
                <a:cs typeface="Arial Black"/>
              </a:rPr>
              <a:t>with </a:t>
            </a:r>
            <a:r>
              <a:rPr dirty="0" sz="900" spc="-70">
                <a:latin typeface="Arial Black"/>
                <a:cs typeface="Arial Black"/>
              </a:rPr>
              <a:t>high </a:t>
            </a:r>
            <a:r>
              <a:rPr dirty="0" sz="900" spc="-65">
                <a:latin typeface="Arial Black"/>
                <a:cs typeface="Arial Black"/>
              </a:rPr>
              <a:t>throughput </a:t>
            </a:r>
            <a:r>
              <a:rPr dirty="0" sz="900" spc="-75">
                <a:latin typeface="Arial Black"/>
                <a:cs typeface="Arial Black"/>
              </a:rPr>
              <a:t>requirements  </a:t>
            </a:r>
            <a:r>
              <a:rPr dirty="0" sz="900" spc="-90">
                <a:latin typeface="Arial Black"/>
                <a:cs typeface="Arial Black"/>
              </a:rPr>
              <a:t>may </a:t>
            </a:r>
            <a:r>
              <a:rPr dirty="0" sz="900" spc="-110">
                <a:latin typeface="Arial Black"/>
                <a:cs typeface="Arial Black"/>
              </a:rPr>
              <a:t>see </a:t>
            </a:r>
            <a:r>
              <a:rPr dirty="0" sz="900" spc="-75">
                <a:latin typeface="Arial Black"/>
                <a:cs typeface="Arial Black"/>
              </a:rPr>
              <a:t>performance </a:t>
            </a:r>
            <a:r>
              <a:rPr dirty="0" sz="900" spc="-100">
                <a:latin typeface="Arial Black"/>
                <a:cs typeface="Arial Black"/>
              </a:rPr>
              <a:t>issues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100">
                <a:latin typeface="Arial Black"/>
                <a:cs typeface="Arial Black"/>
              </a:rPr>
              <a:t>latency </a:t>
            </a:r>
            <a:r>
              <a:rPr dirty="0" sz="900" spc="-60">
                <a:latin typeface="Arial Black"/>
                <a:cs typeface="Arial Black"/>
              </a:rPr>
              <a:t>if </a:t>
            </a:r>
            <a:r>
              <a:rPr dirty="0" sz="900" spc="-85">
                <a:latin typeface="Arial Black"/>
                <a:cs typeface="Arial Black"/>
              </a:rPr>
              <a:t>they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95">
                <a:latin typeface="Arial Black"/>
                <a:cs typeface="Arial Black"/>
              </a:rPr>
              <a:t>located </a:t>
            </a:r>
            <a:r>
              <a:rPr dirty="0" sz="900" spc="-114">
                <a:latin typeface="Arial Black"/>
                <a:cs typeface="Arial Black"/>
              </a:rPr>
              <a:t>away </a:t>
            </a:r>
            <a:r>
              <a:rPr dirty="0" sz="900" spc="-55">
                <a:latin typeface="Arial Black"/>
                <a:cs typeface="Arial Black"/>
              </a:rPr>
              <a:t>from </a:t>
            </a:r>
            <a:r>
              <a:rPr dirty="0" sz="900" spc="-70">
                <a:latin typeface="Arial Black"/>
                <a:cs typeface="Arial Black"/>
              </a:rPr>
              <a:t>their</a:t>
            </a:r>
            <a:r>
              <a:rPr dirty="0" sz="900">
                <a:latin typeface="Arial Black"/>
                <a:cs typeface="Arial Black"/>
              </a:rPr>
              <a:t> </a:t>
            </a:r>
            <a:r>
              <a:rPr dirty="0" sz="900" spc="-80">
                <a:latin typeface="Arial Black"/>
                <a:cs typeface="Arial Black"/>
              </a:rPr>
              <a:t>users.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6155" y="978217"/>
            <a:ext cx="6292850" cy="5328285"/>
            <a:chOff x="486155" y="978217"/>
            <a:chExt cx="6292850" cy="5328285"/>
          </a:xfrm>
        </p:grpSpPr>
        <p:sp>
          <p:nvSpPr>
            <p:cNvPr id="19" name="object 19"/>
            <p:cNvSpPr/>
            <p:nvPr/>
          </p:nvSpPr>
          <p:spPr>
            <a:xfrm>
              <a:off x="6409944" y="1592579"/>
              <a:ext cx="367665" cy="1394460"/>
            </a:xfrm>
            <a:custGeom>
              <a:avLst/>
              <a:gdLst/>
              <a:ahLst/>
              <a:cxnLst/>
              <a:rect l="l" t="t" r="r" b="b"/>
              <a:pathLst>
                <a:path w="367665" h="1394460">
                  <a:moveTo>
                    <a:pt x="267589" y="1149096"/>
                  </a:moveTo>
                  <a:lnTo>
                    <a:pt x="98933" y="1149096"/>
                  </a:lnTo>
                  <a:lnTo>
                    <a:pt x="98933" y="1240917"/>
                  </a:lnTo>
                  <a:lnTo>
                    <a:pt x="267589" y="1240917"/>
                  </a:lnTo>
                  <a:lnTo>
                    <a:pt x="267589" y="1149096"/>
                  </a:lnTo>
                  <a:close/>
                </a:path>
                <a:path w="367665" h="1394460">
                  <a:moveTo>
                    <a:pt x="367284" y="1210818"/>
                  </a:moveTo>
                  <a:lnTo>
                    <a:pt x="360692" y="1161859"/>
                  </a:lnTo>
                  <a:lnTo>
                    <a:pt x="342138" y="1117942"/>
                  </a:lnTo>
                  <a:lnTo>
                    <a:pt x="313372" y="1080808"/>
                  </a:lnTo>
                  <a:lnTo>
                    <a:pt x="298450" y="1069314"/>
                  </a:lnTo>
                  <a:lnTo>
                    <a:pt x="298450" y="1275334"/>
                  </a:lnTo>
                  <a:lnTo>
                    <a:pt x="298450" y="1283970"/>
                  </a:lnTo>
                  <a:lnTo>
                    <a:pt x="294894" y="1286891"/>
                  </a:lnTo>
                  <a:lnTo>
                    <a:pt x="71755" y="1286891"/>
                  </a:lnTo>
                  <a:lnTo>
                    <a:pt x="68834" y="1283970"/>
                  </a:lnTo>
                  <a:lnTo>
                    <a:pt x="68834" y="1275334"/>
                  </a:lnTo>
                  <a:lnTo>
                    <a:pt x="71755" y="1271778"/>
                  </a:lnTo>
                  <a:lnTo>
                    <a:pt x="294894" y="1271778"/>
                  </a:lnTo>
                  <a:lnTo>
                    <a:pt x="298450" y="1275334"/>
                  </a:lnTo>
                  <a:lnTo>
                    <a:pt x="298450" y="1069314"/>
                  </a:lnTo>
                  <a:lnTo>
                    <a:pt x="282575" y="1057097"/>
                  </a:lnTo>
                  <a:lnTo>
                    <a:pt x="282575" y="1137666"/>
                  </a:lnTo>
                  <a:lnTo>
                    <a:pt x="282575" y="1253109"/>
                  </a:lnTo>
                  <a:lnTo>
                    <a:pt x="279781" y="1256665"/>
                  </a:lnTo>
                  <a:lnTo>
                    <a:pt x="87503" y="1256665"/>
                  </a:lnTo>
                  <a:lnTo>
                    <a:pt x="83947" y="1253109"/>
                  </a:lnTo>
                  <a:lnTo>
                    <a:pt x="83947" y="1137666"/>
                  </a:lnTo>
                  <a:lnTo>
                    <a:pt x="87503" y="1134110"/>
                  </a:lnTo>
                  <a:lnTo>
                    <a:pt x="279781" y="1134110"/>
                  </a:lnTo>
                  <a:lnTo>
                    <a:pt x="282575" y="1137666"/>
                  </a:lnTo>
                  <a:lnTo>
                    <a:pt x="282575" y="1057097"/>
                  </a:lnTo>
                  <a:lnTo>
                    <a:pt x="276174" y="1052156"/>
                  </a:lnTo>
                  <a:lnTo>
                    <a:pt x="232346" y="1033716"/>
                  </a:lnTo>
                  <a:lnTo>
                    <a:pt x="183629" y="1027176"/>
                  </a:lnTo>
                  <a:lnTo>
                    <a:pt x="134670" y="1033716"/>
                  </a:lnTo>
                  <a:lnTo>
                    <a:pt x="90754" y="1052156"/>
                  </a:lnTo>
                  <a:lnTo>
                    <a:pt x="53619" y="1080808"/>
                  </a:lnTo>
                  <a:lnTo>
                    <a:pt x="24968" y="1117942"/>
                  </a:lnTo>
                  <a:lnTo>
                    <a:pt x="6527" y="1161859"/>
                  </a:lnTo>
                  <a:lnTo>
                    <a:pt x="0" y="1210818"/>
                  </a:lnTo>
                  <a:lnTo>
                    <a:pt x="6527" y="1259535"/>
                  </a:lnTo>
                  <a:lnTo>
                    <a:pt x="24968" y="1303362"/>
                  </a:lnTo>
                  <a:lnTo>
                    <a:pt x="53619" y="1340561"/>
                  </a:lnTo>
                  <a:lnTo>
                    <a:pt x="90754" y="1369314"/>
                  </a:lnTo>
                  <a:lnTo>
                    <a:pt x="134670" y="1387881"/>
                  </a:lnTo>
                  <a:lnTo>
                    <a:pt x="183629" y="1394460"/>
                  </a:lnTo>
                  <a:lnTo>
                    <a:pt x="232346" y="1387881"/>
                  </a:lnTo>
                  <a:lnTo>
                    <a:pt x="276174" y="1369314"/>
                  </a:lnTo>
                  <a:lnTo>
                    <a:pt x="313372" y="1340561"/>
                  </a:lnTo>
                  <a:lnTo>
                    <a:pt x="342138" y="1303362"/>
                  </a:lnTo>
                  <a:lnTo>
                    <a:pt x="349110" y="1286891"/>
                  </a:lnTo>
                  <a:lnTo>
                    <a:pt x="355511" y="1271778"/>
                  </a:lnTo>
                  <a:lnTo>
                    <a:pt x="360692" y="1259535"/>
                  </a:lnTo>
                  <a:lnTo>
                    <a:pt x="361086" y="1256665"/>
                  </a:lnTo>
                  <a:lnTo>
                    <a:pt x="367284" y="1210818"/>
                  </a:lnTo>
                  <a:close/>
                </a:path>
                <a:path w="367665" h="1394460">
                  <a:moveTo>
                    <a:pt x="367284" y="183642"/>
                  </a:moveTo>
                  <a:lnTo>
                    <a:pt x="360692" y="134683"/>
                  </a:lnTo>
                  <a:lnTo>
                    <a:pt x="342582" y="91821"/>
                  </a:lnTo>
                  <a:lnTo>
                    <a:pt x="342138" y="90766"/>
                  </a:lnTo>
                  <a:lnTo>
                    <a:pt x="313372" y="53632"/>
                  </a:lnTo>
                  <a:lnTo>
                    <a:pt x="298450" y="42138"/>
                  </a:lnTo>
                  <a:lnTo>
                    <a:pt x="298450" y="190754"/>
                  </a:lnTo>
                  <a:lnTo>
                    <a:pt x="295414" y="205917"/>
                  </a:lnTo>
                  <a:lnTo>
                    <a:pt x="287121" y="218224"/>
                  </a:lnTo>
                  <a:lnTo>
                    <a:pt x="274815" y="226479"/>
                  </a:lnTo>
                  <a:lnTo>
                    <a:pt x="259715" y="229489"/>
                  </a:lnTo>
                  <a:lnTo>
                    <a:pt x="217297" y="229489"/>
                  </a:lnTo>
                  <a:lnTo>
                    <a:pt x="214503" y="226707"/>
                  </a:lnTo>
                  <a:lnTo>
                    <a:pt x="214503" y="257556"/>
                  </a:lnTo>
                  <a:lnTo>
                    <a:pt x="214503" y="262509"/>
                  </a:lnTo>
                  <a:lnTo>
                    <a:pt x="188722" y="288417"/>
                  </a:lnTo>
                  <a:lnTo>
                    <a:pt x="187960" y="289052"/>
                  </a:lnTo>
                  <a:lnTo>
                    <a:pt x="187198" y="289814"/>
                  </a:lnTo>
                  <a:lnTo>
                    <a:pt x="186550" y="289814"/>
                  </a:lnTo>
                  <a:lnTo>
                    <a:pt x="185026" y="290576"/>
                  </a:lnTo>
                  <a:lnTo>
                    <a:pt x="181483" y="290576"/>
                  </a:lnTo>
                  <a:lnTo>
                    <a:pt x="180721" y="289814"/>
                  </a:lnTo>
                  <a:lnTo>
                    <a:pt x="179324" y="289814"/>
                  </a:lnTo>
                  <a:lnTo>
                    <a:pt x="152019" y="262509"/>
                  </a:lnTo>
                  <a:lnTo>
                    <a:pt x="152019" y="257556"/>
                  </a:lnTo>
                  <a:lnTo>
                    <a:pt x="154927" y="254635"/>
                  </a:lnTo>
                  <a:lnTo>
                    <a:pt x="157861" y="251841"/>
                  </a:lnTo>
                  <a:lnTo>
                    <a:pt x="162801" y="251841"/>
                  </a:lnTo>
                  <a:lnTo>
                    <a:pt x="165735" y="254635"/>
                  </a:lnTo>
                  <a:lnTo>
                    <a:pt x="175755" y="264668"/>
                  </a:lnTo>
                  <a:lnTo>
                    <a:pt x="175755" y="251841"/>
                  </a:lnTo>
                  <a:lnTo>
                    <a:pt x="175755" y="229489"/>
                  </a:lnTo>
                  <a:lnTo>
                    <a:pt x="175755" y="171450"/>
                  </a:lnTo>
                  <a:lnTo>
                    <a:pt x="179324" y="167894"/>
                  </a:lnTo>
                  <a:lnTo>
                    <a:pt x="187960" y="167894"/>
                  </a:lnTo>
                  <a:lnTo>
                    <a:pt x="190754" y="171450"/>
                  </a:lnTo>
                  <a:lnTo>
                    <a:pt x="190754" y="264668"/>
                  </a:lnTo>
                  <a:lnTo>
                    <a:pt x="200901" y="254635"/>
                  </a:lnTo>
                  <a:lnTo>
                    <a:pt x="203708" y="251841"/>
                  </a:lnTo>
                  <a:lnTo>
                    <a:pt x="208775" y="251841"/>
                  </a:lnTo>
                  <a:lnTo>
                    <a:pt x="214503" y="257556"/>
                  </a:lnTo>
                  <a:lnTo>
                    <a:pt x="214503" y="226707"/>
                  </a:lnTo>
                  <a:lnTo>
                    <a:pt x="213728" y="225933"/>
                  </a:lnTo>
                  <a:lnTo>
                    <a:pt x="213728" y="217297"/>
                  </a:lnTo>
                  <a:lnTo>
                    <a:pt x="217297" y="213741"/>
                  </a:lnTo>
                  <a:lnTo>
                    <a:pt x="259715" y="213741"/>
                  </a:lnTo>
                  <a:lnTo>
                    <a:pt x="268693" y="211975"/>
                  </a:lnTo>
                  <a:lnTo>
                    <a:pt x="275945" y="207111"/>
                  </a:lnTo>
                  <a:lnTo>
                    <a:pt x="280797" y="199821"/>
                  </a:lnTo>
                  <a:lnTo>
                    <a:pt x="282575" y="190754"/>
                  </a:lnTo>
                  <a:lnTo>
                    <a:pt x="280797" y="182041"/>
                  </a:lnTo>
                  <a:lnTo>
                    <a:pt x="275945" y="174752"/>
                  </a:lnTo>
                  <a:lnTo>
                    <a:pt x="272262" y="172212"/>
                  </a:lnTo>
                  <a:lnTo>
                    <a:pt x="268693" y="169760"/>
                  </a:lnTo>
                  <a:lnTo>
                    <a:pt x="259715" y="167894"/>
                  </a:lnTo>
                  <a:lnTo>
                    <a:pt x="258953" y="167894"/>
                  </a:lnTo>
                  <a:lnTo>
                    <a:pt x="256032" y="168529"/>
                  </a:lnTo>
                  <a:lnTo>
                    <a:pt x="248920" y="172212"/>
                  </a:lnTo>
                  <a:lnTo>
                    <a:pt x="245999" y="172212"/>
                  </a:lnTo>
                  <a:lnTo>
                    <a:pt x="243205" y="170053"/>
                  </a:lnTo>
                  <a:lnTo>
                    <a:pt x="241046" y="168529"/>
                  </a:lnTo>
                  <a:lnTo>
                    <a:pt x="240728" y="167894"/>
                  </a:lnTo>
                  <a:lnTo>
                    <a:pt x="239649" y="165735"/>
                  </a:lnTo>
                  <a:lnTo>
                    <a:pt x="240284" y="162814"/>
                  </a:lnTo>
                  <a:lnTo>
                    <a:pt x="241046" y="161417"/>
                  </a:lnTo>
                  <a:lnTo>
                    <a:pt x="241046" y="157099"/>
                  </a:lnTo>
                  <a:lnTo>
                    <a:pt x="241744" y="155803"/>
                  </a:lnTo>
                  <a:lnTo>
                    <a:pt x="241642" y="152781"/>
                  </a:lnTo>
                  <a:lnTo>
                    <a:pt x="241211" y="150622"/>
                  </a:lnTo>
                  <a:lnTo>
                    <a:pt x="238137" y="135331"/>
                  </a:lnTo>
                  <a:lnTo>
                    <a:pt x="228142" y="120523"/>
                  </a:lnTo>
                  <a:lnTo>
                    <a:pt x="213296" y="110578"/>
                  </a:lnTo>
                  <a:lnTo>
                    <a:pt x="195072" y="106934"/>
                  </a:lnTo>
                  <a:lnTo>
                    <a:pt x="179019" y="109740"/>
                  </a:lnTo>
                  <a:lnTo>
                    <a:pt x="165049" y="117500"/>
                  </a:lnTo>
                  <a:lnTo>
                    <a:pt x="154432" y="129286"/>
                  </a:lnTo>
                  <a:lnTo>
                    <a:pt x="148450" y="144145"/>
                  </a:lnTo>
                  <a:lnTo>
                    <a:pt x="147828" y="146304"/>
                  </a:lnTo>
                  <a:lnTo>
                    <a:pt x="146304" y="148463"/>
                  </a:lnTo>
                  <a:lnTo>
                    <a:pt x="144145" y="149225"/>
                  </a:lnTo>
                  <a:lnTo>
                    <a:pt x="141351" y="150622"/>
                  </a:lnTo>
                  <a:lnTo>
                    <a:pt x="139179" y="149987"/>
                  </a:lnTo>
                  <a:lnTo>
                    <a:pt x="137033" y="148463"/>
                  </a:lnTo>
                  <a:lnTo>
                    <a:pt x="131305" y="144907"/>
                  </a:lnTo>
                  <a:lnTo>
                    <a:pt x="126225" y="142748"/>
                  </a:lnTo>
                  <a:lnTo>
                    <a:pt x="119761" y="142748"/>
                  </a:lnTo>
                  <a:lnTo>
                    <a:pt x="105689" y="145529"/>
                  </a:lnTo>
                  <a:lnTo>
                    <a:pt x="94322" y="153136"/>
                  </a:lnTo>
                  <a:lnTo>
                    <a:pt x="86715" y="164503"/>
                  </a:lnTo>
                  <a:lnTo>
                    <a:pt x="83947" y="178562"/>
                  </a:lnTo>
                  <a:lnTo>
                    <a:pt x="86715" y="192265"/>
                  </a:lnTo>
                  <a:lnTo>
                    <a:pt x="94322" y="203441"/>
                  </a:lnTo>
                  <a:lnTo>
                    <a:pt x="105689" y="210985"/>
                  </a:lnTo>
                  <a:lnTo>
                    <a:pt x="119761" y="213741"/>
                  </a:lnTo>
                  <a:lnTo>
                    <a:pt x="149225" y="213741"/>
                  </a:lnTo>
                  <a:lnTo>
                    <a:pt x="152781" y="217297"/>
                  </a:lnTo>
                  <a:lnTo>
                    <a:pt x="152781" y="225933"/>
                  </a:lnTo>
                  <a:lnTo>
                    <a:pt x="149225" y="229489"/>
                  </a:lnTo>
                  <a:lnTo>
                    <a:pt x="119761" y="229489"/>
                  </a:lnTo>
                  <a:lnTo>
                    <a:pt x="99682" y="225488"/>
                  </a:lnTo>
                  <a:lnTo>
                    <a:pt x="83527" y="214553"/>
                  </a:lnTo>
                  <a:lnTo>
                    <a:pt x="72745" y="198361"/>
                  </a:lnTo>
                  <a:lnTo>
                    <a:pt x="68834" y="178562"/>
                  </a:lnTo>
                  <a:lnTo>
                    <a:pt x="72745" y="158826"/>
                  </a:lnTo>
                  <a:lnTo>
                    <a:pt x="83527" y="142621"/>
                  </a:lnTo>
                  <a:lnTo>
                    <a:pt x="99682" y="131673"/>
                  </a:lnTo>
                  <a:lnTo>
                    <a:pt x="119761" y="127635"/>
                  </a:lnTo>
                  <a:lnTo>
                    <a:pt x="126225" y="127635"/>
                  </a:lnTo>
                  <a:lnTo>
                    <a:pt x="131305" y="129159"/>
                  </a:lnTo>
                  <a:lnTo>
                    <a:pt x="136271" y="131318"/>
                  </a:lnTo>
                  <a:lnTo>
                    <a:pt x="138404" y="127635"/>
                  </a:lnTo>
                  <a:lnTo>
                    <a:pt x="145681" y="115138"/>
                  </a:lnTo>
                  <a:lnTo>
                    <a:pt x="159232" y="102666"/>
                  </a:lnTo>
                  <a:lnTo>
                    <a:pt x="175996" y="94653"/>
                  </a:lnTo>
                  <a:lnTo>
                    <a:pt x="195072" y="91821"/>
                  </a:lnTo>
                  <a:lnTo>
                    <a:pt x="218960" y="96621"/>
                  </a:lnTo>
                  <a:lnTo>
                    <a:pt x="238594" y="109689"/>
                  </a:lnTo>
                  <a:lnTo>
                    <a:pt x="251891" y="129070"/>
                  </a:lnTo>
                  <a:lnTo>
                    <a:pt x="256794" y="152781"/>
                  </a:lnTo>
                  <a:lnTo>
                    <a:pt x="259715" y="152781"/>
                  </a:lnTo>
                  <a:lnTo>
                    <a:pt x="274815" y="155803"/>
                  </a:lnTo>
                  <a:lnTo>
                    <a:pt x="287121" y="164007"/>
                  </a:lnTo>
                  <a:lnTo>
                    <a:pt x="295414" y="176098"/>
                  </a:lnTo>
                  <a:lnTo>
                    <a:pt x="298450" y="190754"/>
                  </a:lnTo>
                  <a:lnTo>
                    <a:pt x="298450" y="42138"/>
                  </a:lnTo>
                  <a:lnTo>
                    <a:pt x="276174" y="24980"/>
                  </a:lnTo>
                  <a:lnTo>
                    <a:pt x="232346" y="6540"/>
                  </a:lnTo>
                  <a:lnTo>
                    <a:pt x="183629" y="0"/>
                  </a:lnTo>
                  <a:lnTo>
                    <a:pt x="134670" y="6540"/>
                  </a:lnTo>
                  <a:lnTo>
                    <a:pt x="90754" y="24980"/>
                  </a:lnTo>
                  <a:lnTo>
                    <a:pt x="53619" y="53632"/>
                  </a:lnTo>
                  <a:lnTo>
                    <a:pt x="24968" y="90766"/>
                  </a:lnTo>
                  <a:lnTo>
                    <a:pt x="6527" y="134683"/>
                  </a:lnTo>
                  <a:lnTo>
                    <a:pt x="0" y="183642"/>
                  </a:lnTo>
                  <a:lnTo>
                    <a:pt x="6527" y="232359"/>
                  </a:lnTo>
                  <a:lnTo>
                    <a:pt x="24968" y="276186"/>
                  </a:lnTo>
                  <a:lnTo>
                    <a:pt x="53619" y="313385"/>
                  </a:lnTo>
                  <a:lnTo>
                    <a:pt x="90754" y="342150"/>
                  </a:lnTo>
                  <a:lnTo>
                    <a:pt x="134670" y="360705"/>
                  </a:lnTo>
                  <a:lnTo>
                    <a:pt x="183629" y="367284"/>
                  </a:lnTo>
                  <a:lnTo>
                    <a:pt x="232346" y="360705"/>
                  </a:lnTo>
                  <a:lnTo>
                    <a:pt x="276174" y="342150"/>
                  </a:lnTo>
                  <a:lnTo>
                    <a:pt x="313372" y="313385"/>
                  </a:lnTo>
                  <a:lnTo>
                    <a:pt x="331000" y="290576"/>
                  </a:lnTo>
                  <a:lnTo>
                    <a:pt x="342138" y="276186"/>
                  </a:lnTo>
                  <a:lnTo>
                    <a:pt x="352437" y="251841"/>
                  </a:lnTo>
                  <a:lnTo>
                    <a:pt x="360692" y="232359"/>
                  </a:lnTo>
                  <a:lnTo>
                    <a:pt x="361086" y="229489"/>
                  </a:lnTo>
                  <a:lnTo>
                    <a:pt x="367284" y="183642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09944" y="3147313"/>
              <a:ext cx="367283" cy="367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08420" y="3698747"/>
              <a:ext cx="368935" cy="875030"/>
            </a:xfrm>
            <a:custGeom>
              <a:avLst/>
              <a:gdLst/>
              <a:ahLst/>
              <a:cxnLst/>
              <a:rect l="l" t="t" r="r" b="b"/>
              <a:pathLst>
                <a:path w="368934" h="875029">
                  <a:moveTo>
                    <a:pt x="234061" y="630174"/>
                  </a:moveTo>
                  <a:lnTo>
                    <a:pt x="224574" y="622300"/>
                  </a:lnTo>
                  <a:lnTo>
                    <a:pt x="207518" y="608139"/>
                  </a:lnTo>
                  <a:lnTo>
                    <a:pt x="207518" y="625094"/>
                  </a:lnTo>
                  <a:lnTo>
                    <a:pt x="207518" y="633730"/>
                  </a:lnTo>
                  <a:lnTo>
                    <a:pt x="203835" y="637286"/>
                  </a:lnTo>
                  <a:lnTo>
                    <a:pt x="195199" y="637286"/>
                  </a:lnTo>
                  <a:lnTo>
                    <a:pt x="191643" y="633730"/>
                  </a:lnTo>
                  <a:lnTo>
                    <a:pt x="191643" y="625094"/>
                  </a:lnTo>
                  <a:lnTo>
                    <a:pt x="195199" y="622300"/>
                  </a:lnTo>
                  <a:lnTo>
                    <a:pt x="203835" y="622300"/>
                  </a:lnTo>
                  <a:lnTo>
                    <a:pt x="207518" y="625094"/>
                  </a:lnTo>
                  <a:lnTo>
                    <a:pt x="207518" y="608139"/>
                  </a:lnTo>
                  <a:lnTo>
                    <a:pt x="199504" y="601472"/>
                  </a:lnTo>
                  <a:lnTo>
                    <a:pt x="90043" y="704088"/>
                  </a:lnTo>
                  <a:lnTo>
                    <a:pt x="136906" y="727710"/>
                  </a:lnTo>
                  <a:lnTo>
                    <a:pt x="226974" y="637286"/>
                  </a:lnTo>
                  <a:lnTo>
                    <a:pt x="234061" y="630174"/>
                  </a:lnTo>
                  <a:close/>
                </a:path>
                <a:path w="368934" h="875029">
                  <a:moveTo>
                    <a:pt x="368808" y="691134"/>
                  </a:moveTo>
                  <a:lnTo>
                    <a:pt x="367741" y="683260"/>
                  </a:lnTo>
                  <a:lnTo>
                    <a:pt x="362204" y="642175"/>
                  </a:lnTo>
                  <a:lnTo>
                    <a:pt x="343573" y="598258"/>
                  </a:lnTo>
                  <a:lnTo>
                    <a:pt x="331558" y="582803"/>
                  </a:lnTo>
                  <a:lnTo>
                    <a:pt x="314706" y="561124"/>
                  </a:lnTo>
                  <a:lnTo>
                    <a:pt x="299593" y="549529"/>
                  </a:lnTo>
                  <a:lnTo>
                    <a:pt x="299593" y="686816"/>
                  </a:lnTo>
                  <a:lnTo>
                    <a:pt x="299593" y="771525"/>
                  </a:lnTo>
                  <a:lnTo>
                    <a:pt x="296037" y="775081"/>
                  </a:lnTo>
                  <a:lnTo>
                    <a:pt x="287401" y="775081"/>
                  </a:lnTo>
                  <a:lnTo>
                    <a:pt x="283845" y="771525"/>
                  </a:lnTo>
                  <a:lnTo>
                    <a:pt x="283845" y="744220"/>
                  </a:lnTo>
                  <a:lnTo>
                    <a:pt x="283845" y="736981"/>
                  </a:lnTo>
                  <a:lnTo>
                    <a:pt x="203073" y="736981"/>
                  </a:lnTo>
                  <a:lnTo>
                    <a:pt x="199504" y="733425"/>
                  </a:lnTo>
                  <a:lnTo>
                    <a:pt x="199504" y="686054"/>
                  </a:lnTo>
                  <a:lnTo>
                    <a:pt x="143383" y="742061"/>
                  </a:lnTo>
                  <a:lnTo>
                    <a:pt x="141859" y="743458"/>
                  </a:lnTo>
                  <a:lnTo>
                    <a:pt x="139700" y="744220"/>
                  </a:lnTo>
                  <a:lnTo>
                    <a:pt x="135382" y="744220"/>
                  </a:lnTo>
                  <a:lnTo>
                    <a:pt x="134747" y="743458"/>
                  </a:lnTo>
                  <a:lnTo>
                    <a:pt x="73533" y="713359"/>
                  </a:lnTo>
                  <a:lnTo>
                    <a:pt x="70612" y="711962"/>
                  </a:lnTo>
                  <a:lnTo>
                    <a:pt x="69088" y="709803"/>
                  </a:lnTo>
                  <a:lnTo>
                    <a:pt x="69088" y="707644"/>
                  </a:lnTo>
                  <a:lnTo>
                    <a:pt x="68453" y="704723"/>
                  </a:lnTo>
                  <a:lnTo>
                    <a:pt x="194424" y="585724"/>
                  </a:lnTo>
                  <a:lnTo>
                    <a:pt x="201676" y="582803"/>
                  </a:lnTo>
                  <a:lnTo>
                    <a:pt x="204597" y="585724"/>
                  </a:lnTo>
                  <a:lnTo>
                    <a:pt x="250698" y="623697"/>
                  </a:lnTo>
                  <a:lnTo>
                    <a:pt x="252095" y="625094"/>
                  </a:lnTo>
                  <a:lnTo>
                    <a:pt x="253619" y="627253"/>
                  </a:lnTo>
                  <a:lnTo>
                    <a:pt x="253619" y="631571"/>
                  </a:lnTo>
                  <a:lnTo>
                    <a:pt x="252857" y="633730"/>
                  </a:lnTo>
                  <a:lnTo>
                    <a:pt x="251333" y="635127"/>
                  </a:lnTo>
                  <a:lnTo>
                    <a:pt x="214630" y="671068"/>
                  </a:lnTo>
                  <a:lnTo>
                    <a:pt x="214630" y="721233"/>
                  </a:lnTo>
                  <a:lnTo>
                    <a:pt x="283845" y="721233"/>
                  </a:lnTo>
                  <a:lnTo>
                    <a:pt x="283845" y="686816"/>
                  </a:lnTo>
                  <a:lnTo>
                    <a:pt x="287401" y="683260"/>
                  </a:lnTo>
                  <a:lnTo>
                    <a:pt x="296037" y="683260"/>
                  </a:lnTo>
                  <a:lnTo>
                    <a:pt x="299593" y="686816"/>
                  </a:lnTo>
                  <a:lnTo>
                    <a:pt x="299593" y="549529"/>
                  </a:lnTo>
                  <a:lnTo>
                    <a:pt x="277368" y="532472"/>
                  </a:lnTo>
                  <a:lnTo>
                    <a:pt x="233337" y="514032"/>
                  </a:lnTo>
                  <a:lnTo>
                    <a:pt x="184404" y="507492"/>
                  </a:lnTo>
                  <a:lnTo>
                    <a:pt x="135242" y="514032"/>
                  </a:lnTo>
                  <a:lnTo>
                    <a:pt x="91147" y="532472"/>
                  </a:lnTo>
                  <a:lnTo>
                    <a:pt x="53860" y="561124"/>
                  </a:lnTo>
                  <a:lnTo>
                    <a:pt x="25082" y="598258"/>
                  </a:lnTo>
                  <a:lnTo>
                    <a:pt x="6553" y="642175"/>
                  </a:lnTo>
                  <a:lnTo>
                    <a:pt x="0" y="691134"/>
                  </a:lnTo>
                  <a:lnTo>
                    <a:pt x="6553" y="739838"/>
                  </a:lnTo>
                  <a:lnTo>
                    <a:pt x="25082" y="783678"/>
                  </a:lnTo>
                  <a:lnTo>
                    <a:pt x="53860" y="820877"/>
                  </a:lnTo>
                  <a:lnTo>
                    <a:pt x="91147" y="849642"/>
                  </a:lnTo>
                  <a:lnTo>
                    <a:pt x="135242" y="868197"/>
                  </a:lnTo>
                  <a:lnTo>
                    <a:pt x="184404" y="874776"/>
                  </a:lnTo>
                  <a:lnTo>
                    <a:pt x="233337" y="868197"/>
                  </a:lnTo>
                  <a:lnTo>
                    <a:pt x="277355" y="849642"/>
                  </a:lnTo>
                  <a:lnTo>
                    <a:pt x="314706" y="820877"/>
                  </a:lnTo>
                  <a:lnTo>
                    <a:pt x="343573" y="783678"/>
                  </a:lnTo>
                  <a:lnTo>
                    <a:pt x="347218" y="775081"/>
                  </a:lnTo>
                  <a:lnTo>
                    <a:pt x="362204" y="739838"/>
                  </a:lnTo>
                  <a:lnTo>
                    <a:pt x="368808" y="691134"/>
                  </a:lnTo>
                  <a:close/>
                </a:path>
                <a:path w="368934" h="875029">
                  <a:moveTo>
                    <a:pt x="368808" y="184404"/>
                  </a:moveTo>
                  <a:lnTo>
                    <a:pt x="362204" y="135470"/>
                  </a:lnTo>
                  <a:lnTo>
                    <a:pt x="343573" y="91452"/>
                  </a:lnTo>
                  <a:lnTo>
                    <a:pt x="336397" y="82169"/>
                  </a:lnTo>
                  <a:lnTo>
                    <a:pt x="326288" y="69088"/>
                  </a:lnTo>
                  <a:lnTo>
                    <a:pt x="314706" y="54114"/>
                  </a:lnTo>
                  <a:lnTo>
                    <a:pt x="291719" y="36347"/>
                  </a:lnTo>
                  <a:lnTo>
                    <a:pt x="291719" y="184404"/>
                  </a:lnTo>
                  <a:lnTo>
                    <a:pt x="283248" y="226415"/>
                  </a:lnTo>
                  <a:lnTo>
                    <a:pt x="260197" y="260502"/>
                  </a:lnTo>
                  <a:lnTo>
                    <a:pt x="226085" y="283375"/>
                  </a:lnTo>
                  <a:lnTo>
                    <a:pt x="184404" y="291719"/>
                  </a:lnTo>
                  <a:lnTo>
                    <a:pt x="142709" y="283375"/>
                  </a:lnTo>
                  <a:lnTo>
                    <a:pt x="108597" y="260502"/>
                  </a:lnTo>
                  <a:lnTo>
                    <a:pt x="85547" y="226415"/>
                  </a:lnTo>
                  <a:lnTo>
                    <a:pt x="77089" y="184404"/>
                  </a:lnTo>
                  <a:lnTo>
                    <a:pt x="82245" y="151650"/>
                  </a:lnTo>
                  <a:lnTo>
                    <a:pt x="96799" y="122656"/>
                  </a:lnTo>
                  <a:lnTo>
                    <a:pt x="119303" y="99326"/>
                  </a:lnTo>
                  <a:lnTo>
                    <a:pt x="148336" y="83566"/>
                  </a:lnTo>
                  <a:lnTo>
                    <a:pt x="152654" y="82169"/>
                  </a:lnTo>
                  <a:lnTo>
                    <a:pt x="156972" y="84328"/>
                  </a:lnTo>
                  <a:lnTo>
                    <a:pt x="158496" y="88646"/>
                  </a:lnTo>
                  <a:lnTo>
                    <a:pt x="159893" y="92202"/>
                  </a:lnTo>
                  <a:lnTo>
                    <a:pt x="157734" y="96520"/>
                  </a:lnTo>
                  <a:lnTo>
                    <a:pt x="153403" y="97917"/>
                  </a:lnTo>
                  <a:lnTo>
                    <a:pt x="128358" y="111442"/>
                  </a:lnTo>
                  <a:lnTo>
                    <a:pt x="109042" y="131445"/>
                  </a:lnTo>
                  <a:lnTo>
                    <a:pt x="96596" y="156324"/>
                  </a:lnTo>
                  <a:lnTo>
                    <a:pt x="92202" y="184404"/>
                  </a:lnTo>
                  <a:lnTo>
                    <a:pt x="99402" y="220408"/>
                  </a:lnTo>
                  <a:lnTo>
                    <a:pt x="119100" y="249707"/>
                  </a:lnTo>
                  <a:lnTo>
                    <a:pt x="148399" y="269405"/>
                  </a:lnTo>
                  <a:lnTo>
                    <a:pt x="184404" y="276606"/>
                  </a:lnTo>
                  <a:lnTo>
                    <a:pt x="219951" y="269405"/>
                  </a:lnTo>
                  <a:lnTo>
                    <a:pt x="249021" y="249707"/>
                  </a:lnTo>
                  <a:lnTo>
                    <a:pt x="268643" y="220408"/>
                  </a:lnTo>
                  <a:lnTo>
                    <a:pt x="275844" y="184404"/>
                  </a:lnTo>
                  <a:lnTo>
                    <a:pt x="271437" y="156324"/>
                  </a:lnTo>
                  <a:lnTo>
                    <a:pt x="239674" y="111442"/>
                  </a:lnTo>
                  <a:lnTo>
                    <a:pt x="211074" y="96520"/>
                  </a:lnTo>
                  <a:lnTo>
                    <a:pt x="208902" y="92202"/>
                  </a:lnTo>
                  <a:lnTo>
                    <a:pt x="210299" y="87884"/>
                  </a:lnTo>
                  <a:lnTo>
                    <a:pt x="211836" y="84328"/>
                  </a:lnTo>
                  <a:lnTo>
                    <a:pt x="216154" y="82169"/>
                  </a:lnTo>
                  <a:lnTo>
                    <a:pt x="219710" y="83566"/>
                  </a:lnTo>
                  <a:lnTo>
                    <a:pt x="249174" y="99326"/>
                  </a:lnTo>
                  <a:lnTo>
                    <a:pt x="271907" y="122656"/>
                  </a:lnTo>
                  <a:lnTo>
                    <a:pt x="286537" y="151650"/>
                  </a:lnTo>
                  <a:lnTo>
                    <a:pt x="291719" y="184404"/>
                  </a:lnTo>
                  <a:lnTo>
                    <a:pt x="291719" y="36347"/>
                  </a:lnTo>
                  <a:lnTo>
                    <a:pt x="277368" y="25234"/>
                  </a:lnTo>
                  <a:lnTo>
                    <a:pt x="233337" y="6616"/>
                  </a:lnTo>
                  <a:lnTo>
                    <a:pt x="191643" y="990"/>
                  </a:lnTo>
                  <a:lnTo>
                    <a:pt x="191643" y="72771"/>
                  </a:lnTo>
                  <a:lnTo>
                    <a:pt x="191643" y="150495"/>
                  </a:lnTo>
                  <a:lnTo>
                    <a:pt x="188722" y="153416"/>
                  </a:lnTo>
                  <a:lnTo>
                    <a:pt x="180086" y="153416"/>
                  </a:lnTo>
                  <a:lnTo>
                    <a:pt x="176530" y="150495"/>
                  </a:lnTo>
                  <a:lnTo>
                    <a:pt x="176530" y="82169"/>
                  </a:lnTo>
                  <a:lnTo>
                    <a:pt x="176530" y="72771"/>
                  </a:lnTo>
                  <a:lnTo>
                    <a:pt x="180086" y="69088"/>
                  </a:lnTo>
                  <a:lnTo>
                    <a:pt x="188722" y="69088"/>
                  </a:lnTo>
                  <a:lnTo>
                    <a:pt x="191643" y="72771"/>
                  </a:lnTo>
                  <a:lnTo>
                    <a:pt x="191643" y="990"/>
                  </a:lnTo>
                  <a:lnTo>
                    <a:pt x="135242" y="6616"/>
                  </a:lnTo>
                  <a:lnTo>
                    <a:pt x="91147" y="25234"/>
                  </a:lnTo>
                  <a:lnTo>
                    <a:pt x="53860" y="54114"/>
                  </a:lnTo>
                  <a:lnTo>
                    <a:pt x="25082" y="91452"/>
                  </a:lnTo>
                  <a:lnTo>
                    <a:pt x="6553" y="135470"/>
                  </a:lnTo>
                  <a:lnTo>
                    <a:pt x="0" y="184404"/>
                  </a:lnTo>
                  <a:lnTo>
                    <a:pt x="6553" y="233349"/>
                  </a:lnTo>
                  <a:lnTo>
                    <a:pt x="25082" y="277368"/>
                  </a:lnTo>
                  <a:lnTo>
                    <a:pt x="53860" y="314706"/>
                  </a:lnTo>
                  <a:lnTo>
                    <a:pt x="91147" y="343585"/>
                  </a:lnTo>
                  <a:lnTo>
                    <a:pt x="135242" y="362204"/>
                  </a:lnTo>
                  <a:lnTo>
                    <a:pt x="184404" y="368808"/>
                  </a:lnTo>
                  <a:lnTo>
                    <a:pt x="233337" y="362204"/>
                  </a:lnTo>
                  <a:lnTo>
                    <a:pt x="277368" y="343585"/>
                  </a:lnTo>
                  <a:lnTo>
                    <a:pt x="314706" y="314706"/>
                  </a:lnTo>
                  <a:lnTo>
                    <a:pt x="332473" y="291719"/>
                  </a:lnTo>
                  <a:lnTo>
                    <a:pt x="343573" y="277368"/>
                  </a:lnTo>
                  <a:lnTo>
                    <a:pt x="362204" y="233349"/>
                  </a:lnTo>
                  <a:lnTo>
                    <a:pt x="368808" y="184404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91427" y="982980"/>
              <a:ext cx="0" cy="5318760"/>
            </a:xfrm>
            <a:custGeom>
              <a:avLst/>
              <a:gdLst/>
              <a:ahLst/>
              <a:cxnLst/>
              <a:rect l="l" t="t" r="r" b="b"/>
              <a:pathLst>
                <a:path w="0" h="5318760">
                  <a:moveTo>
                    <a:pt x="0" y="0"/>
                  </a:moveTo>
                  <a:lnTo>
                    <a:pt x="0" y="5318760"/>
                  </a:lnTo>
                </a:path>
              </a:pathLst>
            </a:custGeom>
            <a:ln w="9144">
              <a:solidFill>
                <a:srgbClr val="5657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6156" y="4308347"/>
              <a:ext cx="368935" cy="889000"/>
            </a:xfrm>
            <a:custGeom>
              <a:avLst/>
              <a:gdLst/>
              <a:ahLst/>
              <a:cxnLst/>
              <a:rect l="l" t="t" r="r" b="b"/>
              <a:pathLst>
                <a:path w="368934" h="889000">
                  <a:moveTo>
                    <a:pt x="367284" y="705612"/>
                  </a:moveTo>
                  <a:lnTo>
                    <a:pt x="360692" y="656844"/>
                  </a:lnTo>
                  <a:lnTo>
                    <a:pt x="342138" y="613105"/>
                  </a:lnTo>
                  <a:lnTo>
                    <a:pt x="313385" y="576122"/>
                  </a:lnTo>
                  <a:lnTo>
                    <a:pt x="281203" y="551446"/>
                  </a:lnTo>
                  <a:lnTo>
                    <a:pt x="281203" y="647065"/>
                  </a:lnTo>
                  <a:lnTo>
                    <a:pt x="280416" y="653986"/>
                  </a:lnTo>
                  <a:lnTo>
                    <a:pt x="220941" y="721360"/>
                  </a:lnTo>
                  <a:lnTo>
                    <a:pt x="195122" y="732790"/>
                  </a:lnTo>
                  <a:lnTo>
                    <a:pt x="194398" y="732790"/>
                  </a:lnTo>
                  <a:lnTo>
                    <a:pt x="164274" y="718439"/>
                  </a:lnTo>
                  <a:lnTo>
                    <a:pt x="164274" y="713486"/>
                  </a:lnTo>
                  <a:lnTo>
                    <a:pt x="182930" y="715645"/>
                  </a:lnTo>
                  <a:lnTo>
                    <a:pt x="188658" y="717804"/>
                  </a:lnTo>
                  <a:lnTo>
                    <a:pt x="200139" y="717804"/>
                  </a:lnTo>
                  <a:lnTo>
                    <a:pt x="205879" y="714883"/>
                  </a:lnTo>
                  <a:lnTo>
                    <a:pt x="212991" y="707771"/>
                  </a:lnTo>
                  <a:lnTo>
                    <a:pt x="218097" y="702691"/>
                  </a:lnTo>
                  <a:lnTo>
                    <a:pt x="243128" y="677799"/>
                  </a:lnTo>
                  <a:lnTo>
                    <a:pt x="256146" y="664845"/>
                  </a:lnTo>
                  <a:lnTo>
                    <a:pt x="263271" y="657733"/>
                  </a:lnTo>
                  <a:lnTo>
                    <a:pt x="266141" y="652018"/>
                  </a:lnTo>
                  <a:lnTo>
                    <a:pt x="266141" y="640588"/>
                  </a:lnTo>
                  <a:lnTo>
                    <a:pt x="263982" y="634873"/>
                  </a:lnTo>
                  <a:lnTo>
                    <a:pt x="258965" y="629920"/>
                  </a:lnTo>
                  <a:lnTo>
                    <a:pt x="254660" y="624840"/>
                  </a:lnTo>
                  <a:lnTo>
                    <a:pt x="248920" y="622681"/>
                  </a:lnTo>
                  <a:lnTo>
                    <a:pt x="242468" y="622681"/>
                  </a:lnTo>
                  <a:lnTo>
                    <a:pt x="236728" y="623443"/>
                  </a:lnTo>
                  <a:lnTo>
                    <a:pt x="230987" y="625602"/>
                  </a:lnTo>
                  <a:lnTo>
                    <a:pt x="202298" y="654189"/>
                  </a:lnTo>
                  <a:lnTo>
                    <a:pt x="202298" y="692023"/>
                  </a:lnTo>
                  <a:lnTo>
                    <a:pt x="202298" y="696976"/>
                  </a:lnTo>
                  <a:lnTo>
                    <a:pt x="199428" y="699897"/>
                  </a:lnTo>
                  <a:lnTo>
                    <a:pt x="196557" y="702691"/>
                  </a:lnTo>
                  <a:lnTo>
                    <a:pt x="191528" y="702691"/>
                  </a:lnTo>
                  <a:lnTo>
                    <a:pt x="188658" y="699897"/>
                  </a:lnTo>
                  <a:lnTo>
                    <a:pt x="184353" y="695579"/>
                  </a:lnTo>
                  <a:lnTo>
                    <a:pt x="178625" y="692785"/>
                  </a:lnTo>
                  <a:lnTo>
                    <a:pt x="172161" y="692785"/>
                  </a:lnTo>
                  <a:lnTo>
                    <a:pt x="166420" y="693420"/>
                  </a:lnTo>
                  <a:lnTo>
                    <a:pt x="160680" y="695579"/>
                  </a:lnTo>
                  <a:lnTo>
                    <a:pt x="156387" y="699897"/>
                  </a:lnTo>
                  <a:lnTo>
                    <a:pt x="123990" y="732116"/>
                  </a:lnTo>
                  <a:lnTo>
                    <a:pt x="103301" y="752729"/>
                  </a:lnTo>
                  <a:lnTo>
                    <a:pt x="101142" y="758444"/>
                  </a:lnTo>
                  <a:lnTo>
                    <a:pt x="100431" y="764159"/>
                  </a:lnTo>
                  <a:lnTo>
                    <a:pt x="100431" y="770636"/>
                  </a:lnTo>
                  <a:lnTo>
                    <a:pt x="102577" y="776351"/>
                  </a:lnTo>
                  <a:lnTo>
                    <a:pt x="107607" y="780669"/>
                  </a:lnTo>
                  <a:lnTo>
                    <a:pt x="112623" y="785622"/>
                  </a:lnTo>
                  <a:lnTo>
                    <a:pt x="118364" y="787781"/>
                  </a:lnTo>
                  <a:lnTo>
                    <a:pt x="129844" y="787781"/>
                  </a:lnTo>
                  <a:lnTo>
                    <a:pt x="135585" y="784860"/>
                  </a:lnTo>
                  <a:lnTo>
                    <a:pt x="175755" y="745617"/>
                  </a:lnTo>
                  <a:lnTo>
                    <a:pt x="180771" y="745617"/>
                  </a:lnTo>
                  <a:lnTo>
                    <a:pt x="150647" y="791337"/>
                  </a:lnTo>
                  <a:lnTo>
                    <a:pt x="124815" y="802767"/>
                  </a:lnTo>
                  <a:lnTo>
                    <a:pt x="123380" y="802767"/>
                  </a:lnTo>
                  <a:lnTo>
                    <a:pt x="88138" y="778852"/>
                  </a:lnTo>
                  <a:lnTo>
                    <a:pt x="85369" y="764159"/>
                  </a:lnTo>
                  <a:lnTo>
                    <a:pt x="86144" y="756805"/>
                  </a:lnTo>
                  <a:lnTo>
                    <a:pt x="145618" y="689229"/>
                  </a:lnTo>
                  <a:lnTo>
                    <a:pt x="171450" y="677799"/>
                  </a:lnTo>
                  <a:lnTo>
                    <a:pt x="179349" y="678484"/>
                  </a:lnTo>
                  <a:lnTo>
                    <a:pt x="186778" y="680567"/>
                  </a:lnTo>
                  <a:lnTo>
                    <a:pt x="193535" y="684123"/>
                  </a:lnTo>
                  <a:lnTo>
                    <a:pt x="199428" y="689229"/>
                  </a:lnTo>
                  <a:lnTo>
                    <a:pt x="202298" y="692023"/>
                  </a:lnTo>
                  <a:lnTo>
                    <a:pt x="202298" y="654189"/>
                  </a:lnTo>
                  <a:lnTo>
                    <a:pt x="194398" y="662051"/>
                  </a:lnTo>
                  <a:lnTo>
                    <a:pt x="191528" y="664845"/>
                  </a:lnTo>
                  <a:lnTo>
                    <a:pt x="186512" y="664845"/>
                  </a:lnTo>
                  <a:lnTo>
                    <a:pt x="183642" y="662051"/>
                  </a:lnTo>
                  <a:lnTo>
                    <a:pt x="180771" y="659130"/>
                  </a:lnTo>
                  <a:lnTo>
                    <a:pt x="180771" y="654177"/>
                  </a:lnTo>
                  <a:lnTo>
                    <a:pt x="215925" y="619125"/>
                  </a:lnTo>
                  <a:lnTo>
                    <a:pt x="242468" y="607695"/>
                  </a:lnTo>
                  <a:lnTo>
                    <a:pt x="249948" y="608380"/>
                  </a:lnTo>
                  <a:lnTo>
                    <a:pt x="280809" y="639254"/>
                  </a:lnTo>
                  <a:lnTo>
                    <a:pt x="281203" y="647065"/>
                  </a:lnTo>
                  <a:lnTo>
                    <a:pt x="281203" y="551446"/>
                  </a:lnTo>
                  <a:lnTo>
                    <a:pt x="276199" y="547598"/>
                  </a:lnTo>
                  <a:lnTo>
                    <a:pt x="232359" y="529234"/>
                  </a:lnTo>
                  <a:lnTo>
                    <a:pt x="183642" y="522732"/>
                  </a:lnTo>
                  <a:lnTo>
                    <a:pt x="134658" y="529234"/>
                  </a:lnTo>
                  <a:lnTo>
                    <a:pt x="90754" y="547598"/>
                  </a:lnTo>
                  <a:lnTo>
                    <a:pt x="53619" y="576122"/>
                  </a:lnTo>
                  <a:lnTo>
                    <a:pt x="24968" y="613105"/>
                  </a:lnTo>
                  <a:lnTo>
                    <a:pt x="6527" y="656844"/>
                  </a:lnTo>
                  <a:lnTo>
                    <a:pt x="0" y="705612"/>
                  </a:lnTo>
                  <a:lnTo>
                    <a:pt x="6527" y="754138"/>
                  </a:lnTo>
                  <a:lnTo>
                    <a:pt x="24968" y="797788"/>
                  </a:lnTo>
                  <a:lnTo>
                    <a:pt x="53619" y="834821"/>
                  </a:lnTo>
                  <a:lnTo>
                    <a:pt x="90754" y="863460"/>
                  </a:lnTo>
                  <a:lnTo>
                    <a:pt x="134658" y="881951"/>
                  </a:lnTo>
                  <a:lnTo>
                    <a:pt x="183642" y="888492"/>
                  </a:lnTo>
                  <a:lnTo>
                    <a:pt x="232359" y="881951"/>
                  </a:lnTo>
                  <a:lnTo>
                    <a:pt x="276199" y="863460"/>
                  </a:lnTo>
                  <a:lnTo>
                    <a:pt x="313385" y="834821"/>
                  </a:lnTo>
                  <a:lnTo>
                    <a:pt x="338277" y="802767"/>
                  </a:lnTo>
                  <a:lnTo>
                    <a:pt x="360692" y="754138"/>
                  </a:lnTo>
                  <a:lnTo>
                    <a:pt x="361848" y="745617"/>
                  </a:lnTo>
                  <a:lnTo>
                    <a:pt x="363588" y="732790"/>
                  </a:lnTo>
                  <a:lnTo>
                    <a:pt x="367284" y="705612"/>
                  </a:lnTo>
                  <a:close/>
                </a:path>
                <a:path w="368934" h="889000">
                  <a:moveTo>
                    <a:pt x="368808" y="185166"/>
                  </a:moveTo>
                  <a:lnTo>
                    <a:pt x="362191" y="135775"/>
                  </a:lnTo>
                  <a:lnTo>
                    <a:pt x="344017" y="92583"/>
                  </a:lnTo>
                  <a:lnTo>
                    <a:pt x="314680" y="54063"/>
                  </a:lnTo>
                  <a:lnTo>
                    <a:pt x="299656" y="42443"/>
                  </a:lnTo>
                  <a:lnTo>
                    <a:pt x="299656" y="192405"/>
                  </a:lnTo>
                  <a:lnTo>
                    <a:pt x="296608" y="207670"/>
                  </a:lnTo>
                  <a:lnTo>
                    <a:pt x="288302" y="220052"/>
                  </a:lnTo>
                  <a:lnTo>
                    <a:pt x="275945" y="228358"/>
                  </a:lnTo>
                  <a:lnTo>
                    <a:pt x="260756" y="231394"/>
                  </a:lnTo>
                  <a:lnTo>
                    <a:pt x="218262" y="231394"/>
                  </a:lnTo>
                  <a:lnTo>
                    <a:pt x="214655" y="227838"/>
                  </a:lnTo>
                  <a:lnTo>
                    <a:pt x="214655" y="219202"/>
                  </a:lnTo>
                  <a:lnTo>
                    <a:pt x="218262" y="215519"/>
                  </a:lnTo>
                  <a:lnTo>
                    <a:pt x="260756" y="215519"/>
                  </a:lnTo>
                  <a:lnTo>
                    <a:pt x="269824" y="213741"/>
                  </a:lnTo>
                  <a:lnTo>
                    <a:pt x="277139" y="208826"/>
                  </a:lnTo>
                  <a:lnTo>
                    <a:pt x="282016" y="201485"/>
                  </a:lnTo>
                  <a:lnTo>
                    <a:pt x="283806" y="192405"/>
                  </a:lnTo>
                  <a:lnTo>
                    <a:pt x="282016" y="183603"/>
                  </a:lnTo>
                  <a:lnTo>
                    <a:pt x="277139" y="176237"/>
                  </a:lnTo>
                  <a:lnTo>
                    <a:pt x="273354" y="173609"/>
                  </a:lnTo>
                  <a:lnTo>
                    <a:pt x="269824" y="171170"/>
                  </a:lnTo>
                  <a:lnTo>
                    <a:pt x="260756" y="169291"/>
                  </a:lnTo>
                  <a:lnTo>
                    <a:pt x="260032" y="169291"/>
                  </a:lnTo>
                  <a:lnTo>
                    <a:pt x="257162" y="169926"/>
                  </a:lnTo>
                  <a:lnTo>
                    <a:pt x="252831" y="172085"/>
                  </a:lnTo>
                  <a:lnTo>
                    <a:pt x="249948" y="173609"/>
                  </a:lnTo>
                  <a:lnTo>
                    <a:pt x="247078" y="173609"/>
                  </a:lnTo>
                  <a:lnTo>
                    <a:pt x="244195" y="171450"/>
                  </a:lnTo>
                  <a:lnTo>
                    <a:pt x="242023" y="169926"/>
                  </a:lnTo>
                  <a:lnTo>
                    <a:pt x="240588" y="167132"/>
                  </a:lnTo>
                  <a:lnTo>
                    <a:pt x="241312" y="164211"/>
                  </a:lnTo>
                  <a:lnTo>
                    <a:pt x="242023" y="162687"/>
                  </a:lnTo>
                  <a:lnTo>
                    <a:pt x="242023" y="158369"/>
                  </a:lnTo>
                  <a:lnTo>
                    <a:pt x="242671" y="157099"/>
                  </a:lnTo>
                  <a:lnTo>
                    <a:pt x="242582" y="154051"/>
                  </a:lnTo>
                  <a:lnTo>
                    <a:pt x="242150" y="151892"/>
                  </a:lnTo>
                  <a:lnTo>
                    <a:pt x="239077" y="136499"/>
                  </a:lnTo>
                  <a:lnTo>
                    <a:pt x="229057" y="121564"/>
                  </a:lnTo>
                  <a:lnTo>
                    <a:pt x="215379" y="112331"/>
                  </a:lnTo>
                  <a:lnTo>
                    <a:pt x="215379" y="182245"/>
                  </a:lnTo>
                  <a:lnTo>
                    <a:pt x="215379" y="187325"/>
                  </a:lnTo>
                  <a:lnTo>
                    <a:pt x="212496" y="190246"/>
                  </a:lnTo>
                  <a:lnTo>
                    <a:pt x="211061" y="191643"/>
                  </a:lnTo>
                  <a:lnTo>
                    <a:pt x="208889" y="192405"/>
                  </a:lnTo>
                  <a:lnTo>
                    <a:pt x="205295" y="192405"/>
                  </a:lnTo>
                  <a:lnTo>
                    <a:pt x="203136" y="191643"/>
                  </a:lnTo>
                  <a:lnTo>
                    <a:pt x="201688" y="190246"/>
                  </a:lnTo>
                  <a:lnTo>
                    <a:pt x="191604" y="180086"/>
                  </a:lnTo>
                  <a:lnTo>
                    <a:pt x="191604" y="274193"/>
                  </a:lnTo>
                  <a:lnTo>
                    <a:pt x="188722" y="277749"/>
                  </a:lnTo>
                  <a:lnTo>
                    <a:pt x="180086" y="277749"/>
                  </a:lnTo>
                  <a:lnTo>
                    <a:pt x="176479" y="274193"/>
                  </a:lnTo>
                  <a:lnTo>
                    <a:pt x="176479" y="231394"/>
                  </a:lnTo>
                  <a:lnTo>
                    <a:pt x="176479" y="193167"/>
                  </a:lnTo>
                  <a:lnTo>
                    <a:pt x="176479" y="180086"/>
                  </a:lnTo>
                  <a:lnTo>
                    <a:pt x="163512" y="193167"/>
                  </a:lnTo>
                  <a:lnTo>
                    <a:pt x="158470" y="193167"/>
                  </a:lnTo>
                  <a:lnTo>
                    <a:pt x="152704" y="187325"/>
                  </a:lnTo>
                  <a:lnTo>
                    <a:pt x="152704" y="182245"/>
                  </a:lnTo>
                  <a:lnTo>
                    <a:pt x="155587" y="179324"/>
                  </a:lnTo>
                  <a:lnTo>
                    <a:pt x="178638" y="156210"/>
                  </a:lnTo>
                  <a:lnTo>
                    <a:pt x="179362" y="155448"/>
                  </a:lnTo>
                  <a:lnTo>
                    <a:pt x="180086" y="154813"/>
                  </a:lnTo>
                  <a:lnTo>
                    <a:pt x="181521" y="154813"/>
                  </a:lnTo>
                  <a:lnTo>
                    <a:pt x="182968" y="154051"/>
                  </a:lnTo>
                  <a:lnTo>
                    <a:pt x="185127" y="154051"/>
                  </a:lnTo>
                  <a:lnTo>
                    <a:pt x="187286" y="154813"/>
                  </a:lnTo>
                  <a:lnTo>
                    <a:pt x="188010" y="154813"/>
                  </a:lnTo>
                  <a:lnTo>
                    <a:pt x="188722" y="155448"/>
                  </a:lnTo>
                  <a:lnTo>
                    <a:pt x="189445" y="156210"/>
                  </a:lnTo>
                  <a:lnTo>
                    <a:pt x="212496" y="179324"/>
                  </a:lnTo>
                  <a:lnTo>
                    <a:pt x="215379" y="182245"/>
                  </a:lnTo>
                  <a:lnTo>
                    <a:pt x="215379" y="112331"/>
                  </a:lnTo>
                  <a:lnTo>
                    <a:pt x="214172" y="111506"/>
                  </a:lnTo>
                  <a:lnTo>
                    <a:pt x="195922" y="107823"/>
                  </a:lnTo>
                  <a:lnTo>
                    <a:pt x="179793" y="110655"/>
                  </a:lnTo>
                  <a:lnTo>
                    <a:pt x="165760" y="118478"/>
                  </a:lnTo>
                  <a:lnTo>
                    <a:pt x="155105" y="130390"/>
                  </a:lnTo>
                  <a:lnTo>
                    <a:pt x="149110" y="145415"/>
                  </a:lnTo>
                  <a:lnTo>
                    <a:pt x="148386" y="147574"/>
                  </a:lnTo>
                  <a:lnTo>
                    <a:pt x="146951" y="149733"/>
                  </a:lnTo>
                  <a:lnTo>
                    <a:pt x="144780" y="150495"/>
                  </a:lnTo>
                  <a:lnTo>
                    <a:pt x="141909" y="151892"/>
                  </a:lnTo>
                  <a:lnTo>
                    <a:pt x="139738" y="151130"/>
                  </a:lnTo>
                  <a:lnTo>
                    <a:pt x="131826" y="146050"/>
                  </a:lnTo>
                  <a:lnTo>
                    <a:pt x="126771" y="143891"/>
                  </a:lnTo>
                  <a:lnTo>
                    <a:pt x="120294" y="143891"/>
                  </a:lnTo>
                  <a:lnTo>
                    <a:pt x="106146" y="146710"/>
                  </a:lnTo>
                  <a:lnTo>
                    <a:pt x="94716" y="154419"/>
                  </a:lnTo>
                  <a:lnTo>
                    <a:pt x="87058" y="165912"/>
                  </a:lnTo>
                  <a:lnTo>
                    <a:pt x="84277" y="180086"/>
                  </a:lnTo>
                  <a:lnTo>
                    <a:pt x="87058" y="193878"/>
                  </a:lnTo>
                  <a:lnTo>
                    <a:pt x="94716" y="205143"/>
                  </a:lnTo>
                  <a:lnTo>
                    <a:pt x="106146" y="212737"/>
                  </a:lnTo>
                  <a:lnTo>
                    <a:pt x="120294" y="215519"/>
                  </a:lnTo>
                  <a:lnTo>
                    <a:pt x="149821" y="215519"/>
                  </a:lnTo>
                  <a:lnTo>
                    <a:pt x="153428" y="219202"/>
                  </a:lnTo>
                  <a:lnTo>
                    <a:pt x="153428" y="227838"/>
                  </a:lnTo>
                  <a:lnTo>
                    <a:pt x="149821" y="231394"/>
                  </a:lnTo>
                  <a:lnTo>
                    <a:pt x="120294" y="231394"/>
                  </a:lnTo>
                  <a:lnTo>
                    <a:pt x="100139" y="227342"/>
                  </a:lnTo>
                  <a:lnTo>
                    <a:pt x="83908" y="216319"/>
                  </a:lnTo>
                  <a:lnTo>
                    <a:pt x="73088" y="199999"/>
                  </a:lnTo>
                  <a:lnTo>
                    <a:pt x="69151" y="180086"/>
                  </a:lnTo>
                  <a:lnTo>
                    <a:pt x="73088" y="160185"/>
                  </a:lnTo>
                  <a:lnTo>
                    <a:pt x="83908" y="143865"/>
                  </a:lnTo>
                  <a:lnTo>
                    <a:pt x="100139" y="132842"/>
                  </a:lnTo>
                  <a:lnTo>
                    <a:pt x="120294" y="128778"/>
                  </a:lnTo>
                  <a:lnTo>
                    <a:pt x="126771" y="128778"/>
                  </a:lnTo>
                  <a:lnTo>
                    <a:pt x="131826" y="130175"/>
                  </a:lnTo>
                  <a:lnTo>
                    <a:pt x="136867" y="132334"/>
                  </a:lnTo>
                  <a:lnTo>
                    <a:pt x="138925" y="128778"/>
                  </a:lnTo>
                  <a:lnTo>
                    <a:pt x="146291" y="116052"/>
                  </a:lnTo>
                  <a:lnTo>
                    <a:pt x="159905" y="103517"/>
                  </a:lnTo>
                  <a:lnTo>
                    <a:pt x="176758" y="95440"/>
                  </a:lnTo>
                  <a:lnTo>
                    <a:pt x="195922" y="92583"/>
                  </a:lnTo>
                  <a:lnTo>
                    <a:pt x="219875" y="97409"/>
                  </a:lnTo>
                  <a:lnTo>
                    <a:pt x="239585" y="110566"/>
                  </a:lnTo>
                  <a:lnTo>
                    <a:pt x="252945" y="130098"/>
                  </a:lnTo>
                  <a:lnTo>
                    <a:pt x="257873" y="154051"/>
                  </a:lnTo>
                  <a:lnTo>
                    <a:pt x="260756" y="154051"/>
                  </a:lnTo>
                  <a:lnTo>
                    <a:pt x="275945" y="157099"/>
                  </a:lnTo>
                  <a:lnTo>
                    <a:pt x="288302" y="165379"/>
                  </a:lnTo>
                  <a:lnTo>
                    <a:pt x="296608" y="177584"/>
                  </a:lnTo>
                  <a:lnTo>
                    <a:pt x="299656" y="192405"/>
                  </a:lnTo>
                  <a:lnTo>
                    <a:pt x="299656" y="42443"/>
                  </a:lnTo>
                  <a:lnTo>
                    <a:pt x="277342" y="25184"/>
                  </a:lnTo>
                  <a:lnTo>
                    <a:pt x="233324" y="6591"/>
                  </a:lnTo>
                  <a:lnTo>
                    <a:pt x="184404" y="0"/>
                  </a:lnTo>
                  <a:lnTo>
                    <a:pt x="135216" y="6591"/>
                  </a:lnTo>
                  <a:lnTo>
                    <a:pt x="91135" y="25184"/>
                  </a:lnTo>
                  <a:lnTo>
                    <a:pt x="53835" y="54063"/>
                  </a:lnTo>
                  <a:lnTo>
                    <a:pt x="25069" y="91503"/>
                  </a:lnTo>
                  <a:lnTo>
                    <a:pt x="6553" y="135775"/>
                  </a:lnTo>
                  <a:lnTo>
                    <a:pt x="0" y="185166"/>
                  </a:lnTo>
                  <a:lnTo>
                    <a:pt x="6553" y="234302"/>
                  </a:lnTo>
                  <a:lnTo>
                    <a:pt x="25069" y="278498"/>
                  </a:lnTo>
                  <a:lnTo>
                    <a:pt x="53835" y="316001"/>
                  </a:lnTo>
                  <a:lnTo>
                    <a:pt x="91135" y="344995"/>
                  </a:lnTo>
                  <a:lnTo>
                    <a:pt x="135216" y="363702"/>
                  </a:lnTo>
                  <a:lnTo>
                    <a:pt x="184404" y="370332"/>
                  </a:lnTo>
                  <a:lnTo>
                    <a:pt x="233324" y="363702"/>
                  </a:lnTo>
                  <a:lnTo>
                    <a:pt x="277342" y="344995"/>
                  </a:lnTo>
                  <a:lnTo>
                    <a:pt x="314680" y="316001"/>
                  </a:lnTo>
                  <a:lnTo>
                    <a:pt x="343560" y="278498"/>
                  </a:lnTo>
                  <a:lnTo>
                    <a:pt x="362191" y="234302"/>
                  </a:lnTo>
                  <a:lnTo>
                    <a:pt x="362585" y="231394"/>
                  </a:lnTo>
                  <a:lnTo>
                    <a:pt x="368808" y="185166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08420" y="4710683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185165" y="0"/>
                  </a:moveTo>
                  <a:lnTo>
                    <a:pt x="135775" y="6581"/>
                  </a:lnTo>
                  <a:lnTo>
                    <a:pt x="91496" y="25174"/>
                  </a:lnTo>
                  <a:lnTo>
                    <a:pt x="54054" y="54054"/>
                  </a:lnTo>
                  <a:lnTo>
                    <a:pt x="25174" y="91496"/>
                  </a:lnTo>
                  <a:lnTo>
                    <a:pt x="6581" y="135775"/>
                  </a:lnTo>
                  <a:lnTo>
                    <a:pt x="0" y="185166"/>
                  </a:lnTo>
                  <a:lnTo>
                    <a:pt x="6581" y="234292"/>
                  </a:lnTo>
                  <a:lnTo>
                    <a:pt x="25174" y="278496"/>
                  </a:lnTo>
                  <a:lnTo>
                    <a:pt x="54054" y="315991"/>
                  </a:lnTo>
                  <a:lnTo>
                    <a:pt x="91496" y="344988"/>
                  </a:lnTo>
                  <a:lnTo>
                    <a:pt x="135775" y="363698"/>
                  </a:lnTo>
                  <a:lnTo>
                    <a:pt x="185165" y="370332"/>
                  </a:lnTo>
                  <a:lnTo>
                    <a:pt x="234292" y="363698"/>
                  </a:lnTo>
                  <a:lnTo>
                    <a:pt x="278496" y="344988"/>
                  </a:lnTo>
                  <a:lnTo>
                    <a:pt x="315991" y="315991"/>
                  </a:lnTo>
                  <a:lnTo>
                    <a:pt x="341048" y="283591"/>
                  </a:lnTo>
                  <a:lnTo>
                    <a:pt x="124459" y="283591"/>
                  </a:lnTo>
                  <a:lnTo>
                    <a:pt x="117326" y="282890"/>
                  </a:lnTo>
                  <a:lnTo>
                    <a:pt x="86786" y="252029"/>
                  </a:lnTo>
                  <a:lnTo>
                    <a:pt x="86105" y="244475"/>
                  </a:lnTo>
                  <a:lnTo>
                    <a:pt x="86893" y="237019"/>
                  </a:lnTo>
                  <a:lnTo>
                    <a:pt x="146811" y="168529"/>
                  </a:lnTo>
                  <a:lnTo>
                    <a:pt x="172847" y="156972"/>
                  </a:lnTo>
                  <a:lnTo>
                    <a:pt x="245236" y="156972"/>
                  </a:lnTo>
                  <a:lnTo>
                    <a:pt x="258317" y="143891"/>
                  </a:lnTo>
                  <a:lnTo>
                    <a:pt x="188086" y="143891"/>
                  </a:lnTo>
                  <a:lnTo>
                    <a:pt x="185165" y="141097"/>
                  </a:lnTo>
                  <a:lnTo>
                    <a:pt x="182245" y="138176"/>
                  </a:lnTo>
                  <a:lnTo>
                    <a:pt x="182245" y="133096"/>
                  </a:lnTo>
                  <a:lnTo>
                    <a:pt x="217677" y="97663"/>
                  </a:lnTo>
                  <a:lnTo>
                    <a:pt x="244475" y="86106"/>
                  </a:lnTo>
                  <a:lnTo>
                    <a:pt x="340813" y="86106"/>
                  </a:lnTo>
                  <a:lnTo>
                    <a:pt x="315991" y="54054"/>
                  </a:lnTo>
                  <a:lnTo>
                    <a:pt x="278496" y="25174"/>
                  </a:lnTo>
                  <a:lnTo>
                    <a:pt x="234292" y="6581"/>
                  </a:lnTo>
                  <a:lnTo>
                    <a:pt x="185165" y="0"/>
                  </a:lnTo>
                  <a:close/>
                </a:path>
                <a:path w="370840" h="370839">
                  <a:moveTo>
                    <a:pt x="214883" y="225679"/>
                  </a:moveTo>
                  <a:lnTo>
                    <a:pt x="182245" y="225679"/>
                  </a:lnTo>
                  <a:lnTo>
                    <a:pt x="185165" y="228600"/>
                  </a:lnTo>
                  <a:lnTo>
                    <a:pt x="188086" y="231394"/>
                  </a:lnTo>
                  <a:lnTo>
                    <a:pt x="188086" y="236474"/>
                  </a:lnTo>
                  <a:lnTo>
                    <a:pt x="151891" y="271907"/>
                  </a:lnTo>
                  <a:lnTo>
                    <a:pt x="125856" y="283591"/>
                  </a:lnTo>
                  <a:lnTo>
                    <a:pt x="341048" y="283591"/>
                  </a:lnTo>
                  <a:lnTo>
                    <a:pt x="344988" y="278496"/>
                  </a:lnTo>
                  <a:lnTo>
                    <a:pt x="345304" y="277749"/>
                  </a:lnTo>
                  <a:lnTo>
                    <a:pt x="221360" y="277749"/>
                  </a:lnTo>
                  <a:lnTo>
                    <a:pt x="219836" y="276987"/>
                  </a:lnTo>
                  <a:lnTo>
                    <a:pt x="217677" y="275590"/>
                  </a:lnTo>
                  <a:lnTo>
                    <a:pt x="214883" y="271907"/>
                  </a:lnTo>
                  <a:lnTo>
                    <a:pt x="214883" y="267589"/>
                  </a:lnTo>
                  <a:lnTo>
                    <a:pt x="217677" y="264033"/>
                  </a:lnTo>
                  <a:lnTo>
                    <a:pt x="235838" y="246634"/>
                  </a:lnTo>
                  <a:lnTo>
                    <a:pt x="217677" y="229235"/>
                  </a:lnTo>
                  <a:lnTo>
                    <a:pt x="214883" y="225679"/>
                  </a:lnTo>
                  <a:close/>
                </a:path>
                <a:path w="370840" h="370839">
                  <a:moveTo>
                    <a:pt x="246633" y="257556"/>
                  </a:moveTo>
                  <a:lnTo>
                    <a:pt x="229234" y="275590"/>
                  </a:lnTo>
                  <a:lnTo>
                    <a:pt x="227075" y="276987"/>
                  </a:lnTo>
                  <a:lnTo>
                    <a:pt x="225678" y="277749"/>
                  </a:lnTo>
                  <a:lnTo>
                    <a:pt x="267588" y="277749"/>
                  </a:lnTo>
                  <a:lnTo>
                    <a:pt x="266191" y="276987"/>
                  </a:lnTo>
                  <a:lnTo>
                    <a:pt x="264032" y="275590"/>
                  </a:lnTo>
                  <a:lnTo>
                    <a:pt x="246633" y="257556"/>
                  </a:lnTo>
                  <a:close/>
                </a:path>
                <a:path w="370840" h="370839">
                  <a:moveTo>
                    <a:pt x="366318" y="214884"/>
                  </a:moveTo>
                  <a:lnTo>
                    <a:pt x="271906" y="214884"/>
                  </a:lnTo>
                  <a:lnTo>
                    <a:pt x="275589" y="217678"/>
                  </a:lnTo>
                  <a:lnTo>
                    <a:pt x="278510" y="221361"/>
                  </a:lnTo>
                  <a:lnTo>
                    <a:pt x="278510" y="225679"/>
                  </a:lnTo>
                  <a:lnTo>
                    <a:pt x="275589" y="229235"/>
                  </a:lnTo>
                  <a:lnTo>
                    <a:pt x="257555" y="246634"/>
                  </a:lnTo>
                  <a:lnTo>
                    <a:pt x="275589" y="264033"/>
                  </a:lnTo>
                  <a:lnTo>
                    <a:pt x="278510" y="267589"/>
                  </a:lnTo>
                  <a:lnTo>
                    <a:pt x="278510" y="271907"/>
                  </a:lnTo>
                  <a:lnTo>
                    <a:pt x="275589" y="275590"/>
                  </a:lnTo>
                  <a:lnTo>
                    <a:pt x="273430" y="276987"/>
                  </a:lnTo>
                  <a:lnTo>
                    <a:pt x="271906" y="277749"/>
                  </a:lnTo>
                  <a:lnTo>
                    <a:pt x="345304" y="277749"/>
                  </a:lnTo>
                  <a:lnTo>
                    <a:pt x="363698" y="234292"/>
                  </a:lnTo>
                  <a:lnTo>
                    <a:pt x="366318" y="214884"/>
                  </a:lnTo>
                  <a:close/>
                </a:path>
                <a:path w="370840" h="370839">
                  <a:moveTo>
                    <a:pt x="180085" y="172085"/>
                  </a:moveTo>
                  <a:lnTo>
                    <a:pt x="173608" y="172085"/>
                  </a:lnTo>
                  <a:lnTo>
                    <a:pt x="167766" y="172847"/>
                  </a:lnTo>
                  <a:lnTo>
                    <a:pt x="162051" y="175006"/>
                  </a:lnTo>
                  <a:lnTo>
                    <a:pt x="104139" y="232918"/>
                  </a:lnTo>
                  <a:lnTo>
                    <a:pt x="101980" y="238633"/>
                  </a:lnTo>
                  <a:lnTo>
                    <a:pt x="101219" y="244475"/>
                  </a:lnTo>
                  <a:lnTo>
                    <a:pt x="101219" y="250952"/>
                  </a:lnTo>
                  <a:lnTo>
                    <a:pt x="103377" y="256794"/>
                  </a:lnTo>
                  <a:lnTo>
                    <a:pt x="108457" y="261112"/>
                  </a:lnTo>
                  <a:lnTo>
                    <a:pt x="113537" y="266192"/>
                  </a:lnTo>
                  <a:lnTo>
                    <a:pt x="119379" y="268351"/>
                  </a:lnTo>
                  <a:lnTo>
                    <a:pt x="130936" y="268351"/>
                  </a:lnTo>
                  <a:lnTo>
                    <a:pt x="136651" y="265430"/>
                  </a:lnTo>
                  <a:lnTo>
                    <a:pt x="174371" y="228600"/>
                  </a:lnTo>
                  <a:lnTo>
                    <a:pt x="177164" y="225679"/>
                  </a:lnTo>
                  <a:lnTo>
                    <a:pt x="214883" y="225679"/>
                  </a:lnTo>
                  <a:lnTo>
                    <a:pt x="214883" y="221361"/>
                  </a:lnTo>
                  <a:lnTo>
                    <a:pt x="217677" y="217678"/>
                  </a:lnTo>
                  <a:lnTo>
                    <a:pt x="221360" y="214884"/>
                  </a:lnTo>
                  <a:lnTo>
                    <a:pt x="366318" y="214884"/>
                  </a:lnTo>
                  <a:lnTo>
                    <a:pt x="366627" y="212598"/>
                  </a:lnTo>
                  <a:lnTo>
                    <a:pt x="195960" y="212598"/>
                  </a:lnTo>
                  <a:lnTo>
                    <a:pt x="188460" y="211917"/>
                  </a:lnTo>
                  <a:lnTo>
                    <a:pt x="181197" y="209819"/>
                  </a:lnTo>
                  <a:lnTo>
                    <a:pt x="174458" y="206222"/>
                  </a:lnTo>
                  <a:lnTo>
                    <a:pt x="168528" y="201041"/>
                  </a:lnTo>
                  <a:lnTo>
                    <a:pt x="165607" y="198247"/>
                  </a:lnTo>
                  <a:lnTo>
                    <a:pt x="165607" y="193167"/>
                  </a:lnTo>
                  <a:lnTo>
                    <a:pt x="171450" y="187325"/>
                  </a:lnTo>
                  <a:lnTo>
                    <a:pt x="214884" y="187325"/>
                  </a:lnTo>
                  <a:lnTo>
                    <a:pt x="219964" y="182245"/>
                  </a:lnTo>
                  <a:lnTo>
                    <a:pt x="193166" y="182245"/>
                  </a:lnTo>
                  <a:lnTo>
                    <a:pt x="185927" y="175006"/>
                  </a:lnTo>
                  <a:lnTo>
                    <a:pt x="180085" y="172085"/>
                  </a:lnTo>
                  <a:close/>
                </a:path>
                <a:path w="370840" h="370839">
                  <a:moveTo>
                    <a:pt x="267588" y="214884"/>
                  </a:moveTo>
                  <a:lnTo>
                    <a:pt x="225678" y="214884"/>
                  </a:lnTo>
                  <a:lnTo>
                    <a:pt x="229234" y="217678"/>
                  </a:lnTo>
                  <a:lnTo>
                    <a:pt x="246633" y="235839"/>
                  </a:lnTo>
                  <a:lnTo>
                    <a:pt x="264032" y="217678"/>
                  </a:lnTo>
                  <a:lnTo>
                    <a:pt x="267588" y="214884"/>
                  </a:lnTo>
                  <a:close/>
                </a:path>
                <a:path w="370840" h="370839">
                  <a:moveTo>
                    <a:pt x="340813" y="86106"/>
                  </a:moveTo>
                  <a:lnTo>
                    <a:pt x="244475" y="86106"/>
                  </a:lnTo>
                  <a:lnTo>
                    <a:pt x="252029" y="86786"/>
                  </a:lnTo>
                  <a:lnTo>
                    <a:pt x="259286" y="88884"/>
                  </a:lnTo>
                  <a:lnTo>
                    <a:pt x="283590" y="125857"/>
                  </a:lnTo>
                  <a:lnTo>
                    <a:pt x="282783" y="132871"/>
                  </a:lnTo>
                  <a:lnTo>
                    <a:pt x="222757" y="201041"/>
                  </a:lnTo>
                  <a:lnTo>
                    <a:pt x="196723" y="212598"/>
                  </a:lnTo>
                  <a:lnTo>
                    <a:pt x="366627" y="212598"/>
                  </a:lnTo>
                  <a:lnTo>
                    <a:pt x="370331" y="185166"/>
                  </a:lnTo>
                  <a:lnTo>
                    <a:pt x="363698" y="135775"/>
                  </a:lnTo>
                  <a:lnTo>
                    <a:pt x="344988" y="91496"/>
                  </a:lnTo>
                  <a:lnTo>
                    <a:pt x="340813" y="86106"/>
                  </a:lnTo>
                  <a:close/>
                </a:path>
                <a:path w="370840" h="370839">
                  <a:moveTo>
                    <a:pt x="214884" y="187325"/>
                  </a:moveTo>
                  <a:lnTo>
                    <a:pt x="176529" y="187325"/>
                  </a:lnTo>
                  <a:lnTo>
                    <a:pt x="179324" y="190246"/>
                  </a:lnTo>
                  <a:lnTo>
                    <a:pt x="184403" y="195326"/>
                  </a:lnTo>
                  <a:lnTo>
                    <a:pt x="190246" y="197485"/>
                  </a:lnTo>
                  <a:lnTo>
                    <a:pt x="201802" y="197485"/>
                  </a:lnTo>
                  <a:lnTo>
                    <a:pt x="207645" y="194564"/>
                  </a:lnTo>
                  <a:lnTo>
                    <a:pt x="214884" y="187325"/>
                  </a:lnTo>
                  <a:close/>
                </a:path>
                <a:path w="370840" h="370839">
                  <a:moveTo>
                    <a:pt x="245236" y="156972"/>
                  </a:moveTo>
                  <a:lnTo>
                    <a:pt x="172847" y="156972"/>
                  </a:lnTo>
                  <a:lnTo>
                    <a:pt x="180842" y="157652"/>
                  </a:lnTo>
                  <a:lnTo>
                    <a:pt x="188325" y="159750"/>
                  </a:lnTo>
                  <a:lnTo>
                    <a:pt x="195117" y="163347"/>
                  </a:lnTo>
                  <a:lnTo>
                    <a:pt x="201040" y="168529"/>
                  </a:lnTo>
                  <a:lnTo>
                    <a:pt x="203961" y="171450"/>
                  </a:lnTo>
                  <a:lnTo>
                    <a:pt x="203961" y="176530"/>
                  </a:lnTo>
                  <a:lnTo>
                    <a:pt x="201040" y="179324"/>
                  </a:lnTo>
                  <a:lnTo>
                    <a:pt x="198247" y="182245"/>
                  </a:lnTo>
                  <a:lnTo>
                    <a:pt x="219964" y="182245"/>
                  </a:lnTo>
                  <a:lnTo>
                    <a:pt x="245236" y="156972"/>
                  </a:lnTo>
                  <a:close/>
                </a:path>
                <a:path w="370840" h="370839">
                  <a:moveTo>
                    <a:pt x="250951" y="101219"/>
                  </a:moveTo>
                  <a:lnTo>
                    <a:pt x="244475" y="101219"/>
                  </a:lnTo>
                  <a:lnTo>
                    <a:pt x="238632" y="101981"/>
                  </a:lnTo>
                  <a:lnTo>
                    <a:pt x="232918" y="104140"/>
                  </a:lnTo>
                  <a:lnTo>
                    <a:pt x="193166" y="143891"/>
                  </a:lnTo>
                  <a:lnTo>
                    <a:pt x="258317" y="143891"/>
                  </a:lnTo>
                  <a:lnTo>
                    <a:pt x="261111" y="141097"/>
                  </a:lnTo>
                  <a:lnTo>
                    <a:pt x="265429" y="136652"/>
                  </a:lnTo>
                  <a:lnTo>
                    <a:pt x="268350" y="130937"/>
                  </a:lnTo>
                  <a:lnTo>
                    <a:pt x="268350" y="119380"/>
                  </a:lnTo>
                  <a:lnTo>
                    <a:pt x="266191" y="113538"/>
                  </a:lnTo>
                  <a:lnTo>
                    <a:pt x="261111" y="108458"/>
                  </a:lnTo>
                  <a:lnTo>
                    <a:pt x="256794" y="103378"/>
                  </a:lnTo>
                  <a:lnTo>
                    <a:pt x="250951" y="101219"/>
                  </a:lnTo>
                  <a:close/>
                </a:path>
              </a:pathLst>
            </a:custGeom>
            <a:solidFill>
              <a:srgbClr val="F112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6155" y="5349239"/>
              <a:ext cx="367665" cy="368935"/>
            </a:xfrm>
            <a:custGeom>
              <a:avLst/>
              <a:gdLst/>
              <a:ahLst/>
              <a:cxnLst/>
              <a:rect l="l" t="t" r="r" b="b"/>
              <a:pathLst>
                <a:path w="367665" h="368935">
                  <a:moveTo>
                    <a:pt x="183642" y="0"/>
                  </a:moveTo>
                  <a:lnTo>
                    <a:pt x="134668" y="6559"/>
                  </a:lnTo>
                  <a:lnTo>
                    <a:pt x="90757" y="25089"/>
                  </a:lnTo>
                  <a:lnTo>
                    <a:pt x="53620" y="53863"/>
                  </a:lnTo>
                  <a:lnTo>
                    <a:pt x="24973" y="91157"/>
                  </a:lnTo>
                  <a:lnTo>
                    <a:pt x="6529" y="135246"/>
                  </a:lnTo>
                  <a:lnTo>
                    <a:pt x="0" y="184404"/>
                  </a:lnTo>
                  <a:lnTo>
                    <a:pt x="6529" y="233328"/>
                  </a:lnTo>
                  <a:lnTo>
                    <a:pt x="24973" y="277351"/>
                  </a:lnTo>
                  <a:lnTo>
                    <a:pt x="53620" y="314691"/>
                  </a:lnTo>
                  <a:lnTo>
                    <a:pt x="90757" y="343568"/>
                  </a:lnTo>
                  <a:lnTo>
                    <a:pt x="134668" y="362201"/>
                  </a:lnTo>
                  <a:lnTo>
                    <a:pt x="183642" y="368808"/>
                  </a:lnTo>
                  <a:lnTo>
                    <a:pt x="232364" y="362201"/>
                  </a:lnTo>
                  <a:lnTo>
                    <a:pt x="276205" y="343568"/>
                  </a:lnTo>
                  <a:lnTo>
                    <a:pt x="313391" y="314691"/>
                  </a:lnTo>
                  <a:lnTo>
                    <a:pt x="337177" y="283806"/>
                  </a:lnTo>
                  <a:lnTo>
                    <a:pt x="87515" y="283806"/>
                  </a:lnTo>
                  <a:lnTo>
                    <a:pt x="83934" y="280924"/>
                  </a:lnTo>
                  <a:lnTo>
                    <a:pt x="83934" y="218313"/>
                  </a:lnTo>
                  <a:lnTo>
                    <a:pt x="87515" y="214630"/>
                  </a:lnTo>
                  <a:lnTo>
                    <a:pt x="363219" y="214630"/>
                  </a:lnTo>
                  <a:lnTo>
                    <a:pt x="367284" y="184404"/>
                  </a:lnTo>
                  <a:lnTo>
                    <a:pt x="363136" y="153416"/>
                  </a:lnTo>
                  <a:lnTo>
                    <a:pt x="87515" y="153416"/>
                  </a:lnTo>
                  <a:lnTo>
                    <a:pt x="83934" y="149860"/>
                  </a:lnTo>
                  <a:lnTo>
                    <a:pt x="83934" y="87884"/>
                  </a:lnTo>
                  <a:lnTo>
                    <a:pt x="87515" y="84328"/>
                  </a:lnTo>
                  <a:lnTo>
                    <a:pt x="336882" y="84328"/>
                  </a:lnTo>
                  <a:lnTo>
                    <a:pt x="313391" y="53863"/>
                  </a:lnTo>
                  <a:lnTo>
                    <a:pt x="276205" y="25089"/>
                  </a:lnTo>
                  <a:lnTo>
                    <a:pt x="232364" y="6559"/>
                  </a:lnTo>
                  <a:lnTo>
                    <a:pt x="183642" y="0"/>
                  </a:lnTo>
                  <a:close/>
                </a:path>
                <a:path w="367665" h="368935">
                  <a:moveTo>
                    <a:pt x="217360" y="268681"/>
                  </a:moveTo>
                  <a:lnTo>
                    <a:pt x="149212" y="268681"/>
                  </a:lnTo>
                  <a:lnTo>
                    <a:pt x="152793" y="272288"/>
                  </a:lnTo>
                  <a:lnTo>
                    <a:pt x="152793" y="280924"/>
                  </a:lnTo>
                  <a:lnTo>
                    <a:pt x="149212" y="283806"/>
                  </a:lnTo>
                  <a:lnTo>
                    <a:pt x="217360" y="283806"/>
                  </a:lnTo>
                  <a:lnTo>
                    <a:pt x="213766" y="280924"/>
                  </a:lnTo>
                  <a:lnTo>
                    <a:pt x="213766" y="272288"/>
                  </a:lnTo>
                  <a:lnTo>
                    <a:pt x="217360" y="268681"/>
                  </a:lnTo>
                  <a:close/>
                </a:path>
                <a:path w="367665" h="368935">
                  <a:moveTo>
                    <a:pt x="363219" y="214630"/>
                  </a:moveTo>
                  <a:lnTo>
                    <a:pt x="279768" y="214630"/>
                  </a:lnTo>
                  <a:lnTo>
                    <a:pt x="282638" y="218313"/>
                  </a:lnTo>
                  <a:lnTo>
                    <a:pt x="282638" y="280924"/>
                  </a:lnTo>
                  <a:lnTo>
                    <a:pt x="279768" y="283806"/>
                  </a:lnTo>
                  <a:lnTo>
                    <a:pt x="337177" y="283806"/>
                  </a:lnTo>
                  <a:lnTo>
                    <a:pt x="342149" y="277351"/>
                  </a:lnTo>
                  <a:lnTo>
                    <a:pt x="360704" y="233328"/>
                  </a:lnTo>
                  <a:lnTo>
                    <a:pt x="363219" y="214630"/>
                  </a:lnTo>
                  <a:close/>
                </a:path>
                <a:path w="367665" h="368935">
                  <a:moveTo>
                    <a:pt x="271157" y="214630"/>
                  </a:moveTo>
                  <a:lnTo>
                    <a:pt x="96126" y="214630"/>
                  </a:lnTo>
                  <a:lnTo>
                    <a:pt x="98996" y="218313"/>
                  </a:lnTo>
                  <a:lnTo>
                    <a:pt x="98996" y="268681"/>
                  </a:lnTo>
                  <a:lnTo>
                    <a:pt x="267576" y="268681"/>
                  </a:lnTo>
                  <a:lnTo>
                    <a:pt x="267576" y="218313"/>
                  </a:lnTo>
                  <a:lnTo>
                    <a:pt x="271157" y="214630"/>
                  </a:lnTo>
                  <a:close/>
                </a:path>
                <a:path w="367665" h="368935">
                  <a:moveTo>
                    <a:pt x="267576" y="99441"/>
                  </a:moveTo>
                  <a:lnTo>
                    <a:pt x="98996" y="99441"/>
                  </a:lnTo>
                  <a:lnTo>
                    <a:pt x="98996" y="149860"/>
                  </a:lnTo>
                  <a:lnTo>
                    <a:pt x="96126" y="153416"/>
                  </a:lnTo>
                  <a:lnTo>
                    <a:pt x="271157" y="153416"/>
                  </a:lnTo>
                  <a:lnTo>
                    <a:pt x="267576" y="149860"/>
                  </a:lnTo>
                  <a:lnTo>
                    <a:pt x="267576" y="99441"/>
                  </a:lnTo>
                  <a:close/>
                </a:path>
                <a:path w="367665" h="368935">
                  <a:moveTo>
                    <a:pt x="336882" y="84328"/>
                  </a:moveTo>
                  <a:lnTo>
                    <a:pt x="279768" y="84328"/>
                  </a:lnTo>
                  <a:lnTo>
                    <a:pt x="282638" y="87884"/>
                  </a:lnTo>
                  <a:lnTo>
                    <a:pt x="282638" y="149860"/>
                  </a:lnTo>
                  <a:lnTo>
                    <a:pt x="279768" y="153416"/>
                  </a:lnTo>
                  <a:lnTo>
                    <a:pt x="363136" y="153416"/>
                  </a:lnTo>
                  <a:lnTo>
                    <a:pt x="360704" y="135246"/>
                  </a:lnTo>
                  <a:lnTo>
                    <a:pt x="342149" y="91157"/>
                  </a:lnTo>
                  <a:lnTo>
                    <a:pt x="336882" y="84328"/>
                  </a:lnTo>
                  <a:close/>
                </a:path>
                <a:path w="367665" h="368935">
                  <a:moveTo>
                    <a:pt x="217360" y="84328"/>
                  </a:moveTo>
                  <a:lnTo>
                    <a:pt x="149212" y="84328"/>
                  </a:lnTo>
                  <a:lnTo>
                    <a:pt x="152793" y="87884"/>
                  </a:lnTo>
                  <a:lnTo>
                    <a:pt x="152793" y="96520"/>
                  </a:lnTo>
                  <a:lnTo>
                    <a:pt x="149212" y="99441"/>
                  </a:lnTo>
                  <a:lnTo>
                    <a:pt x="217360" y="99441"/>
                  </a:lnTo>
                  <a:lnTo>
                    <a:pt x="213766" y="96520"/>
                  </a:lnTo>
                  <a:lnTo>
                    <a:pt x="213766" y="87884"/>
                  </a:lnTo>
                  <a:lnTo>
                    <a:pt x="217360" y="84328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893814" y="2630551"/>
            <a:ext cx="4520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50" b="1">
                <a:latin typeface="Calibri"/>
                <a:cs typeface="Calibri"/>
              </a:rPr>
              <a:t>Desktop </a:t>
            </a:r>
            <a:r>
              <a:rPr dirty="0" sz="900" spc="35" b="1">
                <a:latin typeface="Calibri"/>
                <a:cs typeface="Calibri"/>
              </a:rPr>
              <a:t>Applications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229">
                <a:latin typeface="Arial Black"/>
                <a:cs typeface="Arial Black"/>
              </a:rPr>
              <a:t> </a:t>
            </a:r>
            <a:r>
              <a:rPr dirty="0" sz="900" spc="-85">
                <a:latin typeface="Arial Black"/>
                <a:cs typeface="Arial Black"/>
              </a:rPr>
              <a:t>Desktop applications </a:t>
            </a:r>
            <a:r>
              <a:rPr dirty="0" sz="900" spc="-95">
                <a:latin typeface="Arial Black"/>
                <a:cs typeface="Arial Black"/>
              </a:rPr>
              <a:t>typically </a:t>
            </a:r>
            <a:r>
              <a:rPr dirty="0" sz="900" spc="-90">
                <a:latin typeface="Arial Black"/>
                <a:cs typeface="Arial Black"/>
              </a:rPr>
              <a:t>have </a:t>
            </a:r>
            <a:r>
              <a:rPr dirty="0" sz="900" spc="-70">
                <a:latin typeface="Arial Black"/>
                <a:cs typeface="Arial Black"/>
              </a:rPr>
              <a:t>high </a:t>
            </a:r>
            <a:r>
              <a:rPr dirty="0" sz="900" spc="-75">
                <a:latin typeface="Arial Black"/>
                <a:cs typeface="Arial Black"/>
              </a:rPr>
              <a:t>performance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95">
                <a:latin typeface="Arial Black"/>
                <a:cs typeface="Arial Black"/>
              </a:rPr>
              <a:t>low  </a:t>
            </a:r>
            <a:r>
              <a:rPr dirty="0" sz="900" spc="-100">
                <a:latin typeface="Arial Black"/>
                <a:cs typeface="Arial Black"/>
              </a:rPr>
              <a:t>latency </a:t>
            </a:r>
            <a:r>
              <a:rPr dirty="0" sz="900" spc="-75">
                <a:latin typeface="Arial Black"/>
                <a:cs typeface="Arial Black"/>
              </a:rPr>
              <a:t>requirements; </a:t>
            </a:r>
            <a:r>
              <a:rPr dirty="0" sz="900" spc="-90">
                <a:latin typeface="Arial Black"/>
                <a:cs typeface="Arial Black"/>
              </a:rPr>
              <a:t>hence, </a:t>
            </a:r>
            <a:r>
              <a:rPr dirty="0" sz="900" spc="-80">
                <a:latin typeface="Arial Black"/>
                <a:cs typeface="Arial Black"/>
              </a:rPr>
              <a:t>recommended </a:t>
            </a:r>
            <a:r>
              <a:rPr dirty="0" sz="900" spc="-75">
                <a:latin typeface="Arial Black"/>
                <a:cs typeface="Arial Black"/>
              </a:rPr>
              <a:t>to </a:t>
            </a:r>
            <a:r>
              <a:rPr dirty="0" sz="900" spc="-70">
                <a:latin typeface="Arial Black"/>
                <a:cs typeface="Arial Black"/>
              </a:rPr>
              <a:t>remain </a:t>
            </a:r>
            <a:r>
              <a:rPr dirty="0" sz="900" spc="-114">
                <a:latin typeface="Arial Black"/>
                <a:cs typeface="Arial Black"/>
              </a:rPr>
              <a:t>as</a:t>
            </a:r>
            <a:r>
              <a:rPr dirty="0" sz="900" spc="-100">
                <a:latin typeface="Arial Black"/>
                <a:cs typeface="Arial Black"/>
              </a:rPr>
              <a:t> </a:t>
            </a:r>
            <a:r>
              <a:rPr dirty="0" sz="900" spc="-85">
                <a:latin typeface="Arial Black"/>
                <a:cs typeface="Arial Black"/>
              </a:rPr>
              <a:t>is.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93814" y="3081654"/>
            <a:ext cx="46031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35" b="1">
                <a:latin typeface="Calibri"/>
                <a:cs typeface="Calibri"/>
              </a:rPr>
              <a:t>Infrastructure </a:t>
            </a:r>
            <a:r>
              <a:rPr dirty="0" sz="900" spc="45" b="1">
                <a:latin typeface="Calibri"/>
                <a:cs typeface="Calibri"/>
              </a:rPr>
              <a:t>Management </a:t>
            </a:r>
            <a:r>
              <a:rPr dirty="0" sz="900" spc="30" b="1">
                <a:latin typeface="Calibri"/>
                <a:cs typeface="Calibri"/>
              </a:rPr>
              <a:t>Applications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80">
                <a:latin typeface="Arial Black"/>
                <a:cs typeface="Arial Black"/>
              </a:rPr>
              <a:t>Infrastructure </a:t>
            </a:r>
            <a:r>
              <a:rPr dirty="0" sz="900" spc="-85">
                <a:latin typeface="Arial Black"/>
                <a:cs typeface="Arial Black"/>
              </a:rPr>
              <a:t>management applications </a:t>
            </a:r>
            <a:r>
              <a:rPr dirty="0" sz="900" spc="-80">
                <a:latin typeface="Arial Black"/>
                <a:cs typeface="Arial Black"/>
              </a:rPr>
              <a:t>are  better </a:t>
            </a:r>
            <a:r>
              <a:rPr dirty="0" sz="900" spc="-75">
                <a:latin typeface="Arial Black"/>
                <a:cs typeface="Arial Black"/>
              </a:rPr>
              <a:t>positioned </a:t>
            </a:r>
            <a:r>
              <a:rPr dirty="0" sz="900" spc="-55">
                <a:latin typeface="Arial Black"/>
                <a:cs typeface="Arial Black"/>
              </a:rPr>
              <a:t>on </a:t>
            </a:r>
            <a:r>
              <a:rPr dirty="0" sz="900" spc="-80">
                <a:latin typeface="Arial Black"/>
                <a:cs typeface="Arial Black"/>
              </a:rPr>
              <a:t>premise </a:t>
            </a:r>
            <a:r>
              <a:rPr dirty="0" sz="900" spc="-95">
                <a:latin typeface="Arial Black"/>
                <a:cs typeface="Arial Black"/>
              </a:rPr>
              <a:t>with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75">
                <a:latin typeface="Arial Black"/>
                <a:cs typeface="Arial Black"/>
              </a:rPr>
              <a:t>infrastructure </a:t>
            </a:r>
            <a:r>
              <a:rPr dirty="0" sz="900" spc="-90">
                <a:latin typeface="Arial Black"/>
                <a:cs typeface="Arial Black"/>
              </a:rPr>
              <a:t>appliances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85">
                <a:latin typeface="Arial Black"/>
                <a:cs typeface="Arial Black"/>
              </a:rPr>
              <a:t>applications  </a:t>
            </a:r>
            <a:r>
              <a:rPr dirty="0" sz="900" spc="-90">
                <a:latin typeface="Arial Black"/>
                <a:cs typeface="Arial Black"/>
              </a:rPr>
              <a:t>communicate</a:t>
            </a:r>
            <a:r>
              <a:rPr dirty="0" sz="900" spc="-105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with.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3814" y="3657092"/>
            <a:ext cx="474281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45" b="1">
                <a:latin typeface="Calibri"/>
                <a:cs typeface="Calibri"/>
              </a:rPr>
              <a:t>Hardware </a:t>
            </a:r>
            <a:r>
              <a:rPr dirty="0" sz="900" spc="50" b="1">
                <a:latin typeface="Calibri"/>
                <a:cs typeface="Calibri"/>
              </a:rPr>
              <a:t>Dependencies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80">
                <a:latin typeface="Arial Black"/>
                <a:cs typeface="Arial Black"/>
              </a:rPr>
              <a:t>Configurations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100">
                <a:latin typeface="Arial Black"/>
                <a:cs typeface="Arial Black"/>
              </a:rPr>
              <a:t>make </a:t>
            </a:r>
            <a:r>
              <a:rPr dirty="0" sz="900" spc="-90">
                <a:latin typeface="Arial Black"/>
                <a:cs typeface="Arial Black"/>
              </a:rPr>
              <a:t>use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70">
                <a:latin typeface="Arial Black"/>
                <a:cs typeface="Arial Black"/>
              </a:rPr>
              <a:t>high </a:t>
            </a:r>
            <a:r>
              <a:rPr dirty="0" sz="900" spc="-90">
                <a:latin typeface="Arial Black"/>
                <a:cs typeface="Arial Black"/>
              </a:rPr>
              <a:t>specification, </a:t>
            </a:r>
            <a:r>
              <a:rPr dirty="0" sz="900" spc="-85">
                <a:latin typeface="Arial Black"/>
                <a:cs typeface="Arial Black"/>
              </a:rPr>
              <a:t>obsolete </a:t>
            </a:r>
            <a:r>
              <a:rPr dirty="0" sz="900" spc="-50">
                <a:latin typeface="Arial Black"/>
                <a:cs typeface="Arial Black"/>
              </a:rPr>
              <a:t>or  </a:t>
            </a:r>
            <a:r>
              <a:rPr dirty="0" sz="900" spc="-65">
                <a:latin typeface="Arial Black"/>
                <a:cs typeface="Arial Black"/>
              </a:rPr>
              <a:t>rare </a:t>
            </a:r>
            <a:r>
              <a:rPr dirty="0" sz="900" spc="-70">
                <a:latin typeface="Arial Black"/>
                <a:cs typeface="Arial Black"/>
              </a:rPr>
              <a:t>equipment </a:t>
            </a:r>
            <a:r>
              <a:rPr dirty="0" sz="900" spc="-75">
                <a:latin typeface="Arial Black"/>
                <a:cs typeface="Arial Black"/>
              </a:rPr>
              <a:t>are </a:t>
            </a:r>
            <a:r>
              <a:rPr dirty="0" sz="900" spc="-80">
                <a:latin typeface="Arial Black"/>
                <a:cs typeface="Arial Black"/>
              </a:rPr>
              <a:t>better </a:t>
            </a:r>
            <a:r>
              <a:rPr dirty="0" sz="900" spc="-55">
                <a:latin typeface="Arial Black"/>
                <a:cs typeface="Arial Black"/>
              </a:rPr>
              <a:t>off </a:t>
            </a:r>
            <a:r>
              <a:rPr dirty="0" sz="900" spc="-60">
                <a:latin typeface="Arial Black"/>
                <a:cs typeface="Arial Black"/>
              </a:rPr>
              <a:t>in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85">
                <a:latin typeface="Arial Black"/>
                <a:cs typeface="Arial Black"/>
              </a:rPr>
              <a:t>Data Centre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90">
                <a:latin typeface="Arial Black"/>
                <a:cs typeface="Arial Black"/>
              </a:rPr>
              <a:t>may </a:t>
            </a:r>
            <a:r>
              <a:rPr dirty="0" sz="900" spc="-65">
                <a:latin typeface="Arial Black"/>
                <a:cs typeface="Arial Black"/>
              </a:rPr>
              <a:t>not </a:t>
            </a:r>
            <a:r>
              <a:rPr dirty="0" sz="900" spc="-75">
                <a:latin typeface="Arial Black"/>
                <a:cs typeface="Arial Black"/>
              </a:rPr>
              <a:t>be </a:t>
            </a:r>
            <a:r>
              <a:rPr dirty="0" sz="900" spc="-70">
                <a:latin typeface="Arial Black"/>
                <a:cs typeface="Arial Black"/>
              </a:rPr>
              <a:t>supported </a:t>
            </a:r>
            <a:r>
              <a:rPr dirty="0" sz="900" spc="-75">
                <a:latin typeface="Arial Black"/>
                <a:cs typeface="Arial Black"/>
              </a:rPr>
              <a:t>Cloud  </a:t>
            </a:r>
            <a:r>
              <a:rPr dirty="0" sz="900" spc="-80">
                <a:latin typeface="Arial Black"/>
                <a:cs typeface="Arial Black"/>
              </a:rPr>
              <a:t>products.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3814" y="4232909"/>
            <a:ext cx="4462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35" b="1">
                <a:latin typeface="Calibri"/>
                <a:cs typeface="Calibri"/>
              </a:rPr>
              <a:t>Security Infrastructure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100">
                <a:latin typeface="Arial Black"/>
                <a:cs typeface="Arial Black"/>
              </a:rPr>
              <a:t>Security </a:t>
            </a:r>
            <a:r>
              <a:rPr dirty="0" sz="900" spc="-80">
                <a:latin typeface="Arial Black"/>
                <a:cs typeface="Arial Black"/>
              </a:rPr>
              <a:t>infrastructure </a:t>
            </a:r>
            <a:r>
              <a:rPr dirty="0" sz="900" spc="-70">
                <a:latin typeface="Arial Black"/>
                <a:cs typeface="Arial Black"/>
              </a:rPr>
              <a:t>should remain </a:t>
            </a:r>
            <a:r>
              <a:rPr dirty="0" sz="900" spc="-55">
                <a:latin typeface="Arial Black"/>
                <a:cs typeface="Arial Black"/>
              </a:rPr>
              <a:t>on </a:t>
            </a:r>
            <a:r>
              <a:rPr dirty="0" sz="900" spc="-80">
                <a:latin typeface="Arial Black"/>
                <a:cs typeface="Arial Black"/>
              </a:rPr>
              <a:t>premise </a:t>
            </a:r>
            <a:r>
              <a:rPr dirty="0" sz="900" spc="-75">
                <a:latin typeface="Arial Black"/>
                <a:cs typeface="Arial Black"/>
              </a:rPr>
              <a:t>to ensure  proximity to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70">
                <a:latin typeface="Arial Black"/>
                <a:cs typeface="Arial Black"/>
              </a:rPr>
              <a:t>environment and </a:t>
            </a:r>
            <a:r>
              <a:rPr dirty="0" sz="900" spc="-80">
                <a:latin typeface="Arial Black"/>
                <a:cs typeface="Arial Black"/>
              </a:rPr>
              <a:t>related</a:t>
            </a:r>
            <a:r>
              <a:rPr dirty="0" sz="900" spc="-135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appliances.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952" y="6275897"/>
            <a:ext cx="49409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30" i="1">
                <a:latin typeface="Calibri"/>
                <a:cs typeface="Calibri"/>
              </a:rPr>
              <a:t>Please </a:t>
            </a:r>
            <a:r>
              <a:rPr dirty="0" sz="850" spc="25" i="1">
                <a:latin typeface="Calibri"/>
                <a:cs typeface="Calibri"/>
              </a:rPr>
              <a:t>note, </a:t>
            </a:r>
            <a:r>
              <a:rPr dirty="0" sz="850" spc="30" i="1">
                <a:latin typeface="Calibri"/>
                <a:cs typeface="Calibri"/>
              </a:rPr>
              <a:t>inhibitors </a:t>
            </a:r>
            <a:r>
              <a:rPr dirty="0" sz="850" spc="25" i="1">
                <a:latin typeface="Calibri"/>
                <a:cs typeface="Calibri"/>
              </a:rPr>
              <a:t>are </a:t>
            </a:r>
            <a:r>
              <a:rPr dirty="0" sz="850" spc="30" i="1">
                <a:latin typeface="Calibri"/>
                <a:cs typeface="Calibri"/>
              </a:rPr>
              <a:t>not </a:t>
            </a:r>
            <a:r>
              <a:rPr dirty="0" sz="850" spc="20" i="1">
                <a:latin typeface="Calibri"/>
                <a:cs typeface="Calibri"/>
              </a:rPr>
              <a:t>part </a:t>
            </a:r>
            <a:r>
              <a:rPr dirty="0" sz="850" spc="25" i="1">
                <a:latin typeface="Calibri"/>
                <a:cs typeface="Calibri"/>
              </a:rPr>
              <a:t>of </a:t>
            </a:r>
            <a:r>
              <a:rPr dirty="0" sz="850" spc="30" i="1">
                <a:latin typeface="Calibri"/>
                <a:cs typeface="Calibri"/>
              </a:rPr>
              <a:t>the </a:t>
            </a:r>
            <a:r>
              <a:rPr dirty="0" sz="850" spc="20" i="1">
                <a:latin typeface="Calibri"/>
                <a:cs typeface="Calibri"/>
              </a:rPr>
              <a:t>ideal </a:t>
            </a:r>
            <a:r>
              <a:rPr dirty="0" sz="850" spc="25" i="1">
                <a:latin typeface="Calibri"/>
                <a:cs typeface="Calibri"/>
              </a:rPr>
              <a:t>answer, </a:t>
            </a:r>
            <a:r>
              <a:rPr dirty="0" sz="850" spc="35" i="1">
                <a:latin typeface="Calibri"/>
                <a:cs typeface="Calibri"/>
              </a:rPr>
              <a:t>and </a:t>
            </a:r>
            <a:r>
              <a:rPr dirty="0" sz="850" spc="30" i="1">
                <a:latin typeface="Calibri"/>
                <a:cs typeface="Calibri"/>
              </a:rPr>
              <a:t>have only </a:t>
            </a:r>
            <a:r>
              <a:rPr dirty="0" sz="850" spc="50" i="1">
                <a:latin typeface="Calibri"/>
                <a:cs typeface="Calibri"/>
              </a:rPr>
              <a:t>been </a:t>
            </a:r>
            <a:r>
              <a:rPr dirty="0" sz="850" spc="35" i="1">
                <a:latin typeface="Calibri"/>
                <a:cs typeface="Calibri"/>
              </a:rPr>
              <a:t>included </a:t>
            </a:r>
            <a:r>
              <a:rPr dirty="0" sz="850" spc="40" i="1">
                <a:latin typeface="Calibri"/>
                <a:cs typeface="Calibri"/>
              </a:rPr>
              <a:t>here</a:t>
            </a:r>
            <a:r>
              <a:rPr dirty="0" sz="850" spc="-114" i="1">
                <a:latin typeface="Calibri"/>
                <a:cs typeface="Calibri"/>
              </a:rPr>
              <a:t> </a:t>
            </a:r>
            <a:r>
              <a:rPr dirty="0" sz="850" spc="25" i="1">
                <a:latin typeface="Calibri"/>
                <a:cs typeface="Calibri"/>
              </a:rPr>
              <a:t>for </a:t>
            </a:r>
            <a:r>
              <a:rPr dirty="0" sz="850" spc="30" i="1">
                <a:latin typeface="Calibri"/>
                <a:cs typeface="Calibri"/>
              </a:rPr>
              <a:t>reference.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9717" y="4669663"/>
            <a:ext cx="474154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60" b="1">
                <a:latin typeface="Calibri"/>
                <a:cs typeface="Calibri"/>
              </a:rPr>
              <a:t>High</a:t>
            </a:r>
            <a:r>
              <a:rPr dirty="0" sz="900" spc="-40" b="1">
                <a:latin typeface="Calibri"/>
                <a:cs typeface="Calibri"/>
              </a:rPr>
              <a:t> </a:t>
            </a:r>
            <a:r>
              <a:rPr dirty="0" sz="900" spc="55" b="1">
                <a:latin typeface="Calibri"/>
                <a:cs typeface="Calibri"/>
              </a:rPr>
              <a:t>Degree</a:t>
            </a:r>
            <a:r>
              <a:rPr dirty="0" sz="900" spc="-10" b="1">
                <a:latin typeface="Calibri"/>
                <a:cs typeface="Calibri"/>
              </a:rPr>
              <a:t> </a:t>
            </a:r>
            <a:r>
              <a:rPr dirty="0" sz="900" spc="40" b="1">
                <a:latin typeface="Calibri"/>
                <a:cs typeface="Calibri"/>
              </a:rPr>
              <a:t>of</a:t>
            </a:r>
            <a:r>
              <a:rPr dirty="0" sz="900" b="1">
                <a:latin typeface="Calibri"/>
                <a:cs typeface="Calibri"/>
              </a:rPr>
              <a:t> </a:t>
            </a:r>
            <a:r>
              <a:rPr dirty="0" sz="900" spc="35" b="1">
                <a:latin typeface="Calibri"/>
                <a:cs typeface="Calibri"/>
              </a:rPr>
              <a:t>Integration</a:t>
            </a:r>
            <a:r>
              <a:rPr dirty="0" sz="900" spc="-25" b="1">
                <a:latin typeface="Calibri"/>
                <a:cs typeface="Calibri"/>
              </a:rPr>
              <a:t>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95">
                <a:latin typeface="Arial Black"/>
                <a:cs typeface="Arial Black"/>
              </a:rPr>
              <a:t>with</a:t>
            </a:r>
            <a:r>
              <a:rPr dirty="0" sz="900" spc="-60">
                <a:latin typeface="Arial Black"/>
                <a:cs typeface="Arial Black"/>
              </a:rPr>
              <a:t> </a:t>
            </a:r>
            <a:r>
              <a:rPr dirty="0" sz="900" spc="-100">
                <a:latin typeface="Arial Black"/>
                <a:cs typeface="Arial Black"/>
              </a:rPr>
              <a:t>a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85">
                <a:latin typeface="Arial Black"/>
                <a:cs typeface="Arial Black"/>
              </a:rPr>
              <a:t>large</a:t>
            </a:r>
            <a:r>
              <a:rPr dirty="0" sz="900" spc="-95">
                <a:latin typeface="Arial Black"/>
                <a:cs typeface="Arial Black"/>
              </a:rPr>
              <a:t> </a:t>
            </a:r>
            <a:r>
              <a:rPr dirty="0" sz="900" spc="-70">
                <a:latin typeface="Arial Black"/>
                <a:cs typeface="Arial Black"/>
              </a:rPr>
              <a:t>amount</a:t>
            </a:r>
            <a:r>
              <a:rPr dirty="0" sz="900" spc="-65">
                <a:latin typeface="Arial Black"/>
                <a:cs typeface="Arial Black"/>
              </a:rPr>
              <a:t> </a:t>
            </a:r>
            <a:r>
              <a:rPr dirty="0" sz="900" spc="-55">
                <a:latin typeface="Arial Black"/>
                <a:cs typeface="Arial Black"/>
              </a:rPr>
              <a:t>of</a:t>
            </a:r>
            <a:r>
              <a:rPr dirty="0" sz="900" spc="-65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integration</a:t>
            </a:r>
            <a:r>
              <a:rPr dirty="0" sz="900" spc="-95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need</a:t>
            </a:r>
            <a:r>
              <a:rPr dirty="0" sz="900" spc="-85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to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have  </a:t>
            </a:r>
            <a:r>
              <a:rPr dirty="0" sz="900" spc="-80">
                <a:latin typeface="Arial Black"/>
                <a:cs typeface="Arial Black"/>
              </a:rPr>
              <a:t>detailed </a:t>
            </a:r>
            <a:r>
              <a:rPr dirty="0" sz="900" spc="-90">
                <a:latin typeface="Arial Black"/>
                <a:cs typeface="Arial Black"/>
              </a:rPr>
              <a:t>discovery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95">
                <a:latin typeface="Arial Black"/>
                <a:cs typeface="Arial Black"/>
              </a:rPr>
              <a:t>analysis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70">
                <a:latin typeface="Arial Black"/>
                <a:cs typeface="Arial Black"/>
              </a:rPr>
              <a:t>their </a:t>
            </a:r>
            <a:r>
              <a:rPr dirty="0" sz="900" spc="-85">
                <a:latin typeface="Arial Black"/>
                <a:cs typeface="Arial Black"/>
              </a:rPr>
              <a:t>application </a:t>
            </a:r>
            <a:r>
              <a:rPr dirty="0" sz="900" spc="-95">
                <a:latin typeface="Arial Black"/>
                <a:cs typeface="Arial Black"/>
              </a:rPr>
              <a:t>flows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90">
                <a:latin typeface="Arial Black"/>
                <a:cs typeface="Arial Black"/>
              </a:rPr>
              <a:t>connections </a:t>
            </a:r>
            <a:r>
              <a:rPr dirty="0" sz="900" spc="-75">
                <a:latin typeface="Arial Black"/>
                <a:cs typeface="Arial Black"/>
              </a:rPr>
              <a:t>to </a:t>
            </a:r>
            <a:r>
              <a:rPr dirty="0" sz="900" spc="-70">
                <a:latin typeface="Arial Black"/>
                <a:cs typeface="Arial Black"/>
              </a:rPr>
              <a:t>other  </a:t>
            </a:r>
            <a:r>
              <a:rPr dirty="0" sz="900" spc="-105">
                <a:latin typeface="Arial Black"/>
                <a:cs typeface="Arial Black"/>
              </a:rPr>
              <a:t>systems </a:t>
            </a:r>
            <a:r>
              <a:rPr dirty="0" sz="900" spc="-75">
                <a:latin typeface="Arial Black"/>
                <a:cs typeface="Arial Black"/>
              </a:rPr>
              <a:t>to ensure </a:t>
            </a:r>
            <a:r>
              <a:rPr dirty="0" sz="900" spc="-95">
                <a:latin typeface="Arial Black"/>
                <a:cs typeface="Arial Black"/>
              </a:rPr>
              <a:t>these </a:t>
            </a:r>
            <a:r>
              <a:rPr dirty="0" sz="900" spc="-75">
                <a:latin typeface="Arial Black"/>
                <a:cs typeface="Arial Black"/>
              </a:rPr>
              <a:t>are </a:t>
            </a:r>
            <a:r>
              <a:rPr dirty="0" sz="900" spc="-95">
                <a:latin typeface="Arial Black"/>
                <a:cs typeface="Arial Black"/>
              </a:rPr>
              <a:t>accounted </a:t>
            </a:r>
            <a:r>
              <a:rPr dirty="0" sz="900" spc="-55">
                <a:latin typeface="Arial Black"/>
                <a:cs typeface="Arial Black"/>
              </a:rPr>
              <a:t>for </a:t>
            </a:r>
            <a:r>
              <a:rPr dirty="0" sz="900" spc="-60">
                <a:latin typeface="Arial Black"/>
                <a:cs typeface="Arial Black"/>
              </a:rPr>
              <a:t>in </a:t>
            </a:r>
            <a:r>
              <a:rPr dirty="0" sz="900" spc="-80">
                <a:latin typeface="Arial Black"/>
                <a:cs typeface="Arial Black"/>
              </a:rPr>
              <a:t>the</a:t>
            </a:r>
            <a:r>
              <a:rPr dirty="0" sz="900" spc="-11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Cloud.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887" y="974439"/>
            <a:ext cx="5229860" cy="47713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360"/>
              </a:spcBef>
            </a:pPr>
            <a:r>
              <a:rPr dirty="0" sz="1200" spc="45" b="1">
                <a:solidFill>
                  <a:srgbClr val="85BB24"/>
                </a:solidFill>
                <a:latin typeface="Calibri"/>
                <a:cs typeface="Calibri"/>
              </a:rPr>
              <a:t>Accelerators</a:t>
            </a: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90">
                <a:latin typeface="Arial Black"/>
                <a:cs typeface="Arial Black"/>
              </a:rPr>
              <a:t>Highlighted </a:t>
            </a:r>
            <a:r>
              <a:rPr dirty="0" sz="1000" spc="-100">
                <a:latin typeface="Arial Black"/>
                <a:cs typeface="Arial Black"/>
              </a:rPr>
              <a:t>below </a:t>
            </a:r>
            <a:r>
              <a:rPr dirty="0" sz="1000" spc="-90">
                <a:latin typeface="Arial Black"/>
                <a:cs typeface="Arial Black"/>
              </a:rPr>
              <a:t>are </a:t>
            </a:r>
            <a:r>
              <a:rPr dirty="0" sz="1000" spc="-100">
                <a:latin typeface="Arial Black"/>
                <a:cs typeface="Arial Black"/>
              </a:rPr>
              <a:t>factors </a:t>
            </a:r>
            <a:r>
              <a:rPr dirty="0" sz="1000" spc="-90">
                <a:latin typeface="Arial Black"/>
                <a:cs typeface="Arial Black"/>
              </a:rPr>
              <a:t>that would </a:t>
            </a:r>
            <a:r>
              <a:rPr dirty="0" sz="1000" spc="-95">
                <a:latin typeface="Arial Black"/>
                <a:cs typeface="Arial Black"/>
              </a:rPr>
              <a:t>signify </a:t>
            </a:r>
            <a:r>
              <a:rPr dirty="0" sz="1000" spc="-90">
                <a:latin typeface="Arial Black"/>
                <a:cs typeface="Arial Black"/>
              </a:rPr>
              <a:t>that </a:t>
            </a:r>
            <a:r>
              <a:rPr dirty="0" sz="1000" spc="-100">
                <a:latin typeface="Arial Black"/>
                <a:cs typeface="Arial Black"/>
              </a:rPr>
              <a:t>workloads </a:t>
            </a:r>
            <a:r>
              <a:rPr dirty="0" sz="1000" spc="-90">
                <a:latin typeface="Arial Black"/>
                <a:cs typeface="Arial Black"/>
              </a:rPr>
              <a:t>are </a:t>
            </a:r>
            <a:r>
              <a:rPr dirty="0" sz="1000" spc="-85">
                <a:latin typeface="Arial Black"/>
                <a:cs typeface="Arial Black"/>
              </a:rPr>
              <a:t>Cloud</a:t>
            </a:r>
            <a:r>
              <a:rPr dirty="0" sz="1000" spc="150">
                <a:latin typeface="Arial Black"/>
                <a:cs typeface="Arial Black"/>
              </a:rPr>
              <a:t> </a:t>
            </a:r>
            <a:r>
              <a:rPr dirty="0" sz="1000" spc="-95">
                <a:latin typeface="Arial Black"/>
                <a:cs typeface="Arial Black"/>
              </a:rPr>
              <a:t>suitable.</a:t>
            </a:r>
            <a:endParaRPr sz="1000">
              <a:latin typeface="Arial Black"/>
              <a:cs typeface="Arial Black"/>
            </a:endParaRPr>
          </a:p>
          <a:p>
            <a:pPr algn="just" marL="469900" marR="92075">
              <a:lnSpc>
                <a:spcPct val="100000"/>
              </a:lnSpc>
              <a:spcBef>
                <a:spcPts val="414"/>
              </a:spcBef>
            </a:pPr>
            <a:r>
              <a:rPr dirty="0" sz="900" spc="40" b="1">
                <a:latin typeface="Calibri"/>
                <a:cs typeface="Calibri"/>
              </a:rPr>
              <a:t>Highly</a:t>
            </a:r>
            <a:r>
              <a:rPr dirty="0" sz="900" spc="-25" b="1">
                <a:latin typeface="Calibri"/>
                <a:cs typeface="Calibri"/>
              </a:rPr>
              <a:t> </a:t>
            </a:r>
            <a:r>
              <a:rPr dirty="0" sz="900" spc="20" b="1">
                <a:latin typeface="Calibri"/>
                <a:cs typeface="Calibri"/>
              </a:rPr>
              <a:t>Volatile</a:t>
            </a:r>
            <a:r>
              <a:rPr dirty="0" sz="900" spc="-20" b="1">
                <a:latin typeface="Calibri"/>
                <a:cs typeface="Calibri"/>
              </a:rPr>
              <a:t> </a:t>
            </a:r>
            <a:r>
              <a:rPr dirty="0" sz="900" spc="55" b="1">
                <a:latin typeface="Calibri"/>
                <a:cs typeface="Calibri"/>
              </a:rPr>
              <a:t>or</a:t>
            </a:r>
            <a:r>
              <a:rPr dirty="0" sz="900" b="1">
                <a:latin typeface="Calibri"/>
                <a:cs typeface="Calibri"/>
              </a:rPr>
              <a:t> </a:t>
            </a:r>
            <a:r>
              <a:rPr dirty="0" sz="900" spc="40" b="1">
                <a:latin typeface="Calibri"/>
                <a:cs typeface="Calibri"/>
              </a:rPr>
              <a:t>Unpredictable</a:t>
            </a:r>
            <a:r>
              <a:rPr dirty="0" sz="900" spc="-20" b="1">
                <a:latin typeface="Calibri"/>
                <a:cs typeface="Calibri"/>
              </a:rPr>
              <a:t> </a:t>
            </a:r>
            <a:r>
              <a:rPr dirty="0" sz="900" spc="60" b="1">
                <a:latin typeface="Calibri"/>
                <a:cs typeface="Calibri"/>
              </a:rPr>
              <a:t>Usage</a:t>
            </a:r>
            <a:r>
              <a:rPr dirty="0" sz="900" spc="-20" b="1">
                <a:latin typeface="Calibri"/>
                <a:cs typeface="Calibri"/>
              </a:rPr>
              <a:t> </a:t>
            </a:r>
            <a:r>
              <a:rPr dirty="0" sz="900" spc="40" b="1">
                <a:latin typeface="Calibri"/>
                <a:cs typeface="Calibri"/>
              </a:rPr>
              <a:t>Patterns</a:t>
            </a:r>
            <a:r>
              <a:rPr dirty="0" sz="900" spc="-10" b="1">
                <a:latin typeface="Calibri"/>
                <a:cs typeface="Calibri"/>
              </a:rPr>
              <a:t>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65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Can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105">
                <a:latin typeface="Arial Black"/>
                <a:cs typeface="Arial Black"/>
              </a:rPr>
              <a:t>take</a:t>
            </a:r>
            <a:r>
              <a:rPr dirty="0" sz="900" spc="-60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advantage</a:t>
            </a:r>
            <a:r>
              <a:rPr dirty="0" sz="900" spc="-100">
                <a:latin typeface="Arial Black"/>
                <a:cs typeface="Arial Black"/>
              </a:rPr>
              <a:t> </a:t>
            </a:r>
            <a:r>
              <a:rPr dirty="0" sz="900" spc="-55">
                <a:latin typeface="Arial Black"/>
                <a:cs typeface="Arial Black"/>
              </a:rPr>
              <a:t>of</a:t>
            </a:r>
            <a:r>
              <a:rPr dirty="0" sz="900" spc="-65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Cloud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scalability  </a:t>
            </a:r>
            <a:r>
              <a:rPr dirty="0" sz="900" spc="-75">
                <a:latin typeface="Arial Black"/>
                <a:cs typeface="Arial Black"/>
              </a:rPr>
              <a:t>to </a:t>
            </a:r>
            <a:r>
              <a:rPr dirty="0" sz="900" spc="-100">
                <a:latin typeface="Arial Black"/>
                <a:cs typeface="Arial Black"/>
              </a:rPr>
              <a:t>cater </a:t>
            </a:r>
            <a:r>
              <a:rPr dirty="0" sz="900" spc="-75">
                <a:latin typeface="Arial Black"/>
                <a:cs typeface="Arial Black"/>
              </a:rPr>
              <a:t>to user </a:t>
            </a:r>
            <a:r>
              <a:rPr dirty="0" sz="900" spc="-70">
                <a:latin typeface="Arial Black"/>
                <a:cs typeface="Arial Black"/>
              </a:rPr>
              <a:t>demand </a:t>
            </a:r>
            <a:r>
              <a:rPr dirty="0" sz="900" spc="-95">
                <a:latin typeface="Arial Black"/>
                <a:cs typeface="Arial Black"/>
              </a:rPr>
              <a:t>at </a:t>
            </a:r>
            <a:r>
              <a:rPr dirty="0" sz="900" spc="-85">
                <a:latin typeface="Arial Black"/>
                <a:cs typeface="Arial Black"/>
              </a:rPr>
              <a:t>all </a:t>
            </a:r>
            <a:r>
              <a:rPr dirty="0" sz="900" spc="-90">
                <a:latin typeface="Arial Black"/>
                <a:cs typeface="Arial Black"/>
              </a:rPr>
              <a:t>times. </a:t>
            </a:r>
            <a:r>
              <a:rPr dirty="0" sz="900" spc="-85">
                <a:latin typeface="Arial Black"/>
                <a:cs typeface="Arial Black"/>
              </a:rPr>
              <a:t>Hosting </a:t>
            </a:r>
            <a:r>
              <a:rPr dirty="0" sz="900" spc="-95">
                <a:latin typeface="Arial Black"/>
                <a:cs typeface="Arial Black"/>
              </a:rPr>
              <a:t>these </a:t>
            </a:r>
            <a:r>
              <a:rPr dirty="0" sz="900" spc="-90">
                <a:latin typeface="Arial Black"/>
                <a:cs typeface="Arial Black"/>
              </a:rPr>
              <a:t>workloads </a:t>
            </a:r>
            <a:r>
              <a:rPr dirty="0" sz="900" spc="-55">
                <a:latin typeface="Arial Black"/>
                <a:cs typeface="Arial Black"/>
              </a:rPr>
              <a:t>on </a:t>
            </a:r>
            <a:r>
              <a:rPr dirty="0" sz="900" spc="-80">
                <a:latin typeface="Arial Black"/>
                <a:cs typeface="Arial Black"/>
              </a:rPr>
              <a:t>premise would </a:t>
            </a:r>
            <a:r>
              <a:rPr dirty="0" sz="900" spc="-65">
                <a:latin typeface="Arial Black"/>
                <a:cs typeface="Arial Black"/>
              </a:rPr>
              <a:t>require  </a:t>
            </a:r>
            <a:r>
              <a:rPr dirty="0" sz="900" spc="-85">
                <a:latin typeface="Arial Black"/>
                <a:cs typeface="Arial Black"/>
              </a:rPr>
              <a:t>careful </a:t>
            </a:r>
            <a:r>
              <a:rPr dirty="0" sz="900" spc="-70">
                <a:latin typeface="Arial Black"/>
                <a:cs typeface="Arial Black"/>
              </a:rPr>
              <a:t>planning </a:t>
            </a:r>
            <a:r>
              <a:rPr dirty="0" sz="900" spc="-35">
                <a:latin typeface="Arial Black"/>
                <a:cs typeface="Arial Black"/>
              </a:rPr>
              <a:t>and/or</a:t>
            </a:r>
            <a:r>
              <a:rPr dirty="0" sz="900" spc="-135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overprovisioning.</a:t>
            </a:r>
            <a:endParaRPr sz="900">
              <a:latin typeface="Arial Black"/>
              <a:cs typeface="Arial Black"/>
            </a:endParaRPr>
          </a:p>
          <a:p>
            <a:pPr algn="just" marL="469900" marR="15875">
              <a:lnSpc>
                <a:spcPct val="100000"/>
              </a:lnSpc>
              <a:spcBef>
                <a:spcPts val="855"/>
              </a:spcBef>
            </a:pPr>
            <a:r>
              <a:rPr dirty="0" sz="900" spc="40" b="1">
                <a:latin typeface="Calibri"/>
                <a:cs typeface="Calibri"/>
              </a:rPr>
              <a:t>Overprovisioned </a:t>
            </a:r>
            <a:r>
              <a:rPr dirty="0" sz="900" spc="30" b="1">
                <a:latin typeface="Calibri"/>
                <a:cs typeface="Calibri"/>
              </a:rPr>
              <a:t>Applications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95">
                <a:latin typeface="Arial Black"/>
                <a:cs typeface="Arial Black"/>
              </a:rPr>
              <a:t>consistently </a:t>
            </a:r>
            <a:r>
              <a:rPr dirty="0" sz="900" spc="-90">
                <a:latin typeface="Arial Black"/>
                <a:cs typeface="Arial Black"/>
              </a:rPr>
              <a:t>have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95">
                <a:latin typeface="Arial Black"/>
                <a:cs typeface="Arial Black"/>
              </a:rPr>
              <a:t>low </a:t>
            </a:r>
            <a:r>
              <a:rPr dirty="0" sz="900" spc="-100">
                <a:latin typeface="Arial Black"/>
                <a:cs typeface="Arial Black"/>
              </a:rPr>
              <a:t>(&lt;40%) </a:t>
            </a:r>
            <a:r>
              <a:rPr dirty="0" sz="900" spc="-80">
                <a:latin typeface="Arial Black"/>
                <a:cs typeface="Arial Black"/>
              </a:rPr>
              <a:t>utilisation 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90">
                <a:latin typeface="Arial Black"/>
                <a:cs typeface="Arial Black"/>
              </a:rPr>
              <a:t>resources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95">
                <a:latin typeface="Arial Black"/>
                <a:cs typeface="Arial Black"/>
              </a:rPr>
              <a:t>likely </a:t>
            </a:r>
            <a:r>
              <a:rPr dirty="0" sz="900" spc="-75">
                <a:latin typeface="Arial Black"/>
                <a:cs typeface="Arial Black"/>
              </a:rPr>
              <a:t>overprovisioned. </a:t>
            </a:r>
            <a:r>
              <a:rPr dirty="0" sz="900" spc="-135">
                <a:latin typeface="Arial Black"/>
                <a:cs typeface="Arial Black"/>
              </a:rPr>
              <a:t>A </a:t>
            </a:r>
            <a:r>
              <a:rPr dirty="0" sz="900" spc="-75">
                <a:latin typeface="Arial Black"/>
                <a:cs typeface="Arial Black"/>
              </a:rPr>
              <a:t>Cloud </a:t>
            </a:r>
            <a:r>
              <a:rPr dirty="0" sz="900" spc="-70">
                <a:latin typeface="Arial Black"/>
                <a:cs typeface="Arial Black"/>
              </a:rPr>
              <a:t>offering </a:t>
            </a:r>
            <a:r>
              <a:rPr dirty="0" sz="900" spc="-80">
                <a:latin typeface="Arial Black"/>
                <a:cs typeface="Arial Black"/>
              </a:rPr>
              <a:t>would </a:t>
            </a:r>
            <a:r>
              <a:rPr dirty="0" sz="900" spc="-75">
                <a:latin typeface="Arial Black"/>
                <a:cs typeface="Arial Black"/>
              </a:rPr>
              <a:t>remove </a:t>
            </a:r>
            <a:r>
              <a:rPr dirty="0" sz="900" spc="-90">
                <a:latin typeface="Arial Black"/>
                <a:cs typeface="Arial Black"/>
              </a:rPr>
              <a:t>some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85">
                <a:latin typeface="Arial Black"/>
                <a:cs typeface="Arial Black"/>
              </a:rPr>
              <a:t>this </a:t>
            </a:r>
            <a:r>
              <a:rPr dirty="0" sz="900" spc="-90">
                <a:latin typeface="Arial Black"/>
                <a:cs typeface="Arial Black"/>
              </a:rPr>
              <a:t>sunk  </a:t>
            </a:r>
            <a:r>
              <a:rPr dirty="0" sz="900" spc="-80">
                <a:latin typeface="Arial Black"/>
                <a:cs typeface="Arial Black"/>
              </a:rPr>
              <a:t>infrastructure</a:t>
            </a:r>
            <a:r>
              <a:rPr dirty="0" sz="900" spc="-105">
                <a:latin typeface="Arial Black"/>
                <a:cs typeface="Arial Black"/>
              </a:rPr>
              <a:t> cost.</a:t>
            </a:r>
            <a:endParaRPr sz="900">
              <a:latin typeface="Arial Black"/>
              <a:cs typeface="Arial Black"/>
            </a:endParaRPr>
          </a:p>
          <a:p>
            <a:pPr algn="just" marL="469900" marR="52069">
              <a:lnSpc>
                <a:spcPct val="100000"/>
              </a:lnSpc>
              <a:spcBef>
                <a:spcPts val="860"/>
              </a:spcBef>
            </a:pPr>
            <a:r>
              <a:rPr dirty="0" sz="900" spc="30" b="1">
                <a:latin typeface="Calibri"/>
                <a:cs typeface="Calibri"/>
              </a:rPr>
              <a:t>Dev/Test </a:t>
            </a:r>
            <a:r>
              <a:rPr dirty="0" sz="900" spc="45" b="1">
                <a:latin typeface="Calibri"/>
                <a:cs typeface="Calibri"/>
              </a:rPr>
              <a:t>Environments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85">
                <a:latin typeface="Arial Black"/>
                <a:cs typeface="Arial Black"/>
              </a:rPr>
              <a:t>Sandbox </a:t>
            </a:r>
            <a:r>
              <a:rPr dirty="0" sz="900" spc="-75">
                <a:latin typeface="Arial Black"/>
                <a:cs typeface="Arial Black"/>
              </a:rPr>
              <a:t>environments </a:t>
            </a:r>
            <a:r>
              <a:rPr dirty="0" sz="900" spc="-110">
                <a:latin typeface="Arial Black"/>
                <a:cs typeface="Arial Black"/>
              </a:rPr>
              <a:t>can </a:t>
            </a:r>
            <a:r>
              <a:rPr dirty="0" sz="900" spc="-75">
                <a:latin typeface="Arial Black"/>
                <a:cs typeface="Arial Black"/>
              </a:rPr>
              <a:t>be </a:t>
            </a:r>
            <a:r>
              <a:rPr dirty="0" sz="900" spc="-95">
                <a:latin typeface="Arial Black"/>
                <a:cs typeface="Arial Black"/>
              </a:rPr>
              <a:t>easily </a:t>
            </a:r>
            <a:r>
              <a:rPr dirty="0" sz="900" spc="-105">
                <a:latin typeface="Arial Black"/>
                <a:cs typeface="Arial Black"/>
              </a:rPr>
              <a:t>scaled </a:t>
            </a:r>
            <a:r>
              <a:rPr dirty="0" sz="900" spc="-50">
                <a:latin typeface="Arial Black"/>
                <a:cs typeface="Arial Black"/>
              </a:rPr>
              <a:t>up or </a:t>
            </a:r>
            <a:r>
              <a:rPr dirty="0" sz="900" spc="-60">
                <a:latin typeface="Arial Black"/>
                <a:cs typeface="Arial Black"/>
              </a:rPr>
              <a:t>torn</a:t>
            </a:r>
            <a:r>
              <a:rPr dirty="0" sz="900" spc="-225">
                <a:latin typeface="Arial Black"/>
                <a:cs typeface="Arial Black"/>
              </a:rPr>
              <a:t> </a:t>
            </a:r>
            <a:r>
              <a:rPr dirty="0" sz="900" spc="-80">
                <a:latin typeface="Arial Black"/>
                <a:cs typeface="Arial Black"/>
              </a:rPr>
              <a:t>down </a:t>
            </a:r>
            <a:r>
              <a:rPr dirty="0" sz="900" spc="-55">
                <a:latin typeface="Arial Black"/>
                <a:cs typeface="Arial Black"/>
              </a:rPr>
              <a:t>on  </a:t>
            </a:r>
            <a:r>
              <a:rPr dirty="0" sz="900" spc="-70">
                <a:latin typeface="Arial Black"/>
                <a:cs typeface="Arial Black"/>
              </a:rPr>
              <a:t>demand </a:t>
            </a:r>
            <a:r>
              <a:rPr dirty="0" sz="900" spc="-60">
                <a:latin typeface="Arial Black"/>
                <a:cs typeface="Arial Black"/>
              </a:rPr>
              <a:t>in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75">
                <a:latin typeface="Arial Black"/>
                <a:cs typeface="Arial Black"/>
              </a:rPr>
              <a:t>Cloud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65">
                <a:latin typeface="Arial Black"/>
                <a:cs typeface="Arial Black"/>
              </a:rPr>
              <a:t>prime </a:t>
            </a:r>
            <a:r>
              <a:rPr dirty="0" sz="900" spc="-95">
                <a:latin typeface="Arial Black"/>
                <a:cs typeface="Arial Black"/>
              </a:rPr>
              <a:t>candidates </a:t>
            </a:r>
            <a:r>
              <a:rPr dirty="0" sz="900" spc="-50">
                <a:latin typeface="Arial Black"/>
                <a:cs typeface="Arial Black"/>
              </a:rPr>
              <a:t>for</a:t>
            </a:r>
            <a:r>
              <a:rPr dirty="0" sz="900" spc="-12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migration.</a:t>
            </a:r>
            <a:endParaRPr sz="900">
              <a:latin typeface="Arial Black"/>
              <a:cs typeface="Arial Black"/>
            </a:endParaRPr>
          </a:p>
          <a:p>
            <a:pPr marL="469900" marR="396875">
              <a:lnSpc>
                <a:spcPct val="100000"/>
              </a:lnSpc>
              <a:spcBef>
                <a:spcPts val="844"/>
              </a:spcBef>
            </a:pPr>
            <a:r>
              <a:rPr dirty="0" sz="900" spc="30" b="1">
                <a:latin typeface="Calibri"/>
                <a:cs typeface="Calibri"/>
              </a:rPr>
              <a:t>Infrequently </a:t>
            </a:r>
            <a:r>
              <a:rPr dirty="0" sz="900" spc="50" b="1">
                <a:latin typeface="Calibri"/>
                <a:cs typeface="Calibri"/>
              </a:rPr>
              <a:t>Accessed </a:t>
            </a:r>
            <a:r>
              <a:rPr dirty="0" sz="900" spc="45" b="1">
                <a:latin typeface="Calibri"/>
                <a:cs typeface="Calibri"/>
              </a:rPr>
              <a:t>Storage </a:t>
            </a:r>
            <a:r>
              <a:rPr dirty="0" sz="900" spc="40" b="1">
                <a:latin typeface="Calibri"/>
                <a:cs typeface="Calibri"/>
              </a:rPr>
              <a:t>Archives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95">
                <a:latin typeface="Arial Black"/>
                <a:cs typeface="Arial Black"/>
              </a:rPr>
              <a:t>It </a:t>
            </a:r>
            <a:r>
              <a:rPr dirty="0" sz="900" spc="-110">
                <a:latin typeface="Arial Black"/>
                <a:cs typeface="Arial Black"/>
              </a:rPr>
              <a:t>can </a:t>
            </a:r>
            <a:r>
              <a:rPr dirty="0" sz="900" spc="-75">
                <a:latin typeface="Arial Black"/>
                <a:cs typeface="Arial Black"/>
              </a:rPr>
              <a:t>be </a:t>
            </a:r>
            <a:r>
              <a:rPr dirty="0" sz="900" spc="-65">
                <a:latin typeface="Arial Black"/>
                <a:cs typeface="Arial Black"/>
              </a:rPr>
              <a:t>more </a:t>
            </a:r>
            <a:r>
              <a:rPr dirty="0" sz="900" spc="-110">
                <a:latin typeface="Arial Black"/>
                <a:cs typeface="Arial Black"/>
              </a:rPr>
              <a:t>cost </a:t>
            </a:r>
            <a:r>
              <a:rPr dirty="0" sz="900" spc="-95">
                <a:latin typeface="Arial Black"/>
                <a:cs typeface="Arial Black"/>
              </a:rPr>
              <a:t>effective </a:t>
            </a:r>
            <a:r>
              <a:rPr dirty="0" sz="900" spc="-75">
                <a:latin typeface="Arial Black"/>
                <a:cs typeface="Arial Black"/>
              </a:rPr>
              <a:t>to</a:t>
            </a:r>
            <a:r>
              <a:rPr dirty="0" sz="900" spc="-229">
                <a:latin typeface="Arial Black"/>
                <a:cs typeface="Arial Black"/>
              </a:rPr>
              <a:t> </a:t>
            </a:r>
            <a:r>
              <a:rPr dirty="0" sz="900" spc="-80">
                <a:latin typeface="Arial Black"/>
                <a:cs typeface="Arial Black"/>
              </a:rPr>
              <a:t>host </a:t>
            </a:r>
            <a:r>
              <a:rPr dirty="0" sz="900" spc="-85">
                <a:latin typeface="Arial Black"/>
                <a:cs typeface="Arial Black"/>
              </a:rPr>
              <a:t>large  </a:t>
            </a:r>
            <a:r>
              <a:rPr dirty="0" sz="900" spc="-90">
                <a:latin typeface="Arial Black"/>
                <a:cs typeface="Arial Black"/>
              </a:rPr>
              <a:t>storage </a:t>
            </a:r>
            <a:r>
              <a:rPr dirty="0" sz="900" spc="-85">
                <a:latin typeface="Arial Black"/>
                <a:cs typeface="Arial Black"/>
              </a:rPr>
              <a:t>volumes that </a:t>
            </a:r>
            <a:r>
              <a:rPr dirty="0" sz="900" spc="-55">
                <a:latin typeface="Arial Black"/>
                <a:cs typeface="Arial Black"/>
              </a:rPr>
              <a:t>do </a:t>
            </a:r>
            <a:r>
              <a:rPr dirty="0" sz="900" spc="-65">
                <a:latin typeface="Arial Black"/>
                <a:cs typeface="Arial Black"/>
              </a:rPr>
              <a:t>not require frequent </a:t>
            </a:r>
            <a:r>
              <a:rPr dirty="0" sz="900" spc="-50">
                <a:latin typeface="Arial Black"/>
                <a:cs typeface="Arial Black"/>
              </a:rPr>
              <a:t>or </a:t>
            </a:r>
            <a:r>
              <a:rPr dirty="0" sz="900" spc="-80">
                <a:latin typeface="Arial Black"/>
                <a:cs typeface="Arial Black"/>
              </a:rPr>
              <a:t>immediate</a:t>
            </a:r>
            <a:r>
              <a:rPr dirty="0" sz="900" spc="-200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access.</a:t>
            </a:r>
            <a:endParaRPr sz="900">
              <a:latin typeface="Arial Black"/>
              <a:cs typeface="Arial Black"/>
            </a:endParaRPr>
          </a:p>
          <a:p>
            <a:pPr marL="467359" marR="107314">
              <a:lnSpc>
                <a:spcPct val="100000"/>
              </a:lnSpc>
              <a:spcBef>
                <a:spcPts val="850"/>
              </a:spcBef>
            </a:pPr>
            <a:r>
              <a:rPr dirty="0" sz="900" spc="30" b="1">
                <a:latin typeface="Calibri"/>
                <a:cs typeface="Calibri"/>
              </a:rPr>
              <a:t>Application </a:t>
            </a:r>
            <a:r>
              <a:rPr dirty="0" sz="900" spc="45" b="1">
                <a:latin typeface="Calibri"/>
                <a:cs typeface="Calibri"/>
              </a:rPr>
              <a:t>Scales </a:t>
            </a:r>
            <a:r>
              <a:rPr dirty="0" sz="900" spc="55" b="1">
                <a:latin typeface="Calibri"/>
                <a:cs typeface="Calibri"/>
              </a:rPr>
              <a:t>Out </a:t>
            </a:r>
            <a:r>
              <a:rPr dirty="0" sz="900" spc="35" b="1">
                <a:latin typeface="Calibri"/>
                <a:cs typeface="Calibri"/>
              </a:rPr>
              <a:t>Horizontally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200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114">
                <a:latin typeface="Arial Black"/>
                <a:cs typeface="Arial Black"/>
              </a:rPr>
              <a:t>scale </a:t>
            </a:r>
            <a:r>
              <a:rPr dirty="0" sz="900" spc="-65">
                <a:latin typeface="Arial Black"/>
                <a:cs typeface="Arial Black"/>
              </a:rPr>
              <a:t>out </a:t>
            </a:r>
            <a:r>
              <a:rPr dirty="0" sz="900" spc="-70">
                <a:latin typeface="Arial Black"/>
                <a:cs typeface="Arial Black"/>
              </a:rPr>
              <a:t>horizontally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95">
                <a:latin typeface="Arial Black"/>
                <a:cs typeface="Arial Black"/>
              </a:rPr>
              <a:t>typically  </a:t>
            </a:r>
            <a:r>
              <a:rPr dirty="0" sz="900" spc="-70">
                <a:latin typeface="Arial Black"/>
                <a:cs typeface="Arial Black"/>
              </a:rPr>
              <a:t>good </a:t>
            </a:r>
            <a:r>
              <a:rPr dirty="0" sz="900" spc="-95">
                <a:latin typeface="Arial Black"/>
                <a:cs typeface="Arial Black"/>
              </a:rPr>
              <a:t>candidates </a:t>
            </a:r>
            <a:r>
              <a:rPr dirty="0" sz="900" spc="-50">
                <a:latin typeface="Arial Black"/>
                <a:cs typeface="Arial Black"/>
              </a:rPr>
              <a:t>for </a:t>
            </a:r>
            <a:r>
              <a:rPr dirty="0" sz="900" spc="-75">
                <a:latin typeface="Arial Black"/>
                <a:cs typeface="Arial Black"/>
              </a:rPr>
              <a:t>Cloud </a:t>
            </a:r>
            <a:r>
              <a:rPr dirty="0" sz="900" spc="-114">
                <a:latin typeface="Arial Black"/>
                <a:cs typeface="Arial Black"/>
              </a:rPr>
              <a:t>as </a:t>
            </a:r>
            <a:r>
              <a:rPr dirty="0" sz="900" spc="-85">
                <a:latin typeface="Arial Black"/>
                <a:cs typeface="Arial Black"/>
              </a:rPr>
              <a:t>they </a:t>
            </a:r>
            <a:r>
              <a:rPr dirty="0" sz="900" spc="-80">
                <a:latin typeface="Arial Black"/>
                <a:cs typeface="Arial Black"/>
              </a:rPr>
              <a:t>need </a:t>
            </a:r>
            <a:r>
              <a:rPr dirty="0" sz="900" spc="-65">
                <a:latin typeface="Arial Black"/>
                <a:cs typeface="Arial Black"/>
              </a:rPr>
              <a:t>more </a:t>
            </a:r>
            <a:r>
              <a:rPr dirty="0" sz="900" spc="-90">
                <a:latin typeface="Arial Black"/>
                <a:cs typeface="Arial Black"/>
              </a:rPr>
              <a:t>machines </a:t>
            </a:r>
            <a:r>
              <a:rPr dirty="0" sz="900" spc="-60">
                <a:latin typeface="Arial Black"/>
                <a:cs typeface="Arial Black"/>
              </a:rPr>
              <a:t>but </a:t>
            </a:r>
            <a:r>
              <a:rPr dirty="0" sz="900" spc="-55">
                <a:latin typeface="Arial Black"/>
                <a:cs typeface="Arial Black"/>
              </a:rPr>
              <a:t>do </a:t>
            </a:r>
            <a:r>
              <a:rPr dirty="0" sz="900" spc="-65">
                <a:latin typeface="Arial Black"/>
                <a:cs typeface="Arial Black"/>
              </a:rPr>
              <a:t>not require </a:t>
            </a:r>
            <a:r>
              <a:rPr dirty="0" sz="900" spc="-70">
                <a:latin typeface="Arial Black"/>
                <a:cs typeface="Arial Black"/>
              </a:rPr>
              <a:t>high  </a:t>
            </a:r>
            <a:r>
              <a:rPr dirty="0" sz="900" spc="-95">
                <a:latin typeface="Arial Black"/>
                <a:cs typeface="Arial Black"/>
              </a:rPr>
              <a:t>specifications (vertical </a:t>
            </a:r>
            <a:r>
              <a:rPr dirty="0" sz="900" spc="-114">
                <a:latin typeface="Arial Black"/>
                <a:cs typeface="Arial Black"/>
              </a:rPr>
              <a:t>scale</a:t>
            </a:r>
            <a:r>
              <a:rPr dirty="0" sz="900" spc="-95">
                <a:latin typeface="Arial Black"/>
                <a:cs typeface="Arial Black"/>
              </a:rPr>
              <a:t> </a:t>
            </a:r>
            <a:r>
              <a:rPr dirty="0" sz="900" spc="-70">
                <a:latin typeface="Arial Black"/>
                <a:cs typeface="Arial Black"/>
              </a:rPr>
              <a:t>out).</a:t>
            </a:r>
            <a:endParaRPr sz="900">
              <a:latin typeface="Arial Black"/>
              <a:cs typeface="Arial Black"/>
            </a:endParaRPr>
          </a:p>
          <a:p>
            <a:pPr marL="467359" marR="12700">
              <a:lnSpc>
                <a:spcPct val="100000"/>
              </a:lnSpc>
              <a:spcBef>
                <a:spcPts val="855"/>
              </a:spcBef>
            </a:pPr>
            <a:r>
              <a:rPr dirty="0" sz="900" spc="65" b="1">
                <a:latin typeface="Calibri"/>
                <a:cs typeface="Calibri"/>
              </a:rPr>
              <a:t>End </a:t>
            </a:r>
            <a:r>
              <a:rPr dirty="0" sz="900" spc="40" b="1">
                <a:latin typeface="Calibri"/>
                <a:cs typeface="Calibri"/>
              </a:rPr>
              <a:t>of </a:t>
            </a:r>
            <a:r>
              <a:rPr dirty="0" sz="900" spc="45" b="1">
                <a:latin typeface="Calibri"/>
                <a:cs typeface="Calibri"/>
              </a:rPr>
              <a:t>Life </a:t>
            </a:r>
            <a:r>
              <a:rPr dirty="0" sz="900" spc="35" b="1">
                <a:latin typeface="Calibri"/>
                <a:cs typeface="Calibri"/>
              </a:rPr>
              <a:t>(EOL)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90">
                <a:latin typeface="Arial Black"/>
                <a:cs typeface="Arial Black"/>
              </a:rPr>
              <a:t>Applications,</a:t>
            </a:r>
            <a:r>
              <a:rPr dirty="0" sz="900" spc="-145">
                <a:latin typeface="Arial Black"/>
                <a:cs typeface="Arial Black"/>
              </a:rPr>
              <a:t> </a:t>
            </a:r>
            <a:r>
              <a:rPr dirty="0" sz="900" spc="-50">
                <a:latin typeface="Arial Black"/>
                <a:cs typeface="Arial Black"/>
              </a:rPr>
              <a:t>or </a:t>
            </a:r>
            <a:r>
              <a:rPr dirty="0" sz="900" spc="-70">
                <a:latin typeface="Arial Black"/>
                <a:cs typeface="Arial Black"/>
              </a:rPr>
              <a:t>underlying </a:t>
            </a:r>
            <a:r>
              <a:rPr dirty="0" sz="900" spc="-80">
                <a:latin typeface="Arial Black"/>
                <a:cs typeface="Arial Black"/>
              </a:rPr>
              <a:t>infrastructure, </a:t>
            </a:r>
            <a:r>
              <a:rPr dirty="0" sz="900" spc="-85">
                <a:latin typeface="Arial Black"/>
                <a:cs typeface="Arial Black"/>
              </a:rPr>
              <a:t>reaching </a:t>
            </a:r>
            <a:r>
              <a:rPr dirty="0" sz="900" spc="-70">
                <a:latin typeface="Arial Black"/>
                <a:cs typeface="Arial Black"/>
              </a:rPr>
              <a:t>end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75">
                <a:latin typeface="Arial Black"/>
                <a:cs typeface="Arial Black"/>
              </a:rPr>
              <a:t>life provides 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60">
                <a:latin typeface="Arial Black"/>
                <a:cs typeface="Arial Black"/>
              </a:rPr>
              <a:t>burning </a:t>
            </a:r>
            <a:r>
              <a:rPr dirty="0" sz="900" spc="-65">
                <a:latin typeface="Arial Black"/>
                <a:cs typeface="Arial Black"/>
              </a:rPr>
              <a:t>platform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100">
                <a:latin typeface="Arial Black"/>
                <a:cs typeface="Arial Black"/>
              </a:rPr>
              <a:t>is </a:t>
            </a:r>
            <a:r>
              <a:rPr dirty="0" sz="900" spc="-80">
                <a:latin typeface="Arial Black"/>
                <a:cs typeface="Arial Black"/>
              </a:rPr>
              <a:t>imperative </a:t>
            </a:r>
            <a:r>
              <a:rPr dirty="0" sz="900" spc="-55">
                <a:latin typeface="Arial Black"/>
                <a:cs typeface="Arial Black"/>
              </a:rPr>
              <a:t>for </a:t>
            </a:r>
            <a:r>
              <a:rPr dirty="0" sz="900" spc="-80">
                <a:latin typeface="Arial Black"/>
                <a:cs typeface="Arial Black"/>
              </a:rPr>
              <a:t>decoupling </a:t>
            </a:r>
            <a:r>
              <a:rPr dirty="0" sz="900" spc="-90">
                <a:latin typeface="Arial Black"/>
                <a:cs typeface="Arial Black"/>
              </a:rPr>
              <a:t>workloads </a:t>
            </a:r>
            <a:r>
              <a:rPr dirty="0" sz="900" spc="-55">
                <a:latin typeface="Arial Black"/>
                <a:cs typeface="Arial Black"/>
              </a:rPr>
              <a:t>from </a:t>
            </a:r>
            <a:r>
              <a:rPr dirty="0" sz="900" spc="-75">
                <a:latin typeface="Arial Black"/>
                <a:cs typeface="Arial Black"/>
              </a:rPr>
              <a:t>infrastructure </a:t>
            </a:r>
            <a:r>
              <a:rPr dirty="0" sz="900" spc="-70">
                <a:latin typeface="Arial Black"/>
                <a:cs typeface="Arial Black"/>
              </a:rPr>
              <a:t>and  </a:t>
            </a:r>
            <a:r>
              <a:rPr dirty="0" sz="900" spc="-80">
                <a:latin typeface="Arial Black"/>
                <a:cs typeface="Arial Black"/>
              </a:rPr>
              <a:t>migrating </a:t>
            </a:r>
            <a:r>
              <a:rPr dirty="0" sz="900" spc="-75">
                <a:latin typeface="Arial Black"/>
                <a:cs typeface="Arial Black"/>
              </a:rPr>
              <a:t>to</a:t>
            </a:r>
            <a:r>
              <a:rPr dirty="0" sz="900" spc="-9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Cloud.</a:t>
            </a:r>
            <a:endParaRPr sz="900">
              <a:latin typeface="Arial Black"/>
              <a:cs typeface="Arial Black"/>
            </a:endParaRPr>
          </a:p>
          <a:p>
            <a:pPr marL="467359" marR="5080">
              <a:lnSpc>
                <a:spcPct val="100000"/>
              </a:lnSpc>
              <a:spcBef>
                <a:spcPts val="860"/>
              </a:spcBef>
            </a:pPr>
            <a:r>
              <a:rPr dirty="0" sz="900" spc="35" b="1">
                <a:latin typeface="Calibri"/>
                <a:cs typeface="Calibri"/>
              </a:rPr>
              <a:t>Existing </a:t>
            </a:r>
            <a:r>
              <a:rPr dirty="0" sz="900" spc="60" b="1">
                <a:latin typeface="Calibri"/>
                <a:cs typeface="Calibri"/>
              </a:rPr>
              <a:t>SaaS </a:t>
            </a:r>
            <a:r>
              <a:rPr dirty="0" sz="900" spc="40" b="1">
                <a:latin typeface="Calibri"/>
                <a:cs typeface="Calibri"/>
              </a:rPr>
              <a:t>Offering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90">
                <a:latin typeface="Arial Black"/>
                <a:cs typeface="Arial Black"/>
              </a:rPr>
              <a:t>have </a:t>
            </a:r>
            <a:r>
              <a:rPr dirty="0" sz="900" spc="-75">
                <a:latin typeface="Arial Black"/>
                <a:cs typeface="Arial Black"/>
              </a:rPr>
              <a:t>an </a:t>
            </a:r>
            <a:r>
              <a:rPr dirty="0" sz="900" spc="-95">
                <a:latin typeface="Arial Black"/>
                <a:cs typeface="Arial Black"/>
              </a:rPr>
              <a:t>existing Software </a:t>
            </a:r>
            <a:r>
              <a:rPr dirty="0" sz="900" spc="-114">
                <a:latin typeface="Arial Black"/>
                <a:cs typeface="Arial Black"/>
              </a:rPr>
              <a:t>as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105">
                <a:latin typeface="Arial Black"/>
                <a:cs typeface="Arial Black"/>
              </a:rPr>
              <a:t>Service </a:t>
            </a:r>
            <a:r>
              <a:rPr dirty="0" sz="900" spc="-70">
                <a:latin typeface="Arial Black"/>
                <a:cs typeface="Arial Black"/>
              </a:rPr>
              <a:t>offering 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75">
                <a:latin typeface="Arial Black"/>
                <a:cs typeface="Arial Black"/>
              </a:rPr>
              <a:t>simpler to </a:t>
            </a:r>
            <a:r>
              <a:rPr dirty="0" sz="900" spc="-80">
                <a:latin typeface="Arial Black"/>
                <a:cs typeface="Arial Black"/>
              </a:rPr>
              <a:t>move </a:t>
            </a:r>
            <a:r>
              <a:rPr dirty="0" sz="900" spc="-75">
                <a:latin typeface="Arial Black"/>
                <a:cs typeface="Arial Black"/>
              </a:rPr>
              <a:t>to Cloud </a:t>
            </a:r>
            <a:r>
              <a:rPr dirty="0" sz="900" spc="-114">
                <a:latin typeface="Arial Black"/>
                <a:cs typeface="Arial Black"/>
              </a:rPr>
              <a:t>as </a:t>
            </a:r>
            <a:r>
              <a:rPr dirty="0" sz="900" spc="-85">
                <a:latin typeface="Arial Black"/>
                <a:cs typeface="Arial Black"/>
              </a:rPr>
              <a:t>they </a:t>
            </a:r>
            <a:r>
              <a:rPr dirty="0" sz="900" spc="-55">
                <a:latin typeface="Arial Black"/>
                <a:cs typeface="Arial Black"/>
              </a:rPr>
              <a:t>do </a:t>
            </a:r>
            <a:r>
              <a:rPr dirty="0" sz="900" spc="-65">
                <a:latin typeface="Arial Black"/>
                <a:cs typeface="Arial Black"/>
              </a:rPr>
              <a:t>not require </a:t>
            </a:r>
            <a:r>
              <a:rPr dirty="0" sz="900" spc="-85">
                <a:latin typeface="Arial Black"/>
                <a:cs typeface="Arial Black"/>
              </a:rPr>
              <a:t>any </a:t>
            </a:r>
            <a:r>
              <a:rPr dirty="0" sz="900" spc="-95">
                <a:latin typeface="Arial Black"/>
                <a:cs typeface="Arial Black"/>
              </a:rPr>
              <a:t>change </a:t>
            </a:r>
            <a:r>
              <a:rPr dirty="0" sz="900" spc="-75">
                <a:latin typeface="Arial Black"/>
                <a:cs typeface="Arial Black"/>
              </a:rPr>
              <a:t>to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95">
                <a:latin typeface="Arial Black"/>
                <a:cs typeface="Arial Black"/>
              </a:rPr>
              <a:t>code base </a:t>
            </a:r>
            <a:r>
              <a:rPr dirty="0" sz="900" spc="-60">
                <a:latin typeface="Arial Black"/>
                <a:cs typeface="Arial Black"/>
              </a:rPr>
              <a:t>but </a:t>
            </a:r>
            <a:r>
              <a:rPr dirty="0" sz="900" spc="-70">
                <a:latin typeface="Arial Black"/>
                <a:cs typeface="Arial Black"/>
              </a:rPr>
              <a:t>only 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95">
                <a:latin typeface="Arial Black"/>
                <a:cs typeface="Arial Black"/>
              </a:rPr>
              <a:t>change </a:t>
            </a:r>
            <a:r>
              <a:rPr dirty="0" sz="900" spc="-75">
                <a:latin typeface="Arial Black"/>
                <a:cs typeface="Arial Black"/>
              </a:rPr>
              <a:t>to </a:t>
            </a:r>
            <a:r>
              <a:rPr dirty="0" sz="900" spc="-80">
                <a:latin typeface="Arial Black"/>
                <a:cs typeface="Arial Black"/>
              </a:rPr>
              <a:t>the subscription </a:t>
            </a:r>
            <a:r>
              <a:rPr dirty="0" sz="900" spc="-70">
                <a:latin typeface="Arial Black"/>
                <a:cs typeface="Arial Black"/>
              </a:rPr>
              <a:t>model </a:t>
            </a:r>
            <a:r>
              <a:rPr dirty="0" sz="900" spc="-50">
                <a:latin typeface="Arial Black"/>
                <a:cs typeface="Arial Black"/>
              </a:rPr>
              <a:t>for </a:t>
            </a:r>
            <a:r>
              <a:rPr dirty="0" sz="900" spc="-80">
                <a:latin typeface="Arial Black"/>
                <a:cs typeface="Arial Black"/>
              </a:rPr>
              <a:t>the</a:t>
            </a:r>
            <a:r>
              <a:rPr dirty="0" sz="900" spc="-85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service.</a:t>
            </a:r>
            <a:endParaRPr sz="900">
              <a:latin typeface="Arial Black"/>
              <a:cs typeface="Arial Black"/>
            </a:endParaRPr>
          </a:p>
          <a:p>
            <a:pPr marL="467359" marR="55244">
              <a:lnSpc>
                <a:spcPct val="100000"/>
              </a:lnSpc>
              <a:spcBef>
                <a:spcPts val="855"/>
              </a:spcBef>
            </a:pPr>
            <a:r>
              <a:rPr dirty="0" sz="900" spc="60" b="1">
                <a:latin typeface="Calibri"/>
                <a:cs typeface="Calibri"/>
              </a:rPr>
              <a:t>Low</a:t>
            </a:r>
            <a:r>
              <a:rPr dirty="0" sz="900" spc="-20" b="1">
                <a:latin typeface="Calibri"/>
                <a:cs typeface="Calibri"/>
              </a:rPr>
              <a:t> </a:t>
            </a:r>
            <a:r>
              <a:rPr dirty="0" sz="900" spc="60" b="1">
                <a:latin typeface="Calibri"/>
                <a:cs typeface="Calibri"/>
              </a:rPr>
              <a:t>Degree</a:t>
            </a:r>
            <a:r>
              <a:rPr dirty="0" sz="900" spc="-25" b="1">
                <a:latin typeface="Calibri"/>
                <a:cs typeface="Calibri"/>
              </a:rPr>
              <a:t> </a:t>
            </a:r>
            <a:r>
              <a:rPr dirty="0" sz="900" spc="40" b="1">
                <a:latin typeface="Calibri"/>
                <a:cs typeface="Calibri"/>
              </a:rPr>
              <a:t>of</a:t>
            </a:r>
            <a:r>
              <a:rPr dirty="0" sz="900" spc="10" b="1">
                <a:latin typeface="Calibri"/>
                <a:cs typeface="Calibri"/>
              </a:rPr>
              <a:t> </a:t>
            </a:r>
            <a:r>
              <a:rPr dirty="0" sz="900" spc="35" b="1">
                <a:latin typeface="Calibri"/>
                <a:cs typeface="Calibri"/>
              </a:rPr>
              <a:t>Integration</a:t>
            </a:r>
            <a:r>
              <a:rPr dirty="0" sz="900" spc="-15" b="1">
                <a:latin typeface="Calibri"/>
                <a:cs typeface="Calibri"/>
              </a:rPr>
              <a:t>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65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Applications</a:t>
            </a:r>
            <a:r>
              <a:rPr dirty="0" sz="900" spc="-80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with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105">
                <a:latin typeface="Arial Black"/>
                <a:cs typeface="Arial Black"/>
              </a:rPr>
              <a:t>less</a:t>
            </a:r>
            <a:r>
              <a:rPr dirty="0" sz="900" spc="-8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integration</a:t>
            </a:r>
            <a:r>
              <a:rPr dirty="0" sz="900" spc="-95">
                <a:latin typeface="Arial Black"/>
                <a:cs typeface="Arial Black"/>
              </a:rPr>
              <a:t> </a:t>
            </a:r>
            <a:r>
              <a:rPr dirty="0" sz="900" spc="-70">
                <a:latin typeface="Arial Black"/>
                <a:cs typeface="Arial Black"/>
              </a:rPr>
              <a:t>and</a:t>
            </a:r>
            <a:r>
              <a:rPr dirty="0" sz="900" spc="-60">
                <a:latin typeface="Arial Black"/>
                <a:cs typeface="Arial Black"/>
              </a:rPr>
              <a:t> </a:t>
            </a:r>
            <a:r>
              <a:rPr dirty="0" sz="900" spc="-80">
                <a:latin typeface="Arial Black"/>
                <a:cs typeface="Arial Black"/>
              </a:rPr>
              <a:t>touchpoints</a:t>
            </a:r>
            <a:r>
              <a:rPr dirty="0" sz="900" spc="-90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with</a:t>
            </a:r>
            <a:r>
              <a:rPr dirty="0" sz="900" spc="-60">
                <a:latin typeface="Arial Black"/>
                <a:cs typeface="Arial Black"/>
              </a:rPr>
              <a:t> </a:t>
            </a:r>
            <a:r>
              <a:rPr dirty="0" sz="900" spc="-70">
                <a:latin typeface="Arial Black"/>
                <a:cs typeface="Arial Black"/>
              </a:rPr>
              <a:t>other  </a:t>
            </a:r>
            <a:r>
              <a:rPr dirty="0" sz="900" spc="-105">
                <a:latin typeface="Arial Black"/>
                <a:cs typeface="Arial Black"/>
              </a:rPr>
              <a:t>systems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75">
                <a:latin typeface="Arial Black"/>
                <a:cs typeface="Arial Black"/>
              </a:rPr>
              <a:t>simpler to shift to Cloud </a:t>
            </a:r>
            <a:r>
              <a:rPr dirty="0" sz="900" spc="-114">
                <a:latin typeface="Arial Black"/>
                <a:cs typeface="Arial Black"/>
              </a:rPr>
              <a:t>as </a:t>
            </a:r>
            <a:r>
              <a:rPr dirty="0" sz="900" spc="-75">
                <a:latin typeface="Arial Black"/>
                <a:cs typeface="Arial Black"/>
              </a:rPr>
              <a:t>there </a:t>
            </a:r>
            <a:r>
              <a:rPr dirty="0" sz="900" spc="-100">
                <a:latin typeface="Arial Black"/>
                <a:cs typeface="Arial Black"/>
              </a:rPr>
              <a:t>is </a:t>
            </a:r>
            <a:r>
              <a:rPr dirty="0" sz="900" spc="-55">
                <a:latin typeface="Arial Black"/>
                <a:cs typeface="Arial Black"/>
              </a:rPr>
              <a:t>no </a:t>
            </a:r>
            <a:r>
              <a:rPr dirty="0" sz="900" spc="-75">
                <a:latin typeface="Arial Black"/>
                <a:cs typeface="Arial Black"/>
              </a:rPr>
              <a:t>need to </a:t>
            </a:r>
            <a:r>
              <a:rPr dirty="0" sz="900" spc="-90">
                <a:latin typeface="Arial Black"/>
                <a:cs typeface="Arial Black"/>
              </a:rPr>
              <a:t>unpick </a:t>
            </a:r>
            <a:r>
              <a:rPr dirty="0" sz="900" spc="-85">
                <a:latin typeface="Arial Black"/>
                <a:cs typeface="Arial Black"/>
              </a:rPr>
              <a:t>all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75">
                <a:latin typeface="Arial Black"/>
                <a:cs typeface="Arial Black"/>
              </a:rPr>
              <a:t>points </a:t>
            </a:r>
            <a:r>
              <a:rPr dirty="0" sz="900" spc="-55">
                <a:latin typeface="Arial Black"/>
                <a:cs typeface="Arial Black"/>
              </a:rPr>
              <a:t>of  </a:t>
            </a:r>
            <a:r>
              <a:rPr dirty="0" sz="900" spc="-95">
                <a:latin typeface="Arial Black"/>
                <a:cs typeface="Arial Black"/>
              </a:rPr>
              <a:t>connectivity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75">
                <a:latin typeface="Arial Black"/>
                <a:cs typeface="Arial Black"/>
              </a:rPr>
              <a:t>ensure </a:t>
            </a:r>
            <a:r>
              <a:rPr dirty="0" sz="900" spc="-85">
                <a:latin typeface="Arial Black"/>
                <a:cs typeface="Arial Black"/>
              </a:rPr>
              <a:t>that </a:t>
            </a:r>
            <a:r>
              <a:rPr dirty="0" sz="900" spc="-95">
                <a:latin typeface="Arial Black"/>
                <a:cs typeface="Arial Black"/>
              </a:rPr>
              <a:t>these </a:t>
            </a:r>
            <a:r>
              <a:rPr dirty="0" sz="900" spc="-85">
                <a:latin typeface="Arial Black"/>
                <a:cs typeface="Arial Black"/>
              </a:rPr>
              <a:t>flow </a:t>
            </a:r>
            <a:r>
              <a:rPr dirty="0" sz="900" spc="-60">
                <a:latin typeface="Arial Black"/>
                <a:cs typeface="Arial Black"/>
              </a:rPr>
              <a:t>in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100">
                <a:latin typeface="Arial Black"/>
                <a:cs typeface="Arial Black"/>
              </a:rPr>
              <a:t>new</a:t>
            </a:r>
            <a:r>
              <a:rPr dirty="0" sz="900" spc="-70">
                <a:latin typeface="Arial Black"/>
                <a:cs typeface="Arial Black"/>
              </a:rPr>
              <a:t> environment.</a:t>
            </a:r>
            <a:endParaRPr sz="900">
              <a:latin typeface="Arial Black"/>
              <a:cs typeface="Arial Black"/>
            </a:endParaRPr>
          </a:p>
          <a:p>
            <a:pPr algn="just" marL="443230" marR="355600">
              <a:lnSpc>
                <a:spcPct val="100000"/>
              </a:lnSpc>
              <a:spcBef>
                <a:spcPts val="860"/>
              </a:spcBef>
            </a:pPr>
            <a:r>
              <a:rPr dirty="0" sz="900" spc="60" b="1">
                <a:latin typeface="Calibri"/>
                <a:cs typeface="Calibri"/>
              </a:rPr>
              <a:t>Low Degree </a:t>
            </a:r>
            <a:r>
              <a:rPr dirty="0" sz="900" spc="40" b="1">
                <a:latin typeface="Calibri"/>
                <a:cs typeface="Calibri"/>
              </a:rPr>
              <a:t>of </a:t>
            </a:r>
            <a:r>
              <a:rPr dirty="0" sz="900" spc="45" b="1">
                <a:latin typeface="Calibri"/>
                <a:cs typeface="Calibri"/>
              </a:rPr>
              <a:t>Customisation </a:t>
            </a:r>
            <a:r>
              <a:rPr dirty="0" sz="900">
                <a:latin typeface="Arial Black"/>
                <a:cs typeface="Arial Black"/>
              </a:rPr>
              <a:t>–</a:t>
            </a:r>
            <a:r>
              <a:rPr dirty="0" sz="900" spc="-210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95">
                <a:latin typeface="Arial Black"/>
                <a:cs typeface="Arial Black"/>
              </a:rPr>
              <a:t>with </a:t>
            </a:r>
            <a:r>
              <a:rPr dirty="0" sz="900" spc="-105">
                <a:latin typeface="Arial Black"/>
                <a:cs typeface="Arial Black"/>
              </a:rPr>
              <a:t>less </a:t>
            </a:r>
            <a:r>
              <a:rPr dirty="0" sz="900" spc="-90">
                <a:latin typeface="Arial Black"/>
                <a:cs typeface="Arial Black"/>
              </a:rPr>
              <a:t>customisation </a:t>
            </a:r>
            <a:r>
              <a:rPr dirty="0" sz="900" spc="-95">
                <a:latin typeface="Arial Black"/>
                <a:cs typeface="Arial Black"/>
              </a:rPr>
              <a:t>will </a:t>
            </a:r>
            <a:r>
              <a:rPr dirty="0" sz="900" spc="-65">
                <a:latin typeface="Arial Black"/>
                <a:cs typeface="Arial Black"/>
              </a:rPr>
              <a:t>require </a:t>
            </a:r>
            <a:r>
              <a:rPr dirty="0" sz="900" spc="-105">
                <a:latin typeface="Arial Black"/>
                <a:cs typeface="Arial Black"/>
              </a:rPr>
              <a:t>less  </a:t>
            </a:r>
            <a:r>
              <a:rPr dirty="0" sz="900" spc="-85">
                <a:latin typeface="Arial Black"/>
                <a:cs typeface="Arial Black"/>
              </a:rPr>
              <a:t>refactoring, </a:t>
            </a:r>
            <a:r>
              <a:rPr dirty="0" sz="900" spc="-50">
                <a:latin typeface="Arial Black"/>
                <a:cs typeface="Arial Black"/>
              </a:rPr>
              <a:t>or </a:t>
            </a:r>
            <a:r>
              <a:rPr dirty="0" sz="900" spc="-100">
                <a:latin typeface="Arial Black"/>
                <a:cs typeface="Arial Black"/>
              </a:rPr>
              <a:t>changes </a:t>
            </a:r>
            <a:r>
              <a:rPr dirty="0" sz="900" spc="-75">
                <a:latin typeface="Arial Black"/>
                <a:cs typeface="Arial Black"/>
              </a:rPr>
              <a:t>to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95">
                <a:latin typeface="Arial Black"/>
                <a:cs typeface="Arial Black"/>
              </a:rPr>
              <a:t>code base </a:t>
            </a:r>
            <a:r>
              <a:rPr dirty="0" sz="900" spc="-90">
                <a:latin typeface="Arial Black"/>
                <a:cs typeface="Arial Black"/>
              </a:rPr>
              <a:t>when </a:t>
            </a:r>
            <a:r>
              <a:rPr dirty="0" sz="900" spc="-75">
                <a:latin typeface="Arial Black"/>
                <a:cs typeface="Arial Black"/>
              </a:rPr>
              <a:t>being moved to Cloud, </a:t>
            </a:r>
            <a:r>
              <a:rPr dirty="0" sz="900" spc="-90">
                <a:latin typeface="Arial Black"/>
                <a:cs typeface="Arial Black"/>
              </a:rPr>
              <a:t>making </a:t>
            </a:r>
            <a:r>
              <a:rPr dirty="0" sz="900" spc="-75">
                <a:latin typeface="Arial Black"/>
                <a:cs typeface="Arial Black"/>
              </a:rPr>
              <a:t>them  simpler </a:t>
            </a:r>
            <a:r>
              <a:rPr dirty="0" sz="900" spc="-80">
                <a:latin typeface="Arial Black"/>
                <a:cs typeface="Arial Black"/>
              </a:rPr>
              <a:t>migrations </a:t>
            </a:r>
            <a:r>
              <a:rPr dirty="0" sz="900" spc="-75">
                <a:latin typeface="Arial Black"/>
                <a:cs typeface="Arial Black"/>
              </a:rPr>
              <a:t>to</a:t>
            </a:r>
            <a:r>
              <a:rPr dirty="0" sz="900" spc="-120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conduct.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08420" y="5286755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4" h="368935">
                <a:moveTo>
                  <a:pt x="184403" y="0"/>
                </a:moveTo>
                <a:lnTo>
                  <a:pt x="135246" y="6559"/>
                </a:lnTo>
                <a:lnTo>
                  <a:pt x="91157" y="25089"/>
                </a:lnTo>
                <a:lnTo>
                  <a:pt x="53863" y="53863"/>
                </a:lnTo>
                <a:lnTo>
                  <a:pt x="25089" y="91157"/>
                </a:lnTo>
                <a:lnTo>
                  <a:pt x="6559" y="135246"/>
                </a:lnTo>
                <a:lnTo>
                  <a:pt x="0" y="184404"/>
                </a:lnTo>
                <a:lnTo>
                  <a:pt x="6559" y="233341"/>
                </a:lnTo>
                <a:lnTo>
                  <a:pt x="25089" y="277368"/>
                </a:lnTo>
                <a:lnTo>
                  <a:pt x="53863" y="314706"/>
                </a:lnTo>
                <a:lnTo>
                  <a:pt x="91157" y="343577"/>
                </a:lnTo>
                <a:lnTo>
                  <a:pt x="135246" y="362204"/>
                </a:lnTo>
                <a:lnTo>
                  <a:pt x="184403" y="368808"/>
                </a:lnTo>
                <a:lnTo>
                  <a:pt x="233341" y="362204"/>
                </a:lnTo>
                <a:lnTo>
                  <a:pt x="277368" y="343577"/>
                </a:lnTo>
                <a:lnTo>
                  <a:pt x="314705" y="314706"/>
                </a:lnTo>
                <a:lnTo>
                  <a:pt x="338569" y="283845"/>
                </a:lnTo>
                <a:lnTo>
                  <a:pt x="87883" y="283845"/>
                </a:lnTo>
                <a:lnTo>
                  <a:pt x="84327" y="280924"/>
                </a:lnTo>
                <a:lnTo>
                  <a:pt x="84327" y="218313"/>
                </a:lnTo>
                <a:lnTo>
                  <a:pt x="87883" y="214630"/>
                </a:lnTo>
                <a:lnTo>
                  <a:pt x="122427" y="214630"/>
                </a:lnTo>
                <a:lnTo>
                  <a:pt x="122427" y="153416"/>
                </a:lnTo>
                <a:lnTo>
                  <a:pt x="87883" y="153416"/>
                </a:lnTo>
                <a:lnTo>
                  <a:pt x="84327" y="149860"/>
                </a:lnTo>
                <a:lnTo>
                  <a:pt x="84327" y="87884"/>
                </a:lnTo>
                <a:lnTo>
                  <a:pt x="87883" y="84328"/>
                </a:lnTo>
                <a:lnTo>
                  <a:pt x="338290" y="84328"/>
                </a:lnTo>
                <a:lnTo>
                  <a:pt x="314705" y="53863"/>
                </a:lnTo>
                <a:lnTo>
                  <a:pt x="277368" y="25089"/>
                </a:lnTo>
                <a:lnTo>
                  <a:pt x="233341" y="6559"/>
                </a:lnTo>
                <a:lnTo>
                  <a:pt x="184403" y="0"/>
                </a:lnTo>
                <a:close/>
              </a:path>
              <a:path w="368934" h="368935">
                <a:moveTo>
                  <a:pt x="218312" y="268732"/>
                </a:moveTo>
                <a:lnTo>
                  <a:pt x="149859" y="268732"/>
                </a:lnTo>
                <a:lnTo>
                  <a:pt x="153415" y="272288"/>
                </a:lnTo>
                <a:lnTo>
                  <a:pt x="153415" y="280924"/>
                </a:lnTo>
                <a:lnTo>
                  <a:pt x="149859" y="283845"/>
                </a:lnTo>
                <a:lnTo>
                  <a:pt x="218312" y="283845"/>
                </a:lnTo>
                <a:lnTo>
                  <a:pt x="214629" y="280924"/>
                </a:lnTo>
                <a:lnTo>
                  <a:pt x="214629" y="272288"/>
                </a:lnTo>
                <a:lnTo>
                  <a:pt x="218312" y="268732"/>
                </a:lnTo>
                <a:close/>
              </a:path>
              <a:path w="368934" h="368935">
                <a:moveTo>
                  <a:pt x="364729" y="214630"/>
                </a:moveTo>
                <a:lnTo>
                  <a:pt x="280924" y="214630"/>
                </a:lnTo>
                <a:lnTo>
                  <a:pt x="283845" y="218313"/>
                </a:lnTo>
                <a:lnTo>
                  <a:pt x="283845" y="280924"/>
                </a:lnTo>
                <a:lnTo>
                  <a:pt x="280924" y="283845"/>
                </a:lnTo>
                <a:lnTo>
                  <a:pt x="338569" y="283845"/>
                </a:lnTo>
                <a:lnTo>
                  <a:pt x="343577" y="277368"/>
                </a:lnTo>
                <a:lnTo>
                  <a:pt x="362203" y="233341"/>
                </a:lnTo>
                <a:lnTo>
                  <a:pt x="364729" y="214630"/>
                </a:lnTo>
                <a:close/>
              </a:path>
              <a:path w="368934" h="368935">
                <a:moveTo>
                  <a:pt x="122427" y="214630"/>
                </a:moveTo>
                <a:lnTo>
                  <a:pt x="96520" y="214630"/>
                </a:lnTo>
                <a:lnTo>
                  <a:pt x="99440" y="218313"/>
                </a:lnTo>
                <a:lnTo>
                  <a:pt x="99440" y="268732"/>
                </a:lnTo>
                <a:lnTo>
                  <a:pt x="268731" y="268732"/>
                </a:lnTo>
                <a:lnTo>
                  <a:pt x="268731" y="245618"/>
                </a:lnTo>
                <a:lnTo>
                  <a:pt x="126110" y="245618"/>
                </a:lnTo>
                <a:lnTo>
                  <a:pt x="122427" y="242062"/>
                </a:lnTo>
                <a:lnTo>
                  <a:pt x="122427" y="214630"/>
                </a:lnTo>
                <a:close/>
              </a:path>
              <a:path w="368934" h="368935">
                <a:moveTo>
                  <a:pt x="268731" y="122428"/>
                </a:moveTo>
                <a:lnTo>
                  <a:pt x="242061" y="122428"/>
                </a:lnTo>
                <a:lnTo>
                  <a:pt x="245618" y="126111"/>
                </a:lnTo>
                <a:lnTo>
                  <a:pt x="245618" y="242062"/>
                </a:lnTo>
                <a:lnTo>
                  <a:pt x="242061" y="245618"/>
                </a:lnTo>
                <a:lnTo>
                  <a:pt x="268731" y="245618"/>
                </a:lnTo>
                <a:lnTo>
                  <a:pt x="268731" y="218313"/>
                </a:lnTo>
                <a:lnTo>
                  <a:pt x="272287" y="214630"/>
                </a:lnTo>
                <a:lnTo>
                  <a:pt x="364729" y="214630"/>
                </a:lnTo>
                <a:lnTo>
                  <a:pt x="368807" y="184404"/>
                </a:lnTo>
                <a:lnTo>
                  <a:pt x="364644" y="153416"/>
                </a:lnTo>
                <a:lnTo>
                  <a:pt x="272287" y="153416"/>
                </a:lnTo>
                <a:lnTo>
                  <a:pt x="268731" y="149860"/>
                </a:lnTo>
                <a:lnTo>
                  <a:pt x="268731" y="122428"/>
                </a:lnTo>
                <a:close/>
              </a:path>
              <a:path w="368934" h="368935">
                <a:moveTo>
                  <a:pt x="230504" y="138303"/>
                </a:moveTo>
                <a:lnTo>
                  <a:pt x="138302" y="138303"/>
                </a:lnTo>
                <a:lnTo>
                  <a:pt x="138302" y="230505"/>
                </a:lnTo>
                <a:lnTo>
                  <a:pt x="230504" y="230505"/>
                </a:lnTo>
                <a:lnTo>
                  <a:pt x="230504" y="138303"/>
                </a:lnTo>
                <a:close/>
              </a:path>
              <a:path w="368934" h="368935">
                <a:moveTo>
                  <a:pt x="268731" y="99441"/>
                </a:moveTo>
                <a:lnTo>
                  <a:pt x="99440" y="99441"/>
                </a:lnTo>
                <a:lnTo>
                  <a:pt x="99440" y="149860"/>
                </a:lnTo>
                <a:lnTo>
                  <a:pt x="96520" y="153416"/>
                </a:lnTo>
                <a:lnTo>
                  <a:pt x="122427" y="153416"/>
                </a:lnTo>
                <a:lnTo>
                  <a:pt x="122427" y="126111"/>
                </a:lnTo>
                <a:lnTo>
                  <a:pt x="126110" y="122428"/>
                </a:lnTo>
                <a:lnTo>
                  <a:pt x="268731" y="122428"/>
                </a:lnTo>
                <a:lnTo>
                  <a:pt x="268731" y="99441"/>
                </a:lnTo>
                <a:close/>
              </a:path>
              <a:path w="368934" h="368935">
                <a:moveTo>
                  <a:pt x="338290" y="84328"/>
                </a:moveTo>
                <a:lnTo>
                  <a:pt x="280924" y="84328"/>
                </a:lnTo>
                <a:lnTo>
                  <a:pt x="283845" y="87884"/>
                </a:lnTo>
                <a:lnTo>
                  <a:pt x="283845" y="149860"/>
                </a:lnTo>
                <a:lnTo>
                  <a:pt x="280924" y="153416"/>
                </a:lnTo>
                <a:lnTo>
                  <a:pt x="364644" y="153416"/>
                </a:lnTo>
                <a:lnTo>
                  <a:pt x="362203" y="135246"/>
                </a:lnTo>
                <a:lnTo>
                  <a:pt x="343577" y="91157"/>
                </a:lnTo>
                <a:lnTo>
                  <a:pt x="338290" y="84328"/>
                </a:lnTo>
                <a:close/>
              </a:path>
              <a:path w="368934" h="368935">
                <a:moveTo>
                  <a:pt x="218312" y="84328"/>
                </a:moveTo>
                <a:lnTo>
                  <a:pt x="149859" y="84328"/>
                </a:lnTo>
                <a:lnTo>
                  <a:pt x="153415" y="87884"/>
                </a:lnTo>
                <a:lnTo>
                  <a:pt x="153415" y="96520"/>
                </a:lnTo>
                <a:lnTo>
                  <a:pt x="149859" y="99441"/>
                </a:lnTo>
                <a:lnTo>
                  <a:pt x="218312" y="99441"/>
                </a:lnTo>
                <a:lnTo>
                  <a:pt x="214629" y="96520"/>
                </a:lnTo>
                <a:lnTo>
                  <a:pt x="214629" y="87884"/>
                </a:lnTo>
                <a:lnTo>
                  <a:pt x="218312" y="84328"/>
                </a:lnTo>
                <a:close/>
              </a:path>
            </a:pathLst>
          </a:custGeom>
          <a:solidFill>
            <a:srgbClr val="F112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856603" y="5245100"/>
            <a:ext cx="469265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60" b="1">
                <a:latin typeface="Calibri"/>
                <a:cs typeface="Calibri"/>
              </a:rPr>
              <a:t>High </a:t>
            </a:r>
            <a:r>
              <a:rPr dirty="0" sz="900" spc="55" b="1">
                <a:latin typeface="Calibri"/>
                <a:cs typeface="Calibri"/>
              </a:rPr>
              <a:t>Degree </a:t>
            </a:r>
            <a:r>
              <a:rPr dirty="0" sz="900" spc="40" b="1">
                <a:latin typeface="Calibri"/>
                <a:cs typeface="Calibri"/>
              </a:rPr>
              <a:t>of </a:t>
            </a:r>
            <a:r>
              <a:rPr dirty="0" sz="900" spc="45" b="1">
                <a:latin typeface="Calibri"/>
                <a:cs typeface="Calibri"/>
              </a:rPr>
              <a:t>Customisation </a:t>
            </a:r>
            <a:r>
              <a:rPr dirty="0" sz="900">
                <a:latin typeface="Arial Black"/>
                <a:cs typeface="Arial Black"/>
              </a:rPr>
              <a:t>– </a:t>
            </a:r>
            <a:r>
              <a:rPr dirty="0" sz="900" spc="-90">
                <a:latin typeface="Arial Black"/>
                <a:cs typeface="Arial Black"/>
              </a:rPr>
              <a:t>Applications </a:t>
            </a:r>
            <a:r>
              <a:rPr dirty="0" sz="900" spc="-95">
                <a:latin typeface="Arial Black"/>
                <a:cs typeface="Arial Black"/>
              </a:rPr>
              <a:t>with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85">
                <a:latin typeface="Arial Black"/>
                <a:cs typeface="Arial Black"/>
              </a:rPr>
              <a:t>large </a:t>
            </a:r>
            <a:r>
              <a:rPr dirty="0" sz="900" spc="-70">
                <a:latin typeface="Arial Black"/>
                <a:cs typeface="Arial Black"/>
              </a:rPr>
              <a:t>amount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90">
                <a:latin typeface="Arial Black"/>
                <a:cs typeface="Arial Black"/>
              </a:rPr>
              <a:t>customisation </a:t>
            </a:r>
            <a:r>
              <a:rPr dirty="0" sz="900" spc="-75">
                <a:latin typeface="Arial Black"/>
                <a:cs typeface="Arial Black"/>
              </a:rPr>
              <a:t>need  to </a:t>
            </a:r>
            <a:r>
              <a:rPr dirty="0" sz="900" spc="-90">
                <a:latin typeface="Arial Black"/>
                <a:cs typeface="Arial Black"/>
              </a:rPr>
              <a:t>have </a:t>
            </a:r>
            <a:r>
              <a:rPr dirty="0" sz="900" spc="-100">
                <a:latin typeface="Arial Black"/>
                <a:cs typeface="Arial Black"/>
              </a:rPr>
              <a:t>a </a:t>
            </a:r>
            <a:r>
              <a:rPr dirty="0" sz="900" spc="-65">
                <a:latin typeface="Arial Black"/>
                <a:cs typeface="Arial Black"/>
              </a:rPr>
              <a:t>more </a:t>
            </a:r>
            <a:r>
              <a:rPr dirty="0" sz="900" spc="-80">
                <a:latin typeface="Arial Black"/>
                <a:cs typeface="Arial Black"/>
              </a:rPr>
              <a:t>detailed </a:t>
            </a:r>
            <a:r>
              <a:rPr dirty="0" sz="900" spc="-90">
                <a:latin typeface="Arial Black"/>
                <a:cs typeface="Arial Black"/>
              </a:rPr>
              <a:t>discovery </a:t>
            </a:r>
            <a:r>
              <a:rPr dirty="0" sz="900" spc="-70">
                <a:latin typeface="Arial Black"/>
                <a:cs typeface="Arial Black"/>
              </a:rPr>
              <a:t>and </a:t>
            </a:r>
            <a:r>
              <a:rPr dirty="0" sz="900" spc="-95">
                <a:latin typeface="Arial Black"/>
                <a:cs typeface="Arial Black"/>
              </a:rPr>
              <a:t>analysis </a:t>
            </a:r>
            <a:r>
              <a:rPr dirty="0" sz="900" spc="-55">
                <a:latin typeface="Arial Black"/>
                <a:cs typeface="Arial Black"/>
              </a:rPr>
              <a:t>of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85">
                <a:latin typeface="Arial Black"/>
                <a:cs typeface="Arial Black"/>
              </a:rPr>
              <a:t>application </a:t>
            </a:r>
            <a:r>
              <a:rPr dirty="0" sz="900" spc="-100">
                <a:latin typeface="Arial Black"/>
                <a:cs typeface="Arial Black"/>
              </a:rPr>
              <a:t>changes </a:t>
            </a:r>
            <a:r>
              <a:rPr dirty="0" sz="900" spc="-75">
                <a:latin typeface="Arial Black"/>
                <a:cs typeface="Arial Black"/>
              </a:rPr>
              <a:t>to ensure </a:t>
            </a:r>
            <a:r>
              <a:rPr dirty="0" sz="900" spc="-85">
                <a:latin typeface="Arial Black"/>
                <a:cs typeface="Arial Black"/>
              </a:rPr>
              <a:t>that  all </a:t>
            </a:r>
            <a:r>
              <a:rPr dirty="0" sz="900" spc="-80">
                <a:latin typeface="Arial Black"/>
                <a:cs typeface="Arial Black"/>
              </a:rPr>
              <a:t>the </a:t>
            </a:r>
            <a:r>
              <a:rPr dirty="0" sz="900" spc="-95">
                <a:latin typeface="Arial Black"/>
                <a:cs typeface="Arial Black"/>
              </a:rPr>
              <a:t>custom </a:t>
            </a:r>
            <a:r>
              <a:rPr dirty="0" sz="900" spc="-85">
                <a:latin typeface="Arial Black"/>
                <a:cs typeface="Arial Black"/>
              </a:rPr>
              <a:t>features </a:t>
            </a:r>
            <a:r>
              <a:rPr dirty="0" sz="900" spc="-80">
                <a:latin typeface="Arial Black"/>
                <a:cs typeface="Arial Black"/>
              </a:rPr>
              <a:t>are </a:t>
            </a:r>
            <a:r>
              <a:rPr dirty="0" sz="900" spc="-95">
                <a:latin typeface="Arial Black"/>
                <a:cs typeface="Arial Black"/>
              </a:rPr>
              <a:t>accounted </a:t>
            </a:r>
            <a:r>
              <a:rPr dirty="0" sz="900" spc="-50">
                <a:latin typeface="Arial Black"/>
                <a:cs typeface="Arial Black"/>
              </a:rPr>
              <a:t>for </a:t>
            </a:r>
            <a:r>
              <a:rPr dirty="0" sz="900" spc="-60">
                <a:latin typeface="Arial Black"/>
                <a:cs typeface="Arial Black"/>
              </a:rPr>
              <a:t>in </a:t>
            </a:r>
            <a:r>
              <a:rPr dirty="0" sz="900" spc="-80">
                <a:latin typeface="Arial Black"/>
                <a:cs typeface="Arial Black"/>
              </a:rPr>
              <a:t>the</a:t>
            </a:r>
            <a:r>
              <a:rPr dirty="0" sz="900" spc="-9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Cloud.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1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545" y="926591"/>
          <a:ext cx="11353165" cy="355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"/>
                <a:gridCol w="1992630"/>
                <a:gridCol w="8618220"/>
              </a:tblGrid>
              <a:tr h="123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5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55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Justification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52555A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Black"/>
                          <a:cs typeface="Arial Black"/>
                        </a:rPr>
                        <a:t>1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4445"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95">
                          <a:latin typeface="Arial Black"/>
                          <a:cs typeface="Arial Black"/>
                        </a:rPr>
                        <a:t>Confluence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444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90">
                          <a:latin typeface="Arial Black"/>
                          <a:cs typeface="Arial Black"/>
                        </a:rPr>
                        <a:t>Confluence</a:t>
                      </a:r>
                      <a:r>
                        <a:rPr dirty="0" sz="95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could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easily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be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shifted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Atlassian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Software</a:t>
                      </a:r>
                      <a:r>
                        <a:rPr dirty="0" sz="950" spc="-3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20">
                          <a:latin typeface="Arial Black"/>
                          <a:cs typeface="Arial Black"/>
                        </a:rPr>
                        <a:t>as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4">
                          <a:latin typeface="Arial Black"/>
                          <a:cs typeface="Arial Black"/>
                        </a:rPr>
                        <a:t>Service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25">
                          <a:latin typeface="Arial Black"/>
                          <a:cs typeface="Arial Black"/>
                        </a:rPr>
                        <a:t>(SaaS)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offering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minimal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effort.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00">
                          <a:latin typeface="Arial Black"/>
                          <a:cs typeface="Arial Black"/>
                        </a:rPr>
                        <a:t>It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typically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used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for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document</a:t>
                      </a:r>
                      <a:r>
                        <a:rPr dirty="0" sz="950" spc="-1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storage,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which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would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make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simple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transfer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files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does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have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any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sensitive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dirty="0" sz="950" spc="-3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or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an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immense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85">
                          <a:latin typeface="Arial Black"/>
                          <a:cs typeface="Arial Black"/>
                        </a:rPr>
                        <a:t>volume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of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it.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80">
                          <a:latin typeface="Arial Black"/>
                          <a:cs typeface="Arial Black"/>
                        </a:rPr>
                        <a:t>Furthermore,</a:t>
                      </a:r>
                      <a:r>
                        <a:rPr dirty="0" sz="950" spc="-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application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has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minimal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customisation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meaning</a:t>
                      </a:r>
                      <a:r>
                        <a:rPr dirty="0" sz="950" spc="-1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would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require</a:t>
                      </a:r>
                      <a:r>
                        <a:rPr dirty="0" sz="950" spc="-2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refactoring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or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changes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code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move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Cloud.</a:t>
                      </a:r>
                      <a:endParaRPr sz="950">
                        <a:latin typeface="Arial Black"/>
                        <a:cs typeface="Arial Black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>
                          <a:latin typeface="Arial Black"/>
                          <a:cs typeface="Arial Black"/>
                        </a:rPr>
                        <a:t>2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000" spc="-95">
                          <a:latin typeface="Arial Black"/>
                          <a:cs typeface="Arial Black"/>
                        </a:rPr>
                        <a:t>Enrolments</a:t>
                      </a:r>
                      <a:r>
                        <a:rPr dirty="0" sz="100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000" spc="-105">
                          <a:latin typeface="Arial Black"/>
                          <a:cs typeface="Arial Black"/>
                        </a:rPr>
                        <a:t>Plus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10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enrolments</a:t>
                      </a:r>
                      <a:r>
                        <a:rPr dirty="0" sz="950" spc="-1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application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would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be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highly</a:t>
                      </a:r>
                      <a:r>
                        <a:rPr dirty="0" sz="950" spc="-3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volatile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in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its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usage,</a:t>
                      </a:r>
                      <a:r>
                        <a:rPr dirty="0" sz="950" spc="-2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lot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of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activity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at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start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of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term,</a:t>
                      </a:r>
                      <a:r>
                        <a:rPr dirty="0" sz="95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followed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by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minimal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use</a:t>
                      </a:r>
                      <a:r>
                        <a:rPr dirty="0" sz="950" spc="-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throughout.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29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00">
                          <a:latin typeface="Arial Black"/>
                          <a:cs typeface="Arial Black"/>
                        </a:rPr>
                        <a:t>It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heavily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integrated</a:t>
                      </a:r>
                      <a:r>
                        <a:rPr dirty="0" sz="950" spc="-2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does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contain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sensitive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making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simpler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move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marR="406400" indent="-28702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80">
                          <a:latin typeface="Arial Black"/>
                          <a:cs typeface="Arial Black"/>
                        </a:rPr>
                        <a:t>Furthermore,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application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has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Dev/Test environments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which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could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be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moved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first </a:t>
                      </a:r>
                      <a:r>
                        <a:rPr dirty="0" sz="950" spc="-120">
                          <a:latin typeface="Arial Black"/>
                          <a:cs typeface="Arial Black"/>
                        </a:rPr>
                        <a:t>as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part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transition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heavily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customised, 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meaning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it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will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need</a:t>
                      </a:r>
                      <a:r>
                        <a:rPr dirty="0" sz="950" spc="1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significant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refactoring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be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moved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Cloud.</a:t>
                      </a:r>
                      <a:endParaRPr sz="950">
                        <a:latin typeface="Arial Black"/>
                        <a:cs typeface="Arial Black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81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00">
                          <a:latin typeface="Arial Black"/>
                          <a:cs typeface="Arial Black"/>
                        </a:rPr>
                        <a:t>3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00" spc="-114">
                          <a:latin typeface="Arial Black"/>
                          <a:cs typeface="Arial Black"/>
                        </a:rPr>
                        <a:t>Echo360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10">
                          <a:latin typeface="Arial Black"/>
                          <a:cs typeface="Arial Black"/>
                        </a:rPr>
                        <a:t>Echo360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used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stream</a:t>
                      </a:r>
                      <a:r>
                        <a:rPr dirty="0" sz="950" spc="-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video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audio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content</a:t>
                      </a:r>
                      <a:r>
                        <a:rPr dirty="0" sz="950" spc="-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from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lectures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students.</a:t>
                      </a:r>
                      <a:r>
                        <a:rPr dirty="0" sz="95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It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has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highly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volatile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use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which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well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suited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scalability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z="950" spc="-105">
                          <a:latin typeface="Arial Black"/>
                          <a:cs typeface="Arial Black"/>
                        </a:rPr>
                        <a:t>elasticity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infrastructure.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80">
                          <a:latin typeface="Arial Black"/>
                          <a:cs typeface="Arial Black"/>
                        </a:rPr>
                        <a:t>In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addition,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application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highly</a:t>
                      </a:r>
                      <a:r>
                        <a:rPr dirty="0" sz="950" spc="-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customised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has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lot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of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that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not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sensitive.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marR="1720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80">
                          <a:latin typeface="Arial Black"/>
                          <a:cs typeface="Arial Black"/>
                        </a:rPr>
                        <a:t>Furthermore,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 Development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950" spc="-125">
                          <a:latin typeface="Arial Black"/>
                          <a:cs typeface="Arial Black"/>
                        </a:rPr>
                        <a:t>Test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environments 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for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this application could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be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migrated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 first,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allowing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 developers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sandbox 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new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ideas 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in</a:t>
                      </a:r>
                      <a:r>
                        <a:rPr dirty="0" sz="950" spc="1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get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ideas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market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faster.</a:t>
                      </a:r>
                      <a:endParaRPr sz="950">
                        <a:latin typeface="Arial Black"/>
                        <a:cs typeface="Arial Black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25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Black"/>
                          <a:cs typeface="Arial Black"/>
                        </a:rPr>
                        <a:t>4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5715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95">
                          <a:latin typeface="Arial Black"/>
                          <a:cs typeface="Arial Black"/>
                        </a:rPr>
                        <a:t>Student </a:t>
                      </a:r>
                      <a:r>
                        <a:rPr dirty="0" sz="1000" spc="-120">
                          <a:latin typeface="Arial Black"/>
                          <a:cs typeface="Arial Black"/>
                        </a:rPr>
                        <a:t>Feedback</a:t>
                      </a:r>
                      <a:r>
                        <a:rPr dirty="0" sz="100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000" spc="-100">
                          <a:latin typeface="Arial Black"/>
                          <a:cs typeface="Arial Black"/>
                        </a:rPr>
                        <a:t>Survey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571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10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student</a:t>
                      </a:r>
                      <a:r>
                        <a:rPr dirty="0" sz="950" spc="-1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feedback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survey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simpler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application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low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degree</a:t>
                      </a:r>
                      <a:r>
                        <a:rPr dirty="0" sz="95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of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integration,</a:t>
                      </a:r>
                      <a:r>
                        <a:rPr dirty="0" sz="950" spc="-2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minimal</a:t>
                      </a:r>
                      <a:r>
                        <a:rPr dirty="0" sz="950" spc="-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</a:t>
                      </a:r>
                      <a:r>
                        <a:rPr dirty="0" sz="95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only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moderate</a:t>
                      </a:r>
                      <a:r>
                        <a:rPr dirty="0" sz="950" spc="-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customisation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marR="19939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10"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application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has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some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development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test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environments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does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contain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sensitive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information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making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it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a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low risk </a:t>
                      </a:r>
                      <a:r>
                        <a:rPr dirty="0" sz="950" spc="-60">
                          <a:latin typeface="Arial Black"/>
                          <a:cs typeface="Arial Black"/>
                        </a:rPr>
                        <a:t>option 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for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  transition.</a:t>
                      </a:r>
                      <a:endParaRPr sz="950">
                        <a:latin typeface="Arial Black"/>
                        <a:cs typeface="Arial Black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000">
                          <a:latin typeface="Arial Black"/>
                          <a:cs typeface="Arial Black"/>
                        </a:rPr>
                        <a:t>5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10795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000" spc="-95">
                          <a:latin typeface="Arial Black"/>
                          <a:cs typeface="Arial Black"/>
                        </a:rPr>
                        <a:t>SharePoint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90">
                          <a:latin typeface="Arial Black"/>
                          <a:cs typeface="Arial Black"/>
                        </a:rPr>
                        <a:t>SharePoint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has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existing </a:t>
                      </a:r>
                      <a:r>
                        <a:rPr dirty="0" sz="950" spc="-140">
                          <a:latin typeface="Arial Black"/>
                          <a:cs typeface="Arial Black"/>
                        </a:rPr>
                        <a:t>SaaS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offerings </a:t>
                      </a:r>
                      <a:r>
                        <a:rPr dirty="0" sz="950" spc="-110">
                          <a:latin typeface="Arial Black"/>
                          <a:cs typeface="Arial Black"/>
                        </a:rPr>
                        <a:t>which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would </a:t>
                      </a:r>
                      <a:r>
                        <a:rPr dirty="0" sz="950" spc="-114">
                          <a:latin typeface="Arial Black"/>
                          <a:cs typeface="Arial Black"/>
                        </a:rPr>
                        <a:t>accelerate</a:t>
                      </a:r>
                      <a:r>
                        <a:rPr dirty="0" sz="950" spc="-1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its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transition </a:t>
                      </a:r>
                      <a:r>
                        <a:rPr dirty="0" sz="950" spc="-7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950" spc="-80">
                          <a:latin typeface="Arial Black"/>
                          <a:cs typeface="Arial Black"/>
                        </a:rPr>
                        <a:t>Cloud.</a:t>
                      </a:r>
                      <a:endParaRPr sz="950">
                        <a:latin typeface="Arial Black"/>
                        <a:cs typeface="Arial Black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950" spc="-100">
                          <a:latin typeface="Arial Black"/>
                          <a:cs typeface="Arial Black"/>
                        </a:rPr>
                        <a:t>It </a:t>
                      </a:r>
                      <a:r>
                        <a:rPr dirty="0" sz="950" spc="-105">
                          <a:latin typeface="Arial Black"/>
                          <a:cs typeface="Arial Black"/>
                        </a:rPr>
                        <a:t>is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somewhat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volatile,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but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does </a:t>
                      </a:r>
                      <a:r>
                        <a:rPr dirty="0" sz="950" spc="-70">
                          <a:latin typeface="Arial Black"/>
                          <a:cs typeface="Arial Black"/>
                        </a:rPr>
                        <a:t>not </a:t>
                      </a:r>
                      <a:r>
                        <a:rPr dirty="0" sz="950" spc="-95">
                          <a:latin typeface="Arial Black"/>
                          <a:cs typeface="Arial Black"/>
                        </a:rPr>
                        <a:t>have much </a:t>
                      </a:r>
                      <a:r>
                        <a:rPr dirty="0" sz="950" spc="-65">
                          <a:latin typeface="Arial Black"/>
                          <a:cs typeface="Arial Black"/>
                        </a:rPr>
                        <a:t>in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dirty="0" sz="950" spc="-130">
                          <a:latin typeface="Arial Black"/>
                          <a:cs typeface="Arial Black"/>
                        </a:rPr>
                        <a:t>ways </a:t>
                      </a:r>
                      <a:r>
                        <a:rPr dirty="0" sz="950" spc="-55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950" spc="-85">
                          <a:latin typeface="Arial Black"/>
                          <a:cs typeface="Arial Black"/>
                        </a:rPr>
                        <a:t>integration </a:t>
                      </a:r>
                      <a:r>
                        <a:rPr dirty="0" sz="950" spc="-50">
                          <a:latin typeface="Arial Black"/>
                          <a:cs typeface="Arial Black"/>
                        </a:rPr>
                        <a:t>or</a:t>
                      </a:r>
                      <a:r>
                        <a:rPr dirty="0" sz="950" spc="11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950" spc="-100">
                          <a:latin typeface="Arial Black"/>
                          <a:cs typeface="Arial Black"/>
                        </a:rPr>
                        <a:t>sensitive </a:t>
                      </a:r>
                      <a:r>
                        <a:rPr dirty="0" sz="950" spc="-90">
                          <a:latin typeface="Arial Black"/>
                          <a:cs typeface="Arial Black"/>
                        </a:rPr>
                        <a:t>data.</a:t>
                      </a:r>
                      <a:endParaRPr sz="950">
                        <a:latin typeface="Arial Black"/>
                        <a:cs typeface="Arial Black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95"/>
              <a:t> </a:t>
            </a:r>
            <a:r>
              <a:rPr dirty="0" spc="-65"/>
              <a:t>Internship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1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11221085" cy="62674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pc="-160"/>
              <a:t>Cloud </a:t>
            </a:r>
            <a:r>
              <a:rPr dirty="0" spc="-185"/>
              <a:t>Suitability </a:t>
            </a:r>
            <a:r>
              <a:rPr dirty="0" spc="-225"/>
              <a:t>Assessment </a:t>
            </a:r>
            <a:r>
              <a:rPr dirty="0"/>
              <a:t>– </a:t>
            </a:r>
            <a:r>
              <a:rPr dirty="0" spc="-185">
                <a:solidFill>
                  <a:srgbClr val="85BB24"/>
                </a:solidFill>
              </a:rPr>
              <a:t>Application</a:t>
            </a:r>
            <a:r>
              <a:rPr dirty="0" spc="-254">
                <a:solidFill>
                  <a:srgbClr val="85BB24"/>
                </a:solidFill>
              </a:rPr>
              <a:t> </a:t>
            </a:r>
            <a:r>
              <a:rPr dirty="0" spc="-165">
                <a:solidFill>
                  <a:srgbClr val="85BB24"/>
                </a:solidFill>
              </a:rPr>
              <a:t>Prioritisation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20">
                <a:solidFill>
                  <a:srgbClr val="565656"/>
                </a:solidFill>
              </a:rPr>
              <a:t>Highlighted </a:t>
            </a:r>
            <a:r>
              <a:rPr dirty="0" sz="1400" spc="-130">
                <a:solidFill>
                  <a:srgbClr val="565656"/>
                </a:solidFill>
              </a:rPr>
              <a:t>below </a:t>
            </a:r>
            <a:r>
              <a:rPr dirty="0" sz="1400" spc="-120">
                <a:solidFill>
                  <a:srgbClr val="565656"/>
                </a:solidFill>
              </a:rPr>
              <a:t>are the </a:t>
            </a:r>
            <a:r>
              <a:rPr dirty="0" sz="1400" spc="-130">
                <a:solidFill>
                  <a:srgbClr val="565656"/>
                </a:solidFill>
              </a:rPr>
              <a:t>applications </a:t>
            </a:r>
            <a:r>
              <a:rPr dirty="0" sz="1400" spc="-120">
                <a:solidFill>
                  <a:srgbClr val="565656"/>
                </a:solidFill>
              </a:rPr>
              <a:t>that </a:t>
            </a:r>
            <a:r>
              <a:rPr dirty="0" sz="1400" spc="-105">
                <a:solidFill>
                  <a:srgbClr val="565656"/>
                </a:solidFill>
              </a:rPr>
              <a:t>should </a:t>
            </a:r>
            <a:r>
              <a:rPr dirty="0" sz="1400" spc="-110">
                <a:solidFill>
                  <a:srgbClr val="565656"/>
                </a:solidFill>
              </a:rPr>
              <a:t>be </a:t>
            </a:r>
            <a:r>
              <a:rPr dirty="0" sz="1400" spc="-105">
                <a:solidFill>
                  <a:srgbClr val="565656"/>
                </a:solidFill>
              </a:rPr>
              <a:t>prioritised </a:t>
            </a:r>
            <a:r>
              <a:rPr dirty="0" sz="1400" spc="-70">
                <a:solidFill>
                  <a:srgbClr val="565656"/>
                </a:solidFill>
              </a:rPr>
              <a:t>for </a:t>
            </a:r>
            <a:r>
              <a:rPr dirty="0" sz="1400" spc="-120">
                <a:solidFill>
                  <a:srgbClr val="565656"/>
                </a:solidFill>
              </a:rPr>
              <a:t>the </a:t>
            </a:r>
            <a:r>
              <a:rPr dirty="0" sz="1400" spc="-110">
                <a:solidFill>
                  <a:srgbClr val="565656"/>
                </a:solidFill>
              </a:rPr>
              <a:t>Cloud </a:t>
            </a:r>
            <a:r>
              <a:rPr dirty="0" sz="1400" spc="-95">
                <a:solidFill>
                  <a:srgbClr val="565656"/>
                </a:solidFill>
              </a:rPr>
              <a:t>Proof </a:t>
            </a:r>
            <a:r>
              <a:rPr dirty="0" sz="1400" spc="-80">
                <a:solidFill>
                  <a:srgbClr val="565656"/>
                </a:solidFill>
              </a:rPr>
              <a:t>of </a:t>
            </a:r>
            <a:r>
              <a:rPr dirty="0" sz="1400" spc="-140">
                <a:solidFill>
                  <a:srgbClr val="565656"/>
                </a:solidFill>
              </a:rPr>
              <a:t>Concept </a:t>
            </a:r>
            <a:r>
              <a:rPr dirty="0" sz="1400" spc="-145">
                <a:solidFill>
                  <a:srgbClr val="565656"/>
                </a:solidFill>
              </a:rPr>
              <a:t>(POC) </a:t>
            </a:r>
            <a:r>
              <a:rPr dirty="0" sz="1400" spc="-105">
                <a:solidFill>
                  <a:srgbClr val="565656"/>
                </a:solidFill>
              </a:rPr>
              <a:t>and </a:t>
            </a:r>
            <a:r>
              <a:rPr dirty="0" sz="1400" spc="-155">
                <a:solidFill>
                  <a:srgbClr val="565656"/>
                </a:solidFill>
              </a:rPr>
              <a:t>a </a:t>
            </a:r>
            <a:r>
              <a:rPr dirty="0" sz="1400" spc="-90">
                <a:solidFill>
                  <a:srgbClr val="565656"/>
                </a:solidFill>
              </a:rPr>
              <a:t>brief </a:t>
            </a:r>
            <a:r>
              <a:rPr dirty="0" sz="1400" spc="-130">
                <a:solidFill>
                  <a:srgbClr val="565656"/>
                </a:solidFill>
              </a:rPr>
              <a:t>justification </a:t>
            </a:r>
            <a:r>
              <a:rPr dirty="0" sz="1400" spc="-175">
                <a:solidFill>
                  <a:srgbClr val="565656"/>
                </a:solidFill>
              </a:rPr>
              <a:t>as </a:t>
            </a:r>
            <a:r>
              <a:rPr dirty="0" sz="1400" spc="-110">
                <a:solidFill>
                  <a:srgbClr val="565656"/>
                </a:solidFill>
              </a:rPr>
              <a:t>to</a:t>
            </a:r>
            <a:r>
              <a:rPr dirty="0" sz="1400" spc="100">
                <a:solidFill>
                  <a:srgbClr val="565656"/>
                </a:solidFill>
              </a:rPr>
              <a:t> </a:t>
            </a:r>
            <a:r>
              <a:rPr dirty="0" sz="1400" spc="-150">
                <a:solidFill>
                  <a:srgbClr val="565656"/>
                </a:solidFill>
              </a:rPr>
              <a:t>why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426719" y="4847844"/>
            <a:ext cx="11340465" cy="1544320"/>
          </a:xfrm>
          <a:prstGeom prst="rect">
            <a:avLst/>
          </a:prstGeom>
          <a:solidFill>
            <a:srgbClr val="F1F1F1"/>
          </a:solidFill>
          <a:ln w="9144">
            <a:solidFill>
              <a:srgbClr val="52555A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71755" marR="410845">
              <a:lnSpc>
                <a:spcPct val="130000"/>
              </a:lnSpc>
              <a:spcBef>
                <a:spcPts val="125"/>
              </a:spcBef>
            </a:pPr>
            <a:r>
              <a:rPr dirty="0" sz="950" spc="-110">
                <a:latin typeface="Arial Black"/>
                <a:cs typeface="Arial Black"/>
              </a:rPr>
              <a:t>Please </a:t>
            </a:r>
            <a:r>
              <a:rPr dirty="0" sz="950" spc="-80">
                <a:latin typeface="Arial Black"/>
                <a:cs typeface="Arial Black"/>
              </a:rPr>
              <a:t>note, </a:t>
            </a:r>
            <a:r>
              <a:rPr dirty="0" sz="950" spc="-85">
                <a:latin typeface="Arial Black"/>
                <a:cs typeface="Arial Black"/>
              </a:rPr>
              <a:t>the </a:t>
            </a:r>
            <a:r>
              <a:rPr dirty="0" sz="950" spc="-90">
                <a:latin typeface="Arial Black"/>
                <a:cs typeface="Arial Black"/>
              </a:rPr>
              <a:t>above </a:t>
            </a:r>
            <a:r>
              <a:rPr dirty="0" sz="950" spc="-105">
                <a:latin typeface="Arial Black"/>
                <a:cs typeface="Arial Black"/>
              </a:rPr>
              <a:t>is </a:t>
            </a:r>
            <a:r>
              <a:rPr dirty="0" sz="950" spc="-85">
                <a:latin typeface="Arial Black"/>
                <a:cs typeface="Arial Black"/>
              </a:rPr>
              <a:t>an </a:t>
            </a:r>
            <a:r>
              <a:rPr dirty="0" sz="950" spc="-100">
                <a:latin typeface="Arial Black"/>
                <a:cs typeface="Arial Black"/>
              </a:rPr>
              <a:t>example </a:t>
            </a:r>
            <a:r>
              <a:rPr dirty="0" sz="950" spc="-55">
                <a:latin typeface="Arial Black"/>
                <a:cs typeface="Arial Black"/>
              </a:rPr>
              <a:t>of </a:t>
            </a:r>
            <a:r>
              <a:rPr dirty="0" sz="950" spc="-85">
                <a:latin typeface="Arial Black"/>
                <a:cs typeface="Arial Black"/>
              </a:rPr>
              <a:t>an </a:t>
            </a:r>
            <a:r>
              <a:rPr dirty="0" sz="950" spc="-90">
                <a:latin typeface="Arial Black"/>
                <a:cs typeface="Arial Black"/>
              </a:rPr>
              <a:t>ideal response </a:t>
            </a:r>
            <a:r>
              <a:rPr dirty="0" sz="950" spc="-95">
                <a:latin typeface="Arial Black"/>
                <a:cs typeface="Arial Black"/>
              </a:rPr>
              <a:t>based </a:t>
            </a:r>
            <a:r>
              <a:rPr dirty="0" sz="950" spc="-60">
                <a:latin typeface="Arial Black"/>
                <a:cs typeface="Arial Black"/>
              </a:rPr>
              <a:t>on </a:t>
            </a:r>
            <a:r>
              <a:rPr dirty="0" sz="950" spc="-95">
                <a:latin typeface="Arial Black"/>
                <a:cs typeface="Arial Black"/>
              </a:rPr>
              <a:t>some </a:t>
            </a:r>
            <a:r>
              <a:rPr dirty="0" sz="950" spc="-55">
                <a:latin typeface="Arial Black"/>
                <a:cs typeface="Arial Black"/>
              </a:rPr>
              <a:t>of </a:t>
            </a:r>
            <a:r>
              <a:rPr dirty="0" sz="950" spc="-85">
                <a:latin typeface="Arial Black"/>
                <a:cs typeface="Arial Black"/>
              </a:rPr>
              <a:t>the </a:t>
            </a:r>
            <a:r>
              <a:rPr dirty="0" sz="950" spc="-95">
                <a:latin typeface="Arial Black"/>
                <a:cs typeface="Arial Black"/>
              </a:rPr>
              <a:t>criteria </a:t>
            </a:r>
            <a:r>
              <a:rPr dirty="0" sz="950" spc="-90">
                <a:latin typeface="Arial Black"/>
                <a:cs typeface="Arial Black"/>
              </a:rPr>
              <a:t>that </a:t>
            </a:r>
            <a:r>
              <a:rPr dirty="0" sz="950" spc="-140">
                <a:latin typeface="Arial Black"/>
                <a:cs typeface="Arial Black"/>
              </a:rPr>
              <a:t>we </a:t>
            </a:r>
            <a:r>
              <a:rPr dirty="0" sz="950" spc="-100">
                <a:latin typeface="Arial Black"/>
                <a:cs typeface="Arial Black"/>
              </a:rPr>
              <a:t>have </a:t>
            </a:r>
            <a:r>
              <a:rPr dirty="0" sz="950" spc="-105">
                <a:latin typeface="Arial Black"/>
                <a:cs typeface="Arial Black"/>
              </a:rPr>
              <a:t>selected. </a:t>
            </a:r>
            <a:r>
              <a:rPr dirty="0" sz="950" spc="-110">
                <a:latin typeface="Arial Black"/>
                <a:cs typeface="Arial Black"/>
              </a:rPr>
              <a:t>You </a:t>
            </a:r>
            <a:r>
              <a:rPr dirty="0" sz="950" spc="-100">
                <a:latin typeface="Arial Black"/>
                <a:cs typeface="Arial Black"/>
              </a:rPr>
              <a:t>may have </a:t>
            </a:r>
            <a:r>
              <a:rPr dirty="0" sz="950" spc="-80">
                <a:latin typeface="Arial Black"/>
                <a:cs typeface="Arial Black"/>
              </a:rPr>
              <a:t>had </a:t>
            </a:r>
            <a:r>
              <a:rPr dirty="0" sz="950" spc="-110">
                <a:latin typeface="Arial Black"/>
                <a:cs typeface="Arial Black"/>
              </a:rPr>
              <a:t>a </a:t>
            </a:r>
            <a:r>
              <a:rPr dirty="0" sz="950" spc="-75">
                <a:latin typeface="Arial Black"/>
                <a:cs typeface="Arial Black"/>
              </a:rPr>
              <a:t>different </a:t>
            </a:r>
            <a:r>
              <a:rPr dirty="0" sz="950" spc="-105">
                <a:latin typeface="Arial Black"/>
                <a:cs typeface="Arial Black"/>
              </a:rPr>
              <a:t>answer </a:t>
            </a:r>
            <a:r>
              <a:rPr dirty="0" sz="950" spc="-95">
                <a:latin typeface="Arial Black"/>
                <a:cs typeface="Arial Black"/>
              </a:rPr>
              <a:t>based </a:t>
            </a:r>
            <a:r>
              <a:rPr dirty="0" sz="950" spc="-60">
                <a:latin typeface="Arial Black"/>
                <a:cs typeface="Arial Black"/>
              </a:rPr>
              <a:t>on </a:t>
            </a:r>
            <a:r>
              <a:rPr dirty="0" sz="950" spc="-85">
                <a:latin typeface="Arial Black"/>
                <a:cs typeface="Arial Black"/>
              </a:rPr>
              <a:t>the </a:t>
            </a:r>
            <a:r>
              <a:rPr dirty="0" sz="950" spc="-95">
                <a:latin typeface="Arial Black"/>
                <a:cs typeface="Arial Black"/>
              </a:rPr>
              <a:t>criteria </a:t>
            </a:r>
            <a:r>
              <a:rPr dirty="0" sz="950" spc="-75">
                <a:latin typeface="Arial Black"/>
                <a:cs typeface="Arial Black"/>
              </a:rPr>
              <a:t>you </a:t>
            </a:r>
            <a:r>
              <a:rPr dirty="0" sz="950" spc="-90">
                <a:latin typeface="Arial Black"/>
                <a:cs typeface="Arial Black"/>
              </a:rPr>
              <a:t>researched, </a:t>
            </a:r>
            <a:r>
              <a:rPr dirty="0" sz="950" spc="-110">
                <a:latin typeface="Arial Black"/>
                <a:cs typeface="Arial Black"/>
              </a:rPr>
              <a:t>which  </a:t>
            </a:r>
            <a:r>
              <a:rPr dirty="0" sz="950" spc="-85">
                <a:latin typeface="Arial Black"/>
                <a:cs typeface="Arial Black"/>
              </a:rPr>
              <a:t>would </a:t>
            </a:r>
            <a:r>
              <a:rPr dirty="0" sz="950" spc="-90">
                <a:latin typeface="Arial Black"/>
                <a:cs typeface="Arial Black"/>
              </a:rPr>
              <a:t>still </a:t>
            </a:r>
            <a:r>
              <a:rPr dirty="0" sz="950" spc="-80">
                <a:latin typeface="Arial Black"/>
                <a:cs typeface="Arial Black"/>
              </a:rPr>
              <a:t>be </a:t>
            </a:r>
            <a:r>
              <a:rPr dirty="0" sz="950" spc="-90">
                <a:latin typeface="Arial Black"/>
                <a:cs typeface="Arial Black"/>
              </a:rPr>
              <a:t>relevant </a:t>
            </a:r>
            <a:r>
              <a:rPr dirty="0" sz="950" spc="-80">
                <a:latin typeface="Arial Black"/>
                <a:cs typeface="Arial Black"/>
              </a:rPr>
              <a:t>depending </a:t>
            </a:r>
            <a:r>
              <a:rPr dirty="0" sz="950" spc="-60">
                <a:latin typeface="Arial Black"/>
                <a:cs typeface="Arial Black"/>
              </a:rPr>
              <a:t>on </a:t>
            </a:r>
            <a:r>
              <a:rPr dirty="0" sz="950" spc="-95">
                <a:latin typeface="Arial Black"/>
                <a:cs typeface="Arial Black"/>
              </a:rPr>
              <a:t>how </a:t>
            </a:r>
            <a:r>
              <a:rPr dirty="0" sz="950" spc="-110">
                <a:latin typeface="Arial Black"/>
                <a:cs typeface="Arial Black"/>
              </a:rPr>
              <a:t>well </a:t>
            </a:r>
            <a:r>
              <a:rPr dirty="0" sz="950" spc="-75">
                <a:latin typeface="Arial Black"/>
                <a:cs typeface="Arial Black"/>
              </a:rPr>
              <a:t>you </a:t>
            </a:r>
            <a:r>
              <a:rPr dirty="0" sz="950" spc="-105">
                <a:latin typeface="Arial Black"/>
                <a:cs typeface="Arial Black"/>
              </a:rPr>
              <a:t>were </a:t>
            </a:r>
            <a:r>
              <a:rPr dirty="0" sz="950" spc="-90">
                <a:latin typeface="Arial Black"/>
                <a:cs typeface="Arial Black"/>
              </a:rPr>
              <a:t>able </a:t>
            </a:r>
            <a:r>
              <a:rPr dirty="0" sz="950" spc="-75">
                <a:latin typeface="Arial Black"/>
                <a:cs typeface="Arial Black"/>
              </a:rPr>
              <a:t>to </a:t>
            </a:r>
            <a:r>
              <a:rPr dirty="0" sz="950" spc="-85">
                <a:latin typeface="Arial Black"/>
                <a:cs typeface="Arial Black"/>
              </a:rPr>
              <a:t>justify the </a:t>
            </a:r>
            <a:r>
              <a:rPr dirty="0" sz="950" spc="-105">
                <a:latin typeface="Arial Black"/>
                <a:cs typeface="Arial Black"/>
              </a:rPr>
              <a:t>choice. </a:t>
            </a:r>
            <a:r>
              <a:rPr dirty="0" sz="950" spc="-80">
                <a:latin typeface="Arial Black"/>
                <a:cs typeface="Arial Black"/>
              </a:rPr>
              <a:t>In </a:t>
            </a:r>
            <a:r>
              <a:rPr dirty="0" sz="950" spc="-90">
                <a:latin typeface="Arial Black"/>
                <a:cs typeface="Arial Black"/>
              </a:rPr>
              <a:t>reality, </a:t>
            </a:r>
            <a:r>
              <a:rPr dirty="0" sz="950" spc="-85">
                <a:latin typeface="Arial Black"/>
                <a:cs typeface="Arial Black"/>
              </a:rPr>
              <a:t>the </a:t>
            </a:r>
            <a:r>
              <a:rPr dirty="0" sz="950" spc="-110">
                <a:latin typeface="Arial Black"/>
                <a:cs typeface="Arial Black"/>
              </a:rPr>
              <a:t>vast </a:t>
            </a:r>
            <a:r>
              <a:rPr dirty="0" sz="950" spc="-85">
                <a:latin typeface="Arial Black"/>
                <a:cs typeface="Arial Black"/>
              </a:rPr>
              <a:t>majority </a:t>
            </a:r>
            <a:r>
              <a:rPr dirty="0" sz="950" spc="-55">
                <a:latin typeface="Arial Black"/>
                <a:cs typeface="Arial Black"/>
              </a:rPr>
              <a:t>of </a:t>
            </a:r>
            <a:r>
              <a:rPr dirty="0" sz="950" spc="-95">
                <a:latin typeface="Arial Black"/>
                <a:cs typeface="Arial Black"/>
              </a:rPr>
              <a:t>applications </a:t>
            </a:r>
            <a:r>
              <a:rPr dirty="0" sz="950" spc="-120">
                <a:latin typeface="Arial Black"/>
                <a:cs typeface="Arial Black"/>
              </a:rPr>
              <a:t>can </a:t>
            </a:r>
            <a:r>
              <a:rPr dirty="0" sz="950" spc="-90">
                <a:latin typeface="Arial Black"/>
                <a:cs typeface="Arial Black"/>
              </a:rPr>
              <a:t>move </a:t>
            </a:r>
            <a:r>
              <a:rPr dirty="0" sz="950" spc="-75">
                <a:latin typeface="Arial Black"/>
                <a:cs typeface="Arial Black"/>
              </a:rPr>
              <a:t>to </a:t>
            </a:r>
            <a:r>
              <a:rPr dirty="0" sz="950" spc="-80">
                <a:latin typeface="Arial Black"/>
                <a:cs typeface="Arial Black"/>
              </a:rPr>
              <a:t>Cloud. In </a:t>
            </a:r>
            <a:r>
              <a:rPr dirty="0" sz="950" spc="-90">
                <a:latin typeface="Arial Black"/>
                <a:cs typeface="Arial Black"/>
              </a:rPr>
              <a:t>this </a:t>
            </a:r>
            <a:r>
              <a:rPr dirty="0" sz="950" spc="-125">
                <a:latin typeface="Arial Black"/>
                <a:cs typeface="Arial Black"/>
              </a:rPr>
              <a:t>case, </a:t>
            </a:r>
            <a:r>
              <a:rPr dirty="0" sz="950" spc="-80">
                <a:latin typeface="Arial Black"/>
                <a:cs typeface="Arial Black"/>
              </a:rPr>
              <a:t>there </a:t>
            </a:r>
            <a:r>
              <a:rPr dirty="0" sz="950" spc="-105">
                <a:latin typeface="Arial Black"/>
                <a:cs typeface="Arial Black"/>
              </a:rPr>
              <a:t>were </a:t>
            </a:r>
            <a:r>
              <a:rPr dirty="0" sz="950" spc="-80">
                <a:latin typeface="Arial Black"/>
                <a:cs typeface="Arial Black"/>
              </a:rPr>
              <a:t>only </a:t>
            </a:r>
            <a:r>
              <a:rPr dirty="0" sz="950" spc="-110">
                <a:latin typeface="Arial Black"/>
                <a:cs typeface="Arial Black"/>
              </a:rPr>
              <a:t>a </a:t>
            </a:r>
            <a:r>
              <a:rPr dirty="0" sz="950" spc="-105">
                <a:latin typeface="Arial Black"/>
                <a:cs typeface="Arial Black"/>
              </a:rPr>
              <a:t>few </a:t>
            </a:r>
            <a:r>
              <a:rPr dirty="0" sz="950" spc="-90">
                <a:latin typeface="Arial Black"/>
                <a:cs typeface="Arial Black"/>
              </a:rPr>
              <a:t>listed </a:t>
            </a:r>
            <a:r>
              <a:rPr dirty="0" sz="950" spc="-65">
                <a:latin typeface="Arial Black"/>
                <a:cs typeface="Arial Black"/>
              </a:rPr>
              <a:t>in </a:t>
            </a:r>
            <a:r>
              <a:rPr dirty="0" sz="950" spc="-85">
                <a:latin typeface="Arial Black"/>
                <a:cs typeface="Arial Black"/>
              </a:rPr>
              <a:t>the  </a:t>
            </a:r>
            <a:r>
              <a:rPr dirty="0" sz="950" spc="-90">
                <a:latin typeface="Arial Black"/>
                <a:cs typeface="Arial Black"/>
              </a:rPr>
              <a:t>Application </a:t>
            </a:r>
            <a:r>
              <a:rPr dirty="0" sz="950" spc="-70">
                <a:latin typeface="Arial Black"/>
                <a:cs typeface="Arial Black"/>
              </a:rPr>
              <a:t>Portfolio </a:t>
            </a:r>
            <a:r>
              <a:rPr dirty="0" sz="950" spc="-90">
                <a:latin typeface="Arial Black"/>
                <a:cs typeface="Arial Black"/>
              </a:rPr>
              <a:t>that </a:t>
            </a:r>
            <a:r>
              <a:rPr dirty="0" sz="950" spc="-135">
                <a:latin typeface="Arial Black"/>
                <a:cs typeface="Arial Black"/>
              </a:rPr>
              <a:t>we </a:t>
            </a:r>
            <a:r>
              <a:rPr dirty="0" sz="950" spc="-85">
                <a:latin typeface="Arial Black"/>
                <a:cs typeface="Arial Black"/>
              </a:rPr>
              <a:t>would </a:t>
            </a:r>
            <a:r>
              <a:rPr dirty="0" sz="950" spc="-70">
                <a:latin typeface="Arial Black"/>
                <a:cs typeface="Arial Black"/>
              </a:rPr>
              <a:t>not </a:t>
            </a:r>
            <a:r>
              <a:rPr dirty="0" sz="950" spc="-85">
                <a:latin typeface="Arial Black"/>
                <a:cs typeface="Arial Black"/>
              </a:rPr>
              <a:t>recommend </a:t>
            </a:r>
            <a:r>
              <a:rPr dirty="0" sz="950" spc="-80">
                <a:latin typeface="Arial Black"/>
                <a:cs typeface="Arial Black"/>
              </a:rPr>
              <a:t>to </a:t>
            </a:r>
            <a:r>
              <a:rPr dirty="0" sz="950" spc="-85">
                <a:latin typeface="Arial Black"/>
                <a:cs typeface="Arial Black"/>
              </a:rPr>
              <a:t>begin </a:t>
            </a:r>
            <a:r>
              <a:rPr dirty="0" sz="950" spc="-100">
                <a:latin typeface="Arial Black"/>
                <a:cs typeface="Arial Black"/>
              </a:rPr>
              <a:t>with </a:t>
            </a:r>
            <a:r>
              <a:rPr dirty="0" sz="950" spc="-120">
                <a:latin typeface="Arial Black"/>
                <a:cs typeface="Arial Black"/>
              </a:rPr>
              <a:t>as </a:t>
            </a:r>
            <a:r>
              <a:rPr dirty="0" sz="950" spc="-75">
                <a:latin typeface="Arial Black"/>
                <a:cs typeface="Arial Black"/>
              </a:rPr>
              <a:t>part </a:t>
            </a:r>
            <a:r>
              <a:rPr dirty="0" sz="950" spc="-55">
                <a:latin typeface="Arial Black"/>
                <a:cs typeface="Arial Black"/>
              </a:rPr>
              <a:t>of </a:t>
            </a:r>
            <a:r>
              <a:rPr dirty="0" sz="950" spc="-110">
                <a:latin typeface="Arial Black"/>
                <a:cs typeface="Arial Black"/>
              </a:rPr>
              <a:t>a </a:t>
            </a:r>
            <a:r>
              <a:rPr dirty="0" sz="950" spc="-65">
                <a:latin typeface="Arial Black"/>
                <a:cs typeface="Arial Black"/>
              </a:rPr>
              <a:t>Proof </a:t>
            </a:r>
            <a:r>
              <a:rPr dirty="0" sz="950" spc="-55">
                <a:latin typeface="Arial Black"/>
                <a:cs typeface="Arial Black"/>
              </a:rPr>
              <a:t>of </a:t>
            </a:r>
            <a:r>
              <a:rPr dirty="0" sz="950" spc="-100">
                <a:latin typeface="Arial Black"/>
                <a:cs typeface="Arial Black"/>
              </a:rPr>
              <a:t>Concept</a:t>
            </a:r>
            <a:r>
              <a:rPr dirty="0" sz="950" spc="-5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including:</a:t>
            </a:r>
            <a:endParaRPr sz="950">
              <a:latin typeface="Arial Black"/>
              <a:cs typeface="Arial Black"/>
            </a:endParaRPr>
          </a:p>
          <a:p>
            <a:pPr marL="300355" indent="-2292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dirty="0" sz="950" spc="-114">
                <a:latin typeface="Arial Black"/>
                <a:cs typeface="Arial Black"/>
              </a:rPr>
              <a:t>Research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Master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and</a:t>
            </a:r>
            <a:r>
              <a:rPr dirty="0" sz="950" spc="-55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Medical</a:t>
            </a:r>
            <a:r>
              <a:rPr dirty="0" sz="950" spc="-55">
                <a:latin typeface="Arial Black"/>
                <a:cs typeface="Arial Black"/>
              </a:rPr>
              <a:t> </a:t>
            </a:r>
            <a:r>
              <a:rPr dirty="0" sz="950" spc="-105">
                <a:latin typeface="Arial Black"/>
                <a:cs typeface="Arial Black"/>
              </a:rPr>
              <a:t>Clinic</a:t>
            </a:r>
            <a:r>
              <a:rPr dirty="0" sz="950" spc="-55">
                <a:latin typeface="Arial Black"/>
                <a:cs typeface="Arial Black"/>
              </a:rPr>
              <a:t> </a:t>
            </a:r>
            <a:r>
              <a:rPr dirty="0" sz="950" spc="-5">
                <a:latin typeface="Arial Black"/>
                <a:cs typeface="Arial Black"/>
              </a:rPr>
              <a:t>–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120">
                <a:latin typeface="Arial Black"/>
                <a:cs typeface="Arial Black"/>
              </a:rPr>
              <a:t>as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these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contain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sensitive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research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and</a:t>
            </a:r>
            <a:r>
              <a:rPr dirty="0" sz="950" spc="-55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medical</a:t>
            </a:r>
            <a:r>
              <a:rPr dirty="0" sz="950" spc="-45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data.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It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105">
                <a:latin typeface="Arial Black"/>
                <a:cs typeface="Arial Black"/>
              </a:rPr>
              <a:t>is</a:t>
            </a:r>
            <a:r>
              <a:rPr dirty="0" sz="950" spc="-75">
                <a:latin typeface="Arial Black"/>
                <a:cs typeface="Arial Black"/>
              </a:rPr>
              <a:t> </a:t>
            </a:r>
            <a:r>
              <a:rPr dirty="0" sz="950" spc="-80">
                <a:latin typeface="Arial Black"/>
                <a:cs typeface="Arial Black"/>
              </a:rPr>
              <a:t>better</a:t>
            </a:r>
            <a:r>
              <a:rPr dirty="0" sz="950" spc="-35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to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start</a:t>
            </a:r>
            <a:r>
              <a:rPr dirty="0" sz="950" spc="-80">
                <a:latin typeface="Arial Black"/>
                <a:cs typeface="Arial Black"/>
              </a:rPr>
              <a:t> </a:t>
            </a:r>
            <a:r>
              <a:rPr dirty="0" sz="950" spc="-110">
                <a:latin typeface="Arial Black"/>
                <a:cs typeface="Arial Black"/>
              </a:rPr>
              <a:t>a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105">
                <a:latin typeface="Arial Black"/>
                <a:cs typeface="Arial Black"/>
              </a:rPr>
              <a:t>POC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with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110">
                <a:latin typeface="Arial Black"/>
                <a:cs typeface="Arial Black"/>
              </a:rPr>
              <a:t>less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sensitive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applications.</a:t>
            </a:r>
            <a:endParaRPr sz="950">
              <a:latin typeface="Arial Black"/>
              <a:cs typeface="Arial Black"/>
            </a:endParaRPr>
          </a:p>
          <a:p>
            <a:pPr marL="300355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dirty="0" sz="950" spc="-90">
                <a:latin typeface="Arial Black"/>
                <a:cs typeface="Arial Black"/>
              </a:rPr>
              <a:t>Data</a:t>
            </a:r>
            <a:r>
              <a:rPr dirty="0" sz="950" spc="-75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Warehouse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and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80">
                <a:latin typeface="Arial Black"/>
                <a:cs typeface="Arial Black"/>
              </a:rPr>
              <a:t>Mulesoft</a:t>
            </a:r>
            <a:r>
              <a:rPr dirty="0" sz="950" spc="-35">
                <a:latin typeface="Arial Black"/>
                <a:cs typeface="Arial Black"/>
              </a:rPr>
              <a:t> </a:t>
            </a:r>
            <a:r>
              <a:rPr dirty="0" sz="950" spc="-5">
                <a:latin typeface="Arial Black"/>
                <a:cs typeface="Arial Black"/>
              </a:rPr>
              <a:t>–</a:t>
            </a:r>
            <a:r>
              <a:rPr dirty="0" sz="950" spc="-75">
                <a:latin typeface="Arial Black"/>
                <a:cs typeface="Arial Black"/>
              </a:rPr>
              <a:t> </a:t>
            </a:r>
            <a:r>
              <a:rPr dirty="0" sz="950" spc="-120">
                <a:latin typeface="Arial Black"/>
                <a:cs typeface="Arial Black"/>
              </a:rPr>
              <a:t>as</a:t>
            </a:r>
            <a:r>
              <a:rPr dirty="0" sz="950" spc="-75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they</a:t>
            </a:r>
            <a:r>
              <a:rPr dirty="0" sz="950" spc="-35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are</a:t>
            </a:r>
            <a:r>
              <a:rPr dirty="0" sz="950" spc="-75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very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heavily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integrated</a:t>
            </a:r>
            <a:r>
              <a:rPr dirty="0" sz="950" spc="-15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and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it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would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80">
                <a:latin typeface="Arial Black"/>
                <a:cs typeface="Arial Black"/>
              </a:rPr>
              <a:t>be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80">
                <a:latin typeface="Arial Black"/>
                <a:cs typeface="Arial Black"/>
              </a:rPr>
              <a:t>difficult</a:t>
            </a:r>
            <a:r>
              <a:rPr dirty="0" sz="950" spc="-55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to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unpick</a:t>
            </a:r>
            <a:r>
              <a:rPr dirty="0" sz="950" spc="-40">
                <a:latin typeface="Arial Black"/>
                <a:cs typeface="Arial Black"/>
              </a:rPr>
              <a:t> </a:t>
            </a:r>
            <a:r>
              <a:rPr dirty="0" sz="950" spc="-100">
                <a:latin typeface="Arial Black"/>
                <a:cs typeface="Arial Black"/>
              </a:rPr>
              <a:t>these</a:t>
            </a:r>
            <a:r>
              <a:rPr dirty="0" sz="950" spc="-45">
                <a:latin typeface="Arial Black"/>
                <a:cs typeface="Arial Black"/>
              </a:rPr>
              <a:t> </a:t>
            </a:r>
            <a:r>
              <a:rPr dirty="0" sz="950" spc="-50">
                <a:latin typeface="Arial Black"/>
                <a:cs typeface="Arial Black"/>
              </a:rPr>
              <a:t>for</a:t>
            </a:r>
            <a:r>
              <a:rPr dirty="0" sz="950" spc="-75">
                <a:latin typeface="Arial Black"/>
                <a:cs typeface="Arial Black"/>
              </a:rPr>
              <a:t> </a:t>
            </a:r>
            <a:r>
              <a:rPr dirty="0" sz="950" spc="-110">
                <a:latin typeface="Arial Black"/>
                <a:cs typeface="Arial Black"/>
              </a:rPr>
              <a:t>a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POC.</a:t>
            </a:r>
            <a:endParaRPr sz="950">
              <a:latin typeface="Arial Black"/>
              <a:cs typeface="Arial Black"/>
            </a:endParaRPr>
          </a:p>
          <a:p>
            <a:pPr marL="71755" marR="3296285">
              <a:lnSpc>
                <a:spcPts val="1789"/>
              </a:lnSpc>
              <a:spcBef>
                <a:spcPts val="15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dirty="0" sz="950" spc="-80">
                <a:latin typeface="Arial Black"/>
                <a:cs typeface="Arial Black"/>
              </a:rPr>
              <a:t>Photoshop </a:t>
            </a:r>
            <a:r>
              <a:rPr dirty="0" sz="950" spc="-5">
                <a:latin typeface="Arial Black"/>
                <a:cs typeface="Arial Black"/>
              </a:rPr>
              <a:t>– </a:t>
            </a:r>
            <a:r>
              <a:rPr dirty="0" sz="950" spc="-120">
                <a:latin typeface="Arial Black"/>
                <a:cs typeface="Arial Black"/>
              </a:rPr>
              <a:t>as </a:t>
            </a:r>
            <a:r>
              <a:rPr dirty="0" sz="950" spc="-85">
                <a:latin typeface="Arial Black"/>
                <a:cs typeface="Arial Black"/>
              </a:rPr>
              <a:t>it </a:t>
            </a:r>
            <a:r>
              <a:rPr dirty="0" sz="950" spc="-105">
                <a:latin typeface="Arial Black"/>
                <a:cs typeface="Arial Black"/>
              </a:rPr>
              <a:t>is </a:t>
            </a:r>
            <a:r>
              <a:rPr dirty="0" sz="950" spc="-110">
                <a:latin typeface="Arial Black"/>
                <a:cs typeface="Arial Black"/>
              </a:rPr>
              <a:t>a </a:t>
            </a:r>
            <a:r>
              <a:rPr dirty="0" sz="950" spc="-90">
                <a:latin typeface="Arial Black"/>
                <a:cs typeface="Arial Black"/>
              </a:rPr>
              <a:t>Desktop application. </a:t>
            </a:r>
            <a:r>
              <a:rPr dirty="0" sz="950" spc="-85">
                <a:latin typeface="Arial Black"/>
                <a:cs typeface="Arial Black"/>
              </a:rPr>
              <a:t>Whilst </a:t>
            </a:r>
            <a:r>
              <a:rPr dirty="0" sz="950" spc="-75">
                <a:latin typeface="Arial Black"/>
                <a:cs typeface="Arial Black"/>
              </a:rPr>
              <a:t>you </a:t>
            </a:r>
            <a:r>
              <a:rPr dirty="0" sz="950" spc="-120">
                <a:latin typeface="Arial Black"/>
                <a:cs typeface="Arial Black"/>
              </a:rPr>
              <a:t>can </a:t>
            </a:r>
            <a:r>
              <a:rPr dirty="0" sz="950" spc="-55">
                <a:latin typeface="Arial Black"/>
                <a:cs typeface="Arial Black"/>
              </a:rPr>
              <a:t>run </a:t>
            </a:r>
            <a:r>
              <a:rPr dirty="0" sz="950" spc="-100">
                <a:latin typeface="Arial Black"/>
                <a:cs typeface="Arial Black"/>
              </a:rPr>
              <a:t>desktops </a:t>
            </a:r>
            <a:r>
              <a:rPr dirty="0" sz="950" spc="-65">
                <a:latin typeface="Arial Black"/>
                <a:cs typeface="Arial Black"/>
              </a:rPr>
              <a:t>in </a:t>
            </a:r>
            <a:r>
              <a:rPr dirty="0" sz="950" spc="-85">
                <a:latin typeface="Arial Black"/>
                <a:cs typeface="Arial Black"/>
              </a:rPr>
              <a:t>the </a:t>
            </a:r>
            <a:r>
              <a:rPr dirty="0" sz="950" spc="-80">
                <a:latin typeface="Arial Black"/>
                <a:cs typeface="Arial Black"/>
              </a:rPr>
              <a:t>Cloud </a:t>
            </a:r>
            <a:r>
              <a:rPr dirty="0" sz="950" spc="-95">
                <a:latin typeface="Arial Black"/>
                <a:cs typeface="Arial Black"/>
              </a:rPr>
              <a:t>(Desktop </a:t>
            </a:r>
            <a:r>
              <a:rPr dirty="0" sz="950" spc="-120">
                <a:latin typeface="Arial Black"/>
                <a:cs typeface="Arial Black"/>
              </a:rPr>
              <a:t>as </a:t>
            </a:r>
            <a:r>
              <a:rPr dirty="0" sz="950" spc="-110">
                <a:latin typeface="Arial Black"/>
                <a:cs typeface="Arial Black"/>
              </a:rPr>
              <a:t>a </a:t>
            </a:r>
            <a:r>
              <a:rPr dirty="0" sz="950" spc="-114">
                <a:latin typeface="Arial Black"/>
                <a:cs typeface="Arial Black"/>
              </a:rPr>
              <a:t>Service) </a:t>
            </a:r>
            <a:r>
              <a:rPr dirty="0" sz="950" spc="-85">
                <a:latin typeface="Arial Black"/>
                <a:cs typeface="Arial Black"/>
              </a:rPr>
              <a:t>it </a:t>
            </a:r>
            <a:r>
              <a:rPr dirty="0" sz="950" spc="-105">
                <a:latin typeface="Arial Black"/>
                <a:cs typeface="Arial Black"/>
              </a:rPr>
              <a:t>is </a:t>
            </a:r>
            <a:r>
              <a:rPr dirty="0" sz="950" spc="-110">
                <a:latin typeface="Arial Black"/>
                <a:cs typeface="Arial Black"/>
              </a:rPr>
              <a:t>a </a:t>
            </a:r>
            <a:r>
              <a:rPr dirty="0" sz="950" spc="-75">
                <a:latin typeface="Arial Black"/>
                <a:cs typeface="Arial Black"/>
              </a:rPr>
              <a:t>more </a:t>
            </a:r>
            <a:r>
              <a:rPr dirty="0" sz="950" spc="-100">
                <a:latin typeface="Arial Black"/>
                <a:cs typeface="Arial Black"/>
              </a:rPr>
              <a:t>advanced use </a:t>
            </a:r>
            <a:r>
              <a:rPr dirty="0" sz="950" spc="-120">
                <a:latin typeface="Arial Black"/>
                <a:cs typeface="Arial Black"/>
              </a:rPr>
              <a:t>case.  </a:t>
            </a:r>
            <a:r>
              <a:rPr dirty="0" sz="950" spc="-100">
                <a:latin typeface="Arial Black"/>
                <a:cs typeface="Arial Black"/>
              </a:rPr>
              <a:t>All</a:t>
            </a:r>
            <a:r>
              <a:rPr dirty="0" sz="950" spc="-80">
                <a:latin typeface="Arial Black"/>
                <a:cs typeface="Arial Black"/>
              </a:rPr>
              <a:t> </a:t>
            </a:r>
            <a:r>
              <a:rPr dirty="0" sz="950" spc="-70">
                <a:latin typeface="Arial Black"/>
                <a:cs typeface="Arial Black"/>
              </a:rPr>
              <a:t>other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applications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90">
                <a:latin typeface="Arial Black"/>
                <a:cs typeface="Arial Black"/>
              </a:rPr>
              <a:t>could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80">
                <a:latin typeface="Arial Black"/>
                <a:cs typeface="Arial Black"/>
              </a:rPr>
              <a:t>be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110">
                <a:latin typeface="Arial Black"/>
                <a:cs typeface="Arial Black"/>
              </a:rPr>
              <a:t>well</a:t>
            </a:r>
            <a:r>
              <a:rPr dirty="0" sz="950" spc="-65">
                <a:latin typeface="Arial Black"/>
                <a:cs typeface="Arial Black"/>
              </a:rPr>
              <a:t> </a:t>
            </a:r>
            <a:r>
              <a:rPr dirty="0" sz="950" spc="-80">
                <a:latin typeface="Arial Black"/>
                <a:cs typeface="Arial Black"/>
              </a:rPr>
              <a:t>justified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based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60">
                <a:latin typeface="Arial Black"/>
                <a:cs typeface="Arial Black"/>
              </a:rPr>
              <a:t>on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the</a:t>
            </a:r>
            <a:r>
              <a:rPr dirty="0" sz="950" spc="-50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criteria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you</a:t>
            </a:r>
            <a:r>
              <a:rPr dirty="0" sz="950" spc="-70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researched</a:t>
            </a:r>
            <a:r>
              <a:rPr dirty="0" sz="950" spc="-25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and</a:t>
            </a:r>
            <a:r>
              <a:rPr dirty="0" sz="950" spc="-60">
                <a:latin typeface="Arial Black"/>
                <a:cs typeface="Arial Black"/>
              </a:rPr>
              <a:t> </a:t>
            </a:r>
            <a:r>
              <a:rPr dirty="0" sz="950" spc="-85">
                <a:latin typeface="Arial Black"/>
                <a:cs typeface="Arial Black"/>
              </a:rPr>
              <a:t>the</a:t>
            </a:r>
            <a:r>
              <a:rPr dirty="0" sz="950" spc="-45">
                <a:latin typeface="Arial Black"/>
                <a:cs typeface="Arial Black"/>
              </a:rPr>
              <a:t> </a:t>
            </a:r>
            <a:r>
              <a:rPr dirty="0" sz="950" spc="-95">
                <a:latin typeface="Arial Black"/>
                <a:cs typeface="Arial Black"/>
              </a:rPr>
              <a:t>data</a:t>
            </a:r>
            <a:r>
              <a:rPr dirty="0" sz="950" spc="-55">
                <a:latin typeface="Arial Black"/>
                <a:cs typeface="Arial Black"/>
              </a:rPr>
              <a:t> </a:t>
            </a:r>
            <a:r>
              <a:rPr dirty="0" sz="950" spc="-75">
                <a:latin typeface="Arial Black"/>
                <a:cs typeface="Arial Black"/>
              </a:rPr>
              <a:t>provided.</a:t>
            </a:r>
            <a:endParaRPr sz="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lunguroiu@deloitte.com.au;hal-khudairy@deloitte.com.au;matgeorge@deloitte.com.au;dkissane@deloitte.com.au</dc:creator>
  <dc:title>Cloud Transformation Journey – The Deloitte Approach</dc:title>
  <dcterms:created xsi:type="dcterms:W3CDTF">2020-06-20T19:50:19Z</dcterms:created>
  <dcterms:modified xsi:type="dcterms:W3CDTF">2020-06-20T19:50:19Z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2020-06-20T00:00:00Z</vt:filetime>
  </property>
</Properties>
</file>