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2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D2A-A853-4651-8B5C-D60EDB4DE40B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7A57-1845-44DA-9F9A-D9DBBD0C8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48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D2A-A853-4651-8B5C-D60EDB4DE40B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7A57-1845-44DA-9F9A-D9DBBD0C8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0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D2A-A853-4651-8B5C-D60EDB4DE40B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7A57-1845-44DA-9F9A-D9DBBD0C8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65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D2A-A853-4651-8B5C-D60EDB4DE40B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7A57-1845-44DA-9F9A-D9DBBD0C8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21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D2A-A853-4651-8B5C-D60EDB4DE40B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7A57-1845-44DA-9F9A-D9DBBD0C8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74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D2A-A853-4651-8B5C-D60EDB4DE40B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7A57-1845-44DA-9F9A-D9DBBD0C8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68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D2A-A853-4651-8B5C-D60EDB4DE40B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7A57-1845-44DA-9F9A-D9DBBD0C8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07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D2A-A853-4651-8B5C-D60EDB4DE40B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7A57-1845-44DA-9F9A-D9DBBD0C8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58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D2A-A853-4651-8B5C-D60EDB4DE40B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7A57-1845-44DA-9F9A-D9DBBD0C8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D2A-A853-4651-8B5C-D60EDB4DE40B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7A57-1845-44DA-9F9A-D9DBBD0C8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80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40D2A-A853-4651-8B5C-D60EDB4DE40B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7A57-1845-44DA-9F9A-D9DBBD0C8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24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40D2A-A853-4651-8B5C-D60EDB4DE40B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47A57-1845-44DA-9F9A-D9DBBD0C8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82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2"/>
                </a:solidFill>
                <a:latin typeface="Algerian" panose="04020705040A02060702" pitchFamily="82" charset="0"/>
              </a:rPr>
              <a:t>SINHGAD INSTITUTE </a:t>
            </a:r>
            <a:r>
              <a:rPr lang="en-US" sz="4800" b="1" dirty="0">
                <a:solidFill>
                  <a:schemeClr val="tx2"/>
                </a:solidFill>
                <a:latin typeface="Algerian" panose="04020705040A02060702" pitchFamily="82" charset="0"/>
              </a:rPr>
              <a:t>OF </a:t>
            </a:r>
            <a:r>
              <a:rPr lang="en-US" sz="4800" b="1" dirty="0" smtClean="0">
                <a:solidFill>
                  <a:schemeClr val="tx2"/>
                </a:solidFill>
                <a:latin typeface="Algerian" panose="04020705040A02060702" pitchFamily="82" charset="0"/>
              </a:rPr>
              <a:t>MANAGEMENT</a:t>
            </a:r>
            <a:br>
              <a:rPr lang="en-US" sz="4800" b="1" dirty="0" smtClean="0">
                <a:solidFill>
                  <a:schemeClr val="tx2"/>
                </a:solidFill>
                <a:latin typeface="Algerian" panose="04020705040A02060702" pitchFamily="82" charset="0"/>
              </a:rPr>
            </a:br>
            <a:r>
              <a:rPr lang="en-US" sz="40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ONLINE SHOPPING MANAGEMENT</a:t>
            </a:r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chemeClr val="tx2"/>
                </a:solidFill>
              </a:rPr>
              <a:t>Submitted By                                         Guided By</a:t>
            </a:r>
            <a:endParaRPr lang="en-US" dirty="0" smtClean="0"/>
          </a:p>
          <a:p>
            <a:r>
              <a:rPr lang="en-US" b="1" dirty="0" smtClean="0">
                <a:solidFill>
                  <a:schemeClr val="tx2"/>
                </a:solidFill>
              </a:rPr>
              <a:t>Singh Arpit </a:t>
            </a:r>
            <a:r>
              <a:rPr lang="en-US" b="1" dirty="0" err="1" smtClean="0">
                <a:solidFill>
                  <a:schemeClr val="tx2"/>
                </a:solidFill>
              </a:rPr>
              <a:t>Omprakash</a:t>
            </a:r>
            <a:r>
              <a:rPr lang="en-US" b="1" dirty="0" smtClean="0">
                <a:solidFill>
                  <a:schemeClr val="tx2"/>
                </a:solidFill>
              </a:rPr>
              <a:t>                                        </a:t>
            </a:r>
            <a:r>
              <a:rPr lang="en-US" dirty="0" smtClean="0">
                <a:solidFill>
                  <a:schemeClr val="tx2"/>
                </a:solidFill>
              </a:rPr>
              <a:t>  Dr. Ramesh </a:t>
            </a:r>
            <a:r>
              <a:rPr lang="en-US" dirty="0" err="1" smtClean="0">
                <a:solidFill>
                  <a:schemeClr val="tx2"/>
                </a:solidFill>
              </a:rPr>
              <a:t>Jadhav</a:t>
            </a:r>
            <a:endParaRPr lang="en-IN" dirty="0" smtClean="0">
              <a:solidFill>
                <a:schemeClr val="tx2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81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8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84C2-F20F-46B9-8D7E-6F2755C5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>
                <a:solidFill>
                  <a:schemeClr val="tx2"/>
                </a:solidFill>
              </a:rPr>
              <a:t>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21A0-1A38-4D28-8AC5-2D5452DA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User Login</a:t>
            </a:r>
          </a:p>
          <a:p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08A18B-61E5-4496-B575-AA14751BBD9E}"/>
              </a:ext>
            </a:extLst>
          </p:cNvPr>
          <p:cNvSpPr/>
          <p:nvPr/>
        </p:nvSpPr>
        <p:spPr>
          <a:xfrm>
            <a:off x="2103783" y="2577783"/>
            <a:ext cx="599660" cy="602739"/>
          </a:xfrm>
          <a:prstGeom prst="ellipse">
            <a:avLst/>
          </a:prstGeom>
          <a:gradFill flip="none" rotWithShape="1">
            <a:gsLst>
              <a:gs pos="0">
                <a:srgbClr val="4472C4">
                  <a:lumMod val="67000"/>
                </a:srgbClr>
              </a:gs>
              <a:gs pos="48000">
                <a:srgbClr val="4472C4">
                  <a:lumMod val="97000"/>
                  <a:lumOff val="3000"/>
                </a:srgbClr>
              </a:gs>
              <a:gs pos="100000">
                <a:srgbClr val="4472C4">
                  <a:lumMod val="60000"/>
                  <a:lumOff val="4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09945-7662-462C-AE81-CFD83E705B99}"/>
              </a:ext>
            </a:extLst>
          </p:cNvPr>
          <p:cNvCxnSpPr>
            <a:cxnSpLocks/>
          </p:cNvCxnSpPr>
          <p:nvPr/>
        </p:nvCxnSpPr>
        <p:spPr>
          <a:xfrm>
            <a:off x="2411896" y="3180522"/>
            <a:ext cx="0" cy="7288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64EE37-7806-4FD4-B39C-51132AE4174B}"/>
              </a:ext>
            </a:extLst>
          </p:cNvPr>
          <p:cNvCxnSpPr/>
          <p:nvPr/>
        </p:nvCxnSpPr>
        <p:spPr>
          <a:xfrm>
            <a:off x="1974574" y="3429000"/>
            <a:ext cx="87464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85C5E9-C621-4E8F-BFA0-B981C06FB013}"/>
              </a:ext>
            </a:extLst>
          </p:cNvPr>
          <p:cNvCxnSpPr>
            <a:cxnSpLocks/>
          </p:cNvCxnSpPr>
          <p:nvPr/>
        </p:nvCxnSpPr>
        <p:spPr>
          <a:xfrm>
            <a:off x="2411896" y="3909392"/>
            <a:ext cx="308114" cy="24847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8BD04D-212F-4200-BED8-9CB383723A92}"/>
              </a:ext>
            </a:extLst>
          </p:cNvPr>
          <p:cNvCxnSpPr>
            <a:cxnSpLocks/>
          </p:cNvCxnSpPr>
          <p:nvPr/>
        </p:nvCxnSpPr>
        <p:spPr>
          <a:xfrm flipH="1">
            <a:off x="2103783" y="3909392"/>
            <a:ext cx="308114" cy="24847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B203913-B20C-4DF8-A804-054BE67D0910}"/>
              </a:ext>
            </a:extLst>
          </p:cNvPr>
          <p:cNvSpPr/>
          <p:nvPr/>
        </p:nvSpPr>
        <p:spPr>
          <a:xfrm>
            <a:off x="1815548" y="4157870"/>
            <a:ext cx="1272208" cy="586403"/>
          </a:xfrm>
          <a:prstGeom prst="rect">
            <a:avLst/>
          </a:prstGeom>
          <a:gradFill flip="none" rotWithShape="1">
            <a:gsLst>
              <a:gs pos="0">
                <a:srgbClr val="4472C4">
                  <a:lumMod val="0"/>
                  <a:lumOff val="100000"/>
                </a:srgbClr>
              </a:gs>
              <a:gs pos="35000">
                <a:srgbClr val="4472C4">
                  <a:lumMod val="0"/>
                  <a:lumOff val="100000"/>
                </a:srgbClr>
              </a:gs>
              <a:gs pos="100000">
                <a:srgbClr val="4472C4">
                  <a:lumMod val="100000"/>
                </a:srgbClr>
              </a:gs>
            </a:gsLst>
            <a:path path="circle">
              <a:fillToRect l="50000" t="-80000" r="50000" b="180000"/>
            </a:path>
            <a:tileRect/>
          </a:gra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2F5496"/>
                </a:solidFill>
                <a:effectLst/>
                <a:uLnTx/>
                <a:uFillTx/>
                <a:latin typeface="Euphemia(Body)"/>
                <a:ea typeface="Times New Roman" panose="02020603050405020304" pitchFamily="18" charset="0"/>
                <a:cs typeface="Mangal" panose="02040503050203030202" pitchFamily="18" charset="0"/>
              </a:rPr>
              <a:t>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D9137C-DA27-434B-B251-A404BA504513}"/>
              </a:ext>
            </a:extLst>
          </p:cNvPr>
          <p:cNvCxnSpPr>
            <a:cxnSpLocks/>
          </p:cNvCxnSpPr>
          <p:nvPr/>
        </p:nvCxnSpPr>
        <p:spPr>
          <a:xfrm>
            <a:off x="3087756" y="4451071"/>
            <a:ext cx="4744279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9D5C0CE-2E64-47DB-BA77-55A958E8E8A8}"/>
              </a:ext>
            </a:extLst>
          </p:cNvPr>
          <p:cNvSpPr/>
          <p:nvPr/>
        </p:nvSpPr>
        <p:spPr>
          <a:xfrm>
            <a:off x="7924800" y="3803396"/>
            <a:ext cx="1364971" cy="1232428"/>
          </a:xfrm>
          <a:prstGeom prst="ellipse">
            <a:avLst/>
          </a:prstGeom>
          <a:gradFill>
            <a:gsLst>
              <a:gs pos="0">
                <a:srgbClr val="4472C4">
                  <a:lumMod val="0"/>
                  <a:lumOff val="100000"/>
                </a:srgbClr>
              </a:gs>
              <a:gs pos="35000">
                <a:srgbClr val="4472C4">
                  <a:lumMod val="0"/>
                  <a:lumOff val="100000"/>
                </a:srgbClr>
              </a:gs>
              <a:gs pos="100000">
                <a:srgbClr val="4472C4">
                  <a:lumMod val="100000"/>
                </a:srgbClr>
              </a:gs>
            </a:gsLst>
            <a:path path="circle">
              <a:fillToRect l="50000" t="-80000" r="50000" b="180000"/>
            </a:path>
          </a:gra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uphemia(Body)"/>
                <a:ea typeface="Times New Roman" panose="02020603050405020304" pitchFamily="18" charset="0"/>
                <a:cs typeface="Mangal" panose="02040503050203030202" pitchFamily="18" charset="0"/>
              </a:rPr>
              <a:t>Log In</a:t>
            </a:r>
            <a:endParaRPr kumimoji="0" lang="en-IN" sz="1500" b="1" i="0" u="none" strike="noStrike" kern="0" cap="none" spc="0" normalizeH="0" baseline="0" noProof="0" dirty="0">
              <a:ln>
                <a:noFill/>
              </a:ln>
              <a:solidFill>
                <a:srgbClr val="2F5496"/>
              </a:solidFill>
              <a:effectLst/>
              <a:uLnTx/>
              <a:uFillTx/>
              <a:latin typeface="Euphemia(Body)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8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D464-DE66-45F3-818F-094D1B18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b="1" dirty="0">
                <a:solidFill>
                  <a:schemeClr val="tx2"/>
                </a:solidFill>
                <a:effectLst/>
                <a:latin typeface="Plantagenet Cherokee (Headings)"/>
                <a:ea typeface="Calibri" panose="020F0502020204030204" pitchFamily="34" charset="0"/>
              </a:rPr>
              <a:t>Activity Diagram</a:t>
            </a:r>
            <a:endParaRPr lang="en-IN" sz="3500" dirty="0">
              <a:solidFill>
                <a:schemeClr val="tx2"/>
              </a:solidFill>
              <a:latin typeface="Plantagenet Cherokee (Headings)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08EFE-763D-4AC9-804F-86A531EA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u="sng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Diagram of Overall Admin site 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29472BF-BBB5-4322-A720-BBAFE6290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00" t="4686"/>
          <a:stretch/>
        </p:blipFill>
        <p:spPr>
          <a:xfrm>
            <a:off x="6374296" y="1517373"/>
            <a:ext cx="4711286" cy="569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4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D383-86CB-414D-815B-1AF10A84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Admin</a:t>
            </a:r>
            <a:r>
              <a:rPr lang="en-IN" b="1" dirty="0"/>
              <a:t> </a:t>
            </a:r>
            <a:r>
              <a:rPr lang="en-IN" b="1" dirty="0">
                <a:solidFill>
                  <a:schemeClr val="tx2"/>
                </a:solidFill>
              </a:rPr>
              <a:t>Site </a:t>
            </a:r>
            <a:r>
              <a:rPr lang="en-IN" sz="2800" b="1" dirty="0">
                <a:solidFill>
                  <a:schemeClr val="tx2"/>
                </a:solidFill>
                <a:effectLst/>
                <a:latin typeface="Plantagenet Cherokee (Headings)"/>
                <a:ea typeface="Calibri" panose="020F0502020204030204" pitchFamily="34" charset="0"/>
              </a:rPr>
              <a:t>Activity Diagram</a:t>
            </a:r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C7659-E989-4B5F-AE2A-2BA8ADCE3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2643" y="1388019"/>
            <a:ext cx="4903305" cy="568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9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CC37-6281-463A-B7E8-5EA38BBF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Admin</a:t>
            </a:r>
            <a:r>
              <a:rPr lang="en-IN" b="1" dirty="0"/>
              <a:t> </a:t>
            </a:r>
            <a:r>
              <a:rPr lang="en-IN" b="1" dirty="0">
                <a:solidFill>
                  <a:schemeClr val="tx2"/>
                </a:solidFill>
              </a:rPr>
              <a:t>Site </a:t>
            </a:r>
            <a:r>
              <a:rPr lang="en-IN" sz="2800" b="1" dirty="0">
                <a:solidFill>
                  <a:schemeClr val="tx2"/>
                </a:solidFill>
                <a:effectLst/>
                <a:latin typeface="Plantagenet Cherokee (Headings)"/>
                <a:ea typeface="Calibri" panose="020F0502020204030204" pitchFamily="34" charset="0"/>
              </a:rPr>
              <a:t>Activity Diagram</a:t>
            </a:r>
            <a:r>
              <a:rPr lang="en-IN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D65BBD-D603-43E5-9BBB-81FF0E12A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7357" y="1456829"/>
            <a:ext cx="5022573" cy="52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1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D696-08EA-46CB-A5C9-5CC31161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User</a:t>
            </a:r>
            <a:r>
              <a:rPr lang="en-IN" b="1" dirty="0"/>
              <a:t> </a:t>
            </a:r>
            <a:r>
              <a:rPr lang="en-IN" b="1" dirty="0">
                <a:solidFill>
                  <a:schemeClr val="tx2"/>
                </a:solidFill>
              </a:rPr>
              <a:t>Site </a:t>
            </a:r>
            <a:r>
              <a:rPr lang="en-IN" sz="2800" b="1" dirty="0">
                <a:solidFill>
                  <a:schemeClr val="tx2"/>
                </a:solidFill>
                <a:effectLst/>
                <a:latin typeface="Plantagenet Cherokee (Headings)"/>
                <a:ea typeface="Calibri" panose="020F0502020204030204" pitchFamily="34" charset="0"/>
              </a:rPr>
              <a:t>Activity Diagram</a:t>
            </a:r>
            <a:r>
              <a:rPr lang="en-IN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B21893-FC67-41C9-8EC5-D2C58EA52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u="sng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Diagram of Overall User site 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AB3113E4-F638-4BA7-AF57-4ED652F9E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31" t="5217" r="3571"/>
          <a:stretch/>
        </p:blipFill>
        <p:spPr>
          <a:xfrm>
            <a:off x="5963480" y="1446115"/>
            <a:ext cx="4731026" cy="559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6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 smtClean="0">
                <a:latin typeface="Arial Black" panose="020B0A04020102020204" pitchFamily="34" charset="0"/>
              </a:rPr>
              <a:t>Content</a:t>
            </a:r>
            <a:endParaRPr lang="en-IN" b="1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IN" spc="-1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the</a:t>
            </a:r>
            <a:r>
              <a:rPr lang="en-IN" spc="-1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System</a:t>
            </a:r>
          </a:p>
          <a:p>
            <a:r>
              <a:rPr lang="en-IN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r>
              <a:rPr lang="en-IN" spc="-1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pc="-1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Solving</a:t>
            </a:r>
            <a:endParaRPr lang="en-IN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Core</a:t>
            </a:r>
            <a:r>
              <a:rPr lang="en-IN" spc="-1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</a:t>
            </a:r>
          </a:p>
          <a:p>
            <a:r>
              <a:rPr lang="en-IN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40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  <a:latin typeface="Plantagenet Cherokee (Headings)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IN" b="1" spc="-10" dirty="0">
                <a:solidFill>
                  <a:schemeClr val="tx2"/>
                </a:solidFill>
                <a:latin typeface="Plantagenet Cherokee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2"/>
                </a:solidFill>
                <a:latin typeface="Plantagenet Cherokee (Headings)"/>
                <a:ea typeface="Calibri" panose="020F0502020204030204" pitchFamily="34" charset="0"/>
                <a:cs typeface="Times New Roman" panose="02020603050405020304" pitchFamily="18" charset="0"/>
              </a:rPr>
              <a:t>of the</a:t>
            </a:r>
            <a:r>
              <a:rPr lang="en-IN" b="1" spc="-10" dirty="0">
                <a:solidFill>
                  <a:schemeClr val="tx2"/>
                </a:solidFill>
                <a:latin typeface="Plantagenet Cherokee (Headings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2"/>
                </a:solidFill>
                <a:latin typeface="Plantagenet Cherokee (Headings)"/>
                <a:ea typeface="Calibri" panose="020F0502020204030204" pitchFamily="34" charset="0"/>
                <a:cs typeface="Times New Roman" panose="02020603050405020304" pitchFamily="18" charset="0"/>
              </a:rPr>
              <a:t>New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objective of the project on online cloth selling is it manage the details of products, Order, User, Payments.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manage all the information about p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roducts</a:t>
            </a:r>
            <a:r>
              <a:rPr lang="en-IN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allow to user select the category of p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roduct</a:t>
            </a:r>
            <a:r>
              <a:rPr lang="en-IN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per their need..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Site have a login facility to user log in their account for p</a:t>
            </a:r>
            <a:r>
              <a:rPr lang="en-IN" dirty="0" smtClean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roducts</a:t>
            </a:r>
            <a:r>
              <a:rPr lang="en-IN" dirty="0" smtClean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order.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23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Solving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Our</a:t>
            </a:r>
            <a:r>
              <a:rPr lang="en-IN" spc="-15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mission is</a:t>
            </a:r>
            <a:r>
              <a:rPr lang="en-IN" spc="-5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to provide</a:t>
            </a:r>
            <a:r>
              <a:rPr lang="en-IN" spc="-10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a</a:t>
            </a:r>
            <a:r>
              <a:rPr lang="en-IN" spc="-5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platform</a:t>
            </a:r>
            <a:r>
              <a:rPr lang="en-IN" spc="-5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for</a:t>
            </a:r>
            <a:r>
              <a:rPr lang="en-IN" spc="-5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buy online p</a:t>
            </a:r>
            <a:r>
              <a:rPr lang="en-IN" dirty="0" smtClean="0">
                <a:solidFill>
                  <a:schemeClr val="tx2"/>
                </a:solidFill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roducts</a:t>
            </a:r>
            <a:r>
              <a:rPr lang="en-IN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The user can save the p</a:t>
            </a:r>
            <a:r>
              <a:rPr lang="en-IN" dirty="0" smtClean="0">
                <a:solidFill>
                  <a:schemeClr val="tx2"/>
                </a:solidFill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roducts</a:t>
            </a:r>
            <a:r>
              <a:rPr lang="en-IN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dirty="0" smtClean="0">
                <a:solidFill>
                  <a:schemeClr val="tx2"/>
                </a:solidFill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i</a:t>
            </a:r>
            <a:r>
              <a:rPr lang="en-IN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n the cart.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The user select the multiple products at one time.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Customer can order products online easily</a:t>
            </a:r>
            <a:r>
              <a:rPr lang="en-IN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r>
              <a:rPr lang="en-IN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47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Core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"/>
              <a:tabLst>
                <a:tab pos="335280" algn="l"/>
              </a:tabLst>
            </a:pPr>
            <a:r>
              <a:rPr lang="en-US" b="1" dirty="0" smtClean="0">
                <a:effectLst/>
                <a:latin typeface="Euphemia(Body)"/>
                <a:ea typeface="Times New Roman" panose="02020603050405020304" pitchFamily="18" charset="0"/>
              </a:rPr>
              <a:t>Authenticate</a:t>
            </a:r>
            <a:r>
              <a:rPr lang="en-US" b="1" spc="-30" dirty="0" smtClean="0">
                <a:effectLst/>
                <a:latin typeface="Euphemia(Body)"/>
                <a:ea typeface="Times New Roman" panose="02020603050405020304" pitchFamily="18" charset="0"/>
              </a:rPr>
              <a:t> </a:t>
            </a:r>
            <a:r>
              <a:rPr lang="en-US" b="1" dirty="0" smtClean="0">
                <a:effectLst/>
                <a:latin typeface="Euphemia(Body)"/>
                <a:ea typeface="Times New Roman" panose="02020603050405020304" pitchFamily="18" charset="0"/>
              </a:rPr>
              <a:t>User</a:t>
            </a:r>
            <a:endParaRPr lang="en-IN" dirty="0" smtClean="0">
              <a:effectLst/>
              <a:latin typeface="Euphemia(Body)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275"/>
              </a:spcBef>
              <a:buFont typeface="Symbol" panose="05050102010706020507" pitchFamily="18" charset="2"/>
              <a:buChar char=""/>
              <a:tabLst>
                <a:tab pos="335280" algn="l"/>
              </a:tabLst>
            </a:pPr>
            <a:r>
              <a:rPr lang="en-US" sz="2000" dirty="0" smtClean="0">
                <a:effectLst/>
                <a:latin typeface="Euphemia(Body)"/>
                <a:ea typeface="Times New Roman" panose="02020603050405020304" pitchFamily="18" charset="0"/>
              </a:rPr>
              <a:t>User can sing in using Email address.</a:t>
            </a:r>
            <a:endParaRPr lang="en-IN" sz="2000" dirty="0" smtClean="0">
              <a:effectLst/>
              <a:latin typeface="Euphemia(Body)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275"/>
              </a:spcBef>
              <a:buFont typeface="Symbol" panose="05050102010706020507" pitchFamily="18" charset="2"/>
              <a:buChar char=""/>
              <a:tabLst>
                <a:tab pos="335280" algn="l"/>
              </a:tabLst>
            </a:pPr>
            <a:r>
              <a:rPr lang="en-US" sz="2000" dirty="0" smtClean="0">
                <a:effectLst/>
                <a:latin typeface="Euphemia(Body)"/>
                <a:ea typeface="Times New Roman" panose="02020603050405020304" pitchFamily="18" charset="0"/>
              </a:rPr>
              <a:t>User fill up the Register From and redirect to the log in page</a:t>
            </a:r>
          </a:p>
          <a:p>
            <a:pPr marL="800100" lvl="1" indent="-342900">
              <a:lnSpc>
                <a:spcPct val="100000"/>
              </a:lnSpc>
              <a:spcBef>
                <a:spcPts val="275"/>
              </a:spcBef>
              <a:buFont typeface="Symbol" panose="05050102010706020507" pitchFamily="18" charset="2"/>
              <a:buChar char=""/>
              <a:tabLst>
                <a:tab pos="335280" algn="l"/>
              </a:tabLst>
            </a:pPr>
            <a:r>
              <a:rPr lang="en-IN" sz="2000" dirty="0" smtClean="0">
                <a:effectLst/>
                <a:latin typeface="Euphemia(Body)"/>
                <a:ea typeface="Calibri" panose="020F0502020204030204" pitchFamily="34" charset="0"/>
                <a:cs typeface="Times New Roman" panose="02020603050405020304" pitchFamily="18" charset="0"/>
              </a:rPr>
              <a:t>User also selecting category for buy </a:t>
            </a:r>
            <a:r>
              <a:rPr lang="en-IN" sz="2000" dirty="0" smtClean="0">
                <a:latin typeface="Euphemia(Body)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endParaRPr lang="en-IN" sz="2000" dirty="0" smtClean="0">
              <a:effectLst/>
              <a:latin typeface="Euphemia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275"/>
              </a:spcBef>
              <a:buNone/>
              <a:tabLst>
                <a:tab pos="335280" algn="l"/>
              </a:tabLst>
            </a:pPr>
            <a:endParaRPr lang="en-IN" sz="2000" dirty="0" smtClean="0">
              <a:latin typeface="Euphemia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"/>
              <a:tabLst>
                <a:tab pos="335280" algn="l"/>
              </a:tabLst>
            </a:pPr>
            <a:r>
              <a:rPr lang="en-US" b="1" dirty="0" smtClean="0">
                <a:latin typeface="Euphemia(Body)"/>
                <a:ea typeface="Times New Roman" panose="02020603050405020304" pitchFamily="18" charset="0"/>
              </a:rPr>
              <a:t>Products</a:t>
            </a:r>
            <a:endParaRPr lang="en-IN" dirty="0" smtClean="0">
              <a:effectLst/>
              <a:latin typeface="Euphemia(Body)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275"/>
              </a:spcBef>
              <a:buFont typeface="Symbol" panose="05050102010706020507" pitchFamily="18" charset="2"/>
              <a:buChar char=""/>
              <a:tabLst>
                <a:tab pos="335280" algn="l"/>
              </a:tabLst>
            </a:pPr>
            <a:r>
              <a:rPr lang="en-US" sz="2000" dirty="0" smtClean="0">
                <a:effectLst/>
                <a:latin typeface="Euphemia(Body)"/>
                <a:ea typeface="Times New Roman" panose="02020603050405020304" pitchFamily="18" charset="0"/>
              </a:rPr>
              <a:t>Admin add the products and products category on site</a:t>
            </a:r>
            <a:endParaRPr lang="en-IN" sz="2000" dirty="0" smtClean="0">
              <a:effectLst/>
              <a:latin typeface="Euphemia(Body)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275"/>
              </a:spcBef>
              <a:buFont typeface="Symbol" panose="05050102010706020507" pitchFamily="18" charset="2"/>
              <a:buChar char=""/>
              <a:tabLst>
                <a:tab pos="335280" algn="l"/>
              </a:tabLst>
            </a:pPr>
            <a:r>
              <a:rPr lang="en-US" sz="2000" dirty="0" smtClean="0">
                <a:effectLst/>
                <a:latin typeface="Euphemia(Body)"/>
                <a:ea typeface="Times New Roman" panose="02020603050405020304" pitchFamily="18" charset="0"/>
              </a:rPr>
              <a:t>User browse the products on as per category</a:t>
            </a:r>
            <a:endParaRPr lang="en-IN" sz="2000" dirty="0" smtClean="0">
              <a:effectLst/>
              <a:latin typeface="Euphemia(Body)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275"/>
              </a:spcBef>
              <a:buFont typeface="Symbol" panose="05050102010706020507" pitchFamily="18" charset="2"/>
              <a:buChar char=""/>
              <a:tabLst>
                <a:tab pos="335280" algn="l"/>
              </a:tabLst>
            </a:pPr>
            <a:r>
              <a:rPr lang="en-US" sz="2000" dirty="0" smtClean="0">
                <a:effectLst/>
                <a:latin typeface="Euphemia(Body)"/>
                <a:ea typeface="Times New Roman" panose="02020603050405020304" pitchFamily="18" charset="0"/>
              </a:rPr>
              <a:t>user add the products on cart to click add to cart and buy the products</a:t>
            </a:r>
            <a:endParaRPr lang="en-IN" sz="2000" dirty="0">
              <a:effectLst/>
              <a:latin typeface="Euphemia(Body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5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Core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ts val="275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"/>
              <a:tabLst>
                <a:tab pos="335280" algn="l"/>
              </a:tabLst>
            </a:pPr>
            <a:r>
              <a:rPr lang="en-US" b="1" dirty="0" smtClean="0">
                <a:effectLst/>
                <a:latin typeface="Euphemia(Body)"/>
                <a:ea typeface="Times New Roman" panose="02020603050405020304" pitchFamily="18" charset="0"/>
              </a:rPr>
              <a:t>Order</a:t>
            </a:r>
            <a:endParaRPr lang="en-IN" dirty="0" smtClean="0">
              <a:effectLst/>
              <a:latin typeface="Euphemia(Body)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275"/>
              </a:spcBef>
              <a:buFont typeface="Symbol" panose="05050102010706020507" pitchFamily="18" charset="2"/>
              <a:buChar char=""/>
              <a:tabLst>
                <a:tab pos="335280" algn="l"/>
              </a:tabLst>
            </a:pPr>
            <a:r>
              <a:rPr lang="en-US" sz="2000" dirty="0" smtClean="0">
                <a:effectLst/>
                <a:latin typeface="Euphemia(Body)"/>
                <a:ea typeface="Times New Roman" panose="02020603050405020304" pitchFamily="18" charset="0"/>
              </a:rPr>
              <a:t>Admin view the all orders by user</a:t>
            </a:r>
            <a:endParaRPr lang="en-IN" sz="2000" dirty="0" smtClean="0">
              <a:effectLst/>
              <a:latin typeface="Euphemia(Body)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275"/>
              </a:spcBef>
              <a:buFont typeface="Symbol" panose="05050102010706020507" pitchFamily="18" charset="2"/>
              <a:buChar char=""/>
              <a:tabLst>
                <a:tab pos="335280" algn="l"/>
              </a:tabLst>
            </a:pPr>
            <a:r>
              <a:rPr lang="en-US" sz="2000" dirty="0" smtClean="0">
                <a:effectLst/>
                <a:latin typeface="Euphemia(Body)"/>
                <a:ea typeface="Times New Roman" panose="02020603050405020304" pitchFamily="18" charset="0"/>
              </a:rPr>
              <a:t>Admin manage the all orders</a:t>
            </a:r>
            <a:endParaRPr lang="en-IN" sz="2000" dirty="0" smtClean="0">
              <a:effectLst/>
              <a:latin typeface="Euphemia(Body)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275"/>
              </a:spcBef>
              <a:buFont typeface="Symbol" panose="05050102010706020507" pitchFamily="18" charset="2"/>
              <a:buChar char=""/>
              <a:tabLst>
                <a:tab pos="335280" algn="l"/>
              </a:tabLst>
            </a:pPr>
            <a:r>
              <a:rPr lang="en-US" sz="2000" dirty="0" smtClean="0">
                <a:effectLst/>
                <a:latin typeface="Euphemia(Body)"/>
                <a:ea typeface="Times New Roman" panose="02020603050405020304" pitchFamily="18" charset="0"/>
              </a:rPr>
              <a:t>User buy the </a:t>
            </a:r>
            <a:r>
              <a:rPr lang="en-US" sz="2000" dirty="0" smtClean="0">
                <a:latin typeface="Euphemia(Body)"/>
                <a:ea typeface="Times New Roman" panose="02020603050405020304" pitchFamily="18" charset="0"/>
              </a:rPr>
              <a:t>products</a:t>
            </a:r>
            <a:r>
              <a:rPr lang="en-US" sz="2000" dirty="0" smtClean="0">
                <a:effectLst/>
                <a:latin typeface="Euphemia(Body)"/>
                <a:ea typeface="Times New Roman" panose="02020603050405020304" pitchFamily="18" charset="0"/>
              </a:rPr>
              <a:t> for selected category</a:t>
            </a:r>
            <a:endParaRPr lang="en-IN" sz="2000" dirty="0" smtClean="0">
              <a:effectLst/>
              <a:latin typeface="Euphemia(Body)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275"/>
              </a:spcBef>
              <a:buFont typeface="Symbol" panose="05050102010706020507" pitchFamily="18" charset="2"/>
              <a:buChar char=""/>
              <a:tabLst>
                <a:tab pos="335280" algn="l"/>
              </a:tabLst>
            </a:pPr>
            <a:r>
              <a:rPr lang="en-US" sz="2000" dirty="0" smtClean="0">
                <a:effectLst/>
                <a:latin typeface="Euphemia(Body)"/>
                <a:ea typeface="Times New Roman" panose="02020603050405020304" pitchFamily="18" charset="0"/>
              </a:rPr>
              <a:t>User remove item in the order</a:t>
            </a:r>
            <a:endParaRPr lang="en-IN" sz="2000" dirty="0" smtClean="0">
              <a:effectLst/>
              <a:latin typeface="Euphemia(Body)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94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3EA7-6571-4454-AFCC-49972FA0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D936-DC9F-48AB-A56C-39D12284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87015A-07B6-4FC8-BB98-9569996920C1}"/>
              </a:ext>
            </a:extLst>
          </p:cNvPr>
          <p:cNvSpPr/>
          <p:nvPr/>
        </p:nvSpPr>
        <p:spPr bwMode="auto">
          <a:xfrm>
            <a:off x="4933417" y="2829231"/>
            <a:ext cx="2694709" cy="2428569"/>
          </a:xfrm>
          <a:prstGeom prst="ellipse">
            <a:avLst/>
          </a:prstGeom>
          <a:solidFill>
            <a:srgbClr val="00B050"/>
          </a:solidFill>
          <a:ln w="28575" cap="flat" cmpd="sng" algn="ctr">
            <a:solidFill>
              <a:sysClr val="window" lastClr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prstClr val="black"/>
                </a:solidFill>
                <a:latin typeface="Trebuchet MS" panose="020B0603020202020204"/>
              </a:rPr>
              <a:t>Online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Shopping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noProof="0" dirty="0" smtClean="0">
                <a:solidFill>
                  <a:prstClr val="black"/>
                </a:solidFill>
                <a:latin typeface="Trebuchet MS" panose="020B0603020202020204"/>
              </a:rPr>
              <a:t>System</a:t>
            </a:r>
            <a:endParaRPr kumimoji="0" lang="en-IN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</a:endParaRP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937D6B76-4F43-470E-982E-A783E21AA776}"/>
              </a:ext>
            </a:extLst>
          </p:cNvPr>
          <p:cNvSpPr/>
          <p:nvPr/>
        </p:nvSpPr>
        <p:spPr bwMode="auto">
          <a:xfrm>
            <a:off x="1298713" y="3411792"/>
            <a:ext cx="1907904" cy="126344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E76618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solidFill>
                  <a:schemeClr val="tx2"/>
                </a:solidFill>
                <a:latin typeface="Trebuchet MS" panose="020B0603020202020204"/>
              </a:rPr>
              <a:t>Admin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rebuchet MS" panose="020B0603020202020204"/>
            </a:endParaRPr>
          </a:p>
        </p:txBody>
      </p:sp>
      <p:sp>
        <p:nvSpPr>
          <p:cNvPr id="9" name="Down Arrow 6">
            <a:extLst>
              <a:ext uri="{FF2B5EF4-FFF2-40B4-BE49-F238E27FC236}">
                <a16:creationId xmlns:a16="http://schemas.microsoft.com/office/drawing/2014/main" id="{945D213F-FE5C-434E-B6D0-D9D48FE558D1}"/>
              </a:ext>
            </a:extLst>
          </p:cNvPr>
          <p:cNvSpPr/>
          <p:nvPr/>
        </p:nvSpPr>
        <p:spPr bwMode="auto">
          <a:xfrm rot="16200000">
            <a:off x="3892769" y="3200048"/>
            <a:ext cx="354500" cy="1726802"/>
          </a:xfrm>
          <a:prstGeom prst="downArrow">
            <a:avLst>
              <a:gd name="adj1" fmla="val 51180"/>
              <a:gd name="adj2" fmla="val 57304"/>
            </a:avLst>
          </a:prstGeom>
          <a:solidFill>
            <a:srgbClr val="FFC000"/>
          </a:solidFill>
          <a:ln w="28575" cap="flat" cmpd="sng" algn="ctr">
            <a:solidFill>
              <a:srgbClr val="918655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</a:endParaRPr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3D57E9E4-3BCC-4063-9DA9-F08D01BE5B45}"/>
              </a:ext>
            </a:extLst>
          </p:cNvPr>
          <p:cNvSpPr/>
          <p:nvPr/>
        </p:nvSpPr>
        <p:spPr bwMode="auto">
          <a:xfrm>
            <a:off x="8985383" y="3468760"/>
            <a:ext cx="1907904" cy="1263445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E76618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dirty="0">
                <a:solidFill>
                  <a:prstClr val="black"/>
                </a:solidFill>
                <a:latin typeface="Trebuchet MS" panose="020B0603020202020204"/>
              </a:rPr>
              <a:t>User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</a:endParaRPr>
          </a:p>
        </p:txBody>
      </p:sp>
      <p:sp>
        <p:nvSpPr>
          <p:cNvPr id="17" name="Down Arrow 6">
            <a:extLst>
              <a:ext uri="{FF2B5EF4-FFF2-40B4-BE49-F238E27FC236}">
                <a16:creationId xmlns:a16="http://schemas.microsoft.com/office/drawing/2014/main" id="{BC23A78A-A643-4EF1-853E-6156459066F3}"/>
              </a:ext>
            </a:extLst>
          </p:cNvPr>
          <p:cNvSpPr/>
          <p:nvPr/>
        </p:nvSpPr>
        <p:spPr bwMode="auto">
          <a:xfrm rot="5400000">
            <a:off x="8162636" y="3417954"/>
            <a:ext cx="288237" cy="1357256"/>
          </a:xfrm>
          <a:prstGeom prst="downArrow">
            <a:avLst>
              <a:gd name="adj1" fmla="val 51180"/>
              <a:gd name="adj2" fmla="val 57304"/>
            </a:avLst>
          </a:prstGeom>
          <a:solidFill>
            <a:srgbClr val="00B0F0"/>
          </a:solidFill>
          <a:ln w="28575" cap="flat" cmpd="sng" algn="ctr">
            <a:solidFill>
              <a:srgbClr val="918655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2778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A731-CA53-4942-B015-627C6BC5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</a:rPr>
              <a:t>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BC17E-8726-4ED2-A123-3E59DB15E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"/>
            </a:pPr>
            <a:r>
              <a:rPr lang="en-IN" dirty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Calibri" panose="020F0502020204030204" pitchFamily="34" charset="0"/>
              </a:rPr>
              <a:t>Log in / log out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"/>
            </a:pPr>
            <a:r>
              <a:rPr lang="en-IN" dirty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Calibri" panose="020F0502020204030204" pitchFamily="34" charset="0"/>
              </a:rPr>
              <a:t>Registration </a:t>
            </a:r>
          </a:p>
          <a:p>
            <a:pPr marL="342900" lvl="0" indent="-342900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IN" dirty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Calibri" panose="020F0502020204030204" pitchFamily="34" charset="0"/>
              </a:rPr>
              <a:t>Add To Cart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solidFill>
                  <a:schemeClr val="tx2"/>
                </a:solidFill>
                <a:latin typeface="Euphemia(Body)"/>
                <a:ea typeface="Calibri" panose="020F0502020204030204" pitchFamily="34" charset="0"/>
                <a:cs typeface="Calibri" panose="020F0502020204030204" pitchFamily="34" charset="0"/>
              </a:rPr>
              <a:t>Manage Orders</a:t>
            </a:r>
            <a:endParaRPr lang="en-IN" dirty="0">
              <a:solidFill>
                <a:schemeClr val="tx2"/>
              </a:solidFill>
              <a:effectLst/>
              <a:latin typeface="Euphemia(Body)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chemeClr val="tx2"/>
                </a:solidFill>
                <a:latin typeface="Euphemia(Body)"/>
                <a:cs typeface="Calibri" panose="020F0502020204030204" pitchFamily="34" charset="0"/>
              </a:rPr>
              <a:t> Order </a:t>
            </a:r>
            <a:r>
              <a:rPr lang="en-IN" dirty="0" smtClean="0">
                <a:solidFill>
                  <a:schemeClr val="tx2"/>
                </a:solidFill>
                <a:latin typeface="Euphemia(Body)"/>
                <a:cs typeface="Calibri" panose="020F0502020204030204" pitchFamily="34" charset="0"/>
              </a:rPr>
              <a:t>Details</a:t>
            </a:r>
            <a:endParaRPr lang="en-IN" dirty="0">
              <a:solidFill>
                <a:schemeClr val="tx2"/>
              </a:solidFill>
              <a:latin typeface="Euphemia(Body)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8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"/>
            </a:pPr>
            <a:r>
              <a:rPr lang="en-IN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Log In / Log out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"/>
            </a:pPr>
            <a:r>
              <a:rPr lang="en-IN" dirty="0" smtClean="0">
                <a:solidFill>
                  <a:schemeClr val="tx2"/>
                </a:solidFill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Manage Products</a:t>
            </a:r>
            <a:r>
              <a:rPr lang="en-IN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</a:p>
          <a:p>
            <a:pPr marL="342900" lvl="0" indent="-342900">
              <a:lnSpc>
                <a:spcPct val="100000"/>
              </a:lnSpc>
              <a:buFont typeface="Wingdings" panose="05000000000000000000" pitchFamily="2" charset="2"/>
              <a:buChar char=""/>
            </a:pPr>
            <a:r>
              <a:rPr lang="en-IN" dirty="0" smtClean="0">
                <a:solidFill>
                  <a:schemeClr val="tx2"/>
                </a:solidFill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Manage</a:t>
            </a:r>
            <a:r>
              <a:rPr lang="en-IN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 Category</a:t>
            </a:r>
          </a:p>
          <a:p>
            <a:pPr marL="342900" lvl="0" indent="-342900">
              <a:lnSpc>
                <a:spcPct val="100000"/>
              </a:lnSpc>
              <a:spcAft>
                <a:spcPts val="1000"/>
              </a:spcAft>
              <a:buFont typeface="Wingdings" panose="05000000000000000000" pitchFamily="2" charset="2"/>
              <a:buChar char=""/>
            </a:pPr>
            <a:r>
              <a:rPr lang="en-IN" dirty="0" smtClean="0">
                <a:solidFill>
                  <a:schemeClr val="tx2"/>
                </a:solidFill>
                <a:effectLst/>
                <a:latin typeface="Euphemia(Body)"/>
                <a:ea typeface="Calibri" panose="020F0502020204030204" pitchFamily="34" charset="0"/>
                <a:cs typeface="Mangal" panose="02040503050203030202" pitchFamily="18" charset="0"/>
              </a:rPr>
              <a:t>Manage Orders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78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308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Algerian</vt:lpstr>
      <vt:lpstr>Arial</vt:lpstr>
      <vt:lpstr>Arial Black</vt:lpstr>
      <vt:lpstr>Bookman Old Style</vt:lpstr>
      <vt:lpstr>Calibri</vt:lpstr>
      <vt:lpstr>Calibri Light</vt:lpstr>
      <vt:lpstr>Euphemia(Body)</vt:lpstr>
      <vt:lpstr>Mangal</vt:lpstr>
      <vt:lpstr>Plantagenet Cherokee (Headings)</vt:lpstr>
      <vt:lpstr>Symbol</vt:lpstr>
      <vt:lpstr>Times New Roman</vt:lpstr>
      <vt:lpstr>Trebuchet MS</vt:lpstr>
      <vt:lpstr>Wingdings</vt:lpstr>
      <vt:lpstr>Office Theme</vt:lpstr>
      <vt:lpstr>SINHGAD INSTITUTE OF MANAGEMENT ONLINE SHOPPING MANAGEMENT</vt:lpstr>
      <vt:lpstr>Content</vt:lpstr>
      <vt:lpstr>Objective of the New System</vt:lpstr>
      <vt:lpstr>Problem Solving</vt:lpstr>
      <vt:lpstr>Core Components</vt:lpstr>
      <vt:lpstr>Core Components</vt:lpstr>
      <vt:lpstr>Module</vt:lpstr>
      <vt:lpstr>User</vt:lpstr>
      <vt:lpstr>Admin</vt:lpstr>
      <vt:lpstr>Use Case Diagram</vt:lpstr>
      <vt:lpstr>User</vt:lpstr>
      <vt:lpstr>Activity Diagram</vt:lpstr>
      <vt:lpstr>Admin Site Activity Diagram </vt:lpstr>
      <vt:lpstr>Admin Site Activity Diagram </vt:lpstr>
      <vt:lpstr>User Site Activity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SINHGAD INSTITUTE OF MANAGEMENT ONLINE SHOPPING MANAGEMENT</dc:title>
  <dc:creator>Arpit Singh</dc:creator>
  <cp:lastModifiedBy>Arpit Singh</cp:lastModifiedBy>
  <cp:revision>2</cp:revision>
  <dcterms:created xsi:type="dcterms:W3CDTF">2022-03-30T22:48:52Z</dcterms:created>
  <dcterms:modified xsi:type="dcterms:W3CDTF">2022-03-30T22:57:58Z</dcterms:modified>
</cp:coreProperties>
</file>