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752" r:id="rId2"/>
  </p:sldMasterIdLst>
  <p:notesMasterIdLst>
    <p:notesMasterId r:id="rId12"/>
  </p:notesMasterIdLst>
  <p:sldIdLst>
    <p:sldId id="256" r:id="rId3"/>
    <p:sldId id="281" r:id="rId4"/>
    <p:sldId id="290" r:id="rId5"/>
    <p:sldId id="291" r:id="rId6"/>
    <p:sldId id="293" r:id="rId7"/>
    <p:sldId id="294" r:id="rId8"/>
    <p:sldId id="260" r:id="rId9"/>
    <p:sldId id="283" r:id="rId10"/>
    <p:sldId id="289" r:id="rId11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zheng Xie" initials="YX" lastIdx="1" clrIdx="0">
    <p:extLst>
      <p:ext uri="{19B8F6BF-5375-455C-9EA6-DF929625EA0E}">
        <p15:presenceInfo xmlns:p15="http://schemas.microsoft.com/office/powerpoint/2012/main" userId="Yongzheng X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00"/>
    <a:srgbClr val="005A9C"/>
    <a:srgbClr val="102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8"/>
    <p:restoredTop sz="95118" autoAdjust="0"/>
  </p:normalViewPr>
  <p:slideViewPr>
    <p:cSldViewPr snapToGrid="0" snapToObjects="1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9A18E-C27B-4FDB-BC41-C007E734DF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C82515-B018-494C-BCB4-7E09013D4B2F}">
      <dgm:prSet/>
      <dgm:spPr/>
      <dgm:t>
        <a:bodyPr/>
        <a:lstStyle/>
        <a:p>
          <a:r>
            <a:rPr lang="en-AU" b="1" i="0"/>
            <a:t>Exploration and understanding of the significance of cybersecurity research</a:t>
          </a:r>
          <a:endParaRPr lang="en-US"/>
        </a:p>
      </dgm:t>
    </dgm:pt>
    <dgm:pt modelId="{2E731C61-6E03-4115-9DF7-5553B0DE9C07}" type="parTrans" cxnId="{9C4F8236-6875-44D9-BA1F-68334554DDC8}">
      <dgm:prSet/>
      <dgm:spPr/>
      <dgm:t>
        <a:bodyPr/>
        <a:lstStyle/>
        <a:p>
          <a:endParaRPr lang="en-US"/>
        </a:p>
      </dgm:t>
    </dgm:pt>
    <dgm:pt modelId="{FEFC5A27-3000-40FC-833B-A16EF126379D}" type="sibTrans" cxnId="{9C4F8236-6875-44D9-BA1F-68334554DDC8}">
      <dgm:prSet/>
      <dgm:spPr/>
      <dgm:t>
        <a:bodyPr/>
        <a:lstStyle/>
        <a:p>
          <a:endParaRPr lang="en-US"/>
        </a:p>
      </dgm:t>
    </dgm:pt>
    <dgm:pt modelId="{984DE3D5-D2F8-4114-AA23-43950A5F66F2}">
      <dgm:prSet/>
      <dgm:spPr/>
      <dgm:t>
        <a:bodyPr/>
        <a:lstStyle/>
        <a:p>
          <a:r>
            <a:rPr lang="en-AU" b="1" i="0"/>
            <a:t>Gaining hands-on experience in machine learning/deep learning technologies </a:t>
          </a:r>
          <a:endParaRPr lang="en-US"/>
        </a:p>
      </dgm:t>
    </dgm:pt>
    <dgm:pt modelId="{7A1AEB7D-0363-494E-9FA1-5FE8DCEE4B38}" type="parTrans" cxnId="{E6BFF22F-A4D4-459A-9170-8D63EB06B51F}">
      <dgm:prSet/>
      <dgm:spPr/>
      <dgm:t>
        <a:bodyPr/>
        <a:lstStyle/>
        <a:p>
          <a:endParaRPr lang="en-US"/>
        </a:p>
      </dgm:t>
    </dgm:pt>
    <dgm:pt modelId="{7E1A9EE0-D844-44E4-95F8-F2F9BC80500C}" type="sibTrans" cxnId="{E6BFF22F-A4D4-459A-9170-8D63EB06B51F}">
      <dgm:prSet/>
      <dgm:spPr/>
      <dgm:t>
        <a:bodyPr/>
        <a:lstStyle/>
        <a:p>
          <a:endParaRPr lang="en-US"/>
        </a:p>
      </dgm:t>
    </dgm:pt>
    <dgm:pt modelId="{BD6263EF-5DD5-4B4E-AA91-F887B768BD46}">
      <dgm:prSet/>
      <dgm:spPr/>
      <dgm:t>
        <a:bodyPr/>
        <a:lstStyle/>
        <a:p>
          <a:r>
            <a:rPr lang="en-AU" b="1" i="0" dirty="0"/>
            <a:t>Exploring and implementing vulnerability detection, software engineering and data analysis techniques</a:t>
          </a:r>
          <a:r>
            <a:rPr lang="en-US" b="0" i="0" dirty="0"/>
            <a:t>.</a:t>
          </a:r>
          <a:endParaRPr lang="en-US" dirty="0"/>
        </a:p>
      </dgm:t>
    </dgm:pt>
    <dgm:pt modelId="{121A5CAD-A4E5-4C41-B08A-8DE1F7694E74}" type="parTrans" cxnId="{0E508F5F-3967-4991-993A-F03F5FBF3F42}">
      <dgm:prSet/>
      <dgm:spPr/>
      <dgm:t>
        <a:bodyPr/>
        <a:lstStyle/>
        <a:p>
          <a:endParaRPr lang="en-US"/>
        </a:p>
      </dgm:t>
    </dgm:pt>
    <dgm:pt modelId="{79E78896-A9C2-4624-82F9-E2EC4D132DDC}" type="sibTrans" cxnId="{0E508F5F-3967-4991-993A-F03F5FBF3F42}">
      <dgm:prSet/>
      <dgm:spPr/>
      <dgm:t>
        <a:bodyPr/>
        <a:lstStyle/>
        <a:p>
          <a:endParaRPr lang="en-US"/>
        </a:p>
      </dgm:t>
    </dgm:pt>
    <dgm:pt modelId="{88A9F5C3-65D3-4A48-A0CD-DA83BCFAE44B}" type="pres">
      <dgm:prSet presAssocID="{2029A18E-C27B-4FDB-BC41-C007E734DF83}" presName="linear" presStyleCnt="0">
        <dgm:presLayoutVars>
          <dgm:animLvl val="lvl"/>
          <dgm:resizeHandles val="exact"/>
        </dgm:presLayoutVars>
      </dgm:prSet>
      <dgm:spPr/>
    </dgm:pt>
    <dgm:pt modelId="{27C19BFC-3977-4065-8086-289217406D0C}" type="pres">
      <dgm:prSet presAssocID="{9EC82515-B018-494C-BCB4-7E09013D4B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D7884-F25C-442B-8E1C-AF894051F9DC}" type="pres">
      <dgm:prSet presAssocID="{FEFC5A27-3000-40FC-833B-A16EF126379D}" presName="spacer" presStyleCnt="0"/>
      <dgm:spPr/>
    </dgm:pt>
    <dgm:pt modelId="{CADFC597-A866-41CF-9161-7111B00822A7}" type="pres">
      <dgm:prSet presAssocID="{984DE3D5-D2F8-4114-AA23-43950A5F66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1EC90B-7667-4F07-8D9B-B96DCE09B3C8}" type="pres">
      <dgm:prSet presAssocID="{7E1A9EE0-D844-44E4-95F8-F2F9BC80500C}" presName="spacer" presStyleCnt="0"/>
      <dgm:spPr/>
    </dgm:pt>
    <dgm:pt modelId="{46133406-9708-4AA9-BD18-FDE80FC29520}" type="pres">
      <dgm:prSet presAssocID="{BD6263EF-5DD5-4B4E-AA91-F887B768BD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BFF22F-A4D4-459A-9170-8D63EB06B51F}" srcId="{2029A18E-C27B-4FDB-BC41-C007E734DF83}" destId="{984DE3D5-D2F8-4114-AA23-43950A5F66F2}" srcOrd="1" destOrd="0" parTransId="{7A1AEB7D-0363-494E-9FA1-5FE8DCEE4B38}" sibTransId="{7E1A9EE0-D844-44E4-95F8-F2F9BC80500C}"/>
    <dgm:cxn modelId="{9C4F8236-6875-44D9-BA1F-68334554DDC8}" srcId="{2029A18E-C27B-4FDB-BC41-C007E734DF83}" destId="{9EC82515-B018-494C-BCB4-7E09013D4B2F}" srcOrd="0" destOrd="0" parTransId="{2E731C61-6E03-4115-9DF7-5553B0DE9C07}" sibTransId="{FEFC5A27-3000-40FC-833B-A16EF126379D}"/>
    <dgm:cxn modelId="{0E508F5F-3967-4991-993A-F03F5FBF3F42}" srcId="{2029A18E-C27B-4FDB-BC41-C007E734DF83}" destId="{BD6263EF-5DD5-4B4E-AA91-F887B768BD46}" srcOrd="2" destOrd="0" parTransId="{121A5CAD-A4E5-4C41-B08A-8DE1F7694E74}" sibTransId="{79E78896-A9C2-4624-82F9-E2EC4D132DDC}"/>
    <dgm:cxn modelId="{8B67C465-009E-48C7-BED8-EB14BABF4D9E}" type="presOf" srcId="{984DE3D5-D2F8-4114-AA23-43950A5F66F2}" destId="{CADFC597-A866-41CF-9161-7111B00822A7}" srcOrd="0" destOrd="0" presId="urn:microsoft.com/office/officeart/2005/8/layout/vList2"/>
    <dgm:cxn modelId="{477F6570-36A0-44C5-9EE3-6AC5F7C2ED02}" type="presOf" srcId="{2029A18E-C27B-4FDB-BC41-C007E734DF83}" destId="{88A9F5C3-65D3-4A48-A0CD-DA83BCFAE44B}" srcOrd="0" destOrd="0" presId="urn:microsoft.com/office/officeart/2005/8/layout/vList2"/>
    <dgm:cxn modelId="{502E7FBD-D6E8-4CC3-BAE6-6C3015B78B62}" type="presOf" srcId="{9EC82515-B018-494C-BCB4-7E09013D4B2F}" destId="{27C19BFC-3977-4065-8086-289217406D0C}" srcOrd="0" destOrd="0" presId="urn:microsoft.com/office/officeart/2005/8/layout/vList2"/>
    <dgm:cxn modelId="{6C7CE9CC-1428-46D4-9B1C-114DAAA9E5CF}" type="presOf" srcId="{BD6263EF-5DD5-4B4E-AA91-F887B768BD46}" destId="{46133406-9708-4AA9-BD18-FDE80FC29520}" srcOrd="0" destOrd="0" presId="urn:microsoft.com/office/officeart/2005/8/layout/vList2"/>
    <dgm:cxn modelId="{768E8C24-61E4-462B-A2B6-77B0A9280FCD}" type="presParOf" srcId="{88A9F5C3-65D3-4A48-A0CD-DA83BCFAE44B}" destId="{27C19BFC-3977-4065-8086-289217406D0C}" srcOrd="0" destOrd="0" presId="urn:microsoft.com/office/officeart/2005/8/layout/vList2"/>
    <dgm:cxn modelId="{6D4C6359-3974-41DA-8B22-8308FC490479}" type="presParOf" srcId="{88A9F5C3-65D3-4A48-A0CD-DA83BCFAE44B}" destId="{996D7884-F25C-442B-8E1C-AF894051F9DC}" srcOrd="1" destOrd="0" presId="urn:microsoft.com/office/officeart/2005/8/layout/vList2"/>
    <dgm:cxn modelId="{5341D1CD-B7F9-4CEF-887E-4CE714D2A1C3}" type="presParOf" srcId="{88A9F5C3-65D3-4A48-A0CD-DA83BCFAE44B}" destId="{CADFC597-A866-41CF-9161-7111B00822A7}" srcOrd="2" destOrd="0" presId="urn:microsoft.com/office/officeart/2005/8/layout/vList2"/>
    <dgm:cxn modelId="{022B4123-1C8E-4591-A923-CAB89ACB1C23}" type="presParOf" srcId="{88A9F5C3-65D3-4A48-A0CD-DA83BCFAE44B}" destId="{031EC90B-7667-4F07-8D9B-B96DCE09B3C8}" srcOrd="3" destOrd="0" presId="urn:microsoft.com/office/officeart/2005/8/layout/vList2"/>
    <dgm:cxn modelId="{7B054C2C-86A7-4B8D-ABE4-2DE785DB15CE}" type="presParOf" srcId="{88A9F5C3-65D3-4A48-A0CD-DA83BCFAE44B}" destId="{46133406-9708-4AA9-BD18-FDE80FC295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9BFC-3977-4065-8086-289217406D0C}">
      <dsp:nvSpPr>
        <dsp:cNvPr id="0" name=""/>
        <dsp:cNvSpPr/>
      </dsp:nvSpPr>
      <dsp:spPr>
        <a:xfrm>
          <a:off x="0" y="83825"/>
          <a:ext cx="4978226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/>
            <a:t>Exploration and understanding of the significance of cybersecurity research</a:t>
          </a:r>
          <a:endParaRPr lang="en-US" sz="2000" kern="1200"/>
        </a:p>
      </dsp:txBody>
      <dsp:txXfrm>
        <a:off x="54616" y="138441"/>
        <a:ext cx="4868994" cy="1009580"/>
      </dsp:txXfrm>
    </dsp:sp>
    <dsp:sp modelId="{CADFC597-A866-41CF-9161-7111B00822A7}">
      <dsp:nvSpPr>
        <dsp:cNvPr id="0" name=""/>
        <dsp:cNvSpPr/>
      </dsp:nvSpPr>
      <dsp:spPr>
        <a:xfrm>
          <a:off x="0" y="1260238"/>
          <a:ext cx="4978226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/>
            <a:t>Gaining hands-on experience in machine learning/deep learning technologies </a:t>
          </a:r>
          <a:endParaRPr lang="en-US" sz="2000" kern="1200"/>
        </a:p>
      </dsp:txBody>
      <dsp:txXfrm>
        <a:off x="54616" y="1314854"/>
        <a:ext cx="4868994" cy="1009580"/>
      </dsp:txXfrm>
    </dsp:sp>
    <dsp:sp modelId="{46133406-9708-4AA9-BD18-FDE80FC29520}">
      <dsp:nvSpPr>
        <dsp:cNvPr id="0" name=""/>
        <dsp:cNvSpPr/>
      </dsp:nvSpPr>
      <dsp:spPr>
        <a:xfrm>
          <a:off x="0" y="2436650"/>
          <a:ext cx="4978226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 dirty="0"/>
            <a:t>Exploring and implementing vulnerability detection, software engineering and data analysis techniques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54616" y="2491266"/>
        <a:ext cx="4868994" cy="100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3C0070-8036-3345-A710-65088CC61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171139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435377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FFBD4-2ADE-AE47-8E43-A473B6E565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28011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58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90539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3586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645A8-5195-BD42-9BC1-53A4F606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3" y="2076450"/>
            <a:ext cx="10685542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8: Evaluating Cross Domain Vulnerability Detection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84FD-02B6-AC4B-B342-A6ECA1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727" y="4800040"/>
            <a:ext cx="9470444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8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SERP 2021</a:t>
            </a:r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AA467-8AA5-49BE-BADA-D8DDA6313713}"/>
              </a:ext>
            </a:extLst>
          </p:cNvPr>
          <p:cNvSpPr txBox="1"/>
          <p:nvPr/>
        </p:nvSpPr>
        <p:spPr>
          <a:xfrm>
            <a:off x="4854248" y="4369509"/>
            <a:ext cx="22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Client: Yongzheng Xie</a:t>
            </a:r>
          </a:p>
        </p:txBody>
      </p:sp>
    </p:spTree>
    <p:extLst>
      <p:ext uri="{BB962C8B-B14F-4D97-AF65-F5344CB8AC3E}">
        <p14:creationId xmlns:p14="http://schemas.microsoft.com/office/powerpoint/2010/main" val="14215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9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58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BD30293-C99B-4A44-82E8-C8B627844E74}"/>
              </a:ext>
            </a:extLst>
          </p:cNvPr>
          <p:cNvSpPr txBox="1">
            <a:spLocks/>
          </p:cNvSpPr>
          <p:nvPr/>
        </p:nvSpPr>
        <p:spPr>
          <a:xfrm>
            <a:off x="640162" y="2053641"/>
            <a:ext cx="3669639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F740B-D953-4F0A-970F-2106947631B6}"/>
              </a:ext>
            </a:extLst>
          </p:cNvPr>
          <p:cNvSpPr txBox="1"/>
          <p:nvPr/>
        </p:nvSpPr>
        <p:spPr>
          <a:xfrm>
            <a:off x="6091367" y="801866"/>
            <a:ext cx="530677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Background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Research Goal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Expected Gains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Q &amp;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48D557-578C-4AF9-8A64-F062B00D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087" y="6223702"/>
            <a:ext cx="529025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University of Adelaide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F02B3-2F19-4AFC-8425-9AD15A1E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  <a:latin typeface="+mn-lt"/>
              </a:rPr>
              <a:t>Slide </a:t>
            </a:r>
            <a:fld id="{D902FE81-C05A-FB4E-B374-FDEE4BFE83C1}" type="slidenum">
              <a:rPr lang="en-US" sz="10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30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47" y="0"/>
            <a:ext cx="11481989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79" y="826680"/>
            <a:ext cx="983482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Terminology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765" y="6223702"/>
            <a:ext cx="6585608" cy="31406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Slide </a:t>
            </a:r>
            <a:fld id="{D902FE81-C05A-FB4E-B374-FDEE4BFE83C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D85A83-7A92-4769-A6AC-667D9546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1" y="2577548"/>
            <a:ext cx="10133029" cy="3646154"/>
          </a:xfrm>
          <a:solidFill>
            <a:schemeClr val="bg1"/>
          </a:solidFill>
        </p:spPr>
        <p:txBody>
          <a:bodyPr rIns="144000" anchor="ctr" anchorCtr="0">
            <a:normAutofit/>
          </a:bodyPr>
          <a:lstStyle/>
          <a:p>
            <a:pPr marL="539750" indent="-357188" algn="just" defTabSz="630238" hangingPunct="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539750" algn="l"/>
                <a:tab pos="541338" algn="l"/>
                <a:tab pos="1346200" algn="l"/>
              </a:tabLst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Vulnerability: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“weakness in the computational logic, e.g., code, found in software and hardware components that, when exploited, results in a negative impact to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confidentiality, integrity, or availability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.”[1]</a:t>
            </a:r>
            <a:endParaRPr lang="en-A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1338" indent="-363538" algn="just" defTabSz="630238" hangingPunct="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4500" algn="l"/>
                <a:tab pos="541338" algn="l"/>
              </a:tabLst>
            </a:pPr>
            <a:r>
              <a:rPr lang="en-AU" sz="1800" b="1" dirty="0">
                <a:latin typeface="Times New Roman" panose="02020603050405020304" pitchFamily="18" charset="0"/>
              </a:rPr>
              <a:t>Vulnerability detection: </a:t>
            </a:r>
            <a:r>
              <a:rPr lang="en-AU" sz="1800" b="0" dirty="0">
                <a:latin typeface="Times New Roman" panose="02020603050405020304" pitchFamily="18" charset="0"/>
              </a:rPr>
              <a:t>To </a:t>
            </a:r>
            <a:r>
              <a:rPr lang="en-US" sz="1800" b="0" dirty="0">
                <a:latin typeface="Times New Roman" panose="02020603050405020304" pitchFamily="18" charset="0"/>
              </a:rPr>
              <a:t>help developers at performing security inspection efforts effectively and efficiently by pointing to </a:t>
            </a:r>
            <a:r>
              <a:rPr lang="en-US" sz="1800" dirty="0">
                <a:latin typeface="Times New Roman" panose="02020603050405020304" pitchFamily="18" charset="0"/>
              </a:rPr>
              <a:t>the software artefacts </a:t>
            </a:r>
            <a:r>
              <a:rPr lang="en-US" sz="1800" b="0" dirty="0">
                <a:latin typeface="Times New Roman" panose="02020603050405020304" pitchFamily="18" charset="0"/>
              </a:rPr>
              <a:t>that are </a:t>
            </a:r>
            <a:r>
              <a:rPr lang="en-US" sz="1800" dirty="0">
                <a:latin typeface="Times New Roman" panose="02020603050405020304" pitchFamily="18" charset="0"/>
              </a:rPr>
              <a:t>most likely to be vulnerable</a:t>
            </a:r>
            <a:r>
              <a:rPr lang="en-US" sz="1800" b="0" dirty="0">
                <a:latin typeface="Times New Roman" panose="02020603050405020304" pitchFamily="18" charset="0"/>
              </a:rPr>
              <a:t>.</a:t>
            </a:r>
            <a:endParaRPr lang="en-AU" sz="1800" b="0" dirty="0">
              <a:latin typeface="Times New Roman" panose="02020603050405020304" pitchFamily="18" charset="0"/>
            </a:endParaRPr>
          </a:p>
          <a:p>
            <a:pPr marL="541338" indent="-363538" algn="just" defTabSz="630238" hangingPunct="0">
              <a:lnSpc>
                <a:spcPct val="150000"/>
              </a:lnSpc>
              <a:tabLst>
                <a:tab pos="444500" algn="l"/>
                <a:tab pos="541338" algn="l"/>
              </a:tabLst>
            </a:pPr>
            <a:endParaRPr lang="en-AU" sz="1800" b="0" dirty="0"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230AC-D46B-4DE2-A7DA-A78E7F53E53B}"/>
              </a:ext>
            </a:extLst>
          </p:cNvPr>
          <p:cNvSpPr txBox="1"/>
          <p:nvPr/>
        </p:nvSpPr>
        <p:spPr>
          <a:xfrm>
            <a:off x="1190831" y="5816642"/>
            <a:ext cx="22867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1" dirty="0"/>
              <a:t>[1] </a:t>
            </a:r>
            <a:r>
              <a:rPr lang="en-US" sz="1050" i="1" dirty="0" err="1"/>
              <a:t>cve</a:t>
            </a:r>
            <a:r>
              <a:rPr lang="en-US" sz="1050" i="1" dirty="0"/>
              <a:t> website. </a:t>
            </a:r>
            <a:r>
              <a:rPr lang="en-US" sz="1050" i="1" dirty="0">
                <a:hlinkClick r:id="rId3"/>
              </a:rPr>
              <a:t>https://cve.mitre.org</a:t>
            </a:r>
            <a:r>
              <a:rPr lang="en-US" sz="105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86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47" y="0"/>
            <a:ext cx="11481989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79" y="826680"/>
            <a:ext cx="983482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Background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765" y="6223702"/>
            <a:ext cx="6585608" cy="31406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Slide </a:t>
            </a:r>
            <a:fld id="{D902FE81-C05A-FB4E-B374-FDEE4BFE83C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49C9D-7261-4966-8CBD-11A7CC4A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46" y="2673181"/>
            <a:ext cx="5501613" cy="2076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FC00B-0321-4561-BBA7-015F239FF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8" y="2570372"/>
            <a:ext cx="4526600" cy="2288776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6182A3E-683D-41F7-9542-A5E46925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46" y="5222511"/>
            <a:ext cx="5501613" cy="716108"/>
          </a:xfrm>
        </p:spPr>
        <p:txBody>
          <a:bodyPr>
            <a:normAutofit/>
          </a:bodyPr>
          <a:lstStyle/>
          <a:p>
            <a:pPr lvl="4"/>
            <a:r>
              <a:rPr lang="en-US" sz="1200" dirty="0"/>
              <a:t>These vulnerabilities are threatening the secure usage of more than </a:t>
            </a:r>
            <a:r>
              <a:rPr lang="en-US" sz="1200" b="1" dirty="0"/>
              <a:t>17000 digital services and products</a:t>
            </a:r>
            <a:r>
              <a:rPr lang="en-US" sz="1200" dirty="0"/>
              <a:t>, and result in financial losses of up </a:t>
            </a:r>
            <a:r>
              <a:rPr lang="en-US" sz="1200" b="1" dirty="0"/>
              <a:t>to 226 billion dollars a year</a:t>
            </a:r>
            <a:r>
              <a:rPr lang="en-US" sz="1200" dirty="0"/>
              <a:t>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F36811D-8A3B-434B-9D39-0BEA96A10779}"/>
              </a:ext>
            </a:extLst>
          </p:cNvPr>
          <p:cNvSpPr txBox="1">
            <a:spLocks/>
          </p:cNvSpPr>
          <p:nvPr/>
        </p:nvSpPr>
        <p:spPr>
          <a:xfrm>
            <a:off x="492286" y="5177392"/>
            <a:ext cx="5196114" cy="526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352" rtl="0" eaLnBrk="1" latinLnBrk="0" hangingPunct="1">
              <a:lnSpc>
                <a:spcPct val="90000"/>
              </a:lnSpc>
              <a:spcBef>
                <a:spcPts val="1334"/>
              </a:spcBef>
              <a:buFontTx/>
              <a:buNone/>
              <a:defRPr sz="2800" b="1" i="0" kern="1200">
                <a:solidFill>
                  <a:srgbClr val="102535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0" indent="0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Tx/>
              <a:buNone/>
              <a:defRPr sz="2400" b="1" i="0" kern="1200">
                <a:solidFill>
                  <a:srgbClr val="005A9C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2pPr>
            <a:lvl3pPr marL="0" indent="0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76400" indent="-172800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Clr>
                <a:srgbClr val="D4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0" indent="0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Tx/>
              <a:buNone/>
              <a:defRPr sz="1600" b="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3353219" indent="-304838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895" indent="-304838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572" indent="-304838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248" indent="-304838" algn="l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AU" sz="1200" dirty="0">
                <a:solidFill>
                  <a:srgbClr val="4455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number of software vulnerabilities has been </a:t>
            </a:r>
            <a:r>
              <a:rPr lang="en-AU" sz="1200" dirty="0">
                <a:solidFill>
                  <a:srgbClr val="4455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1200" dirty="0">
                <a:solidFill>
                  <a:srgbClr val="44556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ramatically increasing during the past two decades</a:t>
            </a:r>
            <a:endParaRPr lang="en-US" sz="1200" dirty="0"/>
          </a:p>
          <a:p>
            <a:pPr lvl="4"/>
            <a:r>
              <a:rPr lang="en-US" sz="1000" dirty="0"/>
              <a:t>Source: https://nvd.nist.gov/vuln/search/statistics?form_type=Basic&amp;results_type=statistics&amp;search_type=all</a:t>
            </a:r>
          </a:p>
        </p:txBody>
      </p:sp>
    </p:spTree>
    <p:extLst>
      <p:ext uri="{BB962C8B-B14F-4D97-AF65-F5344CB8AC3E}">
        <p14:creationId xmlns:p14="http://schemas.microsoft.com/office/powerpoint/2010/main" val="3171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47" y="0"/>
            <a:ext cx="11481989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79" y="826680"/>
            <a:ext cx="98348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workflow of a typical vulnerability prediction application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765" y="6223702"/>
            <a:ext cx="6585608" cy="31406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Slide </a:t>
            </a:r>
            <a:fld id="{D902FE81-C05A-FB4E-B374-FDEE4BFE83C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BDE79-8308-4D80-80B6-6F4353A2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64" y="2559653"/>
            <a:ext cx="8694524" cy="36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47" y="0"/>
            <a:ext cx="11481989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79" y="826680"/>
            <a:ext cx="98348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Why Cross-Domain detection are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765" y="6223702"/>
            <a:ext cx="6585608" cy="31406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Slide </a:t>
            </a:r>
            <a:fld id="{D902FE81-C05A-FB4E-B374-FDEE4BFE83C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3655B-13D5-4F3A-9287-2BDBBF27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22" y="2580606"/>
            <a:ext cx="6413548" cy="38164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9A5C2-1848-433B-ABCB-9C1444939D72}"/>
              </a:ext>
            </a:extLst>
          </p:cNvPr>
          <p:cNvCxnSpPr/>
          <p:nvPr/>
        </p:nvCxnSpPr>
        <p:spPr>
          <a:xfrm>
            <a:off x="1894584" y="4341755"/>
            <a:ext cx="78546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47" y="0"/>
            <a:ext cx="11481989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79" y="826680"/>
            <a:ext cx="983482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Research Goal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6D3DBE-128D-4854-A433-75043A0C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79" y="3703648"/>
            <a:ext cx="9834828" cy="2083297"/>
          </a:xfrm>
        </p:spPr>
        <p:txBody>
          <a:bodyPr>
            <a:normAutofit/>
          </a:bodyPr>
          <a:lstStyle/>
          <a:p>
            <a:pPr marL="520700" indent="-342900" defTabSz="630238" hangingPunct="0">
              <a:buFont typeface="Arial" panose="020B0604020202020204" pitchFamily="34" charset="0"/>
              <a:buChar char="•"/>
              <a:tabLst>
                <a:tab pos="444500" algn="l"/>
                <a:tab pos="541338" algn="l"/>
              </a:tabLst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a trustworthy comparable benchmark for DL-based cross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domain vulnerability detection 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approaches, which guides the practitioners and researchers to better choose the optimal one among all the available methods as well advance the future research</a:t>
            </a:r>
          </a:p>
          <a:p>
            <a:pPr marL="520700" indent="-342900" defTabSz="630238" hangingPunct="0">
              <a:buFont typeface="Arial" panose="020B0604020202020204" pitchFamily="34" charset="0"/>
              <a:buChar char="•"/>
              <a:tabLst>
                <a:tab pos="444500" algn="l"/>
                <a:tab pos="541338" algn="l"/>
              </a:tabLst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 a framework and a set of dataset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cross domain vulnerability detection evaluation that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reproducible and open available to the public.</a:t>
            </a:r>
            <a:endParaRPr lang="en-AU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765" y="6223702"/>
            <a:ext cx="658560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898989"/>
                </a:solidFill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Slide </a:t>
            </a:r>
            <a:fld id="{D902FE81-C05A-FB4E-B374-FDEE4BFE83C1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4BAAF-9925-4B01-A9CA-7373747684AF}"/>
              </a:ext>
            </a:extLst>
          </p:cNvPr>
          <p:cNvSpPr txBox="1"/>
          <p:nvPr/>
        </p:nvSpPr>
        <p:spPr>
          <a:xfrm>
            <a:off x="1115043" y="2631305"/>
            <a:ext cx="9338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systematically replicating experiment and evaluating the state-of-the-art of DL-based cross-domain vulnerability detection methods: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282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560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98" y="802955"/>
            <a:ext cx="4978624" cy="1454051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000000"/>
                </a:solidFill>
              </a:rPr>
              <a:t>Gains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1089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B11B0-828D-4A1C-88E0-6EB94D85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04" y="2592190"/>
            <a:ext cx="3662308" cy="1693818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5EFDD99-713A-4C17-AF92-A38F73133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632552"/>
              </p:ext>
            </p:extLst>
          </p:nvPr>
        </p:nvGraphicFramePr>
        <p:xfrm>
          <a:off x="6091367" y="2421682"/>
          <a:ext cx="4978226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811A7-A873-3749-8AD4-E3CBE834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7087" y="6223702"/>
            <a:ext cx="5290251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The University of Adelaide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7339" y="6223702"/>
            <a:ext cx="570802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Slide </a:t>
            </a:r>
            <a:fld id="{D902FE81-C05A-FB4E-B374-FDEE4BFE83C1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9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49" y="0"/>
            <a:ext cx="10911713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52372-5B76-496C-9075-C62FAEDC4A34}"/>
              </a:ext>
            </a:extLst>
          </p:cNvPr>
          <p:cNvSpPr txBox="1"/>
          <p:nvPr/>
        </p:nvSpPr>
        <p:spPr>
          <a:xfrm>
            <a:off x="3045764" y="2043663"/>
            <a:ext cx="6105989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Questions &amp; Answer?</a:t>
            </a:r>
          </a:p>
        </p:txBody>
      </p:sp>
    </p:spTree>
    <p:extLst>
      <p:ext uri="{BB962C8B-B14F-4D97-AF65-F5344CB8AC3E}">
        <p14:creationId xmlns:p14="http://schemas.microsoft.com/office/powerpoint/2010/main" val="235934517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Words>356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Book Antiqua</vt:lpstr>
      <vt:lpstr>Calibri</vt:lpstr>
      <vt:lpstr>Calibri Light</vt:lpstr>
      <vt:lpstr>Times New Roman</vt:lpstr>
      <vt:lpstr>Wingdings</vt:lpstr>
      <vt:lpstr>2_Office Theme</vt:lpstr>
      <vt:lpstr>3_Office Theme</vt:lpstr>
      <vt:lpstr>Project 8: Evaluating Cross Domain Vulnerability Detection Methods</vt:lpstr>
      <vt:lpstr>PowerPoint Presentation</vt:lpstr>
      <vt:lpstr>Terminology</vt:lpstr>
      <vt:lpstr>Background</vt:lpstr>
      <vt:lpstr>The workflow of a typical vulnerability prediction application </vt:lpstr>
      <vt:lpstr>Why Cross-Domain detection are needed</vt:lpstr>
      <vt:lpstr>Research Goal</vt:lpstr>
      <vt:lpstr>Gains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Tonkin</dc:creator>
  <cp:lastModifiedBy>Yongzheng Xie</cp:lastModifiedBy>
  <cp:revision>211</cp:revision>
  <dcterms:created xsi:type="dcterms:W3CDTF">2018-06-06T04:22:31Z</dcterms:created>
  <dcterms:modified xsi:type="dcterms:W3CDTF">2021-03-18T01:21:14Z</dcterms:modified>
</cp:coreProperties>
</file>