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userId="576e425478be39b4" providerId="LiveId" clId="{A856F1DF-D054-46D5-8C07-25865D2B1681}"/>
    <pc:docChg chg="modSld">
      <pc:chgData name="Manish Kumar" userId="576e425478be39b4" providerId="LiveId" clId="{A856F1DF-D054-46D5-8C07-25865D2B1681}" dt="2020-12-03T12:41:24.212" v="31" actId="1076"/>
      <pc:docMkLst>
        <pc:docMk/>
      </pc:docMkLst>
      <pc:sldChg chg="modSp mod">
        <pc:chgData name="Manish Kumar" userId="576e425478be39b4" providerId="LiveId" clId="{A856F1DF-D054-46D5-8C07-25865D2B1681}" dt="2020-12-03T12:41:24.212" v="31" actId="1076"/>
        <pc:sldMkLst>
          <pc:docMk/>
          <pc:sldMk cId="520135912" sldId="256"/>
        </pc:sldMkLst>
        <pc:spChg chg="mod">
          <ac:chgData name="Manish Kumar" userId="576e425478be39b4" providerId="LiveId" clId="{A856F1DF-D054-46D5-8C07-25865D2B1681}" dt="2020-12-03T12:41:24.212" v="31" actId="1076"/>
          <ac:spMkLst>
            <pc:docMk/>
            <pc:sldMk cId="520135912" sldId="256"/>
            <ac:spMk id="4" creationId="{77C4F5F7-D2E4-4980-85D8-EE13F91EA4A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15E173-F86C-41DB-8C93-A10475B51E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BE696B-5132-4D83-955F-2D4371CE0C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8ABF5C-7244-44B1-B379-A873F4A2BAD0}" type="datetimeFigureOut">
              <a:rPr lang="en-IN" smtClean="0"/>
              <a:t>03-12-2020</a:t>
            </a:fld>
            <a:endParaRPr lang="en-IN"/>
          </a:p>
        </p:txBody>
      </p:sp>
      <p:sp>
        <p:nvSpPr>
          <p:cNvPr id="4" name="Footer Placeholder 3">
            <a:extLst>
              <a:ext uri="{FF2B5EF4-FFF2-40B4-BE49-F238E27FC236}">
                <a16:creationId xmlns:a16="http://schemas.microsoft.com/office/drawing/2014/main" id="{A8BB7337-CBBC-4187-9E31-686A109B4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9515542-E240-4F9B-991A-36DC71A198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006F86-136D-4D21-83C1-5D7AF4C6F89E}" type="slidenum">
              <a:rPr lang="en-IN" smtClean="0"/>
              <a:t>‹#›</a:t>
            </a:fld>
            <a:endParaRPr lang="en-IN"/>
          </a:p>
        </p:txBody>
      </p:sp>
    </p:spTree>
    <p:extLst>
      <p:ext uri="{BB962C8B-B14F-4D97-AF65-F5344CB8AC3E}">
        <p14:creationId xmlns:p14="http://schemas.microsoft.com/office/powerpoint/2010/main" val="11495791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3354D-F361-4885-983A-B0C235435C40}" type="datetimeFigureOut">
              <a:rPr lang="en-IN" smtClean="0"/>
              <a:t>03-12-2020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3E70A-7E57-4A5C-A811-9A750D75AD37}" type="slidenum">
              <a:rPr lang="en-IN" smtClean="0"/>
              <a:t>‹#›</a:t>
            </a:fld>
            <a:endParaRPr lang="en-IN"/>
          </a:p>
        </p:txBody>
      </p:sp>
    </p:spTree>
    <p:extLst>
      <p:ext uri="{BB962C8B-B14F-4D97-AF65-F5344CB8AC3E}">
        <p14:creationId xmlns:p14="http://schemas.microsoft.com/office/powerpoint/2010/main" val="38310888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650C-A892-480E-8AE9-89F94E1B69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61ECAA-982F-475C-876D-42B75F371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78E856-30A1-43DE-9803-09EA6249471F}"/>
              </a:ext>
            </a:extLst>
          </p:cNvPr>
          <p:cNvSpPr>
            <a:spLocks noGrp="1"/>
          </p:cNvSpPr>
          <p:nvPr>
            <p:ph type="dt" sz="half" idx="10"/>
          </p:nvPr>
        </p:nvSpPr>
        <p:spPr/>
        <p:txBody>
          <a:bodyPr/>
          <a:lstStyle/>
          <a:p>
            <a:fld id="{37103E19-6D5C-43BA-BA1A-B6BC963233D5}" type="datetime1">
              <a:rPr lang="en-IN" smtClean="0"/>
              <a:t>03-12-2020</a:t>
            </a:fld>
            <a:endParaRPr lang="en-IN"/>
          </a:p>
        </p:txBody>
      </p:sp>
      <p:sp>
        <p:nvSpPr>
          <p:cNvPr id="5" name="Footer Placeholder 4">
            <a:extLst>
              <a:ext uri="{FF2B5EF4-FFF2-40B4-BE49-F238E27FC236}">
                <a16:creationId xmlns:a16="http://schemas.microsoft.com/office/drawing/2014/main" id="{EB3FA968-F7A1-48B9-9F00-F2C0B65D0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284B8-8F89-4447-893B-103D74DF7B57}"/>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283943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F7CC-54F9-4C1F-BBE6-A8CD9E8B3B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E92068-8A8C-4EBB-BC3D-386A92E27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11B04-FF13-4379-8119-5C77F199CDAF}"/>
              </a:ext>
            </a:extLst>
          </p:cNvPr>
          <p:cNvSpPr>
            <a:spLocks noGrp="1"/>
          </p:cNvSpPr>
          <p:nvPr>
            <p:ph type="dt" sz="half" idx="10"/>
          </p:nvPr>
        </p:nvSpPr>
        <p:spPr/>
        <p:txBody>
          <a:bodyPr/>
          <a:lstStyle/>
          <a:p>
            <a:fld id="{6872C318-B508-492E-9A17-7E3379BE17F0}" type="datetime1">
              <a:rPr lang="en-IN" smtClean="0"/>
              <a:t>03-12-2020</a:t>
            </a:fld>
            <a:endParaRPr lang="en-IN"/>
          </a:p>
        </p:txBody>
      </p:sp>
      <p:sp>
        <p:nvSpPr>
          <p:cNvPr id="5" name="Footer Placeholder 4">
            <a:extLst>
              <a:ext uri="{FF2B5EF4-FFF2-40B4-BE49-F238E27FC236}">
                <a16:creationId xmlns:a16="http://schemas.microsoft.com/office/drawing/2014/main" id="{1B0CE7FB-32D5-41EA-A29A-8C764055A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574F3-A7E9-4037-9769-A4FDE439EF38}"/>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268445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0366B8-C5FB-43B3-9175-1E150D8A7F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75FA05-0684-4C81-A194-86C02F38A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FEC94-3E0A-4A41-9533-8FF8DC88AD00}"/>
              </a:ext>
            </a:extLst>
          </p:cNvPr>
          <p:cNvSpPr>
            <a:spLocks noGrp="1"/>
          </p:cNvSpPr>
          <p:nvPr>
            <p:ph type="dt" sz="half" idx="10"/>
          </p:nvPr>
        </p:nvSpPr>
        <p:spPr/>
        <p:txBody>
          <a:bodyPr/>
          <a:lstStyle/>
          <a:p>
            <a:fld id="{698EA0AD-55A2-435A-8321-B77168DAEF0D}" type="datetime1">
              <a:rPr lang="en-IN" smtClean="0"/>
              <a:t>03-12-2020</a:t>
            </a:fld>
            <a:endParaRPr lang="en-IN"/>
          </a:p>
        </p:txBody>
      </p:sp>
      <p:sp>
        <p:nvSpPr>
          <p:cNvPr id="5" name="Footer Placeholder 4">
            <a:extLst>
              <a:ext uri="{FF2B5EF4-FFF2-40B4-BE49-F238E27FC236}">
                <a16:creationId xmlns:a16="http://schemas.microsoft.com/office/drawing/2014/main" id="{0404FC3F-67BB-49F7-89E0-8206CF642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54A35-C473-4945-92B7-B95818BE204F}"/>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107422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FA1E-58DA-40AB-803C-209655F3A9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2DB938-7AE7-4D4A-BFF2-C1D833547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A678C-42D6-4DA2-8281-7CA6CCA3DD95}"/>
              </a:ext>
            </a:extLst>
          </p:cNvPr>
          <p:cNvSpPr>
            <a:spLocks noGrp="1"/>
          </p:cNvSpPr>
          <p:nvPr>
            <p:ph type="dt" sz="half" idx="10"/>
          </p:nvPr>
        </p:nvSpPr>
        <p:spPr/>
        <p:txBody>
          <a:bodyPr/>
          <a:lstStyle/>
          <a:p>
            <a:fld id="{4E42E6BB-7B60-4FD7-B362-33D98A3F5AE2}" type="datetime1">
              <a:rPr lang="en-IN" smtClean="0"/>
              <a:t>03-12-2020</a:t>
            </a:fld>
            <a:endParaRPr lang="en-IN"/>
          </a:p>
        </p:txBody>
      </p:sp>
      <p:sp>
        <p:nvSpPr>
          <p:cNvPr id="5" name="Footer Placeholder 4">
            <a:extLst>
              <a:ext uri="{FF2B5EF4-FFF2-40B4-BE49-F238E27FC236}">
                <a16:creationId xmlns:a16="http://schemas.microsoft.com/office/drawing/2014/main" id="{BC8F5F56-F7D0-4A69-A1A4-58AC56F3E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143AB-3FD8-4DDE-8F79-0D4FC56FE066}"/>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157884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8726-21C2-44E4-9A81-40ACD8A6AD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0C5196-C044-4000-92A2-6290628DB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74934-670D-46CA-8119-D12AF1BF9BFF}"/>
              </a:ext>
            </a:extLst>
          </p:cNvPr>
          <p:cNvSpPr>
            <a:spLocks noGrp="1"/>
          </p:cNvSpPr>
          <p:nvPr>
            <p:ph type="dt" sz="half" idx="10"/>
          </p:nvPr>
        </p:nvSpPr>
        <p:spPr/>
        <p:txBody>
          <a:bodyPr/>
          <a:lstStyle/>
          <a:p>
            <a:fld id="{A9F64832-16E5-4A3C-922A-A2DEACE2B3B6}" type="datetime1">
              <a:rPr lang="en-IN" smtClean="0"/>
              <a:t>03-12-2020</a:t>
            </a:fld>
            <a:endParaRPr lang="en-IN"/>
          </a:p>
        </p:txBody>
      </p:sp>
      <p:sp>
        <p:nvSpPr>
          <p:cNvPr id="5" name="Footer Placeholder 4">
            <a:extLst>
              <a:ext uri="{FF2B5EF4-FFF2-40B4-BE49-F238E27FC236}">
                <a16:creationId xmlns:a16="http://schemas.microsoft.com/office/drawing/2014/main" id="{F88878B3-2ECE-4870-9BFF-70BAA304E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6C285-A26F-49A2-8384-D35EA78A33A1}"/>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53683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8471-D78F-43DA-BBB9-19CC82BD2E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23FFDC-E992-443F-8217-5EAFB4109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F6E861-5FC7-4010-8742-53D67C64B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6DABB2-00FF-458E-A70A-1F68661239E4}"/>
              </a:ext>
            </a:extLst>
          </p:cNvPr>
          <p:cNvSpPr>
            <a:spLocks noGrp="1"/>
          </p:cNvSpPr>
          <p:nvPr>
            <p:ph type="dt" sz="half" idx="10"/>
          </p:nvPr>
        </p:nvSpPr>
        <p:spPr/>
        <p:txBody>
          <a:bodyPr/>
          <a:lstStyle/>
          <a:p>
            <a:fld id="{D579867C-2523-44A7-AD27-0F99D709FF7A}" type="datetime1">
              <a:rPr lang="en-IN" smtClean="0"/>
              <a:t>03-12-2020</a:t>
            </a:fld>
            <a:endParaRPr lang="en-IN"/>
          </a:p>
        </p:txBody>
      </p:sp>
      <p:sp>
        <p:nvSpPr>
          <p:cNvPr id="6" name="Footer Placeholder 5">
            <a:extLst>
              <a:ext uri="{FF2B5EF4-FFF2-40B4-BE49-F238E27FC236}">
                <a16:creationId xmlns:a16="http://schemas.microsoft.com/office/drawing/2014/main" id="{67E4DE27-6301-46E5-AC8E-42293AE646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AE3D2D-49E4-4EA2-89AC-3962A1577098}"/>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337014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42D3-297A-4106-9FE7-C2FADF4231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6072C-6FE3-4275-9036-F2B966BB6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AA1AE-C08F-4E05-9E0A-1526D6F77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0973EA-7310-47DF-B19C-8610BEAFD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D5F78-9947-45B7-A75F-641A4E40B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49A468-5CE2-41E0-AC37-B062FE15D89D}"/>
              </a:ext>
            </a:extLst>
          </p:cNvPr>
          <p:cNvSpPr>
            <a:spLocks noGrp="1"/>
          </p:cNvSpPr>
          <p:nvPr>
            <p:ph type="dt" sz="half" idx="10"/>
          </p:nvPr>
        </p:nvSpPr>
        <p:spPr/>
        <p:txBody>
          <a:bodyPr/>
          <a:lstStyle/>
          <a:p>
            <a:fld id="{0A74EF01-749F-4BBB-BEF2-FF52C980D30D}" type="datetime1">
              <a:rPr lang="en-IN" smtClean="0"/>
              <a:t>03-12-2020</a:t>
            </a:fld>
            <a:endParaRPr lang="en-IN"/>
          </a:p>
        </p:txBody>
      </p:sp>
      <p:sp>
        <p:nvSpPr>
          <p:cNvPr id="8" name="Footer Placeholder 7">
            <a:extLst>
              <a:ext uri="{FF2B5EF4-FFF2-40B4-BE49-F238E27FC236}">
                <a16:creationId xmlns:a16="http://schemas.microsoft.com/office/drawing/2014/main" id="{B18A3CDA-9416-4464-96A7-9EC9491668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08D0A2-27CA-42E1-828C-41788B547005}"/>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136631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CABA-3CA9-4D96-8138-8A6AA83E6C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68A3AC-27ED-4F8D-9A07-E19146DC9638}"/>
              </a:ext>
            </a:extLst>
          </p:cNvPr>
          <p:cNvSpPr>
            <a:spLocks noGrp="1"/>
          </p:cNvSpPr>
          <p:nvPr>
            <p:ph type="dt" sz="half" idx="10"/>
          </p:nvPr>
        </p:nvSpPr>
        <p:spPr/>
        <p:txBody>
          <a:bodyPr/>
          <a:lstStyle/>
          <a:p>
            <a:fld id="{CA6E5C69-DDBE-4824-A2B3-AC3907A24224}" type="datetime1">
              <a:rPr lang="en-IN" smtClean="0"/>
              <a:t>03-12-2020</a:t>
            </a:fld>
            <a:endParaRPr lang="en-IN"/>
          </a:p>
        </p:txBody>
      </p:sp>
      <p:sp>
        <p:nvSpPr>
          <p:cNvPr id="4" name="Footer Placeholder 3">
            <a:extLst>
              <a:ext uri="{FF2B5EF4-FFF2-40B4-BE49-F238E27FC236}">
                <a16:creationId xmlns:a16="http://schemas.microsoft.com/office/drawing/2014/main" id="{098C6064-0916-4CC4-9B34-0EFEE134AA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083D8A-04A6-4F93-8AED-4FCB72CC4CD5}"/>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1736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FFAA4-AEAA-4EFD-8FD5-4D419658845B}"/>
              </a:ext>
            </a:extLst>
          </p:cNvPr>
          <p:cNvSpPr>
            <a:spLocks noGrp="1"/>
          </p:cNvSpPr>
          <p:nvPr>
            <p:ph type="dt" sz="half" idx="10"/>
          </p:nvPr>
        </p:nvSpPr>
        <p:spPr/>
        <p:txBody>
          <a:bodyPr/>
          <a:lstStyle/>
          <a:p>
            <a:fld id="{F2993922-1012-4AEC-8D18-7EB5FD4A16D8}" type="datetime1">
              <a:rPr lang="en-IN" smtClean="0"/>
              <a:t>03-12-2020</a:t>
            </a:fld>
            <a:endParaRPr lang="en-IN"/>
          </a:p>
        </p:txBody>
      </p:sp>
      <p:sp>
        <p:nvSpPr>
          <p:cNvPr id="3" name="Footer Placeholder 2">
            <a:extLst>
              <a:ext uri="{FF2B5EF4-FFF2-40B4-BE49-F238E27FC236}">
                <a16:creationId xmlns:a16="http://schemas.microsoft.com/office/drawing/2014/main" id="{36DECEF9-659F-4061-BFFC-4CE9D0DF27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4C2231-0AE1-4672-9ACC-FA0BB02D3F04}"/>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53241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0C37-F6AB-4199-A8C0-9977BB7E5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CBE9A-CE6F-4DD0-A500-B30CBA2BE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D93B04-A325-4263-95BC-132B4C4C7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666C5-A067-4095-AAE9-558A4382ACDA}"/>
              </a:ext>
            </a:extLst>
          </p:cNvPr>
          <p:cNvSpPr>
            <a:spLocks noGrp="1"/>
          </p:cNvSpPr>
          <p:nvPr>
            <p:ph type="dt" sz="half" idx="10"/>
          </p:nvPr>
        </p:nvSpPr>
        <p:spPr/>
        <p:txBody>
          <a:bodyPr/>
          <a:lstStyle/>
          <a:p>
            <a:fld id="{02D10D61-6D9A-4F38-8260-7454746463FC}" type="datetime1">
              <a:rPr lang="en-IN" smtClean="0"/>
              <a:t>03-12-2020</a:t>
            </a:fld>
            <a:endParaRPr lang="en-IN"/>
          </a:p>
        </p:txBody>
      </p:sp>
      <p:sp>
        <p:nvSpPr>
          <p:cNvPr id="6" name="Footer Placeholder 5">
            <a:extLst>
              <a:ext uri="{FF2B5EF4-FFF2-40B4-BE49-F238E27FC236}">
                <a16:creationId xmlns:a16="http://schemas.microsoft.com/office/drawing/2014/main" id="{A9ECC5D6-11E2-484F-B947-56F1A7518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0A15F5-B48C-42EF-A9FB-8DA3C4E2BAA3}"/>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31605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62B8-8FF5-4733-A95F-66F3503BB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580D12-4BD5-4C4C-9F48-A9979E8F7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BC6561-7712-4071-9DBA-0C7E41B0D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DBA30-E2F1-431B-810A-DDA87ABA2A7C}"/>
              </a:ext>
            </a:extLst>
          </p:cNvPr>
          <p:cNvSpPr>
            <a:spLocks noGrp="1"/>
          </p:cNvSpPr>
          <p:nvPr>
            <p:ph type="dt" sz="half" idx="10"/>
          </p:nvPr>
        </p:nvSpPr>
        <p:spPr/>
        <p:txBody>
          <a:bodyPr/>
          <a:lstStyle/>
          <a:p>
            <a:fld id="{C176E250-542A-47D4-816E-A7EB74DF80DD}" type="datetime1">
              <a:rPr lang="en-IN" smtClean="0"/>
              <a:t>03-12-2020</a:t>
            </a:fld>
            <a:endParaRPr lang="en-IN"/>
          </a:p>
        </p:txBody>
      </p:sp>
      <p:sp>
        <p:nvSpPr>
          <p:cNvPr id="6" name="Footer Placeholder 5">
            <a:extLst>
              <a:ext uri="{FF2B5EF4-FFF2-40B4-BE49-F238E27FC236}">
                <a16:creationId xmlns:a16="http://schemas.microsoft.com/office/drawing/2014/main" id="{B391A093-27FF-4C42-9564-E1F59C5D6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949AAB-E647-45E7-9992-08EEF55A7108}"/>
              </a:ext>
            </a:extLst>
          </p:cNvPr>
          <p:cNvSpPr>
            <a:spLocks noGrp="1"/>
          </p:cNvSpPr>
          <p:nvPr>
            <p:ph type="sldNum" sz="quarter" idx="12"/>
          </p:nvPr>
        </p:nvSpPr>
        <p:spPr/>
        <p:txBody>
          <a:bodyPr/>
          <a:lstStyle/>
          <a:p>
            <a:fld id="{7EB5AC52-9BE1-4513-B2CA-5B6A0604EF9B}" type="slidenum">
              <a:rPr lang="en-IN" smtClean="0"/>
              <a:t>‹#›</a:t>
            </a:fld>
            <a:endParaRPr lang="en-IN"/>
          </a:p>
        </p:txBody>
      </p:sp>
    </p:spTree>
    <p:extLst>
      <p:ext uri="{BB962C8B-B14F-4D97-AF65-F5344CB8AC3E}">
        <p14:creationId xmlns:p14="http://schemas.microsoft.com/office/powerpoint/2010/main" val="21881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2175A-9CB3-43D2-BF1B-046CDF793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1BDCA-41B0-4EE1-8ECF-8F65F3F61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9AF69-4E2B-4DEC-9CAE-456219E393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A8422-08EE-4FD8-AF9F-60F351163A30}" type="datetime1">
              <a:rPr lang="en-IN" smtClean="0"/>
              <a:t>03-12-2020</a:t>
            </a:fld>
            <a:endParaRPr lang="en-IN"/>
          </a:p>
        </p:txBody>
      </p:sp>
      <p:sp>
        <p:nvSpPr>
          <p:cNvPr id="5" name="Footer Placeholder 4">
            <a:extLst>
              <a:ext uri="{FF2B5EF4-FFF2-40B4-BE49-F238E27FC236}">
                <a16:creationId xmlns:a16="http://schemas.microsoft.com/office/drawing/2014/main" id="{77EB4A98-E23F-4C67-A5E5-8B8CB4BD5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844078-750E-4F87-AB57-E71CF4400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5AC52-9BE1-4513-B2CA-5B6A0604EF9B}" type="slidenum">
              <a:rPr lang="en-IN" smtClean="0"/>
              <a:t>‹#›</a:t>
            </a:fld>
            <a:endParaRPr lang="en-IN"/>
          </a:p>
        </p:txBody>
      </p:sp>
    </p:spTree>
    <p:extLst>
      <p:ext uri="{BB962C8B-B14F-4D97-AF65-F5344CB8AC3E}">
        <p14:creationId xmlns:p14="http://schemas.microsoft.com/office/powerpoint/2010/main" val="1900113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file:///C:\Users\DELL\OneDrive\Desktop\Data%20Science\Blacknet_github\LDA_NYT.htm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049D33-736F-4058-9587-C4ED1A29FB6F}"/>
              </a:ext>
            </a:extLst>
          </p:cNvPr>
          <p:cNvSpPr txBox="1"/>
          <p:nvPr/>
        </p:nvSpPr>
        <p:spPr>
          <a:xfrm>
            <a:off x="2115844" y="2793913"/>
            <a:ext cx="7492753" cy="1323439"/>
          </a:xfrm>
          <a:prstGeom prst="rect">
            <a:avLst/>
          </a:prstGeom>
          <a:noFill/>
        </p:spPr>
        <p:txBody>
          <a:bodyPr wrap="square" rtlCol="0">
            <a:sp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Topic Modelling</a:t>
            </a:r>
            <a:endParaRPr lang="en-IN" sz="8000"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D23FCB-4AEB-47B5-A23E-A9D3A73D4A3F}"/>
              </a:ext>
            </a:extLst>
          </p:cNvPr>
          <p:cNvSpPr txBox="1"/>
          <p:nvPr/>
        </p:nvSpPr>
        <p:spPr>
          <a:xfrm>
            <a:off x="0" y="1367161"/>
            <a:ext cx="5678750" cy="1938992"/>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Data Analysis:</a:t>
            </a:r>
          </a:p>
          <a:p>
            <a:pPr algn="ctr"/>
            <a:r>
              <a:rPr lang="en-US" sz="6000" b="1" dirty="0">
                <a:solidFill>
                  <a:schemeClr val="bg1"/>
                </a:solidFill>
                <a:latin typeface="Times New Roman" panose="02020603050405020304" pitchFamily="18" charset="0"/>
                <a:cs typeface="Times New Roman" panose="02020603050405020304" pitchFamily="18" charset="0"/>
              </a:rPr>
              <a:t>Topic Modelling</a:t>
            </a: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a16="http://schemas.microsoft.com/office/drawing/2014/main" id="{77C4F5F7-D2E4-4980-85D8-EE13F91EA4A4}"/>
              </a:ext>
            </a:extLst>
          </p:cNvPr>
          <p:cNvSpPr>
            <a:spLocks noChangeArrowheads="1"/>
          </p:cNvSpPr>
          <p:nvPr/>
        </p:nvSpPr>
        <p:spPr bwMode="auto">
          <a:xfrm>
            <a:off x="4671134" y="389970"/>
            <a:ext cx="2849731"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TOPIC MODELING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DISSERTATION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in partial fulfilment of the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Requirements for the award of the degree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100" i="1"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Bachelor of Technology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Information Technology &amp; Engineering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Arpit Singh (417/IT3/2018)</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4F1C3767-5921-4D31-B9A8-8D8EBB6F8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021736"/>
            <a:ext cx="1371600" cy="1355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E95924EC-BF16-44C4-A530-5E9BE4CEDC37}"/>
              </a:ext>
            </a:extLst>
          </p:cNvPr>
          <p:cNvSpPr>
            <a:spLocks noChangeArrowheads="1"/>
          </p:cNvSpPr>
          <p:nvPr/>
        </p:nvSpPr>
        <p:spPr bwMode="auto">
          <a:xfrm>
            <a:off x="4201508" y="5557125"/>
            <a:ext cx="378898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Information Technology &amp; Engineering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Guru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Tegh</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Bahadur Institute of Technology</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Guru Gobind Singh Indraprastha University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Dwarka, New Delhi</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 2018-2022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13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049D33-736F-4058-9587-C4ED1A29FB6F}"/>
              </a:ext>
            </a:extLst>
          </p:cNvPr>
          <p:cNvSpPr txBox="1"/>
          <p:nvPr/>
        </p:nvSpPr>
        <p:spPr>
          <a:xfrm>
            <a:off x="2115844" y="2767280"/>
            <a:ext cx="7492753" cy="1323439"/>
          </a:xfrm>
          <a:prstGeom prst="rect">
            <a:avLst/>
          </a:prstGeom>
          <a:noFill/>
        </p:spPr>
        <p:txBody>
          <a:bodyPr wrap="square" rtlCol="0">
            <a:sp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Topic Modelling</a:t>
            </a:r>
            <a:endParaRPr lang="en-IN" sz="8000" b="1"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B5B0861-C123-4E50-89E4-7B3D66553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504" y="0"/>
            <a:ext cx="1713496" cy="6858000"/>
          </a:xfrm>
          <a:prstGeom prst="rect">
            <a:avLst/>
          </a:prstGeom>
        </p:spPr>
      </p:pic>
      <p:sp>
        <p:nvSpPr>
          <p:cNvPr id="11" name="TextBox 10">
            <a:extLst>
              <a:ext uri="{FF2B5EF4-FFF2-40B4-BE49-F238E27FC236}">
                <a16:creationId xmlns:a16="http://schemas.microsoft.com/office/drawing/2014/main" id="{D2D23FCB-4AEB-47B5-A23E-A9D3A73D4A3F}"/>
              </a:ext>
            </a:extLst>
          </p:cNvPr>
          <p:cNvSpPr txBox="1"/>
          <p:nvPr/>
        </p:nvSpPr>
        <p:spPr>
          <a:xfrm>
            <a:off x="256363" y="252219"/>
            <a:ext cx="5021178"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Project Summary</a:t>
            </a:r>
            <a:endParaRPr lang="en-IN" sz="4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D9721F-D4D2-476F-AB19-463230D53D2C}"/>
              </a:ext>
            </a:extLst>
          </p:cNvPr>
          <p:cNvSpPr txBox="1"/>
          <p:nvPr/>
        </p:nvSpPr>
        <p:spPr>
          <a:xfrm>
            <a:off x="385011" y="1347537"/>
            <a:ext cx="9432757" cy="4708981"/>
          </a:xfrm>
          <a:prstGeom prst="rect">
            <a:avLst/>
          </a:prstGeom>
          <a:noFill/>
        </p:spPr>
        <p:txBody>
          <a:bodyPr wrap="square" rtlCol="0">
            <a:spAutoFit/>
          </a:bodyPr>
          <a:lstStyle/>
          <a:p>
            <a:r>
              <a:rPr lang="en-US" sz="2000" dirty="0"/>
              <a:t>This project is all about the Data Visualization and wrapping up those visualization in the format of useful TOPICS so that we can get the most spread and least spread news in the our country(INDIA).</a:t>
            </a:r>
            <a:endParaRPr lang="en-IN" sz="2000" dirty="0"/>
          </a:p>
          <a:p>
            <a:r>
              <a:rPr lang="en-IN" sz="2000" dirty="0"/>
              <a:t>The data is collected form various sources like newspapers, articles and magazines and then converted into JSON(JavaScript Object Notation) format so that it can be used easily by the PYTHON libraries and meaningful information can be collected.</a:t>
            </a:r>
          </a:p>
          <a:p>
            <a:endParaRPr lang="en-IN" sz="2000" dirty="0"/>
          </a:p>
          <a:p>
            <a:r>
              <a:rPr lang="en-US" sz="2000" b="1" dirty="0"/>
              <a:t>Natural language processing</a:t>
            </a:r>
            <a:r>
              <a:rPr lang="en-US" sz="2000" dirty="0"/>
              <a:t> (</a:t>
            </a:r>
            <a:r>
              <a:rPr lang="en-US" sz="2000" b="1" dirty="0"/>
              <a:t>NLP</a:t>
            </a:r>
            <a:r>
              <a:rPr lang="en-US" sz="2000" dirty="0"/>
              <a:t>) is a subfield of linguistics, computer science, and artificial intelligence concerned with the interactions between computers and human language, in particular how to program computers to process and analyze large amounts of natural language data.</a:t>
            </a:r>
            <a:r>
              <a:rPr lang="en-IN" sz="2000" dirty="0"/>
              <a:t> I used this technique to analyse the data along with some other techniques like </a:t>
            </a:r>
            <a:r>
              <a:rPr lang="en-IN" sz="2000" b="1" dirty="0"/>
              <a:t>Word2Vec, </a:t>
            </a:r>
            <a:r>
              <a:rPr lang="en-IN" sz="2000" b="1" dirty="0" err="1"/>
              <a:t>Gensim</a:t>
            </a:r>
            <a:r>
              <a:rPr lang="en-IN" sz="2000" dirty="0"/>
              <a:t> and </a:t>
            </a:r>
            <a:r>
              <a:rPr lang="en-IN" sz="2000" b="1" dirty="0"/>
              <a:t>LDA</a:t>
            </a:r>
            <a:r>
              <a:rPr lang="en-IN" sz="2000" dirty="0"/>
              <a:t>(Latent Dirichlet Allocation) to understand the most frequently used and least frequently used words in order to find as many useful topics as I can so that the corporation can use those topics and do the desired changes in the website and also spread the underrated news to the people.</a:t>
            </a:r>
            <a:endParaRPr lang="en-US" sz="2000" dirty="0"/>
          </a:p>
        </p:txBody>
      </p:sp>
      <p:sp>
        <p:nvSpPr>
          <p:cNvPr id="7" name="Slide Number Placeholder 6">
            <a:extLst>
              <a:ext uri="{FF2B5EF4-FFF2-40B4-BE49-F238E27FC236}">
                <a16:creationId xmlns:a16="http://schemas.microsoft.com/office/drawing/2014/main" id="{2CF28D25-D0FD-4C5F-B22C-2276B555CAF1}"/>
              </a:ext>
            </a:extLst>
          </p:cNvPr>
          <p:cNvSpPr>
            <a:spLocks noGrp="1"/>
          </p:cNvSpPr>
          <p:nvPr>
            <p:ph type="sldNum" sz="quarter" idx="12"/>
          </p:nvPr>
        </p:nvSpPr>
        <p:spPr>
          <a:xfrm>
            <a:off x="2982157" y="6320839"/>
            <a:ext cx="2743200" cy="365125"/>
          </a:xfrm>
        </p:spPr>
        <p:txBody>
          <a:bodyPr/>
          <a:lstStyle/>
          <a:p>
            <a:fld id="{7EB5AC52-9BE1-4513-B2CA-5B6A0604EF9B}" type="slidenum">
              <a:rPr lang="en-IN" sz="1800" smtClean="0"/>
              <a:t>2</a:t>
            </a:fld>
            <a:endParaRPr lang="en-IN" sz="1800" dirty="0"/>
          </a:p>
        </p:txBody>
      </p:sp>
    </p:spTree>
    <p:extLst>
      <p:ext uri="{BB962C8B-B14F-4D97-AF65-F5344CB8AC3E}">
        <p14:creationId xmlns:p14="http://schemas.microsoft.com/office/powerpoint/2010/main" val="237184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5B0861-C123-4E50-89E4-7B3D66553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494" y="0"/>
            <a:ext cx="1716506" cy="6858000"/>
          </a:xfrm>
          <a:prstGeom prst="rect">
            <a:avLst/>
          </a:prstGeom>
        </p:spPr>
      </p:pic>
      <p:sp>
        <p:nvSpPr>
          <p:cNvPr id="8" name="TextBox 7">
            <a:extLst>
              <a:ext uri="{FF2B5EF4-FFF2-40B4-BE49-F238E27FC236}">
                <a16:creationId xmlns:a16="http://schemas.microsoft.com/office/drawing/2014/main" id="{05C80EE7-53D0-40BE-95EA-627F6E2F496E}"/>
              </a:ext>
            </a:extLst>
          </p:cNvPr>
          <p:cNvSpPr txBox="1"/>
          <p:nvPr/>
        </p:nvSpPr>
        <p:spPr>
          <a:xfrm>
            <a:off x="336884" y="349588"/>
            <a:ext cx="9320463" cy="4124206"/>
          </a:xfrm>
          <a:prstGeom prst="rect">
            <a:avLst/>
          </a:prstGeom>
          <a:noFill/>
        </p:spPr>
        <p:txBody>
          <a:bodyPr wrap="square" rtlCol="0">
            <a:spAutoFit/>
          </a:bodyPr>
          <a:lstStyle/>
          <a:p>
            <a:r>
              <a:rPr lang="en-US" sz="4400" b="1" dirty="0" err="1">
                <a:latin typeface="Times New Roman" panose="02020603050405020304" pitchFamily="18" charset="0"/>
                <a:cs typeface="Times New Roman" panose="02020603050405020304" pitchFamily="18" charset="0"/>
              </a:rPr>
              <a:t>Gensim</a:t>
            </a:r>
            <a:endParaRPr lang="en-US" sz="4400" b="1" dirty="0">
              <a:latin typeface="Times New Roman" panose="02020603050405020304" pitchFamily="18" charset="0"/>
              <a:cs typeface="Times New Roman" panose="02020603050405020304" pitchFamily="18" charset="0"/>
            </a:endParaRPr>
          </a:p>
          <a:p>
            <a:endParaRPr lang="en-US" sz="800" b="1" dirty="0">
              <a:latin typeface="Times New Roman" panose="02020603050405020304" pitchFamily="18" charset="0"/>
              <a:cs typeface="Times New Roman" panose="02020603050405020304" pitchFamily="18" charset="0"/>
            </a:endParaRPr>
          </a:p>
          <a:p>
            <a:r>
              <a:rPr lang="en-US" sz="2000" b="1" i="1" dirty="0" err="1"/>
              <a:t>Gensim</a:t>
            </a:r>
            <a:r>
              <a:rPr lang="en-US" sz="2000" b="1" i="1" dirty="0"/>
              <a:t> </a:t>
            </a:r>
            <a:r>
              <a:rPr lang="en-US" sz="2000" dirty="0"/>
              <a:t>is a popular open source natural language processing library used for unsupervised topic modeling. It uses top academic models and modern statistical machine learning to perform various complex tasks such as Building document or word vectors, Corpora, performing topic identification, performing document comparison (retrieving semantically similar documents), analyzing plain-text documents for semantic structure.</a:t>
            </a:r>
          </a:p>
          <a:p>
            <a:endParaRPr lang="en-US" dirty="0"/>
          </a:p>
          <a:p>
            <a:endParaRPr lang="en-US" dirty="0"/>
          </a:p>
          <a:p>
            <a:endParaRPr lang="en-US" dirty="0"/>
          </a:p>
          <a:p>
            <a:endParaRPr lang="en-US" dirty="0"/>
          </a:p>
          <a:p>
            <a:endParaRPr lang="en-IN" dirty="0"/>
          </a:p>
        </p:txBody>
      </p:sp>
      <p:sp>
        <p:nvSpPr>
          <p:cNvPr id="9" name="Slide Number Placeholder 8">
            <a:extLst>
              <a:ext uri="{FF2B5EF4-FFF2-40B4-BE49-F238E27FC236}">
                <a16:creationId xmlns:a16="http://schemas.microsoft.com/office/drawing/2014/main" id="{3BD99614-21B7-4BF3-8CDD-AEB3A0E9E56E}"/>
              </a:ext>
            </a:extLst>
          </p:cNvPr>
          <p:cNvSpPr>
            <a:spLocks noGrp="1"/>
          </p:cNvSpPr>
          <p:nvPr>
            <p:ph type="sldNum" sz="quarter" idx="12"/>
          </p:nvPr>
        </p:nvSpPr>
        <p:spPr>
          <a:xfrm>
            <a:off x="2920014" y="6311962"/>
            <a:ext cx="2743200" cy="365125"/>
          </a:xfrm>
        </p:spPr>
        <p:txBody>
          <a:bodyPr/>
          <a:lstStyle/>
          <a:p>
            <a:fld id="{7EB5AC52-9BE1-4513-B2CA-5B6A0604EF9B}" type="slidenum">
              <a:rPr lang="en-IN" sz="1800" smtClean="0"/>
              <a:t>3</a:t>
            </a:fld>
            <a:endParaRPr lang="en-IN" sz="1800" dirty="0"/>
          </a:p>
        </p:txBody>
      </p:sp>
      <p:sp>
        <p:nvSpPr>
          <p:cNvPr id="12" name="TextBox 11">
            <a:extLst>
              <a:ext uri="{FF2B5EF4-FFF2-40B4-BE49-F238E27FC236}">
                <a16:creationId xmlns:a16="http://schemas.microsoft.com/office/drawing/2014/main" id="{220FB872-952E-48FC-AF38-834B3810231B}"/>
              </a:ext>
            </a:extLst>
          </p:cNvPr>
          <p:cNvSpPr txBox="1"/>
          <p:nvPr/>
        </p:nvSpPr>
        <p:spPr>
          <a:xfrm>
            <a:off x="336884" y="3150355"/>
            <a:ext cx="9047747" cy="2646878"/>
          </a:xfrm>
          <a:prstGeom prst="rect">
            <a:avLst/>
          </a:prstGeom>
          <a:noFill/>
        </p:spPr>
        <p:txBody>
          <a:bodyPr wrap="square" rtlCol="0">
            <a:spAutoFit/>
          </a:bodyPr>
          <a:lstStyle/>
          <a:p>
            <a:pPr>
              <a:lnSpc>
                <a:spcPct val="150000"/>
              </a:lnSpc>
            </a:pPr>
            <a:r>
              <a:rPr lang="en-US" sz="4400" b="1" dirty="0">
                <a:latin typeface="Times New Roman" panose="02020603050405020304" pitchFamily="18" charset="0"/>
                <a:cs typeface="Times New Roman" panose="02020603050405020304" pitchFamily="18" charset="0"/>
              </a:rPr>
              <a:t>Word2Vec</a:t>
            </a:r>
          </a:p>
          <a:p>
            <a:r>
              <a:rPr lang="en-US" sz="2000" dirty="0"/>
              <a:t>Word2vec is a technique for natural language processing. The word2vec algorithm uses a neural network model to learn word associations from a large corpus of text. Once trained, such a model can detect synonymous words or suggest additional words for a partial sentence. </a:t>
            </a:r>
            <a:endParaRPr lang="en-US" sz="2000" i="1" dirty="0"/>
          </a:p>
          <a:p>
            <a:endParaRPr lang="en-IN" sz="2000" dirty="0"/>
          </a:p>
        </p:txBody>
      </p:sp>
    </p:spTree>
    <p:extLst>
      <p:ext uri="{BB962C8B-B14F-4D97-AF65-F5344CB8AC3E}">
        <p14:creationId xmlns:p14="http://schemas.microsoft.com/office/powerpoint/2010/main" val="380934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5B0861-C123-4E50-89E4-7B3D66553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536" y="0"/>
            <a:ext cx="1697455" cy="6858000"/>
          </a:xfrm>
          <a:prstGeom prst="rect">
            <a:avLst/>
          </a:prstGeom>
        </p:spPr>
      </p:pic>
      <p:sp>
        <p:nvSpPr>
          <p:cNvPr id="3" name="TextBox 2">
            <a:extLst>
              <a:ext uri="{FF2B5EF4-FFF2-40B4-BE49-F238E27FC236}">
                <a16:creationId xmlns:a16="http://schemas.microsoft.com/office/drawing/2014/main" id="{DB8715F3-0C36-4342-B65A-EBDE287C18EC}"/>
              </a:ext>
            </a:extLst>
          </p:cNvPr>
          <p:cNvSpPr txBox="1"/>
          <p:nvPr/>
        </p:nvSpPr>
        <p:spPr>
          <a:xfrm>
            <a:off x="449179" y="0"/>
            <a:ext cx="9448800" cy="6370975"/>
          </a:xfrm>
          <a:prstGeom prst="rect">
            <a:avLst/>
          </a:prstGeom>
          <a:noFill/>
        </p:spPr>
        <p:txBody>
          <a:bodyPr wrap="square" rtlCol="0">
            <a:spAutoFit/>
          </a:bodyPr>
          <a:lstStyle/>
          <a:p>
            <a:pPr>
              <a:lnSpc>
                <a:spcPct val="150000"/>
              </a:lnSpc>
            </a:pPr>
            <a:r>
              <a:rPr lang="en-US" sz="4400" dirty="0">
                <a:latin typeface="Times New Roman" panose="02020603050405020304" pitchFamily="18" charset="0"/>
                <a:cs typeface="Times New Roman" panose="02020603050405020304" pitchFamily="18" charset="0"/>
              </a:rPr>
              <a:t>Topic Modeling</a:t>
            </a:r>
          </a:p>
          <a:p>
            <a:r>
              <a:rPr lang="en-US" sz="2000" dirty="0"/>
              <a:t>Q. </a:t>
            </a:r>
            <a:r>
              <a:rPr lang="en-US" sz="2000" b="1" dirty="0"/>
              <a:t>What exactly a topic is?</a:t>
            </a:r>
            <a:endParaRPr lang="en-US" sz="2000" dirty="0"/>
          </a:p>
          <a:p>
            <a:r>
              <a:rPr lang="en-US" sz="2000" dirty="0"/>
              <a:t>Topic, as name implies, is underlying ideas or the themes represented in our text. To give you an example, the corpus containing </a:t>
            </a:r>
            <a:r>
              <a:rPr lang="en-US" sz="2000" b="1" i="1" dirty="0"/>
              <a:t>newspaper articles</a:t>
            </a:r>
            <a:r>
              <a:rPr lang="en-US" sz="2000" dirty="0"/>
              <a:t> would have the topics related to </a:t>
            </a:r>
            <a:r>
              <a:rPr lang="en-US" sz="2000" b="1" i="1" dirty="0"/>
              <a:t>finance, weather, politics, sports, various states news</a:t>
            </a:r>
            <a:r>
              <a:rPr lang="en-US" sz="2000" dirty="0"/>
              <a:t> and so on.</a:t>
            </a:r>
          </a:p>
          <a:p>
            <a:endParaRPr lang="en-US" sz="2000" dirty="0"/>
          </a:p>
          <a:p>
            <a:r>
              <a:rPr lang="en-US" sz="2000" b="1" dirty="0"/>
              <a:t>Q. What is the importance of topic models in text processing?</a:t>
            </a:r>
            <a:endParaRPr lang="en-US" sz="2000" dirty="0"/>
          </a:p>
          <a:p>
            <a:r>
              <a:rPr lang="en-US" sz="2000" dirty="0"/>
              <a:t>As we know that, in order to identify similarity in text, we can do information retrieval and searching techniques by using words. But, with the help of topic models, now we can search and arrange our text files using topics rather than words.</a:t>
            </a:r>
          </a:p>
          <a:p>
            <a:pPr>
              <a:lnSpc>
                <a:spcPct val="150000"/>
              </a:lnSpc>
            </a:pPr>
            <a:r>
              <a:rPr lang="en-US" sz="4400" dirty="0">
                <a:latin typeface="Times New Roman" panose="02020603050405020304" pitchFamily="18" charset="0"/>
                <a:cs typeface="Times New Roman" panose="02020603050405020304" pitchFamily="18" charset="0"/>
              </a:rPr>
              <a:t>Goals:</a:t>
            </a:r>
          </a:p>
          <a:p>
            <a:pPr algn="just"/>
            <a:r>
              <a:rPr lang="en-US" sz="2000" dirty="0"/>
              <a:t>. They can be used to organize the documents. For example, we can use topic modeling to                group news articles together into an organized/ interconnected section such as organizing all the news articles related to </a:t>
            </a:r>
            <a:r>
              <a:rPr lang="en-US" sz="2000" b="1" i="1" dirty="0"/>
              <a:t>cricket.</a:t>
            </a:r>
            <a:endParaRPr lang="en-US" sz="2000" dirty="0">
              <a:latin typeface="Times New Roman" panose="02020603050405020304" pitchFamily="18" charset="0"/>
              <a:cs typeface="Times New Roman" panose="02020603050405020304" pitchFamily="18" charset="0"/>
            </a:endParaRPr>
          </a:p>
          <a:p>
            <a:endParaRPr lang="en-IN" dirty="0"/>
          </a:p>
          <a:p>
            <a:r>
              <a:rPr lang="en-US" sz="2000" dirty="0"/>
              <a:t>. Topic models can be used for text summarization.</a:t>
            </a:r>
            <a:endParaRPr lang="en-IN" sz="2000" dirty="0"/>
          </a:p>
        </p:txBody>
      </p:sp>
      <p:sp>
        <p:nvSpPr>
          <p:cNvPr id="8" name="Slide Number Placeholder 7">
            <a:extLst>
              <a:ext uri="{FF2B5EF4-FFF2-40B4-BE49-F238E27FC236}">
                <a16:creationId xmlns:a16="http://schemas.microsoft.com/office/drawing/2014/main" id="{84521B0C-3FF1-4275-8F0B-226F147D0F8A}"/>
              </a:ext>
            </a:extLst>
          </p:cNvPr>
          <p:cNvSpPr>
            <a:spLocks noGrp="1"/>
          </p:cNvSpPr>
          <p:nvPr>
            <p:ph type="sldNum" sz="quarter" idx="12"/>
          </p:nvPr>
        </p:nvSpPr>
        <p:spPr>
          <a:xfrm>
            <a:off x="2937769" y="6367783"/>
            <a:ext cx="2743200" cy="365125"/>
          </a:xfrm>
        </p:spPr>
        <p:txBody>
          <a:bodyPr/>
          <a:lstStyle/>
          <a:p>
            <a:fld id="{7EB5AC52-9BE1-4513-B2CA-5B6A0604EF9B}" type="slidenum">
              <a:rPr lang="en-IN" sz="1800" smtClean="0"/>
              <a:t>4</a:t>
            </a:fld>
            <a:endParaRPr lang="en-IN" sz="1800" dirty="0"/>
          </a:p>
        </p:txBody>
      </p:sp>
    </p:spTree>
    <p:extLst>
      <p:ext uri="{BB962C8B-B14F-4D97-AF65-F5344CB8AC3E}">
        <p14:creationId xmlns:p14="http://schemas.microsoft.com/office/powerpoint/2010/main" val="317573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5B0861-C123-4E50-89E4-7B3D66553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536" y="0"/>
            <a:ext cx="1697455" cy="6858000"/>
          </a:xfrm>
          <a:prstGeom prst="rect">
            <a:avLst/>
          </a:prstGeom>
        </p:spPr>
      </p:pic>
      <p:sp>
        <p:nvSpPr>
          <p:cNvPr id="3" name="TextBox 2">
            <a:extLst>
              <a:ext uri="{FF2B5EF4-FFF2-40B4-BE49-F238E27FC236}">
                <a16:creationId xmlns:a16="http://schemas.microsoft.com/office/drawing/2014/main" id="{DB8715F3-0C36-4342-B65A-EBDE287C18EC}"/>
              </a:ext>
            </a:extLst>
          </p:cNvPr>
          <p:cNvSpPr txBox="1"/>
          <p:nvPr/>
        </p:nvSpPr>
        <p:spPr>
          <a:xfrm>
            <a:off x="497305" y="850231"/>
            <a:ext cx="9448800" cy="4801314"/>
          </a:xfrm>
          <a:prstGeom prst="rect">
            <a:avLst/>
          </a:prstGeom>
          <a:noFill/>
        </p:spPr>
        <p:txBody>
          <a:bodyPr wrap="square" rtlCol="0">
            <a:spAutoFit/>
          </a:bodyPr>
          <a:lstStyle/>
          <a:p>
            <a:pPr>
              <a:lnSpc>
                <a:spcPct val="150000"/>
              </a:lnSpc>
            </a:pPr>
            <a:r>
              <a:rPr lang="en-US" sz="4400" dirty="0">
                <a:latin typeface="Times New Roman" panose="02020603050405020304" pitchFamily="18" charset="0"/>
                <a:cs typeface="Times New Roman" panose="02020603050405020304" pitchFamily="18" charset="0"/>
              </a:rPr>
              <a:t>LDA(Latent Dirichlet Allocation)</a:t>
            </a:r>
          </a:p>
          <a:p>
            <a:r>
              <a:rPr lang="en-US" sz="2000" dirty="0"/>
              <a:t>LDA is a probabilistic topic modeling technique. The main goal of probabilistic topic modeling is to discover the hidden topic structure for collection of interrelated documents.</a:t>
            </a:r>
          </a:p>
          <a:p>
            <a:r>
              <a:rPr lang="en-US" sz="2000" dirty="0"/>
              <a:t>LDA works in an unsupervised way. It is because, LDA use conditional probabilities to discover the hidden topic structure. It assumes that the topics are unevenly distributed throughout the collection of interrelated documents.</a:t>
            </a:r>
          </a:p>
          <a:p>
            <a:endParaRPr lang="en-US" sz="2000" dirty="0">
              <a:latin typeface="Times New Roman" panose="02020603050405020304" pitchFamily="18" charset="0"/>
              <a:cs typeface="Times New Roman" panose="02020603050405020304" pitchFamily="18" charset="0"/>
            </a:endParaRPr>
          </a:p>
          <a:p>
            <a:r>
              <a:rPr lang="en-US" sz="2000" dirty="0"/>
              <a:t>Latent Dirichlet allocation (LDA) is the most common and popular technique currently in use for topic modeling. It is the one that the Facebook researchers used in their research paper published in 2013. It was first proposed by David </a:t>
            </a:r>
            <a:r>
              <a:rPr lang="en-US" sz="2000" dirty="0" err="1"/>
              <a:t>Blei</a:t>
            </a:r>
            <a:r>
              <a:rPr lang="en-US" sz="2000" dirty="0"/>
              <a:t>, Andrew Ng, and Michael Jordan in 2003. They proposed LDA in their paper that was entitled simply </a:t>
            </a:r>
            <a:r>
              <a:rPr lang="en-US" sz="2000" b="1" i="1" dirty="0"/>
              <a:t>Latent Dirichlet allocation</a:t>
            </a:r>
            <a:r>
              <a:rPr lang="en-US" sz="2000" dirty="0"/>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37A3B93-C8D0-4AF2-A377-374395362158}"/>
              </a:ext>
            </a:extLst>
          </p:cNvPr>
          <p:cNvSpPr>
            <a:spLocks noGrp="1"/>
          </p:cNvSpPr>
          <p:nvPr>
            <p:ph type="sldNum" sz="quarter" idx="12"/>
          </p:nvPr>
        </p:nvSpPr>
        <p:spPr>
          <a:xfrm>
            <a:off x="2955524" y="6294206"/>
            <a:ext cx="2743200" cy="365125"/>
          </a:xfrm>
        </p:spPr>
        <p:txBody>
          <a:bodyPr/>
          <a:lstStyle/>
          <a:p>
            <a:fld id="{7EB5AC52-9BE1-4513-B2CA-5B6A0604EF9B}" type="slidenum">
              <a:rPr lang="en-IN" sz="1800" smtClean="0"/>
              <a:t>5</a:t>
            </a:fld>
            <a:endParaRPr lang="en-IN" sz="1800" dirty="0"/>
          </a:p>
        </p:txBody>
      </p:sp>
    </p:spTree>
    <p:extLst>
      <p:ext uri="{BB962C8B-B14F-4D97-AF65-F5344CB8AC3E}">
        <p14:creationId xmlns:p14="http://schemas.microsoft.com/office/powerpoint/2010/main" val="194241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5B0861-C123-4E50-89E4-7B3D66553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536" y="0"/>
            <a:ext cx="1697455" cy="6858000"/>
          </a:xfrm>
          <a:prstGeom prst="rect">
            <a:avLst/>
          </a:prstGeom>
        </p:spPr>
      </p:pic>
      <p:sp>
        <p:nvSpPr>
          <p:cNvPr id="3" name="TextBox 2">
            <a:extLst>
              <a:ext uri="{FF2B5EF4-FFF2-40B4-BE49-F238E27FC236}">
                <a16:creationId xmlns:a16="http://schemas.microsoft.com/office/drawing/2014/main" id="{DB8715F3-0C36-4342-B65A-EBDE287C18EC}"/>
              </a:ext>
            </a:extLst>
          </p:cNvPr>
          <p:cNvSpPr txBox="1"/>
          <p:nvPr/>
        </p:nvSpPr>
        <p:spPr>
          <a:xfrm>
            <a:off x="449179" y="0"/>
            <a:ext cx="9448800" cy="986360"/>
          </a:xfrm>
          <a:prstGeom prst="rect">
            <a:avLst/>
          </a:prstGeom>
          <a:noFill/>
        </p:spPr>
        <p:txBody>
          <a:bodyPr wrap="square" rtlCol="0">
            <a:spAutoFit/>
          </a:bodyPr>
          <a:lstStyle/>
          <a:p>
            <a:pPr>
              <a:lnSpc>
                <a:spcPct val="150000"/>
              </a:lnSpc>
            </a:pPr>
            <a:r>
              <a:rPr lang="en-US" sz="4400" b="1" dirty="0">
                <a:latin typeface="Times New Roman" panose="02020603050405020304" pitchFamily="18" charset="0"/>
                <a:cs typeface="Times New Roman" panose="02020603050405020304" pitchFamily="18" charset="0"/>
              </a:rPr>
              <a:t>My Analysis</a:t>
            </a:r>
          </a:p>
        </p:txBody>
      </p:sp>
      <p:pic>
        <p:nvPicPr>
          <p:cNvPr id="4" name="Picture 3">
            <a:extLst>
              <a:ext uri="{FF2B5EF4-FFF2-40B4-BE49-F238E27FC236}">
                <a16:creationId xmlns:a16="http://schemas.microsoft.com/office/drawing/2014/main" id="{BA169133-7F50-4AB4-9CD1-6CCE356D4CE1}"/>
              </a:ext>
            </a:extLst>
          </p:cNvPr>
          <p:cNvPicPr>
            <a:picLocks noChangeAspect="1"/>
          </p:cNvPicPr>
          <p:nvPr/>
        </p:nvPicPr>
        <p:blipFill>
          <a:blip r:embed="rId3"/>
          <a:stretch>
            <a:fillRect/>
          </a:stretch>
        </p:blipFill>
        <p:spPr>
          <a:xfrm>
            <a:off x="272715" y="1173754"/>
            <a:ext cx="10218821" cy="2255246"/>
          </a:xfrm>
          <a:prstGeom prst="rect">
            <a:avLst/>
          </a:prstGeom>
        </p:spPr>
      </p:pic>
      <p:pic>
        <p:nvPicPr>
          <p:cNvPr id="1026" name="Picture 2">
            <a:extLst>
              <a:ext uri="{FF2B5EF4-FFF2-40B4-BE49-F238E27FC236}">
                <a16:creationId xmlns:a16="http://schemas.microsoft.com/office/drawing/2014/main" id="{2F6F51DE-E134-4885-B4D3-AA6E4058C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537" y="3779246"/>
            <a:ext cx="5334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0EBEA85-95DB-4697-862D-82386940CF06}"/>
              </a:ext>
            </a:extLst>
          </p:cNvPr>
          <p:cNvSpPr>
            <a:spLocks noGrp="1"/>
          </p:cNvSpPr>
          <p:nvPr>
            <p:ph type="sldNum" sz="quarter" idx="12"/>
          </p:nvPr>
        </p:nvSpPr>
        <p:spPr>
          <a:xfrm>
            <a:off x="2884503" y="6492875"/>
            <a:ext cx="2743200" cy="365125"/>
          </a:xfrm>
        </p:spPr>
        <p:txBody>
          <a:bodyPr/>
          <a:lstStyle/>
          <a:p>
            <a:fld id="{7EB5AC52-9BE1-4513-B2CA-5B6A0604EF9B}" type="slidenum">
              <a:rPr lang="en-IN" sz="1600" smtClean="0"/>
              <a:t>6</a:t>
            </a:fld>
            <a:endParaRPr lang="en-IN" sz="1600" dirty="0"/>
          </a:p>
        </p:txBody>
      </p:sp>
    </p:spTree>
    <p:extLst>
      <p:ext uri="{BB962C8B-B14F-4D97-AF65-F5344CB8AC3E}">
        <p14:creationId xmlns:p14="http://schemas.microsoft.com/office/powerpoint/2010/main" val="413095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5B0861-C123-4E50-89E4-7B3D66553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536" y="0"/>
            <a:ext cx="1697455" cy="6858000"/>
          </a:xfrm>
          <a:prstGeom prst="rect">
            <a:avLst/>
          </a:prstGeom>
        </p:spPr>
      </p:pic>
      <p:sp>
        <p:nvSpPr>
          <p:cNvPr id="3" name="TextBox 2">
            <a:extLst>
              <a:ext uri="{FF2B5EF4-FFF2-40B4-BE49-F238E27FC236}">
                <a16:creationId xmlns:a16="http://schemas.microsoft.com/office/drawing/2014/main" id="{DB8715F3-0C36-4342-B65A-EBDE287C18EC}"/>
              </a:ext>
            </a:extLst>
          </p:cNvPr>
          <p:cNvSpPr txBox="1"/>
          <p:nvPr/>
        </p:nvSpPr>
        <p:spPr>
          <a:xfrm>
            <a:off x="449179" y="0"/>
            <a:ext cx="9448800" cy="4185761"/>
          </a:xfrm>
          <a:prstGeom prst="rect">
            <a:avLst/>
          </a:prstGeom>
          <a:noFill/>
        </p:spPr>
        <p:txBody>
          <a:bodyPr wrap="square" rtlCol="0">
            <a:spAutoFit/>
          </a:bodyPr>
          <a:lstStyle/>
          <a:p>
            <a:pPr>
              <a:lnSpc>
                <a:spcPct val="150000"/>
              </a:lnSpc>
            </a:pPr>
            <a:r>
              <a:rPr lang="en-US" sz="4400" b="1"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A set of statements or facts is said to be coherent, if they support each other. Thus, a coherent fact set can be interpreted in a context that covers all or most of the facts. An example of a coherent fact set is “the game is a team sport”, “the game is played with a ball”, “the game demands great physical efforts”. The good Coherence Score should lie between </a:t>
            </a:r>
            <a:r>
              <a:rPr lang="en-US" sz="2000" b="1" dirty="0">
                <a:latin typeface="Times New Roman" panose="02020603050405020304" pitchFamily="18" charset="0"/>
                <a:cs typeface="Times New Roman" panose="02020603050405020304" pitchFamily="18" charset="0"/>
              </a:rPr>
              <a:t>0.3-0.6</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0.7</a:t>
            </a:r>
            <a:r>
              <a:rPr lang="en-US" sz="2000" dirty="0">
                <a:latin typeface="Times New Roman" panose="02020603050405020304" pitchFamily="18" charset="0"/>
                <a:cs typeface="Times New Roman" panose="02020603050405020304" pitchFamily="18" charset="0"/>
              </a:rPr>
              <a:t> is the best score)</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First by using the base model I was able to get the Coherence Score of </a:t>
            </a:r>
            <a:r>
              <a:rPr lang="en-US" sz="2000" b="1" dirty="0">
                <a:latin typeface="Times New Roman" panose="02020603050405020304" pitchFamily="18" charset="0"/>
                <a:cs typeface="Times New Roman" panose="02020603050405020304" pitchFamily="18" charset="0"/>
              </a:rPr>
              <a:t>0.342</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 8 topics</a:t>
            </a:r>
            <a:r>
              <a:rPr lang="en-US" sz="2000" dirty="0">
                <a:latin typeface="Times New Roman" panose="02020603050405020304" pitchFamily="18" charset="0"/>
                <a:cs typeface="Times New Roman" panose="02020603050405020304" pitchFamily="18" charset="0"/>
              </a:rPr>
              <a:t>. But after the tuning of the model I was able to get the Coherence Score of </a:t>
            </a:r>
            <a:r>
              <a:rPr lang="en-US" sz="2000" b="1" dirty="0">
                <a:latin typeface="Times New Roman" panose="02020603050405020304" pitchFamily="18" charset="0"/>
                <a:cs typeface="Times New Roman" panose="02020603050405020304" pitchFamily="18" charset="0"/>
              </a:rPr>
              <a:t>0.440</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 20 topics</a:t>
            </a:r>
            <a:r>
              <a:rPr lang="en-US" sz="2000" dirty="0">
                <a:latin typeface="Times New Roman" panose="02020603050405020304" pitchFamily="18" charset="0"/>
                <a:cs typeface="Times New Roman" panose="02020603050405020304" pitchFamily="18" charset="0"/>
              </a:rPr>
              <a:t>. Which is an </a:t>
            </a:r>
            <a:r>
              <a:rPr lang="en-US" sz="2000" b="1" dirty="0">
                <a:latin typeface="Times New Roman" panose="02020603050405020304" pitchFamily="18" charset="0"/>
                <a:cs typeface="Times New Roman" panose="02020603050405020304" pitchFamily="18" charset="0"/>
              </a:rPr>
              <a:t>increase of 28% !</a:t>
            </a:r>
          </a:p>
          <a:p>
            <a:endParaRPr lang="en-US" sz="2000" b="1" dirty="0">
              <a:latin typeface="Times New Roman" panose="02020603050405020304" pitchFamily="18" charset="0"/>
              <a:cs typeface="Times New Roman" panose="02020603050405020304" pitchFamily="18" charset="0"/>
            </a:endParaRPr>
          </a:p>
        </p:txBody>
      </p:sp>
      <p:sp>
        <p:nvSpPr>
          <p:cNvPr id="6" name="Rectangle 5">
            <a:hlinkClick r:id="rId3" action="ppaction://hlinkfile"/>
            <a:extLst>
              <a:ext uri="{FF2B5EF4-FFF2-40B4-BE49-F238E27FC236}">
                <a16:creationId xmlns:a16="http://schemas.microsoft.com/office/drawing/2014/main" id="{37583825-ECE4-4F1C-9413-F501DAD3A2CB}"/>
              </a:ext>
            </a:extLst>
          </p:cNvPr>
          <p:cNvSpPr/>
          <p:nvPr/>
        </p:nvSpPr>
        <p:spPr>
          <a:xfrm>
            <a:off x="1122947" y="4732421"/>
            <a:ext cx="3593432" cy="14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1" dirty="0">
              <a:latin typeface="Times New Roman" panose="02020603050405020304" pitchFamily="18" charset="0"/>
              <a:cs typeface="Times New Roman" panose="02020603050405020304" pitchFamily="18" charset="0"/>
            </a:endParaRPr>
          </a:p>
          <a:p>
            <a:pPr algn="ctr"/>
            <a:r>
              <a:rPr lang="en-US" sz="5400" b="1" dirty="0" err="1">
                <a:latin typeface="Times New Roman" panose="02020603050405020304" pitchFamily="18" charset="0"/>
                <a:cs typeface="Times New Roman" panose="02020603050405020304" pitchFamily="18" charset="0"/>
              </a:rPr>
              <a:t>pyLDAvis</a:t>
            </a:r>
            <a:endParaRPr lang="en-US" sz="5400" b="1" dirty="0">
              <a:latin typeface="Times New Roman" panose="02020603050405020304" pitchFamily="18" charset="0"/>
              <a:cs typeface="Times New Roman" panose="02020603050405020304" pitchFamily="18" charset="0"/>
            </a:endParaRPr>
          </a:p>
          <a:p>
            <a:pPr algn="ctr"/>
            <a:endParaRPr lang="en-IN" dirty="0"/>
          </a:p>
        </p:txBody>
      </p:sp>
      <p:sp>
        <p:nvSpPr>
          <p:cNvPr id="9" name="Slide Number Placeholder 8">
            <a:extLst>
              <a:ext uri="{FF2B5EF4-FFF2-40B4-BE49-F238E27FC236}">
                <a16:creationId xmlns:a16="http://schemas.microsoft.com/office/drawing/2014/main" id="{6B9808DF-688D-4DA3-A21C-5D26048F215D}"/>
              </a:ext>
            </a:extLst>
          </p:cNvPr>
          <p:cNvSpPr>
            <a:spLocks noGrp="1"/>
          </p:cNvSpPr>
          <p:nvPr>
            <p:ph type="sldNum" sz="quarter" idx="12"/>
          </p:nvPr>
        </p:nvSpPr>
        <p:spPr>
          <a:xfrm>
            <a:off x="2919663" y="6325661"/>
            <a:ext cx="2743200" cy="365125"/>
          </a:xfrm>
        </p:spPr>
        <p:txBody>
          <a:bodyPr/>
          <a:lstStyle/>
          <a:p>
            <a:fld id="{7EB5AC52-9BE1-4513-B2CA-5B6A0604EF9B}" type="slidenum">
              <a:rPr lang="en-IN" sz="1800" smtClean="0"/>
              <a:t>7</a:t>
            </a:fld>
            <a:endParaRPr lang="en-IN" sz="1800" dirty="0"/>
          </a:p>
        </p:txBody>
      </p:sp>
    </p:spTree>
    <p:extLst>
      <p:ext uri="{BB962C8B-B14F-4D97-AF65-F5344CB8AC3E}">
        <p14:creationId xmlns:p14="http://schemas.microsoft.com/office/powerpoint/2010/main" val="102242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715F3-0C36-4342-B65A-EBDE287C18EC}"/>
              </a:ext>
            </a:extLst>
          </p:cNvPr>
          <p:cNvSpPr txBox="1"/>
          <p:nvPr/>
        </p:nvSpPr>
        <p:spPr>
          <a:xfrm>
            <a:off x="393031" y="272715"/>
            <a:ext cx="11405937" cy="5478423"/>
          </a:xfrm>
          <a:prstGeom prst="rect">
            <a:avLst/>
          </a:prstGeom>
          <a:noFill/>
        </p:spPr>
        <p:txBody>
          <a:bodyPr wrap="square" rtlCol="0">
            <a:spAutoFit/>
          </a:bodyPr>
          <a:lstStyle/>
          <a:p>
            <a:pPr algn="ctr"/>
            <a:r>
              <a:rPr lang="en-IN" sz="6600" b="1" dirty="0"/>
              <a:t>“ </a:t>
            </a:r>
            <a:r>
              <a:rPr lang="en-US" sz="3600" dirty="0">
                <a:latin typeface="Times New Roman" panose="02020603050405020304" pitchFamily="18" charset="0"/>
                <a:cs typeface="Times New Roman" panose="02020603050405020304" pitchFamily="18" charset="0"/>
              </a:rPr>
              <a:t>The simplicities of natural laws arise through the complexities of the language we use for their expression. </a:t>
            </a:r>
            <a:r>
              <a:rPr lang="en-IN" sz="6000" b="1" dirty="0"/>
              <a:t>”</a:t>
            </a:r>
            <a:endParaRPr lang="en-IN" sz="3600" b="1" dirty="0"/>
          </a:p>
          <a:p>
            <a:pPr algn="ctr"/>
            <a:endParaRPr lang="en-IN" sz="3600" b="1" dirty="0"/>
          </a:p>
          <a:p>
            <a:pPr algn="ctr"/>
            <a:endParaRPr lang="en-US" sz="3600"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a:p>
            <a:pPr algn="ctr"/>
            <a:r>
              <a:rPr lang="en-US" sz="9600" dirty="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a:p>
            <a:pPr algn="ctr"/>
            <a:endParaRPr lang="en-US" sz="2000" b="1" u="sng"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C535B77-B818-4BC2-986A-3793CB618997}"/>
              </a:ext>
            </a:extLst>
          </p:cNvPr>
          <p:cNvSpPr>
            <a:spLocks noGrp="1"/>
          </p:cNvSpPr>
          <p:nvPr>
            <p:ph type="sldNum" sz="quarter" idx="12"/>
          </p:nvPr>
        </p:nvSpPr>
        <p:spPr>
          <a:xfrm>
            <a:off x="3701249" y="6308937"/>
            <a:ext cx="2743200" cy="365125"/>
          </a:xfrm>
        </p:spPr>
        <p:txBody>
          <a:bodyPr/>
          <a:lstStyle/>
          <a:p>
            <a:fld id="{7EB5AC52-9BE1-4513-B2CA-5B6A0604EF9B}" type="slidenum">
              <a:rPr lang="en-IN" sz="1800" smtClean="0"/>
              <a:t>8</a:t>
            </a:fld>
            <a:endParaRPr lang="en-IN" sz="1800" dirty="0"/>
          </a:p>
        </p:txBody>
      </p:sp>
    </p:spTree>
    <p:extLst>
      <p:ext uri="{BB962C8B-B14F-4D97-AF65-F5344CB8AC3E}">
        <p14:creationId xmlns:p14="http://schemas.microsoft.com/office/powerpoint/2010/main" val="3632155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856</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singh</dc:creator>
  <cp:lastModifiedBy>arpit singh</cp:lastModifiedBy>
  <cp:revision>15</cp:revision>
  <dcterms:created xsi:type="dcterms:W3CDTF">2020-11-28T11:14:05Z</dcterms:created>
  <dcterms:modified xsi:type="dcterms:W3CDTF">2020-12-03T12:42:22Z</dcterms:modified>
</cp:coreProperties>
</file>