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AFEC-4E4D-4BA1-9512-30B40093F26A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02AB-0639-45E0-AAF1-DDB8BA5EEDF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AFEC-4E4D-4BA1-9512-30B40093F26A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02AB-0639-45E0-AAF1-DDB8BA5EE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6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AFEC-4E4D-4BA1-9512-30B40093F26A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02AB-0639-45E0-AAF1-DDB8BA5EE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5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AFEC-4E4D-4BA1-9512-30B40093F26A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02AB-0639-45E0-AAF1-DDB8BA5EE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8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AFEC-4E4D-4BA1-9512-30B40093F26A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02AB-0639-45E0-AAF1-DDB8BA5EEDF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2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AFEC-4E4D-4BA1-9512-30B40093F26A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02AB-0639-45E0-AAF1-DDB8BA5EE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1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AFEC-4E4D-4BA1-9512-30B40093F26A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02AB-0639-45E0-AAF1-DDB8BA5EE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43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AFEC-4E4D-4BA1-9512-30B40093F26A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02AB-0639-45E0-AAF1-DDB8BA5EE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56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AFEC-4E4D-4BA1-9512-30B40093F26A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02AB-0639-45E0-AAF1-DDB8BA5EE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2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3AAFEC-4E4D-4BA1-9512-30B40093F26A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9602AB-0639-45E0-AAF1-DDB8BA5EE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AFEC-4E4D-4BA1-9512-30B40093F26A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02AB-0639-45E0-AAF1-DDB8BA5EE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7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AAFEC-4E4D-4BA1-9512-30B40093F26A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9602AB-0639-45E0-AAF1-DDB8BA5EEDF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929" y="1352282"/>
            <a:ext cx="10058400" cy="1942520"/>
          </a:xfrm>
        </p:spPr>
        <p:txBody>
          <a:bodyPr/>
          <a:lstStyle/>
          <a:p>
            <a:pPr algn="ctr"/>
            <a:r>
              <a:rPr lang="tr-TR" b="1" dirty="0" smtClean="0"/>
              <a:t>HITS</a:t>
            </a:r>
            <a:r>
              <a:rPr lang="tr-TR" b="1" dirty="0"/>
              <a:t/>
            </a:r>
            <a:br>
              <a:rPr lang="tr-TR" b="1" dirty="0"/>
            </a:br>
            <a:r>
              <a:rPr lang="tr-TR" sz="4800" b="1" dirty="0"/>
              <a:t>Hypertext-Induced Topic Selection</a:t>
            </a:r>
            <a:endParaRPr lang="en-GB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082" y="4532893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			  Arpit Khurana				</a:t>
            </a:r>
          </a:p>
          <a:p>
            <a:pPr algn="ctr"/>
            <a:r>
              <a:rPr lang="en-US" dirty="0" smtClean="0"/>
              <a:t>15BCE0353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2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6666"/>
                </a:solidFill>
              </a:rPr>
              <a:t>HITS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computation of authority scores and hub scores is the same as the computation of the PageRank scores, using power iteration.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dirty="0"/>
              <a:t>If we use </a:t>
            </a:r>
            <a:r>
              <a:rPr lang="en-GB" dirty="0" err="1"/>
              <a:t>ak</a:t>
            </a:r>
            <a:r>
              <a:rPr lang="en-GB" dirty="0"/>
              <a:t> and </a:t>
            </a:r>
            <a:r>
              <a:rPr lang="en-GB" dirty="0" err="1"/>
              <a:t>hk</a:t>
            </a:r>
            <a:r>
              <a:rPr lang="en-GB" dirty="0"/>
              <a:t> to denote authority and hub vectors at the </a:t>
            </a:r>
            <a:r>
              <a:rPr lang="en-GB" dirty="0" err="1"/>
              <a:t>kth</a:t>
            </a:r>
            <a:r>
              <a:rPr lang="en-GB" dirty="0"/>
              <a:t> iteration, the iterations for generating the final </a:t>
            </a:r>
            <a:r>
              <a:rPr lang="en-GB" dirty="0" smtClean="0"/>
              <a:t>solutions </a:t>
            </a:r>
            <a:r>
              <a:rPr lang="en-GB" dirty="0"/>
              <a:t>are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99" y="3541489"/>
            <a:ext cx="5236001" cy="21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2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750243"/>
            <a:ext cx="10058400" cy="975527"/>
          </a:xfrm>
        </p:spPr>
        <p:txBody>
          <a:bodyPr/>
          <a:lstStyle/>
          <a:p>
            <a:r>
              <a:rPr lang="en-US" b="1" dirty="0" err="1" smtClean="0">
                <a:solidFill>
                  <a:srgbClr val="006666"/>
                </a:solidFill>
              </a:rPr>
              <a:t>Pseudocode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128" y="1846263"/>
            <a:ext cx="672607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0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Example:</a:t>
            </a:r>
            <a:r>
              <a:rPr lang="en-GB" dirty="0"/>
              <a:t> 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us consider a very simple graph</a:t>
            </a:r>
            <a:r>
              <a:rPr lang="en-GB" dirty="0" smtClean="0"/>
              <a:t>: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67" y="2495751"/>
            <a:ext cx="34766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9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592" y="4394964"/>
            <a:ext cx="10058400" cy="1450757"/>
          </a:xfrm>
        </p:spPr>
        <p:txBody>
          <a:bodyPr>
            <a:normAutofit/>
          </a:bodyPr>
          <a:lstStyle/>
          <a:p>
            <a:r>
              <a:rPr lang="en-GB" sz="1800" dirty="0"/>
              <a:t>This already corresponds to our intuition that node 3 is the most authoritative, since it is the only one with incoming edges, and that nodes 1 and 2 are equally important hubs. If we repeat the process further, we will only obtain scalar multiples of the vectors v and u computed at step 1. So the relative weights of the nodes remain the same.</a:t>
            </a:r>
            <a:endParaRPr lang="en-GB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967" y="547754"/>
            <a:ext cx="97250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4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311" y="2437375"/>
            <a:ext cx="10058400" cy="1450757"/>
          </a:xfrm>
        </p:spPr>
        <p:txBody>
          <a:bodyPr/>
          <a:lstStyle/>
          <a:p>
            <a:r>
              <a:rPr lang="en-US" dirty="0" smtClean="0"/>
              <a:t>Code and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0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Ranking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tr-TR" dirty="0">
              <a:solidFill>
                <a:srgbClr val="003366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Today’s search engines may return millions</a:t>
            </a:r>
          </a:p>
          <a:p>
            <a:pPr marL="341313" indent="-339725">
              <a:lnSpc>
                <a:spcPct val="100000"/>
              </a:lnSpc>
              <a:spcBef>
                <a:spcPts val="700"/>
              </a:spcBef>
              <a:buClrTx/>
              <a:buSzPct val="7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 of pages for a certain query</a:t>
            </a:r>
            <a:r>
              <a:rPr lang="tr-TR" sz="32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3200" dirty="0">
                <a:solidFill>
                  <a:schemeClr val="bg2">
                    <a:lumMod val="25000"/>
                  </a:schemeClr>
                </a:solidFill>
              </a:rPr>
              <a:t>It is not possible for a user to preview all the returned results 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3200" dirty="0">
                <a:solidFill>
                  <a:schemeClr val="bg2">
                    <a:lumMod val="25000"/>
                  </a:schemeClr>
                </a:solidFill>
              </a:rPr>
              <a:t>So, ranking is helpful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3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2">
                    <a:lumMod val="25000"/>
                  </a:schemeClr>
                </a:solidFill>
              </a:rPr>
              <a:t>HITS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tr-TR" dirty="0">
              <a:solidFill>
                <a:srgbClr val="003366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3200" dirty="0">
                <a:solidFill>
                  <a:srgbClr val="003366"/>
                </a:solidFill>
              </a:rPr>
              <a:t>Kleinberg's hypertext-induced topic selection (HITS) algorithm </a:t>
            </a:r>
            <a:r>
              <a:rPr lang="tr-TR" sz="3200" dirty="0" smtClean="0">
                <a:solidFill>
                  <a:srgbClr val="003366"/>
                </a:solidFill>
              </a:rPr>
              <a:t>is </a:t>
            </a:r>
            <a:r>
              <a:rPr lang="tr-TR" sz="3200" dirty="0">
                <a:solidFill>
                  <a:srgbClr val="003366"/>
                </a:solidFill>
              </a:rPr>
              <a:t>developed for ranking documents based on the link information among a set of documents.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2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2">
                    <a:lumMod val="25000"/>
                  </a:schemeClr>
                </a:solidFill>
              </a:rPr>
              <a:t>Authorities and </a:t>
            </a:r>
            <a:r>
              <a:rPr lang="tr-TR" b="1" dirty="0" smtClean="0">
                <a:solidFill>
                  <a:schemeClr val="bg2">
                    <a:lumMod val="25000"/>
                  </a:schemeClr>
                </a:solidFill>
              </a:rPr>
              <a:t>hubs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92438"/>
            <a:ext cx="10058400" cy="3576655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The algorithm produces two types of pages: </a:t>
            </a:r>
          </a:p>
          <a:p>
            <a:pPr marL="341313" indent="-339725">
              <a:spcBef>
                <a:spcPts val="700"/>
              </a:spcBef>
              <a:buClrTx/>
              <a:buSzPct val="7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    - </a:t>
            </a:r>
            <a:r>
              <a:rPr lang="tr-TR" sz="2800" i="1" dirty="0">
                <a:solidFill>
                  <a:schemeClr val="bg2">
                    <a:lumMod val="25000"/>
                  </a:schemeClr>
                </a:solidFill>
              </a:rPr>
              <a:t>Authority:</a:t>
            </a: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 pages that provide an important, trustworthy information on a given topic </a:t>
            </a:r>
          </a:p>
          <a:p>
            <a:pPr marL="341313" indent="-339725">
              <a:spcBef>
                <a:spcPts val="700"/>
              </a:spcBef>
              <a:buClrTx/>
              <a:buSzPct val="7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    - </a:t>
            </a:r>
            <a:r>
              <a:rPr lang="tr-TR" sz="2800" i="1" dirty="0">
                <a:solidFill>
                  <a:schemeClr val="bg2">
                    <a:lumMod val="25000"/>
                  </a:schemeClr>
                </a:solidFill>
              </a:rPr>
              <a:t>Hub:</a:t>
            </a: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 pages that contain links to authorities</a:t>
            </a:r>
          </a:p>
          <a:p>
            <a:pPr marL="341313" indent="-341313"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Authorities and hubs exhibit a </a:t>
            </a:r>
            <a:r>
              <a:rPr lang="tr-TR" sz="2800" i="1" dirty="0">
                <a:solidFill>
                  <a:schemeClr val="bg2">
                    <a:lumMod val="25000"/>
                  </a:schemeClr>
                </a:solidFill>
              </a:rPr>
              <a:t>mutually reinforcing relationship</a:t>
            </a: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: a better hub points to many good authorities, and a better authority is pointed to by many good hubs </a:t>
            </a:r>
          </a:p>
          <a:p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2">
                    <a:lumMod val="25000"/>
                  </a:schemeClr>
                </a:solidFill>
              </a:rPr>
              <a:t>Authorities and hubs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4"/>
            <a:endParaRPr lang="en-US" sz="2400" dirty="0" smtClean="0">
              <a:solidFill>
                <a:srgbClr val="003366"/>
              </a:solidFill>
            </a:endParaRPr>
          </a:p>
          <a:p>
            <a:pPr lvl="4"/>
            <a:r>
              <a:rPr lang="en-US" sz="2400" dirty="0" smtClean="0">
                <a:solidFill>
                  <a:srgbClr val="003366"/>
                </a:solidFill>
              </a:rPr>
              <a:t>a(1</a:t>
            </a:r>
            <a:r>
              <a:rPr lang="en-US" sz="2400" dirty="0">
                <a:solidFill>
                  <a:srgbClr val="003366"/>
                </a:solidFill>
              </a:rPr>
              <a:t>) = h(2) + h(3) + h(4)                    h(1) = a(5) + a(6) + a(7)</a:t>
            </a:r>
          </a:p>
          <a:p>
            <a:pPr lvl="4"/>
            <a:endParaRPr lang="en-GB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18986" y="2176530"/>
            <a:ext cx="5614988" cy="2498129"/>
            <a:chOff x="1202" y="1706"/>
            <a:chExt cx="3537" cy="178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447" y="2838"/>
              <a:ext cx="342" cy="307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482" y="2289"/>
              <a:ext cx="342" cy="307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16" y="1706"/>
              <a:ext cx="342" cy="307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010" y="3002"/>
              <a:ext cx="342" cy="307"/>
            </a:xfrm>
            <a:prstGeom prst="ellipse">
              <a:avLst/>
            </a:prstGeom>
            <a:solidFill>
              <a:srgbClr val="A3D1FF"/>
            </a:solidFill>
            <a:ln w="9360" cap="sq">
              <a:solidFill>
                <a:srgbClr val="A3D1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154" y="2426"/>
              <a:ext cx="342" cy="307"/>
            </a:xfrm>
            <a:prstGeom prst="ellipse">
              <a:avLst/>
            </a:prstGeom>
            <a:solidFill>
              <a:srgbClr val="A3D1FF"/>
            </a:solidFill>
            <a:ln w="9360" cap="sq">
              <a:solidFill>
                <a:srgbClr val="A3D1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62" y="2354"/>
              <a:ext cx="342" cy="307"/>
            </a:xfrm>
            <a:prstGeom prst="ellipse">
              <a:avLst/>
            </a:prstGeom>
            <a:solidFill>
              <a:srgbClr val="FF9900"/>
            </a:solidFill>
            <a:ln w="9360" cap="sq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25" y="1946"/>
              <a:ext cx="513" cy="376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825" y="2460"/>
              <a:ext cx="445" cy="0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3636" y="1979"/>
              <a:ext cx="479" cy="344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705" y="2460"/>
              <a:ext cx="376" cy="0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648" y="2323"/>
              <a:ext cx="16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4800" tIns="32400" rIns="64800" bIns="324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790" y="2562"/>
              <a:ext cx="513" cy="378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146" y="2354"/>
              <a:ext cx="1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4800" tIns="32400" rIns="64800" bIns="324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459" y="1728"/>
              <a:ext cx="16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4800" tIns="32400" rIns="64800" bIns="324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596" y="2392"/>
              <a:ext cx="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459" y="2345"/>
              <a:ext cx="16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4800" tIns="32400" rIns="64800" bIns="324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425" y="2940"/>
              <a:ext cx="1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4800" tIns="32400" rIns="64800" bIns="324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>
                  <a:solidFill>
                    <a:srgbClr val="FFFFFF"/>
                  </a:solidFill>
                </a:rPr>
                <a:t>7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950" y="1706"/>
              <a:ext cx="0" cy="1782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612" y="1802"/>
              <a:ext cx="342" cy="307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634" y="1850"/>
              <a:ext cx="342" cy="307"/>
            </a:xfrm>
            <a:prstGeom prst="ellipse">
              <a:avLst/>
            </a:prstGeom>
            <a:solidFill>
              <a:srgbClr val="A3D1FF"/>
            </a:solidFill>
            <a:ln w="9360" cap="sq">
              <a:solidFill>
                <a:srgbClr val="A3D1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562" y="3002"/>
              <a:ext cx="342" cy="307"/>
            </a:xfrm>
            <a:prstGeom prst="ellipse">
              <a:avLst/>
            </a:prstGeom>
            <a:solidFill>
              <a:srgbClr val="A3D1FF"/>
            </a:solidFill>
            <a:ln w="9360" cap="sq">
              <a:solidFill>
                <a:srgbClr val="A3D1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418" y="2426"/>
              <a:ext cx="342" cy="307"/>
            </a:xfrm>
            <a:prstGeom prst="ellipse">
              <a:avLst/>
            </a:prstGeom>
            <a:solidFill>
              <a:srgbClr val="A3D1FF"/>
            </a:solidFill>
            <a:ln w="9360" cap="sq">
              <a:solidFill>
                <a:srgbClr val="A3D1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010" y="1850"/>
              <a:ext cx="342" cy="307"/>
            </a:xfrm>
            <a:prstGeom prst="ellipse">
              <a:avLst/>
            </a:prstGeom>
            <a:solidFill>
              <a:srgbClr val="A3D1FF"/>
            </a:solidFill>
            <a:ln w="9360" cap="sq">
              <a:solidFill>
                <a:srgbClr val="A3D1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426" y="2354"/>
              <a:ext cx="342" cy="307"/>
            </a:xfrm>
            <a:prstGeom prst="ellipse">
              <a:avLst/>
            </a:prstGeom>
            <a:solidFill>
              <a:srgbClr val="FF9900"/>
            </a:solidFill>
            <a:ln w="9360" cap="sq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650" y="2642"/>
              <a:ext cx="431" cy="359"/>
            </a:xfrm>
            <a:custGeom>
              <a:avLst/>
              <a:gdLst>
                <a:gd name="T0" fmla="*/ 0 w 1176"/>
                <a:gd name="T1" fmla="*/ 0 h 940"/>
                <a:gd name="T2" fmla="*/ 1176 w 1176"/>
                <a:gd name="T3" fmla="*/ 94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6" h="940">
                  <a:moveTo>
                    <a:pt x="0" y="0"/>
                  </a:moveTo>
                  <a:lnTo>
                    <a:pt x="1176" y="940"/>
                  </a:lnTo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 flipV="1">
              <a:off x="1778" y="2498"/>
              <a:ext cx="647" cy="71"/>
            </a:xfrm>
            <a:custGeom>
              <a:avLst/>
              <a:gdLst>
                <a:gd name="T0" fmla="*/ 0 w 1176"/>
                <a:gd name="T1" fmla="*/ 0 h 940"/>
                <a:gd name="T2" fmla="*/ 1176 w 1176"/>
                <a:gd name="T3" fmla="*/ 94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6" h="940">
                  <a:moveTo>
                    <a:pt x="0" y="0"/>
                  </a:moveTo>
                  <a:lnTo>
                    <a:pt x="1176" y="940"/>
                  </a:lnTo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 flipV="1">
              <a:off x="1850" y="2642"/>
              <a:ext cx="647" cy="431"/>
            </a:xfrm>
            <a:custGeom>
              <a:avLst/>
              <a:gdLst>
                <a:gd name="T0" fmla="*/ 0 w 1176"/>
                <a:gd name="T1" fmla="*/ 0 h 940"/>
                <a:gd name="T2" fmla="*/ 1176 w 1176"/>
                <a:gd name="T3" fmla="*/ 94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6" h="940">
                  <a:moveTo>
                    <a:pt x="0" y="0"/>
                  </a:moveTo>
                  <a:lnTo>
                    <a:pt x="1176" y="940"/>
                  </a:lnTo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flipV="1">
              <a:off x="3578" y="2065"/>
              <a:ext cx="431" cy="287"/>
            </a:xfrm>
            <a:custGeom>
              <a:avLst/>
              <a:gdLst>
                <a:gd name="T0" fmla="*/ 0 w 1176"/>
                <a:gd name="T1" fmla="*/ 0 h 940"/>
                <a:gd name="T2" fmla="*/ 1176 w 1176"/>
                <a:gd name="T3" fmla="*/ 94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6" h="940">
                  <a:moveTo>
                    <a:pt x="0" y="0"/>
                  </a:moveTo>
                  <a:lnTo>
                    <a:pt x="1176" y="940"/>
                  </a:lnTo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722" y="2498"/>
              <a:ext cx="431" cy="71"/>
            </a:xfrm>
            <a:custGeom>
              <a:avLst/>
              <a:gdLst>
                <a:gd name="T0" fmla="*/ 0 w 1176"/>
                <a:gd name="T1" fmla="*/ 0 h 940"/>
                <a:gd name="T2" fmla="*/ 1176 w 1176"/>
                <a:gd name="T3" fmla="*/ 94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6" h="940">
                  <a:moveTo>
                    <a:pt x="0" y="0"/>
                  </a:moveTo>
                  <a:lnTo>
                    <a:pt x="1176" y="940"/>
                  </a:lnTo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994" y="1994"/>
              <a:ext cx="503" cy="431"/>
            </a:xfrm>
            <a:custGeom>
              <a:avLst/>
              <a:gdLst>
                <a:gd name="T0" fmla="*/ 0 w 1176"/>
                <a:gd name="T1" fmla="*/ 0 h 940"/>
                <a:gd name="T2" fmla="*/ 1176 w 1176"/>
                <a:gd name="T3" fmla="*/ 94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6" h="940">
                  <a:moveTo>
                    <a:pt x="0" y="0"/>
                  </a:moveTo>
                  <a:lnTo>
                    <a:pt x="1176" y="940"/>
                  </a:lnTo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787" y="2354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1345" y="1850"/>
              <a:ext cx="1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4800" tIns="32400" rIns="64800" bIns="324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N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202" y="2426"/>
              <a:ext cx="1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4800" tIns="32400" rIns="64800" bIns="324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N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1274" y="3074"/>
              <a:ext cx="1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4800" tIns="32400" rIns="64800" bIns="324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4514" y="1850"/>
              <a:ext cx="1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4800" tIns="32400" rIns="64800" bIns="324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N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442" y="3074"/>
              <a:ext cx="1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4800" tIns="32400" rIns="64800" bIns="324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N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4586" y="2426"/>
              <a:ext cx="1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4800" tIns="32400" rIns="64800" bIns="324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3366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N" b="1">
                  <a:latin typeface="Times New Roman" panose="02020603050405020304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89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Definitions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>
              <a:spcBef>
                <a:spcPts val="6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b="1" i="1" dirty="0" smtClean="0"/>
          </a:p>
          <a:p>
            <a:pPr marL="341313" indent="-341313">
              <a:spcBef>
                <a:spcPts val="6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3200" b="1" i="1" dirty="0" smtClean="0"/>
              <a:t>Authority</a:t>
            </a:r>
            <a:r>
              <a:rPr lang="tr-TR" sz="3200" b="1" i="1" dirty="0"/>
              <a:t>:  </a:t>
            </a:r>
            <a:r>
              <a:rPr lang="tr-TR" sz="3200" dirty="0"/>
              <a:t>pages that provide an important, trustworthy information on a given topic</a:t>
            </a:r>
          </a:p>
          <a:p>
            <a:pPr marL="341313" indent="-341313">
              <a:spcBef>
                <a:spcPts val="6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3200" b="1" i="1" dirty="0"/>
              <a:t>Hubs:</a:t>
            </a:r>
            <a:r>
              <a:rPr lang="tr-TR" sz="3200" b="1" dirty="0"/>
              <a:t>  </a:t>
            </a:r>
            <a:r>
              <a:rPr lang="tr-TR" sz="3200" dirty="0"/>
              <a:t>pages that contain links to authorities</a:t>
            </a:r>
          </a:p>
          <a:p>
            <a:pPr marL="341313" indent="-341313">
              <a:spcBef>
                <a:spcPts val="6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3200" b="1" i="1" dirty="0"/>
              <a:t>Indegree:</a:t>
            </a:r>
            <a:r>
              <a:rPr lang="tr-TR" sz="3200" b="1" dirty="0"/>
              <a:t> </a:t>
            </a:r>
            <a:r>
              <a:rPr lang="tr-TR" sz="3200" dirty="0"/>
              <a:t>number of incoming links to a given node, used to measure the authoritativeness</a:t>
            </a:r>
          </a:p>
          <a:p>
            <a:pPr marL="341313" indent="-341313">
              <a:spcBef>
                <a:spcPts val="6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3200" b="1" i="1" dirty="0"/>
              <a:t>Outdegree:</a:t>
            </a:r>
            <a:r>
              <a:rPr lang="tr-TR" sz="3200" b="1" dirty="0"/>
              <a:t> </a:t>
            </a:r>
            <a:r>
              <a:rPr lang="tr-TR" sz="3200" dirty="0"/>
              <a:t>number of outgoing links from a given node</a:t>
            </a:r>
            <a:r>
              <a:rPr lang="tr-TR" sz="3200" b="1" dirty="0"/>
              <a:t>, </a:t>
            </a:r>
            <a:r>
              <a:rPr lang="tr-TR" sz="3200" dirty="0"/>
              <a:t>here it is used to measure the hubness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86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6666"/>
                </a:solidFill>
              </a:rPr>
              <a:t>HITS </a:t>
            </a:r>
            <a:r>
              <a:rPr lang="tr-TR" b="1" dirty="0" smtClean="0">
                <a:solidFill>
                  <a:srgbClr val="006666"/>
                </a:solidFill>
              </a:rPr>
              <a:t>Algorithm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Hubs point to lots of authorities.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Authorities are pointed to by lots of hubs.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Together they form a bipartite graph:</a:t>
            </a:r>
          </a:p>
          <a:p>
            <a:pPr marL="341313" indent="-339725">
              <a:lnSpc>
                <a:spcPct val="100000"/>
              </a:lnSpc>
              <a:spcBef>
                <a:spcPts val="700"/>
              </a:spcBef>
              <a:buClrTx/>
              <a:buSzPct val="7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                                   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>
                <a:solidFill>
                  <a:schemeClr val="bg2">
                    <a:lumMod val="25000"/>
                  </a:schemeClr>
                </a:solidFill>
              </a:rPr>
              <a:t>Hubs      Authorities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538769"/>
            <a:ext cx="3448962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24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6666"/>
                </a:solidFill>
              </a:rPr>
              <a:t>HITS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76530"/>
            <a:ext cx="10058400" cy="3692564"/>
          </a:xfrm>
        </p:spPr>
        <p:txBody>
          <a:bodyPr>
            <a:normAutofit/>
          </a:bodyPr>
          <a:lstStyle/>
          <a:p>
            <a:r>
              <a:rPr lang="en-GB" sz="2800" dirty="0"/>
              <a:t>Given a broad search query, q, HITS collects a set of pages as follows: 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It </a:t>
            </a:r>
            <a:r>
              <a:rPr lang="en-GB" sz="2800" dirty="0"/>
              <a:t>sends the query q to a search engine.  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It </a:t>
            </a:r>
            <a:r>
              <a:rPr lang="en-GB" sz="2800" dirty="0"/>
              <a:t>then collects t (t = 200 is used in the HITS paper) highest ranked pages. This set is called the root set W.  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 </a:t>
            </a:r>
            <a:r>
              <a:rPr lang="en-GB" sz="2800" dirty="0"/>
              <a:t>It then grows W by including any page pointed to by a page in W and any page that points to a page in W. This gives a larger set S, base set. </a:t>
            </a:r>
          </a:p>
        </p:txBody>
      </p:sp>
    </p:spTree>
    <p:extLst>
      <p:ext uri="{BB962C8B-B14F-4D97-AF65-F5344CB8AC3E}">
        <p14:creationId xmlns:p14="http://schemas.microsoft.com/office/powerpoint/2010/main" val="306304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6666"/>
                </a:solidFill>
              </a:rPr>
              <a:t>HITS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40924"/>
            <a:ext cx="10058400" cy="362817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HITS </a:t>
            </a:r>
            <a:r>
              <a:rPr lang="en-GB" sz="2800" dirty="0"/>
              <a:t>works on the pages in S, and assigns every page in S an authority score and a hub score.  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 </a:t>
            </a:r>
            <a:r>
              <a:rPr lang="en-GB" sz="2800" dirty="0"/>
              <a:t>Let the number of pages in S be n.  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 </a:t>
            </a:r>
            <a:r>
              <a:rPr lang="en-GB" sz="2800" dirty="0"/>
              <a:t>We again use G = (V, E) to denote the hyperlink graph of S. </a:t>
            </a:r>
            <a:endParaRPr lang="en-GB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We </a:t>
            </a:r>
            <a:r>
              <a:rPr lang="en-GB" sz="2800" dirty="0"/>
              <a:t>use L to denote the adjacency matrix of the graph. </a:t>
            </a:r>
            <a:endParaRPr lang="en-GB" sz="2800" dirty="0" smtClean="0"/>
          </a:p>
          <a:p>
            <a:pPr marL="457200" indent="-457200">
              <a:buFont typeface="+mj-lt"/>
              <a:buAutoNum type="arabicPeriod"/>
            </a:pPr>
            <a:endParaRPr lang="en-GB" sz="2800" dirty="0" smtClean="0"/>
          </a:p>
          <a:p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300" y="4793667"/>
            <a:ext cx="3004870" cy="107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811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</TotalTime>
  <Words>542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Noto Sans CJK SC Regular</vt:lpstr>
      <vt:lpstr>Times New Roman</vt:lpstr>
      <vt:lpstr>Wingdings</vt:lpstr>
      <vt:lpstr>Retrospect</vt:lpstr>
      <vt:lpstr>HITS Hypertext-Induced Topic Selection</vt:lpstr>
      <vt:lpstr>Ranking</vt:lpstr>
      <vt:lpstr>HITS</vt:lpstr>
      <vt:lpstr>Authorities and hubs</vt:lpstr>
      <vt:lpstr>Authorities and hubs</vt:lpstr>
      <vt:lpstr>Definitions</vt:lpstr>
      <vt:lpstr>HITS Algorithm</vt:lpstr>
      <vt:lpstr>HITS Algorithm</vt:lpstr>
      <vt:lpstr>HITS Algorithm</vt:lpstr>
      <vt:lpstr>HITS Algorithm</vt:lpstr>
      <vt:lpstr>Pseudocode</vt:lpstr>
      <vt:lpstr>Example: </vt:lpstr>
      <vt:lpstr>This already corresponds to our intuition that node 3 is the most authoritative, since it is the only one with incoming edges, and that nodes 1 and 2 are equally important hubs. If we repeat the process further, we will only obtain scalar multiples of the vectors v and u computed at step 1. So the relative weights of the nodes remain the same.</vt:lpstr>
      <vt:lpstr>Code and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HITS Hypertext-Induced Topic Selection</dc:title>
  <dc:creator>Arpit Khurana</dc:creator>
  <cp:lastModifiedBy>Arpit Khurana</cp:lastModifiedBy>
  <cp:revision>7</cp:revision>
  <dcterms:created xsi:type="dcterms:W3CDTF">2018-02-09T07:53:02Z</dcterms:created>
  <dcterms:modified xsi:type="dcterms:W3CDTF">2018-02-09T14:04:16Z</dcterms:modified>
</cp:coreProperties>
</file>