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7" r:id="rId13"/>
    <p:sldId id="2146847068" r:id="rId14"/>
    <p:sldId id="2146847062" r:id="rId15"/>
    <p:sldId id="2146847061" r:id="rId16"/>
    <p:sldId id="2146847055" r:id="rId17"/>
    <p:sldId id="2146847059" r:id="rId18"/>
    <p:sldId id="21468470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a:t>
            </a:r>
            <a:r>
              <a:rPr lang="en-US" b="1" dirty="0" err="1">
                <a:solidFill>
                  <a:schemeClr val="accent1"/>
                </a:solidFill>
                <a:latin typeface="Arial"/>
                <a:cs typeface="Arial"/>
              </a:rPr>
              <a:t>ai</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Edunet</a:t>
            </a:r>
            <a:r>
              <a:rPr lang="en-US" sz="2000" b="1" dirty="0">
                <a:solidFill>
                  <a:schemeClr val="accent1">
                    <a:lumMod val="75000"/>
                  </a:schemeClr>
                </a:solidFill>
                <a:latin typeface="Arial" pitchFamily="34" charset="0"/>
                <a:cs typeface="Arial" pitchFamily="34" charset="0"/>
              </a:rPr>
              <a:t> Foundation</a:t>
            </a:r>
          </a:p>
          <a:p>
            <a:r>
              <a:rPr lang="en-US" sz="2000" b="1" dirty="0">
                <a:solidFill>
                  <a:schemeClr val="accent1">
                    <a:lumMod val="75000"/>
                  </a:schemeClr>
                </a:solidFill>
                <a:latin typeface="Arial" pitchFamily="34" charset="0"/>
                <a:cs typeface="Arial" pitchFamily="34" charset="0"/>
              </a:rPr>
              <a:t>Student name : Arpit Dhiman</a:t>
            </a:r>
          </a:p>
          <a:p>
            <a:r>
              <a:rPr lang="en-US" sz="2000" b="1" dirty="0">
                <a:solidFill>
                  <a:schemeClr val="accent1">
                    <a:lumMod val="75000"/>
                  </a:schemeClr>
                </a:solidFill>
                <a:latin typeface="Arial"/>
                <a:cs typeface="Arial"/>
              </a:rPr>
              <a:t>College Name &amp; Department : Manav Rachna International Institute of Research and studies(MRIIRS)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8A233B2-38C2-7BFF-602A-3B1A7A42557A}"/>
              </a:ext>
            </a:extLst>
          </p:cNvPr>
          <p:cNvPicPr>
            <a:picLocks noChangeAspect="1"/>
          </p:cNvPicPr>
          <p:nvPr/>
        </p:nvPicPr>
        <p:blipFill>
          <a:blip r:embed="rId2"/>
          <a:stretch>
            <a:fillRect/>
          </a:stretch>
        </p:blipFill>
        <p:spPr>
          <a:xfrm>
            <a:off x="1632155" y="2328408"/>
            <a:ext cx="9153832" cy="396946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5649380"/>
          </a:xfrm>
        </p:spPr>
        <p:txBody>
          <a:bodyPr/>
          <a:lstStyle/>
          <a:p>
            <a:pPr marL="305435" indent="-305435"/>
            <a:r>
              <a:rPr lang="en-US" sz="2800" dirty="0"/>
              <a:t>The Travel AI Agent simplifies and revolutionizes the trip planning process through intelligent automation and real-time data integration.</a:t>
            </a:r>
          </a:p>
          <a:p>
            <a:pPr marL="305435" indent="-305435"/>
            <a:r>
              <a:rPr lang="en-US" sz="2800" dirty="0"/>
              <a:t>It addresses the common pain points of modern travelers by offering personalized, budget-friendly, and efficient travel solutions in a single platform.</a:t>
            </a:r>
          </a:p>
          <a:p>
            <a:pPr marL="305435" indent="-305435"/>
            <a:r>
              <a:rPr lang="en-US" sz="2800" dirty="0"/>
              <a:t>It enhances safety convenience, and accessibility for various types of travelers- from tourists to business professionals.</a:t>
            </a:r>
          </a:p>
          <a:p>
            <a:pPr marL="305435" indent="-305435"/>
            <a:endParaRPr lang="en-US" sz="2800" dirty="0"/>
          </a:p>
          <a:p>
            <a:pPr marL="305435" indent="-305435"/>
            <a:endParaRPr lang="en-US" sz="2800" dirty="0"/>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Predictive travelling planning</a:t>
            </a:r>
          </a:p>
          <a:p>
            <a:pPr marL="305435" indent="-305435"/>
            <a:r>
              <a:rPr lang="en-US" sz="2800" dirty="0">
                <a:latin typeface="Calibri"/>
                <a:ea typeface="+mn-lt"/>
                <a:cs typeface="+mn-lt"/>
              </a:rPr>
              <a:t>Voice Assistant &amp; Wearable Integration											</a:t>
            </a:r>
          </a:p>
          <a:p>
            <a:pPr marL="305435" indent="-305435"/>
            <a:r>
              <a:rPr lang="en-US" sz="2800" dirty="0">
                <a:latin typeface="Calibri"/>
                <a:ea typeface="+mn-lt"/>
                <a:cs typeface="+mn-lt"/>
              </a:rPr>
              <a:t>Social &amp; Group Travel Features</a:t>
            </a:r>
          </a:p>
          <a:p>
            <a:pPr marL="305435" indent="-305435"/>
            <a:r>
              <a:rPr lang="en-US" sz="2800" dirty="0">
                <a:latin typeface="Calibri"/>
                <a:ea typeface="+mn-lt"/>
                <a:cs typeface="+mn-lt"/>
              </a:rPr>
              <a:t>Hyper-Personalization</a:t>
            </a:r>
          </a:p>
          <a:p>
            <a:pPr marL="305435" indent="-305435"/>
            <a:r>
              <a:rPr lang="en-US" sz="2800" dirty="0">
                <a:latin typeface="Calibri"/>
                <a:ea typeface="+mn-lt"/>
                <a:cs typeface="+mn-lt"/>
              </a:rPr>
              <a:t>Multi-Language and cross border support</a:t>
            </a:r>
          </a:p>
          <a:p>
            <a:pPr marL="305435" indent="-305435"/>
            <a:r>
              <a:rPr lang="en-US" sz="2800" dirty="0">
                <a:latin typeface="Calibri"/>
                <a:ea typeface="+mn-lt"/>
                <a:cs typeface="+mn-lt"/>
              </a:rPr>
              <a:t>White-Label SaaS Model</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059F53C-7DF7-94B8-D0F2-52B3E3D38EC6}"/>
              </a:ext>
            </a:extLst>
          </p:cNvPr>
          <p:cNvPicPr>
            <a:picLocks noGrp="1" noChangeAspect="1"/>
          </p:cNvPicPr>
          <p:nvPr>
            <p:ph idx="1"/>
          </p:nvPr>
        </p:nvPicPr>
        <p:blipFill>
          <a:blip r:embed="rId2"/>
          <a:stretch>
            <a:fillRect/>
          </a:stretch>
        </p:blipFill>
        <p:spPr>
          <a:xfrm>
            <a:off x="3057828" y="1301750"/>
            <a:ext cx="6076344"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85B97A-02DF-7286-AE4F-56C4FF5BFBD2}"/>
              </a:ext>
            </a:extLst>
          </p:cNvPr>
          <p:cNvPicPr>
            <a:picLocks noChangeAspect="1"/>
          </p:cNvPicPr>
          <p:nvPr/>
        </p:nvPicPr>
        <p:blipFill>
          <a:blip r:embed="rId2"/>
          <a:stretch>
            <a:fillRect/>
          </a:stretch>
        </p:blipFill>
        <p:spPr>
          <a:xfrm>
            <a:off x="267116" y="717754"/>
            <a:ext cx="11600419" cy="614024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 today's fast-paced world, planning a trip can be a time-consuming and overwhelming task. Travelers often struggle to find the best destinations, compare accommodation and transport options, create optimized itineraries, and manage budget constraints—all while trying to tailor the experience to their unique preferences.</a:t>
            </a:r>
          </a:p>
          <a:p>
            <a:r>
              <a:rPr lang="en-US" sz="2000" dirty="0">
                <a:latin typeface="Calibri" panose="020F0502020204030204" pitchFamily="34" charset="0"/>
                <a:ea typeface="Calibri" panose="020F0502020204030204" pitchFamily="34" charset="0"/>
                <a:cs typeface="Calibri" panose="020F0502020204030204" pitchFamily="34" charset="0"/>
              </a:rPr>
              <a:t>Existing travel platforms are often fragmented, requiring users to switch between multiple apps and websites to gather information, book services, and organize their trips. This not only leads to inefficiencies but also results in suboptimal travel experiences.</a:t>
            </a:r>
          </a:p>
          <a:p>
            <a:r>
              <a:rPr lang="en-US" sz="2000" dirty="0">
                <a:latin typeface="Calibri" panose="020F0502020204030204" pitchFamily="34" charset="0"/>
                <a:ea typeface="Calibri" panose="020F0502020204030204" pitchFamily="34" charset="0"/>
                <a:cs typeface="Calibri" panose="020F0502020204030204" pitchFamily="34" charset="0"/>
              </a:rPr>
              <a:t>There is a need for an intelligent, user-friendly solution that can automate and personalize the travel planning process end-to-end. The solution should leverage artificial intelligence to understand user preferences, analyze real-time data, suggest suitable destinations, build customized itineraries, and recommend optimal transport and accommodation options—all in a seamless and intuitive interface.</a:t>
            </a:r>
          </a:p>
          <a:p>
            <a:pPr marL="0" indent="0">
              <a:buNone/>
            </a:pP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The Travel AI Agent stands out with its intelligent and highly personalized approach to trip planning. By leveraging artificial intelligence, it can understand user preferences—such as budget, travel duration, and interests—and generate customized, day-wise itineraries that adapt dynamically based on real-time data like weather conditions, transport availability, and local events. One of its most impressive features is the natural language interface, allowing users to plan entire trips through simple conversational commands. Unlike traditional travel apps, this agent acts as a one-stop solution, combining flight and hotel booking, local transportation suggestions, food recommendations, and expense tracking in a unified dashboard. It also offers a smart budget optimization engine that adjusts the travel plan based on financial constraints. With multilingual support and location awareness, it ensures a culturally relevant and inclusive experience. Additionally, the agent provides real-time safety alerts, travel document organization, and calendar integration for seamless coordination. For eco-conscious travelers, it even recommends sustainable travel options. These innovative features collectively make the Travel AI Agent not just a tool, but a truly smart travel companion.</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Frequent Travellers</a:t>
            </a:r>
          </a:p>
          <a:p>
            <a:pPr marL="305435" indent="-305435"/>
            <a:r>
              <a:rPr lang="en-IN" sz="2800" dirty="0">
                <a:latin typeface="Calibri"/>
                <a:ea typeface="+mn-lt"/>
                <a:cs typeface="+mn-lt"/>
              </a:rPr>
              <a:t>Students and budget travellers</a:t>
            </a:r>
          </a:p>
          <a:p>
            <a:pPr marL="305435" indent="-305435"/>
            <a:r>
              <a:rPr lang="en-IN" sz="2800" dirty="0">
                <a:latin typeface="Calibri"/>
                <a:ea typeface="+mn-lt"/>
                <a:cs typeface="+mn-lt"/>
              </a:rPr>
              <a:t>Corporate Travel Planners</a:t>
            </a:r>
          </a:p>
          <a:p>
            <a:pPr marL="305435" indent="-305435"/>
            <a:r>
              <a:rPr lang="en-IN" sz="2800" dirty="0">
                <a:latin typeface="Calibri"/>
                <a:ea typeface="+mn-lt"/>
                <a:cs typeface="+mn-lt"/>
              </a:rPr>
              <a:t>Travel Agencies and Agents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04A6AB12-53BB-03FD-B09B-6F2989996670}"/>
              </a:ext>
            </a:extLst>
          </p:cNvPr>
          <p:cNvPicPr>
            <a:picLocks noChangeAspect="1"/>
          </p:cNvPicPr>
          <p:nvPr/>
        </p:nvPicPr>
        <p:blipFill>
          <a:blip r:embed="rId2"/>
          <a:stretch>
            <a:fillRect/>
          </a:stretch>
        </p:blipFill>
        <p:spPr>
          <a:xfrm>
            <a:off x="4646459" y="796412"/>
            <a:ext cx="5756069" cy="590918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B7969F8E-295D-E9AA-9A34-05D33B73EB64}"/>
              </a:ext>
            </a:extLst>
          </p:cNvPr>
          <p:cNvPicPr>
            <a:picLocks noChangeAspect="1"/>
          </p:cNvPicPr>
          <p:nvPr/>
        </p:nvPicPr>
        <p:blipFill>
          <a:blip r:embed="rId2"/>
          <a:stretch>
            <a:fillRect/>
          </a:stretch>
        </p:blipFill>
        <p:spPr>
          <a:xfrm>
            <a:off x="1042219" y="1700980"/>
            <a:ext cx="9968822" cy="4544793"/>
          </a:xfrm>
          <a:prstGeom prst="rect">
            <a:avLst/>
          </a:prstGeom>
        </p:spPr>
      </p:pic>
    </p:spTree>
    <p:extLst>
      <p:ext uri="{BB962C8B-B14F-4D97-AF65-F5344CB8AC3E}">
        <p14:creationId xmlns:p14="http://schemas.microsoft.com/office/powerpoint/2010/main" val="11895414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587</Words>
  <Application>Microsoft Office PowerPoint</Application>
  <PresentationFormat>Widescreen</PresentationFormat>
  <Paragraphs>57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arpit dhiman</cp:lastModifiedBy>
  <cp:revision>147</cp:revision>
  <dcterms:created xsi:type="dcterms:W3CDTF">2021-05-26T16:50:10Z</dcterms:created>
  <dcterms:modified xsi:type="dcterms:W3CDTF">2025-08-02T06:41:42Z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