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5481300" cy="10287000"/>
  <p:notesSz cx="154813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pit Dhiman" initials="AD" lastIdx="1" clrIdx="0">
    <p:extLst>
      <p:ext uri="{19B8F6BF-5375-455C-9EA6-DF929625EA0E}">
        <p15:presenceInfo xmlns:p15="http://schemas.microsoft.com/office/powerpoint/2012/main" userId="89dc79f69a681f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147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1097" y="3188970"/>
            <a:ext cx="13159105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22195" y="5760720"/>
            <a:ext cx="1083691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4065" y="2366010"/>
            <a:ext cx="673436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972869" y="2366010"/>
            <a:ext cx="673436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480" y="0"/>
            <a:ext cx="15465644" cy="10286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55952" y="1691429"/>
            <a:ext cx="2969394" cy="56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3253" y="4450602"/>
            <a:ext cx="13536930" cy="5106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63642" y="9566910"/>
            <a:ext cx="4954016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4065" y="9566910"/>
            <a:ext cx="356069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46536" y="9566910"/>
            <a:ext cx="356069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27" y="0"/>
            <a:ext cx="15499527" cy="10286999"/>
            <a:chOff x="0" y="-114300"/>
            <a:chExt cx="15499527" cy="10286999"/>
          </a:xfrm>
        </p:grpSpPr>
        <p:sp>
          <p:nvSpPr>
            <p:cNvPr id="3" name="object 3"/>
            <p:cNvSpPr/>
            <p:nvPr/>
          </p:nvSpPr>
          <p:spPr>
            <a:xfrm>
              <a:off x="21402" y="-114300"/>
              <a:ext cx="15478125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144848" y="7395620"/>
              <a:ext cx="7193280" cy="0"/>
            </a:xfrm>
            <a:custGeom>
              <a:avLst/>
              <a:gdLst/>
              <a:ahLst/>
              <a:cxnLst/>
              <a:rect l="l" t="t" r="r" b="b"/>
              <a:pathLst>
                <a:path w="7193280">
                  <a:moveTo>
                    <a:pt x="0" y="0"/>
                  </a:moveTo>
                  <a:lnTo>
                    <a:pt x="7192934" y="0"/>
                  </a:lnTo>
                </a:path>
              </a:pathLst>
            </a:custGeom>
            <a:ln w="2858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86047" y="2126494"/>
              <a:ext cx="9092077" cy="5144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126494"/>
              <a:ext cx="9136074" cy="5144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20" dirty="0"/>
              <a:t>Project</a:t>
            </a:r>
            <a:r>
              <a:rPr spc="-95" dirty="0"/>
              <a:t> </a:t>
            </a:r>
            <a:r>
              <a:rPr lang="en-US" spc="-80" dirty="0"/>
              <a:t>Best 11</a:t>
            </a:r>
            <a:endParaRPr spc="-80" dirty="0"/>
          </a:p>
        </p:txBody>
      </p:sp>
      <p:sp>
        <p:nvSpPr>
          <p:cNvPr id="8" name="object 8"/>
          <p:cNvSpPr txBox="1"/>
          <p:nvPr/>
        </p:nvSpPr>
        <p:spPr>
          <a:xfrm>
            <a:off x="4126621" y="4691200"/>
            <a:ext cx="7768460" cy="36598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63500" marR="55880" algn="ctr">
              <a:lnSpc>
                <a:spcPct val="102299"/>
              </a:lnSpc>
              <a:spcBef>
                <a:spcPts val="10"/>
              </a:spcBef>
            </a:pPr>
            <a:r>
              <a:rPr sz="3300" b="1" spc="-6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lang="en-US" sz="3300" b="1" spc="-60" dirty="0">
                <a:solidFill>
                  <a:srgbClr val="FFFFFF"/>
                </a:solidFill>
                <a:latin typeface="Arial"/>
                <a:cs typeface="Arial"/>
              </a:rPr>
              <a:t>BEST PLAYING 11 BASED ON RECENT ODI CRICKET WORLD CUP</a:t>
            </a:r>
            <a:r>
              <a:rPr sz="3300" b="1" spc="-155" dirty="0">
                <a:solidFill>
                  <a:schemeClr val="bg1"/>
                </a:solidFill>
                <a:latin typeface="Arial"/>
                <a:cs typeface="Arial"/>
              </a:rPr>
              <a:t>”</a:t>
            </a:r>
            <a:endParaRPr sz="33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15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53490" marR="533400" indent="-457200">
              <a:lnSpc>
                <a:spcPct val="92600"/>
              </a:lnSpc>
              <a:spcBef>
                <a:spcPts val="5"/>
              </a:spcBef>
              <a:buClr>
                <a:srgbClr val="FFDE58"/>
              </a:buClr>
              <a:buSzPct val="158333"/>
              <a:buFont typeface="+mj-lt"/>
              <a:buAutoNum type="arabicPeriod"/>
              <a:tabLst>
                <a:tab pos="1170305" algn="l"/>
              </a:tabLst>
            </a:pPr>
            <a:r>
              <a:rPr sz="2400" spc="-185" dirty="0">
                <a:solidFill>
                  <a:schemeClr val="bg1"/>
                </a:solidFill>
                <a:latin typeface="Arial Black"/>
                <a:cs typeface="Arial Black"/>
              </a:rPr>
              <a:t>The </a:t>
            </a:r>
            <a:r>
              <a:rPr sz="2400" spc="-35" dirty="0">
                <a:solidFill>
                  <a:schemeClr val="bg1"/>
                </a:solidFill>
                <a:latin typeface="Arial Black"/>
                <a:cs typeface="Arial Black"/>
              </a:rPr>
              <a:t>team </a:t>
            </a:r>
            <a:r>
              <a:rPr sz="2400" spc="-75" dirty="0">
                <a:solidFill>
                  <a:schemeClr val="bg1"/>
                </a:solidFill>
                <a:latin typeface="Arial Black"/>
                <a:cs typeface="Arial Black"/>
              </a:rPr>
              <a:t>should </a:t>
            </a:r>
            <a:r>
              <a:rPr sz="2400" spc="-35" dirty="0">
                <a:solidFill>
                  <a:schemeClr val="bg1"/>
                </a:solidFill>
                <a:latin typeface="Arial Black"/>
                <a:cs typeface="Arial Black"/>
              </a:rPr>
              <a:t>be </a:t>
            </a:r>
            <a:r>
              <a:rPr sz="2400" spc="-50" dirty="0">
                <a:solidFill>
                  <a:schemeClr val="bg1"/>
                </a:solidFill>
                <a:latin typeface="Arial Black"/>
                <a:cs typeface="Arial Black"/>
              </a:rPr>
              <a:t>able </a:t>
            </a:r>
            <a:r>
              <a:rPr sz="2400" spc="-114" dirty="0">
                <a:solidFill>
                  <a:schemeClr val="bg1"/>
                </a:solidFill>
                <a:latin typeface="Arial Black"/>
                <a:cs typeface="Arial Black"/>
              </a:rPr>
              <a:t>to </a:t>
            </a:r>
            <a:r>
              <a:rPr sz="2400" spc="-120" dirty="0">
                <a:solidFill>
                  <a:schemeClr val="bg1"/>
                </a:solidFill>
                <a:latin typeface="Arial Black"/>
                <a:cs typeface="Arial Black"/>
              </a:rPr>
              <a:t>score</a:t>
            </a:r>
            <a:r>
              <a:rPr sz="2400" spc="-240" dirty="0">
                <a:solidFill>
                  <a:schemeClr val="bg1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chemeClr val="bg1"/>
                </a:solidFill>
                <a:latin typeface="Arial Black"/>
                <a:cs typeface="Arial Black"/>
              </a:rPr>
              <a:t>at  </a:t>
            </a:r>
            <a:r>
              <a:rPr lang="en-US" sz="2400" spc="-70" dirty="0">
                <a:solidFill>
                  <a:schemeClr val="bg1"/>
                </a:solidFill>
                <a:latin typeface="Arial Black"/>
                <a:cs typeface="Arial Black"/>
              </a:rPr>
              <a:t>  </a:t>
            </a:r>
            <a:r>
              <a:rPr sz="2400" spc="-120" dirty="0">
                <a:solidFill>
                  <a:schemeClr val="bg1"/>
                </a:solidFill>
                <a:latin typeface="Arial Black"/>
                <a:cs typeface="Arial Black"/>
              </a:rPr>
              <a:t>least </a:t>
            </a:r>
            <a:r>
              <a:rPr lang="en-US" sz="2400" spc="-320" dirty="0">
                <a:solidFill>
                  <a:schemeClr val="bg1"/>
                </a:solidFill>
                <a:latin typeface="Arial Black"/>
                <a:cs typeface="Arial Black"/>
              </a:rPr>
              <a:t>320</a:t>
            </a:r>
            <a:r>
              <a:rPr sz="2400" spc="-320" dirty="0">
                <a:solidFill>
                  <a:schemeClr val="bg1"/>
                </a:solidFill>
                <a:latin typeface="Arial Black"/>
                <a:cs typeface="Arial Black"/>
              </a:rPr>
              <a:t> </a:t>
            </a:r>
            <a:r>
              <a:rPr sz="2400" spc="-110" dirty="0">
                <a:solidFill>
                  <a:schemeClr val="bg1"/>
                </a:solidFill>
                <a:latin typeface="Arial Black"/>
                <a:cs typeface="Arial Black"/>
              </a:rPr>
              <a:t>runs </a:t>
            </a:r>
            <a:r>
              <a:rPr sz="2400" spc="-50" dirty="0">
                <a:solidFill>
                  <a:schemeClr val="bg1"/>
                </a:solidFill>
                <a:latin typeface="Arial Black"/>
                <a:cs typeface="Arial Black"/>
              </a:rPr>
              <a:t>on </a:t>
            </a:r>
            <a:r>
              <a:rPr sz="2400" spc="-10" dirty="0">
                <a:solidFill>
                  <a:schemeClr val="bg1"/>
                </a:solidFill>
                <a:latin typeface="Arial Black"/>
                <a:cs typeface="Arial Black"/>
              </a:rPr>
              <a:t>an</a:t>
            </a:r>
            <a:r>
              <a:rPr sz="2400" spc="-395" dirty="0">
                <a:solidFill>
                  <a:schemeClr val="bg1"/>
                </a:solidFill>
                <a:latin typeface="Arial Black"/>
                <a:cs typeface="Arial Black"/>
              </a:rPr>
              <a:t> </a:t>
            </a:r>
            <a:r>
              <a:rPr sz="2400" spc="-40" dirty="0">
                <a:solidFill>
                  <a:schemeClr val="bg1"/>
                </a:solidFill>
                <a:latin typeface="Arial Black"/>
                <a:cs typeface="Arial Black"/>
              </a:rPr>
              <a:t>average</a:t>
            </a:r>
            <a:endParaRPr sz="2400" dirty="0">
              <a:solidFill>
                <a:schemeClr val="bg1"/>
              </a:solidFill>
              <a:latin typeface="Arial Black"/>
              <a:cs typeface="Arial Black"/>
            </a:endParaRPr>
          </a:p>
          <a:p>
            <a:pPr marL="1221105" marR="876935" indent="-457200">
              <a:lnSpc>
                <a:spcPct val="94400"/>
              </a:lnSpc>
              <a:spcBef>
                <a:spcPts val="2330"/>
              </a:spcBef>
              <a:buClr>
                <a:srgbClr val="FFDE58"/>
              </a:buClr>
              <a:buSzPct val="145833"/>
              <a:buFont typeface="+mj-lt"/>
              <a:buAutoNum type="arabicPeriod"/>
              <a:tabLst>
                <a:tab pos="1170305" algn="l"/>
              </a:tabLst>
            </a:pPr>
            <a:r>
              <a:rPr sz="2400" spc="-160" dirty="0">
                <a:solidFill>
                  <a:schemeClr val="bg1"/>
                </a:solidFill>
                <a:latin typeface="Arial Black"/>
                <a:cs typeface="Arial Black"/>
              </a:rPr>
              <a:t>They </a:t>
            </a:r>
            <a:r>
              <a:rPr sz="2400" spc="-75" dirty="0">
                <a:solidFill>
                  <a:schemeClr val="bg1"/>
                </a:solidFill>
                <a:latin typeface="Arial Black"/>
                <a:cs typeface="Arial Black"/>
              </a:rPr>
              <a:t>should </a:t>
            </a:r>
            <a:r>
              <a:rPr sz="2400" spc="-35" dirty="0">
                <a:solidFill>
                  <a:schemeClr val="bg1"/>
                </a:solidFill>
                <a:latin typeface="Arial Black"/>
                <a:cs typeface="Arial Black"/>
              </a:rPr>
              <a:t>be </a:t>
            </a:r>
            <a:r>
              <a:rPr sz="2400" spc="-114" dirty="0">
                <a:solidFill>
                  <a:schemeClr val="bg1"/>
                </a:solidFill>
                <a:latin typeface="Arial Black"/>
                <a:cs typeface="Arial Black"/>
              </a:rPr>
              <a:t>to </a:t>
            </a:r>
            <a:r>
              <a:rPr sz="2400" spc="-45" dirty="0">
                <a:solidFill>
                  <a:schemeClr val="bg1"/>
                </a:solidFill>
                <a:latin typeface="Arial Black"/>
                <a:cs typeface="Arial Black"/>
              </a:rPr>
              <a:t>defend </a:t>
            </a:r>
            <a:r>
              <a:rPr lang="en-US" sz="2400" spc="-320" dirty="0">
                <a:solidFill>
                  <a:schemeClr val="bg1"/>
                </a:solidFill>
                <a:latin typeface="Arial Black"/>
                <a:cs typeface="Arial Black"/>
              </a:rPr>
              <a:t>28</a:t>
            </a:r>
            <a:r>
              <a:rPr sz="2400" spc="-320" dirty="0">
                <a:solidFill>
                  <a:schemeClr val="bg1"/>
                </a:solidFill>
                <a:latin typeface="Arial Black"/>
                <a:cs typeface="Arial Black"/>
              </a:rPr>
              <a:t>0 </a:t>
            </a:r>
            <a:r>
              <a:rPr sz="2400" spc="-110" dirty="0">
                <a:solidFill>
                  <a:schemeClr val="bg1"/>
                </a:solidFill>
                <a:latin typeface="Arial Black"/>
                <a:cs typeface="Arial Black"/>
              </a:rPr>
              <a:t>runs  </a:t>
            </a:r>
            <a:r>
              <a:rPr sz="2400" spc="-50" dirty="0">
                <a:solidFill>
                  <a:schemeClr val="bg1"/>
                </a:solidFill>
                <a:latin typeface="Arial Black"/>
                <a:cs typeface="Arial Black"/>
              </a:rPr>
              <a:t>on </a:t>
            </a:r>
            <a:r>
              <a:rPr sz="2400" spc="-10" dirty="0">
                <a:solidFill>
                  <a:schemeClr val="bg1"/>
                </a:solidFill>
                <a:latin typeface="Arial Black"/>
                <a:cs typeface="Arial Black"/>
              </a:rPr>
              <a:t>an</a:t>
            </a:r>
            <a:r>
              <a:rPr sz="2400" spc="-155" dirty="0">
                <a:solidFill>
                  <a:schemeClr val="bg1"/>
                </a:solidFill>
                <a:latin typeface="Arial Black"/>
                <a:cs typeface="Arial Black"/>
              </a:rPr>
              <a:t> </a:t>
            </a:r>
            <a:r>
              <a:rPr sz="2400" spc="-40" dirty="0">
                <a:solidFill>
                  <a:schemeClr val="bg1"/>
                </a:solidFill>
                <a:latin typeface="Arial Black"/>
                <a:cs typeface="Arial Black"/>
              </a:rPr>
              <a:t>average</a:t>
            </a:r>
            <a:endParaRPr sz="24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5478124" cy="10286999"/>
            <a:chOff x="0" y="0"/>
            <a:chExt cx="15478124" cy="10286999"/>
          </a:xfrm>
        </p:grpSpPr>
        <p:sp>
          <p:nvSpPr>
            <p:cNvPr id="3" name="object 3"/>
            <p:cNvSpPr/>
            <p:nvPr/>
          </p:nvSpPr>
          <p:spPr>
            <a:xfrm>
              <a:off x="3159931" y="230649"/>
              <a:ext cx="9688921" cy="98318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298" y="0"/>
              <a:ext cx="15459826" cy="10286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1630004" y="412588"/>
              <a:ext cx="3496390" cy="35630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761112"/>
              <a:ext cx="4750435" cy="38735"/>
            </a:xfrm>
            <a:custGeom>
              <a:avLst/>
              <a:gdLst/>
              <a:ahLst/>
              <a:cxnLst/>
              <a:rect l="l" t="t" r="r" b="b"/>
              <a:pathLst>
                <a:path w="4750435" h="38735">
                  <a:moveTo>
                    <a:pt x="0" y="38107"/>
                  </a:moveTo>
                  <a:lnTo>
                    <a:pt x="0" y="0"/>
                  </a:lnTo>
                  <a:lnTo>
                    <a:pt x="4749939" y="0"/>
                  </a:lnTo>
                  <a:lnTo>
                    <a:pt x="4749939" y="38107"/>
                  </a:lnTo>
                  <a:lnTo>
                    <a:pt x="0" y="3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73482" y="4451664"/>
            <a:ext cx="3839210" cy="695960"/>
          </a:xfrm>
          <a:custGeom>
            <a:avLst/>
            <a:gdLst/>
            <a:ahLst/>
            <a:cxnLst/>
            <a:rect l="l" t="t" r="r" b="b"/>
            <a:pathLst>
              <a:path w="3839210" h="695960">
                <a:moveTo>
                  <a:pt x="3695872" y="695466"/>
                </a:moveTo>
                <a:lnTo>
                  <a:pt x="143031" y="695466"/>
                </a:lnTo>
                <a:lnTo>
                  <a:pt x="114997" y="692684"/>
                </a:lnTo>
                <a:lnTo>
                  <a:pt x="63677" y="671367"/>
                </a:lnTo>
                <a:lnTo>
                  <a:pt x="24031" y="631610"/>
                </a:lnTo>
                <a:lnTo>
                  <a:pt x="2773" y="580145"/>
                </a:lnTo>
                <a:lnTo>
                  <a:pt x="0" y="552030"/>
                </a:lnTo>
                <a:lnTo>
                  <a:pt x="0" y="143434"/>
                </a:lnTo>
                <a:lnTo>
                  <a:pt x="10887" y="88544"/>
                </a:lnTo>
                <a:lnTo>
                  <a:pt x="41893" y="42011"/>
                </a:lnTo>
                <a:lnTo>
                  <a:pt x="88296" y="10918"/>
                </a:lnTo>
                <a:lnTo>
                  <a:pt x="143031" y="0"/>
                </a:lnTo>
                <a:lnTo>
                  <a:pt x="3695872" y="0"/>
                </a:lnTo>
                <a:lnTo>
                  <a:pt x="3750606" y="10918"/>
                </a:lnTo>
                <a:lnTo>
                  <a:pt x="3797009" y="42011"/>
                </a:lnTo>
                <a:lnTo>
                  <a:pt x="3828014" y="88544"/>
                </a:lnTo>
                <a:lnTo>
                  <a:pt x="3838901" y="143434"/>
                </a:lnTo>
                <a:lnTo>
                  <a:pt x="3838901" y="552030"/>
                </a:lnTo>
                <a:lnTo>
                  <a:pt x="3828014" y="606922"/>
                </a:lnTo>
                <a:lnTo>
                  <a:pt x="3797009" y="653457"/>
                </a:lnTo>
                <a:lnTo>
                  <a:pt x="3750606" y="684547"/>
                </a:lnTo>
                <a:lnTo>
                  <a:pt x="3695872" y="695466"/>
                </a:lnTo>
                <a:close/>
              </a:path>
            </a:pathLst>
          </a:custGeom>
          <a:solidFill>
            <a:srgbClr val="5600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99676" y="4451664"/>
            <a:ext cx="2410460" cy="695960"/>
          </a:xfrm>
          <a:custGeom>
            <a:avLst/>
            <a:gdLst/>
            <a:ahLst/>
            <a:cxnLst/>
            <a:rect l="l" t="t" r="r" b="b"/>
            <a:pathLst>
              <a:path w="2410459" h="695960">
                <a:moveTo>
                  <a:pt x="2266829" y="695466"/>
                </a:moveTo>
                <a:lnTo>
                  <a:pt x="143120" y="695466"/>
                </a:lnTo>
                <a:lnTo>
                  <a:pt x="115068" y="692684"/>
                </a:lnTo>
                <a:lnTo>
                  <a:pt x="63717" y="671367"/>
                </a:lnTo>
                <a:lnTo>
                  <a:pt x="24045" y="631610"/>
                </a:lnTo>
                <a:lnTo>
                  <a:pt x="2775" y="580145"/>
                </a:lnTo>
                <a:lnTo>
                  <a:pt x="0" y="552030"/>
                </a:lnTo>
                <a:lnTo>
                  <a:pt x="0" y="143434"/>
                </a:lnTo>
                <a:lnTo>
                  <a:pt x="10894" y="88544"/>
                </a:lnTo>
                <a:lnTo>
                  <a:pt x="41919" y="42011"/>
                </a:lnTo>
                <a:lnTo>
                  <a:pt x="88350" y="10918"/>
                </a:lnTo>
                <a:lnTo>
                  <a:pt x="143120" y="0"/>
                </a:lnTo>
                <a:lnTo>
                  <a:pt x="2266829" y="0"/>
                </a:lnTo>
                <a:lnTo>
                  <a:pt x="2321601" y="10918"/>
                </a:lnTo>
                <a:lnTo>
                  <a:pt x="2368034" y="42011"/>
                </a:lnTo>
                <a:lnTo>
                  <a:pt x="2399057" y="88544"/>
                </a:lnTo>
                <a:lnTo>
                  <a:pt x="2409951" y="143434"/>
                </a:lnTo>
                <a:lnTo>
                  <a:pt x="2409951" y="552030"/>
                </a:lnTo>
                <a:lnTo>
                  <a:pt x="2399057" y="606922"/>
                </a:lnTo>
                <a:lnTo>
                  <a:pt x="2368034" y="653457"/>
                </a:lnTo>
                <a:lnTo>
                  <a:pt x="2321601" y="684547"/>
                </a:lnTo>
                <a:lnTo>
                  <a:pt x="2266829" y="695466"/>
                </a:lnTo>
                <a:close/>
              </a:path>
            </a:pathLst>
          </a:custGeom>
          <a:solidFill>
            <a:srgbClr val="5600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29570" y="4451664"/>
            <a:ext cx="6649084" cy="695960"/>
          </a:xfrm>
          <a:custGeom>
            <a:avLst/>
            <a:gdLst/>
            <a:ahLst/>
            <a:cxnLst/>
            <a:rect l="l" t="t" r="r" b="b"/>
            <a:pathLst>
              <a:path w="6649084" h="695960">
                <a:moveTo>
                  <a:pt x="6505913" y="695466"/>
                </a:moveTo>
                <a:lnTo>
                  <a:pt x="142956" y="695466"/>
                </a:lnTo>
                <a:lnTo>
                  <a:pt x="114936" y="692684"/>
                </a:lnTo>
                <a:lnTo>
                  <a:pt x="63644" y="671367"/>
                </a:lnTo>
                <a:lnTo>
                  <a:pt x="24018" y="631610"/>
                </a:lnTo>
                <a:lnTo>
                  <a:pt x="2772" y="580145"/>
                </a:lnTo>
                <a:lnTo>
                  <a:pt x="0" y="552030"/>
                </a:lnTo>
                <a:lnTo>
                  <a:pt x="0" y="143434"/>
                </a:lnTo>
                <a:lnTo>
                  <a:pt x="10881" y="88544"/>
                </a:lnTo>
                <a:lnTo>
                  <a:pt x="41870" y="42011"/>
                </a:lnTo>
                <a:lnTo>
                  <a:pt x="88249" y="10918"/>
                </a:lnTo>
                <a:lnTo>
                  <a:pt x="142956" y="0"/>
                </a:lnTo>
                <a:lnTo>
                  <a:pt x="6505913" y="0"/>
                </a:lnTo>
                <a:lnTo>
                  <a:pt x="6560632" y="10918"/>
                </a:lnTo>
                <a:lnTo>
                  <a:pt x="6606992" y="42011"/>
                </a:lnTo>
                <a:lnTo>
                  <a:pt x="6637991" y="88544"/>
                </a:lnTo>
                <a:lnTo>
                  <a:pt x="6648871" y="143434"/>
                </a:lnTo>
                <a:lnTo>
                  <a:pt x="6648871" y="552030"/>
                </a:lnTo>
                <a:lnTo>
                  <a:pt x="6637991" y="606922"/>
                </a:lnTo>
                <a:lnTo>
                  <a:pt x="6606992" y="653457"/>
                </a:lnTo>
                <a:lnTo>
                  <a:pt x="6560632" y="684547"/>
                </a:lnTo>
                <a:lnTo>
                  <a:pt x="6505913" y="695466"/>
                </a:lnTo>
                <a:close/>
              </a:path>
            </a:pathLst>
          </a:custGeom>
          <a:solidFill>
            <a:srgbClr val="5600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82389" y="978445"/>
            <a:ext cx="2642870" cy="72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50" b="1" spc="90" dirty="0">
                <a:solidFill>
                  <a:srgbClr val="FADF12"/>
                </a:solidFill>
                <a:latin typeface="Arial"/>
                <a:cs typeface="Arial"/>
              </a:rPr>
              <a:t>O</a:t>
            </a:r>
            <a:r>
              <a:rPr sz="4550" b="1" spc="-210" dirty="0">
                <a:solidFill>
                  <a:srgbClr val="FADF12"/>
                </a:solidFill>
                <a:latin typeface="Arial"/>
                <a:cs typeface="Arial"/>
              </a:rPr>
              <a:t>P</a:t>
            </a:r>
            <a:r>
              <a:rPr sz="4550" b="1" spc="-555" dirty="0">
                <a:solidFill>
                  <a:srgbClr val="FADF12"/>
                </a:solidFill>
                <a:latin typeface="Arial"/>
                <a:cs typeface="Arial"/>
              </a:rPr>
              <a:t>E</a:t>
            </a:r>
            <a:r>
              <a:rPr sz="4550" b="1" spc="114" dirty="0">
                <a:solidFill>
                  <a:srgbClr val="FADF12"/>
                </a:solidFill>
                <a:latin typeface="Arial"/>
                <a:cs typeface="Arial"/>
              </a:rPr>
              <a:t>N</a:t>
            </a:r>
            <a:r>
              <a:rPr sz="4550" b="1" spc="-555" dirty="0">
                <a:solidFill>
                  <a:srgbClr val="FADF12"/>
                </a:solidFill>
                <a:latin typeface="Arial"/>
                <a:cs typeface="Arial"/>
              </a:rPr>
              <a:t>E</a:t>
            </a:r>
            <a:r>
              <a:rPr sz="4550" b="1" spc="-310" dirty="0">
                <a:solidFill>
                  <a:srgbClr val="FADF12"/>
                </a:solidFill>
                <a:latin typeface="Arial"/>
                <a:cs typeface="Arial"/>
              </a:rPr>
              <a:t>R</a:t>
            </a:r>
            <a:r>
              <a:rPr sz="4550" b="1" spc="-260" dirty="0">
                <a:solidFill>
                  <a:srgbClr val="FADF12"/>
                </a:solidFill>
                <a:latin typeface="Arial"/>
                <a:cs typeface="Arial"/>
              </a:rPr>
              <a:t>S</a:t>
            </a:r>
            <a:endParaRPr sz="4550" dirty="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587879"/>
              </p:ext>
            </p:extLst>
          </p:nvPr>
        </p:nvGraphicFramePr>
        <p:xfrm>
          <a:off x="973253" y="4450602"/>
          <a:ext cx="13536928" cy="5106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9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6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607">
                <a:tc>
                  <a:txBody>
                    <a:bodyPr/>
                    <a:lstStyle/>
                    <a:p>
                      <a:pPr marL="78041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700" b="1" spc="-145" dirty="0">
                          <a:solidFill>
                            <a:srgbClr val="FADF12"/>
                          </a:solidFill>
                          <a:latin typeface="Arial"/>
                          <a:cs typeface="Arial"/>
                        </a:rPr>
                        <a:t>PARAMETERS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700" b="1" spc="-80" dirty="0">
                          <a:solidFill>
                            <a:srgbClr val="FADF12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176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700" b="1" spc="-100" dirty="0">
                          <a:solidFill>
                            <a:srgbClr val="FADF12"/>
                          </a:solidFill>
                          <a:latin typeface="Arial"/>
                          <a:cs typeface="Arial"/>
                        </a:rPr>
                        <a:t>CRITERIA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336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500" spc="-13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Batting</a:t>
                      </a:r>
                      <a:r>
                        <a:rPr sz="2500" spc="-19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500" spc="-9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Average</a:t>
                      </a:r>
                      <a:endParaRPr sz="2500">
                        <a:latin typeface="Arial Black"/>
                        <a:cs typeface="Arial Black"/>
                      </a:endParaRPr>
                    </a:p>
                  </a:txBody>
                  <a:tcPr marL="0" marR="0" marT="189865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500" spc="-9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Average </a:t>
                      </a:r>
                      <a:r>
                        <a:rPr sz="2500" spc="-114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runs </a:t>
                      </a:r>
                      <a:r>
                        <a:rPr sz="2500" spc="-1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scored </a:t>
                      </a:r>
                      <a:r>
                        <a:rPr sz="2500" spc="-1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in </a:t>
                      </a:r>
                      <a:r>
                        <a:rPr sz="2500" spc="-1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an</a:t>
                      </a:r>
                      <a:r>
                        <a:rPr sz="2500" spc="-50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500" spc="-9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innings</a:t>
                      </a:r>
                      <a:endParaRPr sz="2500">
                        <a:latin typeface="Arial Black"/>
                        <a:cs typeface="Arial Black"/>
                      </a:endParaRPr>
                    </a:p>
                  </a:txBody>
                  <a:tcPr marL="0" marR="0" marT="189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970"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5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&gt;</a:t>
                      </a:r>
                      <a:r>
                        <a:rPr sz="25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500" b="1" spc="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500" b="1" spc="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500" dirty="0">
                        <a:latin typeface="Arial"/>
                        <a:cs typeface="Arial"/>
                      </a:endParaRPr>
                    </a:p>
                  </a:txBody>
                  <a:tcPr marL="0" marR="0" marT="189865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309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2500" spc="-204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Strike</a:t>
                      </a:r>
                      <a:r>
                        <a:rPr sz="2500" spc="-19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500" spc="-16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Rate</a:t>
                      </a:r>
                      <a:endParaRPr sz="2500">
                        <a:latin typeface="Arial Black"/>
                        <a:cs typeface="Arial Black"/>
                      </a:endParaRPr>
                    </a:p>
                  </a:txBody>
                  <a:tcPr marL="0" marR="0" marT="26479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2500" spc="-18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No </a:t>
                      </a:r>
                      <a:r>
                        <a:rPr sz="2500" spc="-114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of runs </a:t>
                      </a:r>
                      <a:r>
                        <a:rPr sz="2500" spc="-1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scored </a:t>
                      </a:r>
                      <a:r>
                        <a:rPr sz="2500" spc="-9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per </a:t>
                      </a:r>
                      <a:r>
                        <a:rPr sz="2500" spc="-31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100</a:t>
                      </a:r>
                      <a:r>
                        <a:rPr sz="2500" spc="-5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500" spc="-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balls</a:t>
                      </a:r>
                      <a:endParaRPr sz="2500">
                        <a:latin typeface="Arial Black"/>
                        <a:cs typeface="Arial Black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25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&gt;</a:t>
                      </a:r>
                      <a:r>
                        <a:rPr sz="25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2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500" dirty="0">
                        <a:latin typeface="Arial"/>
                        <a:cs typeface="Arial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3216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10"/>
                        </a:spcBef>
                      </a:pPr>
                      <a:r>
                        <a:rPr sz="2500" spc="-114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Innings</a:t>
                      </a:r>
                      <a:r>
                        <a:rPr sz="2500" spc="-19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500" spc="-14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Batted</a:t>
                      </a:r>
                      <a:endParaRPr sz="2500">
                        <a:latin typeface="Arial Black"/>
                        <a:cs typeface="Arial Black"/>
                      </a:endParaRPr>
                    </a:p>
                  </a:txBody>
                  <a:tcPr marL="0" marR="0" marT="25527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2010"/>
                        </a:spcBef>
                      </a:pPr>
                      <a:r>
                        <a:rPr sz="2500" spc="-16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Total </a:t>
                      </a:r>
                      <a:r>
                        <a:rPr sz="2500" spc="-114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Innings</a:t>
                      </a:r>
                      <a:r>
                        <a:rPr sz="2500" spc="-2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500" spc="-7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batted</a:t>
                      </a:r>
                      <a:endParaRPr sz="2500">
                        <a:latin typeface="Arial Black"/>
                        <a:cs typeface="Arial Black"/>
                      </a:endParaRPr>
                    </a:p>
                  </a:txBody>
                  <a:tcPr marL="0" marR="0" marT="255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 algn="ctr">
                        <a:lnSpc>
                          <a:spcPct val="100000"/>
                        </a:lnSpc>
                        <a:spcBef>
                          <a:spcPts val="1975"/>
                        </a:spcBef>
                      </a:pPr>
                      <a:r>
                        <a:rPr sz="25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&gt;</a:t>
                      </a:r>
                      <a:r>
                        <a:rPr sz="25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500" dirty="0">
                        <a:latin typeface="Arial"/>
                        <a:cs typeface="Arial"/>
                      </a:endParaRPr>
                    </a:p>
                  </a:txBody>
                  <a:tcPr marL="0" marR="0" marT="2508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9769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2500" spc="-9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Boundary</a:t>
                      </a:r>
                      <a:r>
                        <a:rPr sz="2500" spc="-19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500" spc="-51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%</a:t>
                      </a:r>
                      <a:endParaRPr sz="2500">
                        <a:latin typeface="Arial Black"/>
                        <a:cs typeface="Arial Black"/>
                      </a:endParaRPr>
                    </a:p>
                  </a:txBody>
                  <a:tcPr marL="0" marR="0" marT="26479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sz="2500" spc="-51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% </a:t>
                      </a:r>
                      <a:r>
                        <a:rPr sz="2500" spc="-114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of runs </a:t>
                      </a:r>
                      <a:r>
                        <a:rPr sz="2500" spc="-1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scored </a:t>
                      </a:r>
                      <a:r>
                        <a:rPr sz="2500" spc="-1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in</a:t>
                      </a:r>
                      <a:r>
                        <a:rPr sz="2500" spc="-38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500" spc="-8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boundaries</a:t>
                      </a:r>
                      <a:endParaRPr sz="2500">
                        <a:latin typeface="Arial Black"/>
                        <a:cs typeface="Arial Black"/>
                      </a:endParaRPr>
                    </a:p>
                  </a:txBody>
                  <a:tcPr marL="0" marR="0" marT="260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970"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25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&gt;</a:t>
                      </a:r>
                      <a:r>
                        <a:rPr sz="25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b="1" spc="2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2500" dirty="0">
                        <a:latin typeface="Arial"/>
                        <a:cs typeface="Arial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222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460"/>
                        </a:spcBef>
                      </a:pPr>
                      <a:r>
                        <a:rPr sz="2500" spc="-13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Batting</a:t>
                      </a:r>
                      <a:r>
                        <a:rPr sz="2500" spc="-19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500" spc="-16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Position</a:t>
                      </a:r>
                      <a:endParaRPr sz="2500">
                        <a:latin typeface="Arial Black"/>
                        <a:cs typeface="Arial Black"/>
                      </a:endParaRPr>
                    </a:p>
                  </a:txBody>
                  <a:tcPr marL="0" marR="0" marT="31242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2460"/>
                        </a:spcBef>
                      </a:pPr>
                      <a:r>
                        <a:rPr sz="2500" spc="-1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Order in </a:t>
                      </a:r>
                      <a:r>
                        <a:rPr sz="2500" spc="-15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which </a:t>
                      </a:r>
                      <a:r>
                        <a:rPr sz="2500" spc="-1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the </a:t>
                      </a:r>
                      <a:r>
                        <a:rPr sz="2500" spc="-10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batter</a:t>
                      </a:r>
                      <a:r>
                        <a:rPr sz="2500" spc="-44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500" spc="-5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played</a:t>
                      </a:r>
                      <a:endParaRPr sz="2500">
                        <a:latin typeface="Arial Black"/>
                        <a:cs typeface="Arial Black"/>
                      </a:endParaRPr>
                    </a:p>
                  </a:txBody>
                  <a:tcPr marL="0" marR="0" marT="3124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0335"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&lt;</a:t>
                      </a:r>
                      <a:r>
                        <a:rPr sz="25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b="1" spc="2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500" dirty="0">
                        <a:latin typeface="Arial"/>
                        <a:cs typeface="Arial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5478125" cy="10287000"/>
            <a:chOff x="0" y="0"/>
            <a:chExt cx="15478125" cy="10287000"/>
          </a:xfrm>
        </p:grpSpPr>
        <p:sp>
          <p:nvSpPr>
            <p:cNvPr id="3" name="object 3"/>
            <p:cNvSpPr/>
            <p:nvPr/>
          </p:nvSpPr>
          <p:spPr>
            <a:xfrm>
              <a:off x="3851889" y="0"/>
              <a:ext cx="9117299" cy="96962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298" y="0"/>
              <a:ext cx="15459826" cy="10286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761109"/>
              <a:ext cx="4973955" cy="38735"/>
            </a:xfrm>
            <a:custGeom>
              <a:avLst/>
              <a:gdLst/>
              <a:ahLst/>
              <a:cxnLst/>
              <a:rect l="l" t="t" r="r" b="b"/>
              <a:pathLst>
                <a:path w="4973955" h="38735">
                  <a:moveTo>
                    <a:pt x="0" y="38107"/>
                  </a:moveTo>
                  <a:lnTo>
                    <a:pt x="0" y="0"/>
                  </a:lnTo>
                  <a:lnTo>
                    <a:pt x="4973573" y="0"/>
                  </a:lnTo>
                  <a:lnTo>
                    <a:pt x="4973573" y="38107"/>
                  </a:lnTo>
                  <a:lnTo>
                    <a:pt x="0" y="3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3480" y="4451667"/>
              <a:ext cx="13536294" cy="695960"/>
            </a:xfrm>
            <a:custGeom>
              <a:avLst/>
              <a:gdLst/>
              <a:ahLst/>
              <a:cxnLst/>
              <a:rect l="l" t="t" r="r" b="b"/>
              <a:pathLst>
                <a:path w="13536294" h="695960">
                  <a:moveTo>
                    <a:pt x="3838892" y="143433"/>
                  </a:moveTo>
                  <a:lnTo>
                    <a:pt x="3828008" y="88544"/>
                  </a:lnTo>
                  <a:lnTo>
                    <a:pt x="3797008" y="42011"/>
                  </a:lnTo>
                  <a:lnTo>
                    <a:pt x="3750602" y="10922"/>
                  </a:lnTo>
                  <a:lnTo>
                    <a:pt x="3695865" y="0"/>
                  </a:lnTo>
                  <a:lnTo>
                    <a:pt x="143027" y="0"/>
                  </a:lnTo>
                  <a:lnTo>
                    <a:pt x="88290" y="10922"/>
                  </a:lnTo>
                  <a:lnTo>
                    <a:pt x="41884" y="42011"/>
                  </a:lnTo>
                  <a:lnTo>
                    <a:pt x="10883" y="88544"/>
                  </a:lnTo>
                  <a:lnTo>
                    <a:pt x="0" y="143433"/>
                  </a:lnTo>
                  <a:lnTo>
                    <a:pt x="0" y="552030"/>
                  </a:lnTo>
                  <a:lnTo>
                    <a:pt x="10883" y="606920"/>
                  </a:lnTo>
                  <a:lnTo>
                    <a:pt x="41884" y="653465"/>
                  </a:lnTo>
                  <a:lnTo>
                    <a:pt x="88290" y="684555"/>
                  </a:lnTo>
                  <a:lnTo>
                    <a:pt x="143027" y="695464"/>
                  </a:lnTo>
                  <a:lnTo>
                    <a:pt x="3695865" y="695464"/>
                  </a:lnTo>
                  <a:lnTo>
                    <a:pt x="3750602" y="684555"/>
                  </a:lnTo>
                  <a:lnTo>
                    <a:pt x="3797008" y="653465"/>
                  </a:lnTo>
                  <a:lnTo>
                    <a:pt x="3828008" y="606920"/>
                  </a:lnTo>
                  <a:lnTo>
                    <a:pt x="3838892" y="552030"/>
                  </a:lnTo>
                  <a:lnTo>
                    <a:pt x="3838892" y="143433"/>
                  </a:lnTo>
                  <a:close/>
                </a:path>
                <a:path w="13536294" h="695960">
                  <a:moveTo>
                    <a:pt x="10804957" y="143433"/>
                  </a:moveTo>
                  <a:lnTo>
                    <a:pt x="10794073" y="88544"/>
                  </a:lnTo>
                  <a:lnTo>
                    <a:pt x="10763072" y="42011"/>
                  </a:lnTo>
                  <a:lnTo>
                    <a:pt x="10716717" y="10922"/>
                  </a:lnTo>
                  <a:lnTo>
                    <a:pt x="10661993" y="0"/>
                  </a:lnTo>
                  <a:lnTo>
                    <a:pt x="4299039" y="0"/>
                  </a:lnTo>
                  <a:lnTo>
                    <a:pt x="4244327" y="10922"/>
                  </a:lnTo>
                  <a:lnTo>
                    <a:pt x="4197959" y="42011"/>
                  </a:lnTo>
                  <a:lnTo>
                    <a:pt x="4166971" y="88544"/>
                  </a:lnTo>
                  <a:lnTo>
                    <a:pt x="4156087" y="143433"/>
                  </a:lnTo>
                  <a:lnTo>
                    <a:pt x="4156087" y="552030"/>
                  </a:lnTo>
                  <a:lnTo>
                    <a:pt x="4166971" y="606920"/>
                  </a:lnTo>
                  <a:lnTo>
                    <a:pt x="4197959" y="653465"/>
                  </a:lnTo>
                  <a:lnTo>
                    <a:pt x="4244327" y="684555"/>
                  </a:lnTo>
                  <a:lnTo>
                    <a:pt x="4299039" y="695464"/>
                  </a:lnTo>
                  <a:lnTo>
                    <a:pt x="10661993" y="695464"/>
                  </a:lnTo>
                  <a:lnTo>
                    <a:pt x="10716717" y="684555"/>
                  </a:lnTo>
                  <a:lnTo>
                    <a:pt x="10763072" y="653465"/>
                  </a:lnTo>
                  <a:lnTo>
                    <a:pt x="10794073" y="606920"/>
                  </a:lnTo>
                  <a:lnTo>
                    <a:pt x="10804957" y="552030"/>
                  </a:lnTo>
                  <a:lnTo>
                    <a:pt x="10804957" y="143433"/>
                  </a:lnTo>
                  <a:close/>
                </a:path>
                <a:path w="13536294" h="695960">
                  <a:moveTo>
                    <a:pt x="13536143" y="143433"/>
                  </a:moveTo>
                  <a:lnTo>
                    <a:pt x="13525246" y="88544"/>
                  </a:lnTo>
                  <a:lnTo>
                    <a:pt x="13494220" y="42011"/>
                  </a:lnTo>
                  <a:lnTo>
                    <a:pt x="13447789" y="10922"/>
                  </a:lnTo>
                  <a:lnTo>
                    <a:pt x="13393014" y="0"/>
                  </a:lnTo>
                  <a:lnTo>
                    <a:pt x="11269307" y="0"/>
                  </a:lnTo>
                  <a:lnTo>
                    <a:pt x="11214545" y="10922"/>
                  </a:lnTo>
                  <a:lnTo>
                    <a:pt x="11168113" y="42011"/>
                  </a:lnTo>
                  <a:lnTo>
                    <a:pt x="11137087" y="88544"/>
                  </a:lnTo>
                  <a:lnTo>
                    <a:pt x="11126191" y="143433"/>
                  </a:lnTo>
                  <a:lnTo>
                    <a:pt x="11126191" y="552030"/>
                  </a:lnTo>
                  <a:lnTo>
                    <a:pt x="11137087" y="606920"/>
                  </a:lnTo>
                  <a:lnTo>
                    <a:pt x="11168113" y="653465"/>
                  </a:lnTo>
                  <a:lnTo>
                    <a:pt x="11214545" y="684555"/>
                  </a:lnTo>
                  <a:lnTo>
                    <a:pt x="11269307" y="695464"/>
                  </a:lnTo>
                  <a:lnTo>
                    <a:pt x="13393014" y="695464"/>
                  </a:lnTo>
                  <a:lnTo>
                    <a:pt x="13447789" y="684555"/>
                  </a:lnTo>
                  <a:lnTo>
                    <a:pt x="13494220" y="653465"/>
                  </a:lnTo>
                  <a:lnTo>
                    <a:pt x="13525246" y="606920"/>
                  </a:lnTo>
                  <a:lnTo>
                    <a:pt x="13536143" y="552030"/>
                  </a:lnTo>
                  <a:lnTo>
                    <a:pt x="13536143" y="143433"/>
                  </a:lnTo>
                  <a:close/>
                </a:path>
              </a:pathLst>
            </a:custGeom>
            <a:solidFill>
              <a:srgbClr val="560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3253" y="6042546"/>
              <a:ext cx="3782695" cy="0"/>
            </a:xfrm>
            <a:custGeom>
              <a:avLst/>
              <a:gdLst/>
              <a:ahLst/>
              <a:cxnLst/>
              <a:rect l="l" t="t" r="r" b="b"/>
              <a:pathLst>
                <a:path w="3782695">
                  <a:moveTo>
                    <a:pt x="0" y="0"/>
                  </a:moveTo>
                  <a:lnTo>
                    <a:pt x="3782344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4042" y="4450602"/>
              <a:ext cx="0" cy="5106670"/>
            </a:xfrm>
            <a:custGeom>
              <a:avLst/>
              <a:gdLst/>
              <a:ahLst/>
              <a:cxnLst/>
              <a:rect l="l" t="t" r="r" b="b"/>
              <a:pathLst>
                <a:path h="5106670">
                  <a:moveTo>
                    <a:pt x="0" y="5106462"/>
                  </a:moveTo>
                  <a:lnTo>
                    <a:pt x="0" y="0"/>
                  </a:lnTo>
                </a:path>
              </a:pathLst>
            </a:custGeom>
            <a:ln w="9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43383" y="4450602"/>
              <a:ext cx="0" cy="5106670"/>
            </a:xfrm>
            <a:custGeom>
              <a:avLst/>
              <a:gdLst/>
              <a:ahLst/>
              <a:cxnLst/>
              <a:rect l="l" t="t" r="r" b="b"/>
              <a:pathLst>
                <a:path h="5106670">
                  <a:moveTo>
                    <a:pt x="0" y="5106462"/>
                  </a:moveTo>
                  <a:lnTo>
                    <a:pt x="0" y="0"/>
                  </a:lnTo>
                </a:path>
              </a:pathLst>
            </a:custGeom>
            <a:ln w="9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3253" y="6851821"/>
              <a:ext cx="3782695" cy="0"/>
            </a:xfrm>
            <a:custGeom>
              <a:avLst/>
              <a:gdLst/>
              <a:ahLst/>
              <a:cxnLst/>
              <a:rect l="l" t="t" r="r" b="b"/>
              <a:pathLst>
                <a:path w="3782695">
                  <a:moveTo>
                    <a:pt x="0" y="0"/>
                  </a:moveTo>
                  <a:lnTo>
                    <a:pt x="3782344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3253" y="7674202"/>
              <a:ext cx="3782695" cy="0"/>
            </a:xfrm>
            <a:custGeom>
              <a:avLst/>
              <a:gdLst/>
              <a:ahLst/>
              <a:cxnLst/>
              <a:rect l="l" t="t" r="r" b="b"/>
              <a:pathLst>
                <a:path w="3782695">
                  <a:moveTo>
                    <a:pt x="0" y="0"/>
                  </a:moveTo>
                  <a:lnTo>
                    <a:pt x="3782344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3253" y="8881819"/>
              <a:ext cx="3782695" cy="0"/>
            </a:xfrm>
            <a:custGeom>
              <a:avLst/>
              <a:gdLst/>
              <a:ahLst/>
              <a:cxnLst/>
              <a:rect l="l" t="t" r="r" b="b"/>
              <a:pathLst>
                <a:path w="3782695">
                  <a:moveTo>
                    <a:pt x="0" y="0"/>
                  </a:moveTo>
                  <a:lnTo>
                    <a:pt x="3782344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23291" y="6042546"/>
              <a:ext cx="6650355" cy="0"/>
            </a:xfrm>
            <a:custGeom>
              <a:avLst/>
              <a:gdLst/>
              <a:ahLst/>
              <a:cxnLst/>
              <a:rect l="l" t="t" r="r" b="b"/>
              <a:pathLst>
                <a:path w="6650355">
                  <a:moveTo>
                    <a:pt x="0" y="0"/>
                  </a:moveTo>
                  <a:lnTo>
                    <a:pt x="664989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099493" y="6042546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6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99493" y="6856576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6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099493" y="7674202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6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099493" y="8877064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6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23291" y="6851821"/>
              <a:ext cx="6650355" cy="0"/>
            </a:xfrm>
            <a:custGeom>
              <a:avLst/>
              <a:gdLst/>
              <a:ahLst/>
              <a:cxnLst/>
              <a:rect l="l" t="t" r="r" b="b"/>
              <a:pathLst>
                <a:path w="6650355">
                  <a:moveTo>
                    <a:pt x="0" y="0"/>
                  </a:moveTo>
                  <a:lnTo>
                    <a:pt x="664989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23291" y="7678956"/>
              <a:ext cx="6650355" cy="0"/>
            </a:xfrm>
            <a:custGeom>
              <a:avLst/>
              <a:gdLst/>
              <a:ahLst/>
              <a:cxnLst/>
              <a:rect l="l" t="t" r="r" b="b"/>
              <a:pathLst>
                <a:path w="6650355">
                  <a:moveTo>
                    <a:pt x="0" y="0"/>
                  </a:moveTo>
                  <a:lnTo>
                    <a:pt x="664989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23291" y="8881819"/>
              <a:ext cx="6650355" cy="0"/>
            </a:xfrm>
            <a:custGeom>
              <a:avLst/>
              <a:gdLst/>
              <a:ahLst/>
              <a:cxnLst/>
              <a:rect l="l" t="t" r="r" b="b"/>
              <a:pathLst>
                <a:path w="6650355">
                  <a:moveTo>
                    <a:pt x="0" y="0"/>
                  </a:moveTo>
                  <a:lnTo>
                    <a:pt x="664989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7153" y="981136"/>
            <a:ext cx="4251325" cy="14255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15"/>
              </a:spcBef>
            </a:pPr>
            <a:r>
              <a:rPr sz="4550" b="1" spc="-5" dirty="0">
                <a:solidFill>
                  <a:srgbClr val="FADF12"/>
                </a:solidFill>
                <a:latin typeface="Arial"/>
                <a:cs typeface="Arial"/>
              </a:rPr>
              <a:t>ANCHORS </a:t>
            </a:r>
            <a:r>
              <a:rPr sz="4550" b="1" spc="950" dirty="0">
                <a:solidFill>
                  <a:srgbClr val="FADF12"/>
                </a:solidFill>
                <a:latin typeface="Arial"/>
                <a:cs typeface="Arial"/>
              </a:rPr>
              <a:t>/  </a:t>
            </a:r>
            <a:r>
              <a:rPr sz="4550" b="1" spc="-125" dirty="0">
                <a:solidFill>
                  <a:srgbClr val="FADF12"/>
                </a:solidFill>
                <a:latin typeface="Arial"/>
                <a:cs typeface="Arial"/>
              </a:rPr>
              <a:t>MIDDLE</a:t>
            </a:r>
            <a:r>
              <a:rPr sz="4550" b="1" spc="-155" dirty="0">
                <a:solidFill>
                  <a:srgbClr val="FADF12"/>
                </a:solidFill>
                <a:latin typeface="Arial"/>
                <a:cs typeface="Arial"/>
              </a:rPr>
              <a:t> </a:t>
            </a:r>
            <a:r>
              <a:rPr sz="4550" b="1" spc="-220" dirty="0">
                <a:solidFill>
                  <a:srgbClr val="FADF12"/>
                </a:solidFill>
                <a:latin typeface="Arial"/>
                <a:cs typeface="Arial"/>
              </a:rPr>
              <a:t>ORDER</a:t>
            </a:r>
            <a:endParaRPr sz="45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90227" y="4563759"/>
            <a:ext cx="2894965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3575">
              <a:lnSpc>
                <a:spcPct val="100000"/>
              </a:lnSpc>
              <a:spcBef>
                <a:spcPts val="100"/>
              </a:spcBef>
            </a:pPr>
            <a:r>
              <a:rPr sz="2700" b="1" spc="-160" dirty="0">
                <a:solidFill>
                  <a:srgbClr val="FADF12"/>
                </a:solidFill>
                <a:latin typeface="Arial"/>
                <a:cs typeface="Arial"/>
              </a:rPr>
              <a:t>P</a:t>
            </a:r>
            <a:r>
              <a:rPr sz="2700" b="1" spc="-25" dirty="0">
                <a:solidFill>
                  <a:srgbClr val="FADF12"/>
                </a:solidFill>
                <a:latin typeface="Arial"/>
                <a:cs typeface="Arial"/>
              </a:rPr>
              <a:t>A</a:t>
            </a:r>
            <a:r>
              <a:rPr sz="2700" b="1" spc="-220" dirty="0">
                <a:solidFill>
                  <a:srgbClr val="FADF12"/>
                </a:solidFill>
                <a:latin typeface="Arial"/>
                <a:cs typeface="Arial"/>
              </a:rPr>
              <a:t>R</a:t>
            </a:r>
            <a:r>
              <a:rPr sz="2700" b="1" spc="-25" dirty="0">
                <a:solidFill>
                  <a:srgbClr val="FADF12"/>
                </a:solidFill>
                <a:latin typeface="Arial"/>
                <a:cs typeface="Arial"/>
              </a:rPr>
              <a:t>A</a:t>
            </a:r>
            <a:r>
              <a:rPr sz="2700" b="1" spc="170" dirty="0">
                <a:solidFill>
                  <a:srgbClr val="FADF12"/>
                </a:solidFill>
                <a:latin typeface="Arial"/>
                <a:cs typeface="Arial"/>
              </a:rPr>
              <a:t>M</a:t>
            </a:r>
            <a:r>
              <a:rPr sz="2700" b="1" spc="-365" dirty="0">
                <a:solidFill>
                  <a:srgbClr val="FADF12"/>
                </a:solidFill>
                <a:latin typeface="Arial"/>
                <a:cs typeface="Arial"/>
              </a:rPr>
              <a:t>E</a:t>
            </a:r>
            <a:r>
              <a:rPr sz="2700" b="1" spc="-95" dirty="0">
                <a:solidFill>
                  <a:srgbClr val="FADF12"/>
                </a:solidFill>
                <a:latin typeface="Arial"/>
                <a:cs typeface="Arial"/>
              </a:rPr>
              <a:t>T</a:t>
            </a:r>
            <a:r>
              <a:rPr sz="2700" b="1" spc="-365" dirty="0">
                <a:solidFill>
                  <a:srgbClr val="FADF12"/>
                </a:solidFill>
                <a:latin typeface="Arial"/>
                <a:cs typeface="Arial"/>
              </a:rPr>
              <a:t>E</a:t>
            </a:r>
            <a:r>
              <a:rPr sz="2700" b="1" spc="-220" dirty="0">
                <a:solidFill>
                  <a:srgbClr val="FADF12"/>
                </a:solidFill>
                <a:latin typeface="Arial"/>
                <a:cs typeface="Arial"/>
              </a:rPr>
              <a:t>R</a:t>
            </a:r>
            <a:r>
              <a:rPr sz="2700" b="1" spc="-160" dirty="0">
                <a:solidFill>
                  <a:srgbClr val="FADF12"/>
                </a:solidFill>
                <a:latin typeface="Arial"/>
                <a:cs typeface="Arial"/>
              </a:rPr>
              <a:t>S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69"/>
              </a:spcBef>
            </a:pPr>
            <a:r>
              <a:rPr sz="2500" spc="-135" dirty="0">
                <a:solidFill>
                  <a:srgbClr val="FFFFFF"/>
                </a:solidFill>
                <a:latin typeface="Arial Black"/>
                <a:cs typeface="Arial Black"/>
              </a:rPr>
              <a:t>Batting</a:t>
            </a:r>
            <a:r>
              <a:rPr sz="2500" spc="-2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95" dirty="0">
                <a:solidFill>
                  <a:srgbClr val="FFFFFF"/>
                </a:solidFill>
                <a:latin typeface="Arial Black"/>
                <a:cs typeface="Arial Black"/>
              </a:rPr>
              <a:t>Average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530581" y="4563759"/>
            <a:ext cx="1544320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700" b="1" spc="114" dirty="0">
                <a:solidFill>
                  <a:srgbClr val="FADF12"/>
                </a:solidFill>
                <a:latin typeface="Arial"/>
                <a:cs typeface="Arial"/>
              </a:rPr>
              <a:t>C</a:t>
            </a:r>
            <a:r>
              <a:rPr sz="2700" b="1" spc="-220" dirty="0">
                <a:solidFill>
                  <a:srgbClr val="FADF12"/>
                </a:solidFill>
                <a:latin typeface="Arial"/>
                <a:cs typeface="Arial"/>
              </a:rPr>
              <a:t>R</a:t>
            </a:r>
            <a:r>
              <a:rPr sz="2700" b="1" dirty="0">
                <a:solidFill>
                  <a:srgbClr val="FADF12"/>
                </a:solidFill>
                <a:latin typeface="Arial"/>
                <a:cs typeface="Arial"/>
              </a:rPr>
              <a:t>I</a:t>
            </a:r>
            <a:r>
              <a:rPr sz="2700" b="1" spc="-95" dirty="0">
                <a:solidFill>
                  <a:srgbClr val="FADF12"/>
                </a:solidFill>
                <a:latin typeface="Arial"/>
                <a:cs typeface="Arial"/>
              </a:rPr>
              <a:t>T</a:t>
            </a:r>
            <a:r>
              <a:rPr sz="2700" b="1" spc="-365" dirty="0">
                <a:solidFill>
                  <a:srgbClr val="FADF12"/>
                </a:solidFill>
                <a:latin typeface="Arial"/>
                <a:cs typeface="Arial"/>
              </a:rPr>
              <a:t>E</a:t>
            </a:r>
            <a:r>
              <a:rPr sz="2700" b="1" spc="-220" dirty="0">
                <a:solidFill>
                  <a:srgbClr val="FADF12"/>
                </a:solidFill>
                <a:latin typeface="Arial"/>
                <a:cs typeface="Arial"/>
              </a:rPr>
              <a:t>R</a:t>
            </a:r>
            <a:r>
              <a:rPr sz="2700" b="1" dirty="0">
                <a:solidFill>
                  <a:srgbClr val="FADF12"/>
                </a:solidFill>
                <a:latin typeface="Arial"/>
                <a:cs typeface="Arial"/>
              </a:rPr>
              <a:t>I</a:t>
            </a:r>
            <a:r>
              <a:rPr sz="2700" b="1" spc="-20" dirty="0">
                <a:solidFill>
                  <a:srgbClr val="FADF12"/>
                </a:solidFill>
                <a:latin typeface="Arial"/>
                <a:cs typeface="Arial"/>
              </a:rPr>
              <a:t>A</a:t>
            </a:r>
            <a:endParaRPr sz="2700" dirty="0">
              <a:latin typeface="Arial"/>
              <a:cs typeface="Arial"/>
            </a:endParaRPr>
          </a:p>
          <a:p>
            <a:pPr marL="8255" algn="ctr">
              <a:lnSpc>
                <a:spcPct val="100000"/>
              </a:lnSpc>
              <a:spcBef>
                <a:spcPts val="3269"/>
              </a:spcBef>
            </a:pP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24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2500" b="1" spc="2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12216" y="4563759"/>
            <a:ext cx="5467985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5340" algn="ctr">
              <a:lnSpc>
                <a:spcPct val="100000"/>
              </a:lnSpc>
              <a:spcBef>
                <a:spcPts val="100"/>
              </a:spcBef>
            </a:pPr>
            <a:r>
              <a:rPr sz="2700" b="1" spc="-80" dirty="0">
                <a:solidFill>
                  <a:srgbClr val="FADF12"/>
                </a:solidFill>
                <a:latin typeface="Arial"/>
                <a:cs typeface="Arial"/>
              </a:rPr>
              <a:t>DESCRIPTION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69"/>
              </a:spcBef>
            </a:pPr>
            <a:r>
              <a:rPr sz="2500" spc="-95" dirty="0">
                <a:solidFill>
                  <a:srgbClr val="FFFFFF"/>
                </a:solidFill>
                <a:latin typeface="Arial Black"/>
                <a:cs typeface="Arial Black"/>
              </a:rPr>
              <a:t>Average </a:t>
            </a:r>
            <a:r>
              <a:rPr sz="2500" spc="-114" dirty="0">
                <a:solidFill>
                  <a:srgbClr val="FFFFFF"/>
                </a:solidFill>
                <a:latin typeface="Arial Black"/>
                <a:cs typeface="Arial Black"/>
              </a:rPr>
              <a:t>runs </a:t>
            </a:r>
            <a:r>
              <a:rPr sz="2500" spc="-120" dirty="0">
                <a:solidFill>
                  <a:srgbClr val="FFFFFF"/>
                </a:solidFill>
                <a:latin typeface="Arial Black"/>
                <a:cs typeface="Arial Black"/>
              </a:rPr>
              <a:t>scored </a:t>
            </a:r>
            <a:r>
              <a:rPr sz="2500" spc="-110" dirty="0">
                <a:solidFill>
                  <a:srgbClr val="FFFFFF"/>
                </a:solidFill>
                <a:latin typeface="Arial Black"/>
                <a:cs typeface="Arial Black"/>
              </a:rPr>
              <a:t>in </a:t>
            </a:r>
            <a:r>
              <a:rPr sz="2500" spc="-15" dirty="0">
                <a:solidFill>
                  <a:srgbClr val="FFFFFF"/>
                </a:solidFill>
                <a:latin typeface="Arial Black"/>
                <a:cs typeface="Arial Black"/>
              </a:rPr>
              <a:t>an</a:t>
            </a:r>
            <a:r>
              <a:rPr sz="2500" spc="-5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95" dirty="0">
                <a:solidFill>
                  <a:srgbClr val="FFFFFF"/>
                </a:solidFill>
                <a:latin typeface="Arial Black"/>
                <a:cs typeface="Arial Black"/>
              </a:rPr>
              <a:t>innings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90227" y="6247416"/>
            <a:ext cx="172593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204" dirty="0">
                <a:solidFill>
                  <a:srgbClr val="FFFFFF"/>
                </a:solidFill>
                <a:latin typeface="Arial Black"/>
                <a:cs typeface="Arial Black"/>
              </a:rPr>
              <a:t>Strike</a:t>
            </a:r>
            <a:r>
              <a:rPr sz="2500" spc="-2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65" dirty="0">
                <a:solidFill>
                  <a:srgbClr val="FFFFFF"/>
                </a:solidFill>
                <a:latin typeface="Arial Black"/>
                <a:cs typeface="Arial Black"/>
              </a:rPr>
              <a:t>Rate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894970" y="6247416"/>
            <a:ext cx="78295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25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-8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500" b="1" spc="-8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12216" y="6247416"/>
            <a:ext cx="487870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80" dirty="0">
                <a:solidFill>
                  <a:srgbClr val="FFFFFF"/>
                </a:solidFill>
                <a:latin typeface="Arial Black"/>
                <a:cs typeface="Arial Black"/>
              </a:rPr>
              <a:t>No </a:t>
            </a:r>
            <a:r>
              <a:rPr sz="2500" spc="-114" dirty="0">
                <a:solidFill>
                  <a:srgbClr val="FFFFFF"/>
                </a:solidFill>
                <a:latin typeface="Arial Black"/>
                <a:cs typeface="Arial Black"/>
              </a:rPr>
              <a:t>of runs </a:t>
            </a:r>
            <a:r>
              <a:rPr sz="2500" spc="-120" dirty="0">
                <a:solidFill>
                  <a:srgbClr val="FFFFFF"/>
                </a:solidFill>
                <a:latin typeface="Arial Black"/>
                <a:cs typeface="Arial Black"/>
              </a:rPr>
              <a:t>scored </a:t>
            </a:r>
            <a:r>
              <a:rPr sz="2500" spc="-90" dirty="0">
                <a:solidFill>
                  <a:srgbClr val="FFFFFF"/>
                </a:solidFill>
                <a:latin typeface="Arial Black"/>
                <a:cs typeface="Arial Black"/>
              </a:rPr>
              <a:t>per </a:t>
            </a:r>
            <a:r>
              <a:rPr sz="2500" spc="-315" dirty="0">
                <a:solidFill>
                  <a:srgbClr val="FFFFFF"/>
                </a:solidFill>
                <a:latin typeface="Arial Black"/>
                <a:cs typeface="Arial Black"/>
              </a:rPr>
              <a:t>100</a:t>
            </a:r>
            <a:r>
              <a:rPr sz="2500" spc="-5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00" dirty="0">
                <a:solidFill>
                  <a:srgbClr val="FFFFFF"/>
                </a:solidFill>
                <a:latin typeface="Arial Black"/>
                <a:cs typeface="Arial Black"/>
              </a:rPr>
              <a:t>balls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90227" y="7051905"/>
            <a:ext cx="234188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14" dirty="0">
                <a:solidFill>
                  <a:srgbClr val="FFFFFF"/>
                </a:solidFill>
                <a:latin typeface="Arial Black"/>
                <a:cs typeface="Arial Black"/>
              </a:rPr>
              <a:t>Innings</a:t>
            </a:r>
            <a:r>
              <a:rPr sz="2500" spc="-25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40" dirty="0">
                <a:solidFill>
                  <a:srgbClr val="FFFFFF"/>
                </a:solidFill>
                <a:latin typeface="Arial Black"/>
                <a:cs typeface="Arial Black"/>
              </a:rPr>
              <a:t>Batted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060689" y="7051905"/>
            <a:ext cx="47180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25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0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5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12216" y="7051905"/>
            <a:ext cx="323850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65" dirty="0">
                <a:solidFill>
                  <a:srgbClr val="FFFFFF"/>
                </a:solidFill>
                <a:latin typeface="Arial Black"/>
                <a:cs typeface="Arial Black"/>
              </a:rPr>
              <a:t>Total </a:t>
            </a:r>
            <a:r>
              <a:rPr sz="2500" spc="-114" dirty="0">
                <a:solidFill>
                  <a:srgbClr val="FFFFFF"/>
                </a:solidFill>
                <a:latin typeface="Arial Black"/>
                <a:cs typeface="Arial Black"/>
              </a:rPr>
              <a:t>Innings</a:t>
            </a:r>
            <a:r>
              <a:rPr sz="25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75" dirty="0">
                <a:solidFill>
                  <a:srgbClr val="FFFFFF"/>
                </a:solidFill>
                <a:latin typeface="Arial Black"/>
                <a:cs typeface="Arial Black"/>
              </a:rPr>
              <a:t>batted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90227" y="8064786"/>
            <a:ext cx="262001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30" dirty="0">
                <a:solidFill>
                  <a:srgbClr val="FFFFFF"/>
                </a:solidFill>
                <a:latin typeface="Arial Black"/>
                <a:cs typeface="Arial Black"/>
              </a:rPr>
              <a:t>Avg. </a:t>
            </a:r>
            <a:r>
              <a:rPr sz="2500" spc="-180" dirty="0">
                <a:solidFill>
                  <a:srgbClr val="FFFFFF"/>
                </a:solidFill>
                <a:latin typeface="Arial Black"/>
                <a:cs typeface="Arial Black"/>
              </a:rPr>
              <a:t>Balls</a:t>
            </a:r>
            <a:r>
              <a:rPr sz="2500" spc="-3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30" dirty="0">
                <a:solidFill>
                  <a:srgbClr val="FFFFFF"/>
                </a:solidFill>
                <a:latin typeface="Arial Black"/>
                <a:cs typeface="Arial Black"/>
              </a:rPr>
              <a:t>Faced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951785" y="8041043"/>
            <a:ext cx="66865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2500" b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13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500" b="1" spc="13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12216" y="7798067"/>
            <a:ext cx="5754370" cy="90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-95" dirty="0">
                <a:solidFill>
                  <a:srgbClr val="FFFFFF"/>
                </a:solidFill>
                <a:latin typeface="Arial Black"/>
                <a:cs typeface="Arial Black"/>
              </a:rPr>
              <a:t>Average</a:t>
            </a:r>
            <a:r>
              <a:rPr sz="2500" spc="-2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00" dirty="0">
                <a:solidFill>
                  <a:srgbClr val="FFFFFF"/>
                </a:solidFill>
                <a:latin typeface="Arial Black"/>
                <a:cs typeface="Arial Black"/>
              </a:rPr>
              <a:t>balls</a:t>
            </a:r>
            <a:r>
              <a:rPr sz="2500" spc="-1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80" dirty="0">
                <a:solidFill>
                  <a:srgbClr val="FFFFFF"/>
                </a:solidFill>
                <a:latin typeface="Arial Black"/>
                <a:cs typeface="Arial Black"/>
              </a:rPr>
              <a:t>faced</a:t>
            </a:r>
            <a:r>
              <a:rPr sz="2500" spc="-2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r>
              <a:rPr sz="2500" spc="-1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2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2500" spc="-2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00" dirty="0">
                <a:solidFill>
                  <a:srgbClr val="FFFFFF"/>
                </a:solidFill>
                <a:latin typeface="Arial Black"/>
                <a:cs typeface="Arial Black"/>
              </a:rPr>
              <a:t>batter</a:t>
            </a:r>
            <a:r>
              <a:rPr sz="2500" spc="-1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10" dirty="0">
                <a:solidFill>
                  <a:srgbClr val="FFFFFF"/>
                </a:solidFill>
                <a:latin typeface="Arial Black"/>
                <a:cs typeface="Arial Black"/>
              </a:rPr>
              <a:t>in  </a:t>
            </a:r>
            <a:r>
              <a:rPr sz="2500" spc="-15" dirty="0">
                <a:solidFill>
                  <a:srgbClr val="FFFFFF"/>
                </a:solidFill>
                <a:latin typeface="Arial Black"/>
                <a:cs typeface="Arial Black"/>
              </a:rPr>
              <a:t>an</a:t>
            </a:r>
            <a:r>
              <a:rPr sz="2500" spc="-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95" dirty="0">
                <a:solidFill>
                  <a:srgbClr val="FFFFFF"/>
                </a:solidFill>
                <a:latin typeface="Arial Black"/>
                <a:cs typeface="Arial Black"/>
              </a:rPr>
              <a:t>innings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90227" y="9105739"/>
            <a:ext cx="252031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35" dirty="0">
                <a:solidFill>
                  <a:srgbClr val="FFFFFF"/>
                </a:solidFill>
                <a:latin typeface="Arial Black"/>
                <a:cs typeface="Arial Black"/>
              </a:rPr>
              <a:t>Batting</a:t>
            </a:r>
            <a:r>
              <a:rPr sz="2500" spc="-2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60" dirty="0">
                <a:solidFill>
                  <a:srgbClr val="FFFFFF"/>
                </a:solidFill>
                <a:latin typeface="Arial Black"/>
                <a:cs typeface="Arial Black"/>
              </a:rPr>
              <a:t>Position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048803" y="9105739"/>
            <a:ext cx="46355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2500" b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12216" y="9105739"/>
            <a:ext cx="519557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10" dirty="0">
                <a:solidFill>
                  <a:srgbClr val="FFFFFF"/>
                </a:solidFill>
                <a:latin typeface="Arial Black"/>
                <a:cs typeface="Arial Black"/>
              </a:rPr>
              <a:t>Order in </a:t>
            </a:r>
            <a:r>
              <a:rPr sz="2500" spc="-150" dirty="0">
                <a:solidFill>
                  <a:srgbClr val="FFFFFF"/>
                </a:solidFill>
                <a:latin typeface="Arial Black"/>
                <a:cs typeface="Arial Black"/>
              </a:rPr>
              <a:t>which </a:t>
            </a:r>
            <a:r>
              <a:rPr sz="2500" spc="-120" dirty="0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sz="2500" spc="-105" dirty="0">
                <a:solidFill>
                  <a:srgbClr val="FFFFFF"/>
                </a:solidFill>
                <a:latin typeface="Arial Black"/>
                <a:cs typeface="Arial Black"/>
              </a:rPr>
              <a:t>batter</a:t>
            </a:r>
            <a:r>
              <a:rPr sz="2500" spc="-4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55" dirty="0">
                <a:solidFill>
                  <a:srgbClr val="FFFFFF"/>
                </a:solidFill>
                <a:latin typeface="Arial Black"/>
                <a:cs typeface="Arial Black"/>
              </a:rPr>
              <a:t>played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440972" y="148079"/>
            <a:ext cx="3705971" cy="3877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5478125" cy="10280015"/>
            <a:chOff x="0" y="0"/>
            <a:chExt cx="15478125" cy="10280015"/>
          </a:xfrm>
        </p:grpSpPr>
        <p:sp>
          <p:nvSpPr>
            <p:cNvPr id="3" name="object 3"/>
            <p:cNvSpPr/>
            <p:nvPr/>
          </p:nvSpPr>
          <p:spPr>
            <a:xfrm>
              <a:off x="4624440" y="0"/>
              <a:ext cx="8393246" cy="92638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298" y="0"/>
              <a:ext cx="15459826" cy="102795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717017"/>
              <a:ext cx="6000115" cy="38735"/>
            </a:xfrm>
            <a:custGeom>
              <a:avLst/>
              <a:gdLst/>
              <a:ahLst/>
              <a:cxnLst/>
              <a:rect l="l" t="t" r="r" b="b"/>
              <a:pathLst>
                <a:path w="6000115" h="38735">
                  <a:moveTo>
                    <a:pt x="0" y="38107"/>
                  </a:moveTo>
                  <a:lnTo>
                    <a:pt x="0" y="0"/>
                  </a:lnTo>
                  <a:lnTo>
                    <a:pt x="5999831" y="0"/>
                  </a:lnTo>
                  <a:lnTo>
                    <a:pt x="5999831" y="38107"/>
                  </a:lnTo>
                  <a:lnTo>
                    <a:pt x="0" y="3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3429" y="4367999"/>
              <a:ext cx="13536294" cy="695960"/>
            </a:xfrm>
            <a:custGeom>
              <a:avLst/>
              <a:gdLst/>
              <a:ahLst/>
              <a:cxnLst/>
              <a:rect l="l" t="t" r="r" b="b"/>
              <a:pathLst>
                <a:path w="13536294" h="695960">
                  <a:moveTo>
                    <a:pt x="3200692" y="143433"/>
                  </a:moveTo>
                  <a:lnTo>
                    <a:pt x="3189808" y="88544"/>
                  </a:lnTo>
                  <a:lnTo>
                    <a:pt x="3158782" y="42011"/>
                  </a:lnTo>
                  <a:lnTo>
                    <a:pt x="3112363" y="10922"/>
                  </a:lnTo>
                  <a:lnTo>
                    <a:pt x="3057614" y="0"/>
                  </a:lnTo>
                  <a:lnTo>
                    <a:pt x="143078" y="0"/>
                  </a:lnTo>
                  <a:lnTo>
                    <a:pt x="88328" y="10922"/>
                  </a:lnTo>
                  <a:lnTo>
                    <a:pt x="41910" y="42011"/>
                  </a:lnTo>
                  <a:lnTo>
                    <a:pt x="10896" y="88544"/>
                  </a:lnTo>
                  <a:lnTo>
                    <a:pt x="0" y="143433"/>
                  </a:lnTo>
                  <a:lnTo>
                    <a:pt x="0" y="552030"/>
                  </a:lnTo>
                  <a:lnTo>
                    <a:pt x="10896" y="606920"/>
                  </a:lnTo>
                  <a:lnTo>
                    <a:pt x="41910" y="653465"/>
                  </a:lnTo>
                  <a:lnTo>
                    <a:pt x="88328" y="684555"/>
                  </a:lnTo>
                  <a:lnTo>
                    <a:pt x="143078" y="695464"/>
                  </a:lnTo>
                  <a:lnTo>
                    <a:pt x="3057614" y="695464"/>
                  </a:lnTo>
                  <a:lnTo>
                    <a:pt x="3112363" y="684555"/>
                  </a:lnTo>
                  <a:lnTo>
                    <a:pt x="3158782" y="653465"/>
                  </a:lnTo>
                  <a:lnTo>
                    <a:pt x="3189808" y="606920"/>
                  </a:lnTo>
                  <a:lnTo>
                    <a:pt x="3200692" y="552030"/>
                  </a:lnTo>
                  <a:lnTo>
                    <a:pt x="3200692" y="143433"/>
                  </a:lnTo>
                  <a:close/>
                </a:path>
                <a:path w="13536294" h="695960">
                  <a:moveTo>
                    <a:pt x="10798683" y="143433"/>
                  </a:moveTo>
                  <a:lnTo>
                    <a:pt x="10787812" y="88544"/>
                  </a:lnTo>
                  <a:lnTo>
                    <a:pt x="10756849" y="42011"/>
                  </a:lnTo>
                  <a:lnTo>
                    <a:pt x="10710532" y="10922"/>
                  </a:lnTo>
                  <a:lnTo>
                    <a:pt x="10655859" y="0"/>
                  </a:lnTo>
                  <a:lnTo>
                    <a:pt x="3654399" y="0"/>
                  </a:lnTo>
                  <a:lnTo>
                    <a:pt x="3599738" y="10922"/>
                  </a:lnTo>
                  <a:lnTo>
                    <a:pt x="3553409" y="42011"/>
                  </a:lnTo>
                  <a:lnTo>
                    <a:pt x="3522446" y="88544"/>
                  </a:lnTo>
                  <a:lnTo>
                    <a:pt x="3511575" y="143433"/>
                  </a:lnTo>
                  <a:lnTo>
                    <a:pt x="3511575" y="552030"/>
                  </a:lnTo>
                  <a:lnTo>
                    <a:pt x="3522446" y="606920"/>
                  </a:lnTo>
                  <a:lnTo>
                    <a:pt x="3553409" y="653465"/>
                  </a:lnTo>
                  <a:lnTo>
                    <a:pt x="3599738" y="684555"/>
                  </a:lnTo>
                  <a:lnTo>
                    <a:pt x="3654399" y="695464"/>
                  </a:lnTo>
                  <a:lnTo>
                    <a:pt x="10655859" y="695464"/>
                  </a:lnTo>
                  <a:lnTo>
                    <a:pt x="10710532" y="684555"/>
                  </a:lnTo>
                  <a:lnTo>
                    <a:pt x="10756849" y="653465"/>
                  </a:lnTo>
                  <a:lnTo>
                    <a:pt x="10787812" y="606920"/>
                  </a:lnTo>
                  <a:lnTo>
                    <a:pt x="10798683" y="552030"/>
                  </a:lnTo>
                  <a:lnTo>
                    <a:pt x="10798683" y="143433"/>
                  </a:lnTo>
                  <a:close/>
                </a:path>
                <a:path w="13536294" h="695960">
                  <a:moveTo>
                    <a:pt x="13536194" y="143433"/>
                  </a:moveTo>
                  <a:lnTo>
                    <a:pt x="13525297" y="88544"/>
                  </a:lnTo>
                  <a:lnTo>
                    <a:pt x="13494271" y="42011"/>
                  </a:lnTo>
                  <a:lnTo>
                    <a:pt x="13447840" y="10922"/>
                  </a:lnTo>
                  <a:lnTo>
                    <a:pt x="13393065" y="0"/>
                  </a:lnTo>
                  <a:lnTo>
                    <a:pt x="11269358" y="0"/>
                  </a:lnTo>
                  <a:lnTo>
                    <a:pt x="11214595" y="10922"/>
                  </a:lnTo>
                  <a:lnTo>
                    <a:pt x="11168164" y="42011"/>
                  </a:lnTo>
                  <a:lnTo>
                    <a:pt x="11137138" y="88544"/>
                  </a:lnTo>
                  <a:lnTo>
                    <a:pt x="11126241" y="143433"/>
                  </a:lnTo>
                  <a:lnTo>
                    <a:pt x="11126241" y="552030"/>
                  </a:lnTo>
                  <a:lnTo>
                    <a:pt x="11137138" y="606920"/>
                  </a:lnTo>
                  <a:lnTo>
                    <a:pt x="11168164" y="653465"/>
                  </a:lnTo>
                  <a:lnTo>
                    <a:pt x="11214595" y="684555"/>
                  </a:lnTo>
                  <a:lnTo>
                    <a:pt x="11269358" y="695464"/>
                  </a:lnTo>
                  <a:lnTo>
                    <a:pt x="13393065" y="695464"/>
                  </a:lnTo>
                  <a:lnTo>
                    <a:pt x="13447840" y="684555"/>
                  </a:lnTo>
                  <a:lnTo>
                    <a:pt x="13494271" y="653465"/>
                  </a:lnTo>
                  <a:lnTo>
                    <a:pt x="13525297" y="606920"/>
                  </a:lnTo>
                  <a:lnTo>
                    <a:pt x="13536194" y="552030"/>
                  </a:lnTo>
                  <a:lnTo>
                    <a:pt x="13536194" y="143433"/>
                  </a:lnTo>
                  <a:close/>
                </a:path>
              </a:pathLst>
            </a:custGeom>
            <a:solidFill>
              <a:srgbClr val="560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926" y="5834093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4">
                  <a:moveTo>
                    <a:pt x="0" y="0"/>
                  </a:moveTo>
                  <a:lnTo>
                    <a:pt x="317258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7315" y="4364861"/>
              <a:ext cx="0" cy="5192395"/>
            </a:xfrm>
            <a:custGeom>
              <a:avLst/>
              <a:gdLst/>
              <a:ahLst/>
              <a:cxnLst/>
              <a:rect l="l" t="t" r="r" b="b"/>
              <a:pathLst>
                <a:path h="5192395">
                  <a:moveTo>
                    <a:pt x="0" y="5192203"/>
                  </a:moveTo>
                  <a:lnTo>
                    <a:pt x="0" y="0"/>
                  </a:lnTo>
                </a:path>
              </a:pathLst>
            </a:custGeom>
            <a:ln w="95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43383" y="4450602"/>
              <a:ext cx="0" cy="5106670"/>
            </a:xfrm>
            <a:custGeom>
              <a:avLst/>
              <a:gdLst/>
              <a:ahLst/>
              <a:cxnLst/>
              <a:rect l="l" t="t" r="r" b="b"/>
              <a:pathLst>
                <a:path h="5106670">
                  <a:moveTo>
                    <a:pt x="0" y="5106462"/>
                  </a:moveTo>
                  <a:lnTo>
                    <a:pt x="0" y="0"/>
                  </a:lnTo>
                </a:path>
              </a:pathLst>
            </a:custGeom>
            <a:ln w="9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9926" y="7390006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4">
                  <a:moveTo>
                    <a:pt x="0" y="0"/>
                  </a:moveTo>
                  <a:lnTo>
                    <a:pt x="317258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9926" y="6612034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4">
                  <a:moveTo>
                    <a:pt x="0" y="0"/>
                  </a:moveTo>
                  <a:lnTo>
                    <a:pt x="317258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9926" y="8167978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4">
                  <a:moveTo>
                    <a:pt x="0" y="0"/>
                  </a:moveTo>
                  <a:lnTo>
                    <a:pt x="317258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9926" y="8945949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4">
                  <a:moveTo>
                    <a:pt x="0" y="0"/>
                  </a:moveTo>
                  <a:lnTo>
                    <a:pt x="317258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84522" y="5824553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7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99493" y="5815043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6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099493" y="7390006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6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099493" y="6602524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6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099493" y="8177487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6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099493" y="8964999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6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84522" y="7390006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7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84522" y="6607279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7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4522" y="8172732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7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84522" y="8955458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7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775582" y="145084"/>
              <a:ext cx="3248679" cy="38298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737153" y="981136"/>
            <a:ext cx="5188585" cy="14255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15"/>
              </a:spcBef>
            </a:pPr>
            <a:r>
              <a:rPr sz="4550" b="1" spc="-145" dirty="0">
                <a:solidFill>
                  <a:srgbClr val="FADF12"/>
                </a:solidFill>
                <a:latin typeface="Arial"/>
                <a:cs typeface="Arial"/>
              </a:rPr>
              <a:t>FINISHER </a:t>
            </a:r>
            <a:r>
              <a:rPr sz="4550" b="1" spc="950" dirty="0">
                <a:solidFill>
                  <a:srgbClr val="FADF12"/>
                </a:solidFill>
                <a:latin typeface="Arial"/>
                <a:cs typeface="Arial"/>
              </a:rPr>
              <a:t>/</a:t>
            </a:r>
            <a:r>
              <a:rPr sz="4550" b="1" spc="-60" dirty="0">
                <a:solidFill>
                  <a:srgbClr val="FADF12"/>
                </a:solidFill>
                <a:latin typeface="Arial"/>
                <a:cs typeface="Arial"/>
              </a:rPr>
              <a:t> </a:t>
            </a:r>
            <a:r>
              <a:rPr sz="4550" b="1" spc="-210" dirty="0">
                <a:solidFill>
                  <a:srgbClr val="FADF12"/>
                </a:solidFill>
                <a:latin typeface="Arial"/>
                <a:cs typeface="Arial"/>
              </a:rPr>
              <a:t>LOWER  </a:t>
            </a:r>
            <a:r>
              <a:rPr sz="4550" b="1" spc="-220" dirty="0">
                <a:solidFill>
                  <a:srgbClr val="FADF12"/>
                </a:solidFill>
                <a:latin typeface="Arial"/>
                <a:cs typeface="Arial"/>
              </a:rPr>
              <a:t>ORDER</a:t>
            </a:r>
            <a:r>
              <a:rPr sz="4550" b="1" spc="-85" dirty="0">
                <a:solidFill>
                  <a:srgbClr val="FADF12"/>
                </a:solidFill>
                <a:latin typeface="Arial"/>
                <a:cs typeface="Arial"/>
              </a:rPr>
              <a:t> </a:t>
            </a:r>
            <a:r>
              <a:rPr sz="4550" b="1" spc="30" dirty="0">
                <a:solidFill>
                  <a:srgbClr val="FADF12"/>
                </a:solidFill>
                <a:latin typeface="Arial"/>
                <a:cs typeface="Arial"/>
              </a:rPr>
              <a:t>ANCHOR</a:t>
            </a:r>
            <a:endParaRPr sz="45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40885" y="4480092"/>
            <a:ext cx="2552700" cy="1142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100"/>
              </a:spcBef>
            </a:pPr>
            <a:r>
              <a:rPr sz="2700" b="1" spc="-160" dirty="0">
                <a:solidFill>
                  <a:srgbClr val="FADF12"/>
                </a:solidFill>
                <a:latin typeface="Arial"/>
                <a:cs typeface="Arial"/>
              </a:rPr>
              <a:t>P</a:t>
            </a:r>
            <a:r>
              <a:rPr sz="2700" b="1" spc="-25" dirty="0">
                <a:solidFill>
                  <a:srgbClr val="FADF12"/>
                </a:solidFill>
                <a:latin typeface="Arial"/>
                <a:cs typeface="Arial"/>
              </a:rPr>
              <a:t>A</a:t>
            </a:r>
            <a:r>
              <a:rPr sz="2700" b="1" spc="-220" dirty="0">
                <a:solidFill>
                  <a:srgbClr val="FADF12"/>
                </a:solidFill>
                <a:latin typeface="Arial"/>
                <a:cs typeface="Arial"/>
              </a:rPr>
              <a:t>R</a:t>
            </a:r>
            <a:r>
              <a:rPr sz="2700" b="1" spc="-25" dirty="0">
                <a:solidFill>
                  <a:srgbClr val="FADF12"/>
                </a:solidFill>
                <a:latin typeface="Arial"/>
                <a:cs typeface="Arial"/>
              </a:rPr>
              <a:t>A</a:t>
            </a:r>
            <a:r>
              <a:rPr sz="2700" b="1" spc="170" dirty="0">
                <a:solidFill>
                  <a:srgbClr val="FADF12"/>
                </a:solidFill>
                <a:latin typeface="Arial"/>
                <a:cs typeface="Arial"/>
              </a:rPr>
              <a:t>M</a:t>
            </a:r>
            <a:r>
              <a:rPr sz="2700" b="1" spc="-365" dirty="0">
                <a:solidFill>
                  <a:srgbClr val="FADF12"/>
                </a:solidFill>
                <a:latin typeface="Arial"/>
                <a:cs typeface="Arial"/>
              </a:rPr>
              <a:t>E</a:t>
            </a:r>
            <a:r>
              <a:rPr sz="2700" b="1" spc="-95" dirty="0">
                <a:solidFill>
                  <a:srgbClr val="FADF12"/>
                </a:solidFill>
                <a:latin typeface="Arial"/>
                <a:cs typeface="Arial"/>
              </a:rPr>
              <a:t>T</a:t>
            </a:r>
            <a:r>
              <a:rPr sz="2700" b="1" spc="-365" dirty="0">
                <a:solidFill>
                  <a:srgbClr val="FADF12"/>
                </a:solidFill>
                <a:latin typeface="Arial"/>
                <a:cs typeface="Arial"/>
              </a:rPr>
              <a:t>E</a:t>
            </a:r>
            <a:r>
              <a:rPr sz="2700" b="1" spc="-220" dirty="0">
                <a:solidFill>
                  <a:srgbClr val="FADF12"/>
                </a:solidFill>
                <a:latin typeface="Arial"/>
                <a:cs typeface="Arial"/>
              </a:rPr>
              <a:t>R</a:t>
            </a:r>
            <a:r>
              <a:rPr sz="2700" b="1" spc="-160" dirty="0">
                <a:solidFill>
                  <a:srgbClr val="FADF12"/>
                </a:solidFill>
                <a:latin typeface="Arial"/>
                <a:cs typeface="Arial"/>
              </a:rPr>
              <a:t>S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90"/>
              </a:spcBef>
            </a:pPr>
            <a:r>
              <a:rPr sz="2300" spc="-125" dirty="0">
                <a:solidFill>
                  <a:srgbClr val="FFFFFF"/>
                </a:solidFill>
                <a:latin typeface="Arial Black"/>
                <a:cs typeface="Arial Black"/>
              </a:rPr>
              <a:t>Batting</a:t>
            </a:r>
            <a:r>
              <a:rPr sz="2300" spc="-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90" dirty="0">
                <a:solidFill>
                  <a:srgbClr val="FFFFFF"/>
                </a:solidFill>
                <a:latin typeface="Arial Black"/>
                <a:cs typeface="Arial Black"/>
              </a:rPr>
              <a:t>Average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30581" y="4480092"/>
            <a:ext cx="1544320" cy="117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700" b="1" spc="114" dirty="0">
                <a:solidFill>
                  <a:srgbClr val="FADF12"/>
                </a:solidFill>
                <a:latin typeface="Arial"/>
                <a:cs typeface="Arial"/>
              </a:rPr>
              <a:t>C</a:t>
            </a:r>
            <a:r>
              <a:rPr sz="2700" b="1" spc="-220" dirty="0">
                <a:solidFill>
                  <a:srgbClr val="FADF12"/>
                </a:solidFill>
                <a:latin typeface="Arial"/>
                <a:cs typeface="Arial"/>
              </a:rPr>
              <a:t>R</a:t>
            </a:r>
            <a:r>
              <a:rPr sz="2700" b="1" dirty="0">
                <a:solidFill>
                  <a:srgbClr val="FADF12"/>
                </a:solidFill>
                <a:latin typeface="Arial"/>
                <a:cs typeface="Arial"/>
              </a:rPr>
              <a:t>I</a:t>
            </a:r>
            <a:r>
              <a:rPr sz="2700" b="1" spc="-95" dirty="0">
                <a:solidFill>
                  <a:srgbClr val="FADF12"/>
                </a:solidFill>
                <a:latin typeface="Arial"/>
                <a:cs typeface="Arial"/>
              </a:rPr>
              <a:t>T</a:t>
            </a:r>
            <a:r>
              <a:rPr sz="2700" b="1" spc="-365" dirty="0">
                <a:solidFill>
                  <a:srgbClr val="FADF12"/>
                </a:solidFill>
                <a:latin typeface="Arial"/>
                <a:cs typeface="Arial"/>
              </a:rPr>
              <a:t>E</a:t>
            </a:r>
            <a:r>
              <a:rPr sz="2700" b="1" spc="-220" dirty="0">
                <a:solidFill>
                  <a:srgbClr val="FADF12"/>
                </a:solidFill>
                <a:latin typeface="Arial"/>
                <a:cs typeface="Arial"/>
              </a:rPr>
              <a:t>R</a:t>
            </a:r>
            <a:r>
              <a:rPr sz="2700" b="1" dirty="0">
                <a:solidFill>
                  <a:srgbClr val="FADF12"/>
                </a:solidFill>
                <a:latin typeface="Arial"/>
                <a:cs typeface="Arial"/>
              </a:rPr>
              <a:t>I</a:t>
            </a:r>
            <a:r>
              <a:rPr sz="2700" b="1" spc="-20" dirty="0">
                <a:solidFill>
                  <a:srgbClr val="FADF12"/>
                </a:solidFill>
                <a:latin typeface="Arial"/>
                <a:cs typeface="Arial"/>
              </a:rPr>
              <a:t>A</a:t>
            </a:r>
            <a:endParaRPr sz="27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95"/>
              </a:spcBef>
            </a:pP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125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11756" y="4480092"/>
            <a:ext cx="5031740" cy="1142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9030">
              <a:lnSpc>
                <a:spcPct val="100000"/>
              </a:lnSpc>
              <a:spcBef>
                <a:spcPts val="100"/>
              </a:spcBef>
            </a:pPr>
            <a:r>
              <a:rPr sz="2700" b="1" spc="-80" dirty="0">
                <a:solidFill>
                  <a:srgbClr val="FADF12"/>
                </a:solidFill>
                <a:latin typeface="Arial"/>
                <a:cs typeface="Arial"/>
              </a:rPr>
              <a:t>DESCRIPTION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90"/>
              </a:spcBef>
            </a:pPr>
            <a:r>
              <a:rPr sz="2300" spc="-90" dirty="0">
                <a:solidFill>
                  <a:srgbClr val="FFFFFF"/>
                </a:solidFill>
                <a:latin typeface="Arial Black"/>
                <a:cs typeface="Arial Black"/>
              </a:rPr>
              <a:t>Average </a:t>
            </a:r>
            <a:r>
              <a:rPr sz="2300" spc="-105" dirty="0">
                <a:solidFill>
                  <a:srgbClr val="FFFFFF"/>
                </a:solidFill>
                <a:latin typeface="Arial Black"/>
                <a:cs typeface="Arial Black"/>
              </a:rPr>
              <a:t>runs </a:t>
            </a:r>
            <a:r>
              <a:rPr sz="2300" spc="-110" dirty="0">
                <a:solidFill>
                  <a:srgbClr val="FFFFFF"/>
                </a:solidFill>
                <a:latin typeface="Arial Black"/>
                <a:cs typeface="Arial Black"/>
              </a:rPr>
              <a:t>scored </a:t>
            </a:r>
            <a:r>
              <a:rPr sz="2300" spc="-105" dirty="0">
                <a:solidFill>
                  <a:srgbClr val="FFFFFF"/>
                </a:solidFill>
                <a:latin typeface="Arial Black"/>
                <a:cs typeface="Arial Black"/>
              </a:rPr>
              <a:t>in </a:t>
            </a:r>
            <a:r>
              <a:rPr sz="2300" spc="-15" dirty="0">
                <a:solidFill>
                  <a:srgbClr val="FFFFFF"/>
                </a:solidFill>
                <a:latin typeface="Arial Black"/>
                <a:cs typeface="Arial Black"/>
              </a:rPr>
              <a:t>an</a:t>
            </a:r>
            <a:r>
              <a:rPr sz="2300" spc="-48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90" dirty="0">
                <a:solidFill>
                  <a:srgbClr val="FFFFFF"/>
                </a:solidFill>
                <a:latin typeface="Arial Black"/>
                <a:cs typeface="Arial Black"/>
              </a:rPr>
              <a:t>innings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40885" y="6004700"/>
            <a:ext cx="158940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90" dirty="0">
                <a:solidFill>
                  <a:srgbClr val="FFFFFF"/>
                </a:solidFill>
                <a:latin typeface="Arial Black"/>
                <a:cs typeface="Arial Black"/>
              </a:rPr>
              <a:t>Strike</a:t>
            </a:r>
            <a:r>
              <a:rPr sz="2300" spc="-2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55" dirty="0">
                <a:solidFill>
                  <a:srgbClr val="FFFFFF"/>
                </a:solidFill>
                <a:latin typeface="Arial Black"/>
                <a:cs typeface="Arial Black"/>
              </a:rPr>
              <a:t>Rate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907067" y="6017049"/>
            <a:ext cx="79184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2500" b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2500" b="1" spc="-5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11756" y="6020245"/>
            <a:ext cx="44900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65" dirty="0">
                <a:solidFill>
                  <a:srgbClr val="FFFFFF"/>
                </a:solidFill>
                <a:latin typeface="Arial Black"/>
                <a:cs typeface="Arial Black"/>
              </a:rPr>
              <a:t>No </a:t>
            </a:r>
            <a:r>
              <a:rPr sz="2300" spc="-105" dirty="0">
                <a:solidFill>
                  <a:srgbClr val="FFFFFF"/>
                </a:solidFill>
                <a:latin typeface="Arial Black"/>
                <a:cs typeface="Arial Black"/>
              </a:rPr>
              <a:t>of runs </a:t>
            </a:r>
            <a:r>
              <a:rPr sz="2300" spc="-110" dirty="0">
                <a:solidFill>
                  <a:srgbClr val="FFFFFF"/>
                </a:solidFill>
                <a:latin typeface="Arial Black"/>
                <a:cs typeface="Arial Black"/>
              </a:rPr>
              <a:t>scored </a:t>
            </a:r>
            <a:r>
              <a:rPr sz="2300" spc="-80" dirty="0">
                <a:solidFill>
                  <a:srgbClr val="FFFFFF"/>
                </a:solidFill>
                <a:latin typeface="Arial Black"/>
                <a:cs typeface="Arial Black"/>
              </a:rPr>
              <a:t>per </a:t>
            </a:r>
            <a:r>
              <a:rPr sz="2300" spc="-290" dirty="0">
                <a:solidFill>
                  <a:srgbClr val="FFFFFF"/>
                </a:solidFill>
                <a:latin typeface="Arial Black"/>
                <a:cs typeface="Arial Black"/>
              </a:rPr>
              <a:t>100</a:t>
            </a:r>
            <a:r>
              <a:rPr sz="2300" spc="-5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95" dirty="0">
                <a:solidFill>
                  <a:srgbClr val="FFFFFF"/>
                </a:solidFill>
                <a:latin typeface="Arial Black"/>
                <a:cs typeface="Arial Black"/>
              </a:rPr>
              <a:t>balls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31357" y="6783921"/>
            <a:ext cx="215582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10" dirty="0">
                <a:solidFill>
                  <a:srgbClr val="FFFFFF"/>
                </a:solidFill>
                <a:latin typeface="Arial Black"/>
                <a:cs typeface="Arial Black"/>
              </a:rPr>
              <a:t>Innings</a:t>
            </a:r>
            <a:r>
              <a:rPr sz="2300" spc="-2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30" dirty="0">
                <a:solidFill>
                  <a:srgbClr val="FFFFFF"/>
                </a:solidFill>
                <a:latin typeface="Arial Black"/>
                <a:cs typeface="Arial Black"/>
              </a:rPr>
              <a:t>Batted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067030" y="6787126"/>
            <a:ext cx="47180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25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0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5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013568" y="7557203"/>
            <a:ext cx="57848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2500" b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2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2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11756" y="6794131"/>
            <a:ext cx="29806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50" dirty="0">
                <a:solidFill>
                  <a:srgbClr val="FFFFFF"/>
                </a:solidFill>
                <a:latin typeface="Arial Black"/>
                <a:cs typeface="Arial Black"/>
              </a:rPr>
              <a:t>Total </a:t>
            </a:r>
            <a:r>
              <a:rPr sz="2300" spc="-110" dirty="0">
                <a:solidFill>
                  <a:srgbClr val="FFFFFF"/>
                </a:solidFill>
                <a:latin typeface="Arial Black"/>
                <a:cs typeface="Arial Black"/>
              </a:rPr>
              <a:t>Innings</a:t>
            </a:r>
            <a:r>
              <a:rPr sz="2300" spc="-2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70" dirty="0">
                <a:solidFill>
                  <a:srgbClr val="FFFFFF"/>
                </a:solidFill>
                <a:latin typeface="Arial Black"/>
                <a:cs typeface="Arial Black"/>
              </a:rPr>
              <a:t>batted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11756" y="7568019"/>
            <a:ext cx="691134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90" dirty="0">
                <a:solidFill>
                  <a:srgbClr val="FFFFFF"/>
                </a:solidFill>
                <a:latin typeface="Arial Black"/>
                <a:cs typeface="Arial Black"/>
              </a:rPr>
              <a:t>Average</a:t>
            </a:r>
            <a:r>
              <a:rPr sz="23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95" dirty="0">
                <a:solidFill>
                  <a:srgbClr val="FFFFFF"/>
                </a:solidFill>
                <a:latin typeface="Arial Black"/>
                <a:cs typeface="Arial Black"/>
              </a:rPr>
              <a:t>balls</a:t>
            </a:r>
            <a:r>
              <a:rPr sz="23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75" dirty="0">
                <a:solidFill>
                  <a:srgbClr val="FFFFFF"/>
                </a:solidFill>
                <a:latin typeface="Arial Black"/>
                <a:cs typeface="Arial Black"/>
              </a:rPr>
              <a:t>faced</a:t>
            </a:r>
            <a:r>
              <a:rPr sz="23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r>
              <a:rPr sz="23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14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23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95" dirty="0">
                <a:solidFill>
                  <a:srgbClr val="FFFFFF"/>
                </a:solidFill>
                <a:latin typeface="Arial Black"/>
                <a:cs typeface="Arial Black"/>
              </a:rPr>
              <a:t>batter</a:t>
            </a:r>
            <a:r>
              <a:rPr sz="23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05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23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Arial Black"/>
                <a:cs typeface="Arial Black"/>
              </a:rPr>
              <a:t>an</a:t>
            </a:r>
            <a:r>
              <a:rPr sz="23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90" dirty="0">
                <a:solidFill>
                  <a:srgbClr val="FFFFFF"/>
                </a:solidFill>
                <a:latin typeface="Arial Black"/>
                <a:cs typeface="Arial Black"/>
              </a:rPr>
              <a:t>innings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40885" y="7563173"/>
            <a:ext cx="241173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20" dirty="0">
                <a:solidFill>
                  <a:srgbClr val="FFFFFF"/>
                </a:solidFill>
                <a:latin typeface="Arial Black"/>
                <a:cs typeface="Arial Black"/>
              </a:rPr>
              <a:t>Avg. </a:t>
            </a:r>
            <a:r>
              <a:rPr sz="2300" spc="-170" dirty="0">
                <a:solidFill>
                  <a:srgbClr val="FFFFFF"/>
                </a:solidFill>
                <a:latin typeface="Arial Black"/>
                <a:cs typeface="Arial Black"/>
              </a:rPr>
              <a:t>Balls</a:t>
            </a:r>
            <a:r>
              <a:rPr sz="2300" spc="-2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20" dirty="0">
                <a:solidFill>
                  <a:srgbClr val="FFFFFF"/>
                </a:solidFill>
                <a:latin typeface="Arial Black"/>
                <a:cs typeface="Arial Black"/>
              </a:rPr>
              <a:t>Faced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057215" y="8327280"/>
            <a:ext cx="49149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25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6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11756" y="8341937"/>
            <a:ext cx="478155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0" dirty="0">
                <a:solidFill>
                  <a:srgbClr val="FFFFFF"/>
                </a:solidFill>
                <a:latin typeface="Arial Black"/>
                <a:cs typeface="Arial Black"/>
              </a:rPr>
              <a:t>Order </a:t>
            </a:r>
            <a:r>
              <a:rPr sz="2300" spc="-105" dirty="0">
                <a:solidFill>
                  <a:srgbClr val="FFFFFF"/>
                </a:solidFill>
                <a:latin typeface="Arial Black"/>
                <a:cs typeface="Arial Black"/>
              </a:rPr>
              <a:t>in </a:t>
            </a:r>
            <a:r>
              <a:rPr sz="2300" spc="-140" dirty="0">
                <a:solidFill>
                  <a:srgbClr val="FFFFFF"/>
                </a:solidFill>
                <a:latin typeface="Arial Black"/>
                <a:cs typeface="Arial Black"/>
              </a:rPr>
              <a:t>which </a:t>
            </a:r>
            <a:r>
              <a:rPr sz="2300" spc="-114" dirty="0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sz="2300" spc="-95" dirty="0">
                <a:solidFill>
                  <a:srgbClr val="FFFFFF"/>
                </a:solidFill>
                <a:latin typeface="Arial Black"/>
                <a:cs typeface="Arial Black"/>
              </a:rPr>
              <a:t>batter</a:t>
            </a:r>
            <a:r>
              <a:rPr sz="2300" spc="-43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50" dirty="0">
                <a:solidFill>
                  <a:srgbClr val="FFFFFF"/>
                </a:solidFill>
                <a:latin typeface="Arial Black"/>
                <a:cs typeface="Arial Black"/>
              </a:rPr>
              <a:t>played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40885" y="8334133"/>
            <a:ext cx="23202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25" dirty="0">
                <a:solidFill>
                  <a:srgbClr val="FFFFFF"/>
                </a:solidFill>
                <a:latin typeface="Arial Black"/>
                <a:cs typeface="Arial Black"/>
              </a:rPr>
              <a:t>Batting</a:t>
            </a:r>
            <a:r>
              <a:rPr sz="2300" spc="-2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50" dirty="0">
                <a:solidFill>
                  <a:srgbClr val="FFFFFF"/>
                </a:solidFill>
                <a:latin typeface="Arial Black"/>
                <a:cs typeface="Arial Black"/>
              </a:rPr>
              <a:t>Position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40885" y="9121615"/>
            <a:ext cx="224536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10" dirty="0">
                <a:solidFill>
                  <a:srgbClr val="FFFFFF"/>
                </a:solidFill>
                <a:latin typeface="Arial Black"/>
                <a:cs typeface="Arial Black"/>
              </a:rPr>
              <a:t>Innings</a:t>
            </a:r>
            <a:r>
              <a:rPr sz="2300" spc="-22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60" dirty="0">
                <a:solidFill>
                  <a:srgbClr val="FFFFFF"/>
                </a:solidFill>
                <a:latin typeface="Arial Black"/>
                <a:cs typeface="Arial Black"/>
              </a:rPr>
              <a:t>Bowled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066965" y="9097357"/>
            <a:ext cx="39624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2500" b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49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11756" y="9115824"/>
            <a:ext cx="51250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50" dirty="0">
                <a:solidFill>
                  <a:srgbClr val="FFFFFF"/>
                </a:solidFill>
                <a:latin typeface="Arial Black"/>
                <a:cs typeface="Arial Black"/>
              </a:rPr>
              <a:t>Total </a:t>
            </a:r>
            <a:r>
              <a:rPr sz="2300" spc="-110" dirty="0">
                <a:solidFill>
                  <a:srgbClr val="FFFFFF"/>
                </a:solidFill>
                <a:latin typeface="Arial Black"/>
                <a:cs typeface="Arial Black"/>
              </a:rPr>
              <a:t>Innings </a:t>
            </a:r>
            <a:r>
              <a:rPr sz="2300" spc="-160" dirty="0">
                <a:solidFill>
                  <a:srgbClr val="FFFFFF"/>
                </a:solidFill>
                <a:latin typeface="Arial Black"/>
                <a:cs typeface="Arial Black"/>
              </a:rPr>
              <a:t>Bowled </a:t>
            </a:r>
            <a:r>
              <a:rPr sz="2300" spc="-25" dirty="0">
                <a:solidFill>
                  <a:srgbClr val="FFFFFF"/>
                </a:solidFill>
                <a:latin typeface="Arial Black"/>
                <a:cs typeface="Arial Black"/>
              </a:rPr>
              <a:t>by </a:t>
            </a:r>
            <a:r>
              <a:rPr sz="2300" spc="-114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2300" spc="-43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30" dirty="0">
                <a:solidFill>
                  <a:srgbClr val="FFFFFF"/>
                </a:solidFill>
                <a:latin typeface="Arial Black"/>
                <a:cs typeface="Arial Black"/>
              </a:rPr>
              <a:t>bowler</a:t>
            </a:r>
            <a:endParaRPr sz="2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5478125" cy="10280015"/>
            <a:chOff x="0" y="0"/>
            <a:chExt cx="15478125" cy="10280015"/>
          </a:xfrm>
        </p:grpSpPr>
        <p:sp>
          <p:nvSpPr>
            <p:cNvPr id="3" name="object 3"/>
            <p:cNvSpPr/>
            <p:nvPr/>
          </p:nvSpPr>
          <p:spPr>
            <a:xfrm>
              <a:off x="5088692" y="0"/>
              <a:ext cx="8345606" cy="80753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298" y="0"/>
              <a:ext cx="15459826" cy="102795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717020"/>
              <a:ext cx="7667625" cy="38735"/>
            </a:xfrm>
            <a:custGeom>
              <a:avLst/>
              <a:gdLst/>
              <a:ahLst/>
              <a:cxnLst/>
              <a:rect l="l" t="t" r="r" b="b"/>
              <a:pathLst>
                <a:path w="7667625" h="38735">
                  <a:moveTo>
                    <a:pt x="0" y="38107"/>
                  </a:moveTo>
                  <a:lnTo>
                    <a:pt x="0" y="0"/>
                  </a:lnTo>
                  <a:lnTo>
                    <a:pt x="7667087" y="0"/>
                  </a:lnTo>
                  <a:lnTo>
                    <a:pt x="7667087" y="38107"/>
                  </a:lnTo>
                  <a:lnTo>
                    <a:pt x="0" y="3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2774" y="4313592"/>
              <a:ext cx="13771244" cy="695960"/>
            </a:xfrm>
            <a:custGeom>
              <a:avLst/>
              <a:gdLst/>
              <a:ahLst/>
              <a:cxnLst/>
              <a:rect l="l" t="t" r="r" b="b"/>
              <a:pathLst>
                <a:path w="13771244" h="695960">
                  <a:moveTo>
                    <a:pt x="3305416" y="143433"/>
                  </a:moveTo>
                  <a:lnTo>
                    <a:pt x="3294545" y="88544"/>
                  </a:lnTo>
                  <a:lnTo>
                    <a:pt x="3263582" y="42011"/>
                  </a:lnTo>
                  <a:lnTo>
                    <a:pt x="3217253" y="10922"/>
                  </a:lnTo>
                  <a:lnTo>
                    <a:pt x="3162604" y="0"/>
                  </a:lnTo>
                  <a:lnTo>
                    <a:pt x="142811" y="0"/>
                  </a:lnTo>
                  <a:lnTo>
                    <a:pt x="88163" y="10922"/>
                  </a:lnTo>
                  <a:lnTo>
                    <a:pt x="41833" y="42011"/>
                  </a:lnTo>
                  <a:lnTo>
                    <a:pt x="10871" y="88544"/>
                  </a:lnTo>
                  <a:lnTo>
                    <a:pt x="0" y="143433"/>
                  </a:lnTo>
                  <a:lnTo>
                    <a:pt x="0" y="552030"/>
                  </a:lnTo>
                  <a:lnTo>
                    <a:pt x="10871" y="606920"/>
                  </a:lnTo>
                  <a:lnTo>
                    <a:pt x="41833" y="653465"/>
                  </a:lnTo>
                  <a:lnTo>
                    <a:pt x="88163" y="684555"/>
                  </a:lnTo>
                  <a:lnTo>
                    <a:pt x="142811" y="695464"/>
                  </a:lnTo>
                  <a:lnTo>
                    <a:pt x="3162604" y="695464"/>
                  </a:lnTo>
                  <a:lnTo>
                    <a:pt x="3217253" y="684555"/>
                  </a:lnTo>
                  <a:lnTo>
                    <a:pt x="3263582" y="653465"/>
                  </a:lnTo>
                  <a:lnTo>
                    <a:pt x="3294545" y="606920"/>
                  </a:lnTo>
                  <a:lnTo>
                    <a:pt x="3305416" y="552030"/>
                  </a:lnTo>
                  <a:lnTo>
                    <a:pt x="3305416" y="143433"/>
                  </a:lnTo>
                  <a:close/>
                </a:path>
                <a:path w="13771244" h="695960">
                  <a:moveTo>
                    <a:pt x="10909338" y="143433"/>
                  </a:moveTo>
                  <a:lnTo>
                    <a:pt x="10898467" y="88544"/>
                  </a:lnTo>
                  <a:lnTo>
                    <a:pt x="10867504" y="42011"/>
                  </a:lnTo>
                  <a:lnTo>
                    <a:pt x="10821187" y="10922"/>
                  </a:lnTo>
                  <a:lnTo>
                    <a:pt x="10766514" y="0"/>
                  </a:lnTo>
                  <a:lnTo>
                    <a:pt x="3765054" y="0"/>
                  </a:lnTo>
                  <a:lnTo>
                    <a:pt x="3710394" y="10922"/>
                  </a:lnTo>
                  <a:lnTo>
                    <a:pt x="3664064" y="42011"/>
                  </a:lnTo>
                  <a:lnTo>
                    <a:pt x="3633101" y="88544"/>
                  </a:lnTo>
                  <a:lnTo>
                    <a:pt x="3622230" y="143433"/>
                  </a:lnTo>
                  <a:lnTo>
                    <a:pt x="3622230" y="552030"/>
                  </a:lnTo>
                  <a:lnTo>
                    <a:pt x="3633101" y="606920"/>
                  </a:lnTo>
                  <a:lnTo>
                    <a:pt x="3664064" y="653465"/>
                  </a:lnTo>
                  <a:lnTo>
                    <a:pt x="3710394" y="684555"/>
                  </a:lnTo>
                  <a:lnTo>
                    <a:pt x="3765054" y="695464"/>
                  </a:lnTo>
                  <a:lnTo>
                    <a:pt x="10766514" y="695464"/>
                  </a:lnTo>
                  <a:lnTo>
                    <a:pt x="10821187" y="684555"/>
                  </a:lnTo>
                  <a:lnTo>
                    <a:pt x="10867504" y="653465"/>
                  </a:lnTo>
                  <a:lnTo>
                    <a:pt x="10898467" y="606920"/>
                  </a:lnTo>
                  <a:lnTo>
                    <a:pt x="10909338" y="552030"/>
                  </a:lnTo>
                  <a:lnTo>
                    <a:pt x="10909338" y="143433"/>
                  </a:lnTo>
                  <a:close/>
                </a:path>
                <a:path w="13771244" h="695960">
                  <a:moveTo>
                    <a:pt x="13770750" y="143433"/>
                  </a:moveTo>
                  <a:lnTo>
                    <a:pt x="13759879" y="88544"/>
                  </a:lnTo>
                  <a:lnTo>
                    <a:pt x="13728941" y="42011"/>
                  </a:lnTo>
                  <a:lnTo>
                    <a:pt x="13682637" y="10922"/>
                  </a:lnTo>
                  <a:lnTo>
                    <a:pt x="13628027" y="0"/>
                  </a:lnTo>
                  <a:lnTo>
                    <a:pt x="11379556" y="0"/>
                  </a:lnTo>
                  <a:lnTo>
                    <a:pt x="11324946" y="10922"/>
                  </a:lnTo>
                  <a:lnTo>
                    <a:pt x="11278641" y="42011"/>
                  </a:lnTo>
                  <a:lnTo>
                    <a:pt x="11247704" y="88544"/>
                  </a:lnTo>
                  <a:lnTo>
                    <a:pt x="11236833" y="143433"/>
                  </a:lnTo>
                  <a:lnTo>
                    <a:pt x="11236833" y="552030"/>
                  </a:lnTo>
                  <a:lnTo>
                    <a:pt x="11247704" y="606920"/>
                  </a:lnTo>
                  <a:lnTo>
                    <a:pt x="11278641" y="653465"/>
                  </a:lnTo>
                  <a:lnTo>
                    <a:pt x="11324946" y="684555"/>
                  </a:lnTo>
                  <a:lnTo>
                    <a:pt x="11379556" y="695464"/>
                  </a:lnTo>
                  <a:lnTo>
                    <a:pt x="13628027" y="695464"/>
                  </a:lnTo>
                  <a:lnTo>
                    <a:pt x="13682637" y="684555"/>
                  </a:lnTo>
                  <a:lnTo>
                    <a:pt x="13728941" y="653465"/>
                  </a:lnTo>
                  <a:lnTo>
                    <a:pt x="13759879" y="606920"/>
                  </a:lnTo>
                  <a:lnTo>
                    <a:pt x="13770750" y="552030"/>
                  </a:lnTo>
                  <a:lnTo>
                    <a:pt x="13770750" y="143433"/>
                  </a:lnTo>
                  <a:close/>
                </a:path>
              </a:pathLst>
            </a:custGeom>
            <a:solidFill>
              <a:srgbClr val="560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2562" y="5733174"/>
              <a:ext cx="3306445" cy="0"/>
            </a:xfrm>
            <a:custGeom>
              <a:avLst/>
              <a:gdLst/>
              <a:ahLst/>
              <a:cxnLst/>
              <a:rect l="l" t="t" r="r" b="b"/>
              <a:pathLst>
                <a:path w="3306445">
                  <a:moveTo>
                    <a:pt x="0" y="0"/>
                  </a:moveTo>
                  <a:lnTo>
                    <a:pt x="3305917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7315" y="4364861"/>
              <a:ext cx="0" cy="5192395"/>
            </a:xfrm>
            <a:custGeom>
              <a:avLst/>
              <a:gdLst/>
              <a:ahLst/>
              <a:cxnLst/>
              <a:rect l="l" t="t" r="r" b="b"/>
              <a:pathLst>
                <a:path h="5192395">
                  <a:moveTo>
                    <a:pt x="0" y="5192203"/>
                  </a:moveTo>
                  <a:lnTo>
                    <a:pt x="0" y="0"/>
                  </a:lnTo>
                </a:path>
              </a:pathLst>
            </a:custGeom>
            <a:ln w="95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43383" y="4450602"/>
              <a:ext cx="0" cy="5106670"/>
            </a:xfrm>
            <a:custGeom>
              <a:avLst/>
              <a:gdLst/>
              <a:ahLst/>
              <a:cxnLst/>
              <a:rect l="l" t="t" r="r" b="b"/>
              <a:pathLst>
                <a:path h="5106670">
                  <a:moveTo>
                    <a:pt x="0" y="5106462"/>
                  </a:moveTo>
                  <a:lnTo>
                    <a:pt x="0" y="0"/>
                  </a:lnTo>
                </a:path>
              </a:pathLst>
            </a:custGeom>
            <a:ln w="9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2562" y="7068259"/>
              <a:ext cx="3306445" cy="0"/>
            </a:xfrm>
            <a:custGeom>
              <a:avLst/>
              <a:gdLst/>
              <a:ahLst/>
              <a:cxnLst/>
              <a:rect l="l" t="t" r="r" b="b"/>
              <a:pathLst>
                <a:path w="3306445">
                  <a:moveTo>
                    <a:pt x="0" y="0"/>
                  </a:moveTo>
                  <a:lnTo>
                    <a:pt x="3305917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62562" y="6400717"/>
              <a:ext cx="3306445" cy="0"/>
            </a:xfrm>
            <a:custGeom>
              <a:avLst/>
              <a:gdLst/>
              <a:ahLst/>
              <a:cxnLst/>
              <a:rect l="l" t="t" r="r" b="b"/>
              <a:pathLst>
                <a:path w="3306445">
                  <a:moveTo>
                    <a:pt x="0" y="0"/>
                  </a:moveTo>
                  <a:lnTo>
                    <a:pt x="3305917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2562" y="7735802"/>
              <a:ext cx="3306445" cy="0"/>
            </a:xfrm>
            <a:custGeom>
              <a:avLst/>
              <a:gdLst/>
              <a:ahLst/>
              <a:cxnLst/>
              <a:rect l="l" t="t" r="r" b="b"/>
              <a:pathLst>
                <a:path w="3306445">
                  <a:moveTo>
                    <a:pt x="0" y="0"/>
                  </a:moveTo>
                  <a:lnTo>
                    <a:pt x="3305917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2562" y="8403344"/>
              <a:ext cx="3306445" cy="0"/>
            </a:xfrm>
            <a:custGeom>
              <a:avLst/>
              <a:gdLst/>
              <a:ahLst/>
              <a:cxnLst/>
              <a:rect l="l" t="t" r="r" b="b"/>
              <a:pathLst>
                <a:path w="3306445">
                  <a:moveTo>
                    <a:pt x="0" y="0"/>
                  </a:moveTo>
                  <a:lnTo>
                    <a:pt x="3305917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2562" y="9070886"/>
              <a:ext cx="3306445" cy="0"/>
            </a:xfrm>
            <a:custGeom>
              <a:avLst/>
              <a:gdLst/>
              <a:ahLst/>
              <a:cxnLst/>
              <a:rect l="l" t="t" r="r" b="b"/>
              <a:pathLst>
                <a:path w="3306445">
                  <a:moveTo>
                    <a:pt x="0" y="0"/>
                  </a:moveTo>
                  <a:lnTo>
                    <a:pt x="3305917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84522" y="5742714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7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099493" y="5750883"/>
              <a:ext cx="2534920" cy="0"/>
            </a:xfrm>
            <a:custGeom>
              <a:avLst/>
              <a:gdLst/>
              <a:ahLst/>
              <a:cxnLst/>
              <a:rect l="l" t="t" r="r" b="b"/>
              <a:pathLst>
                <a:path w="2534919">
                  <a:moveTo>
                    <a:pt x="0" y="0"/>
                  </a:moveTo>
                  <a:lnTo>
                    <a:pt x="2534307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099493" y="7083225"/>
              <a:ext cx="2534920" cy="0"/>
            </a:xfrm>
            <a:custGeom>
              <a:avLst/>
              <a:gdLst/>
              <a:ahLst/>
              <a:cxnLst/>
              <a:rect l="l" t="t" r="r" b="b"/>
              <a:pathLst>
                <a:path w="2534919">
                  <a:moveTo>
                    <a:pt x="0" y="0"/>
                  </a:moveTo>
                  <a:lnTo>
                    <a:pt x="2534307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099493" y="6417054"/>
              <a:ext cx="2534920" cy="0"/>
            </a:xfrm>
            <a:custGeom>
              <a:avLst/>
              <a:gdLst/>
              <a:ahLst/>
              <a:cxnLst/>
              <a:rect l="l" t="t" r="r" b="b"/>
              <a:pathLst>
                <a:path w="2534919">
                  <a:moveTo>
                    <a:pt x="0" y="0"/>
                  </a:moveTo>
                  <a:lnTo>
                    <a:pt x="2534307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099493" y="7749395"/>
              <a:ext cx="2534920" cy="0"/>
            </a:xfrm>
            <a:custGeom>
              <a:avLst/>
              <a:gdLst/>
              <a:ahLst/>
              <a:cxnLst/>
              <a:rect l="l" t="t" r="r" b="b"/>
              <a:pathLst>
                <a:path w="2534919">
                  <a:moveTo>
                    <a:pt x="0" y="0"/>
                  </a:moveTo>
                  <a:lnTo>
                    <a:pt x="2534307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99493" y="8415597"/>
              <a:ext cx="2534920" cy="0"/>
            </a:xfrm>
            <a:custGeom>
              <a:avLst/>
              <a:gdLst/>
              <a:ahLst/>
              <a:cxnLst/>
              <a:rect l="l" t="t" r="r" b="b"/>
              <a:pathLst>
                <a:path w="2534919">
                  <a:moveTo>
                    <a:pt x="0" y="0"/>
                  </a:moveTo>
                  <a:lnTo>
                    <a:pt x="2534307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099493" y="9081768"/>
              <a:ext cx="2534920" cy="0"/>
            </a:xfrm>
            <a:custGeom>
              <a:avLst/>
              <a:gdLst/>
              <a:ahLst/>
              <a:cxnLst/>
              <a:rect l="l" t="t" r="r" b="b"/>
              <a:pathLst>
                <a:path w="2534919">
                  <a:moveTo>
                    <a:pt x="0" y="0"/>
                  </a:moveTo>
                  <a:lnTo>
                    <a:pt x="2534307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4522" y="7077799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7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84522" y="6410257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7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84522" y="7745311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7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84522" y="8412853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7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84522" y="9080396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7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776496" y="133066"/>
              <a:ext cx="3248679" cy="38298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737153" y="981136"/>
            <a:ext cx="4927600" cy="14255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15"/>
              </a:spcBef>
            </a:pPr>
            <a:r>
              <a:rPr sz="4550" b="1" spc="-110" dirty="0">
                <a:solidFill>
                  <a:srgbClr val="FADF12"/>
                </a:solidFill>
                <a:latin typeface="Arial"/>
                <a:cs typeface="Arial"/>
              </a:rPr>
              <a:t>ALL-ROUNDERS </a:t>
            </a:r>
            <a:r>
              <a:rPr sz="4550" b="1" spc="950" dirty="0">
                <a:solidFill>
                  <a:srgbClr val="FADF12"/>
                </a:solidFill>
                <a:latin typeface="Arial"/>
                <a:cs typeface="Arial"/>
              </a:rPr>
              <a:t>/  </a:t>
            </a:r>
            <a:r>
              <a:rPr sz="4550" b="1" spc="-210" dirty="0">
                <a:solidFill>
                  <a:srgbClr val="FADF12"/>
                </a:solidFill>
                <a:latin typeface="Arial"/>
                <a:cs typeface="Arial"/>
              </a:rPr>
              <a:t>LOWER</a:t>
            </a:r>
            <a:r>
              <a:rPr sz="4550" b="1" spc="-80" dirty="0">
                <a:solidFill>
                  <a:srgbClr val="FADF12"/>
                </a:solidFill>
                <a:latin typeface="Arial"/>
                <a:cs typeface="Arial"/>
              </a:rPr>
              <a:t> </a:t>
            </a:r>
            <a:r>
              <a:rPr sz="4550" b="1" spc="-220" dirty="0">
                <a:solidFill>
                  <a:srgbClr val="FADF12"/>
                </a:solidFill>
                <a:latin typeface="Arial"/>
                <a:cs typeface="Arial"/>
              </a:rPr>
              <a:t>ORDER</a:t>
            </a:r>
            <a:endParaRPr sz="45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87393" y="4425685"/>
            <a:ext cx="2606675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>
              <a:lnSpc>
                <a:spcPct val="100000"/>
              </a:lnSpc>
              <a:spcBef>
                <a:spcPts val="100"/>
              </a:spcBef>
            </a:pPr>
            <a:r>
              <a:rPr sz="2700" b="1" spc="-160" dirty="0">
                <a:solidFill>
                  <a:srgbClr val="FADF12"/>
                </a:solidFill>
                <a:latin typeface="Arial"/>
                <a:cs typeface="Arial"/>
              </a:rPr>
              <a:t>P</a:t>
            </a:r>
            <a:r>
              <a:rPr sz="2700" b="1" spc="-25" dirty="0">
                <a:solidFill>
                  <a:srgbClr val="FADF12"/>
                </a:solidFill>
                <a:latin typeface="Arial"/>
                <a:cs typeface="Arial"/>
              </a:rPr>
              <a:t>A</a:t>
            </a:r>
            <a:r>
              <a:rPr sz="2700" b="1" spc="-220" dirty="0">
                <a:solidFill>
                  <a:srgbClr val="FADF12"/>
                </a:solidFill>
                <a:latin typeface="Arial"/>
                <a:cs typeface="Arial"/>
              </a:rPr>
              <a:t>R</a:t>
            </a:r>
            <a:r>
              <a:rPr sz="2700" b="1" spc="-25" dirty="0">
                <a:solidFill>
                  <a:srgbClr val="FADF12"/>
                </a:solidFill>
                <a:latin typeface="Arial"/>
                <a:cs typeface="Arial"/>
              </a:rPr>
              <a:t>A</a:t>
            </a:r>
            <a:r>
              <a:rPr sz="2700" b="1" spc="170" dirty="0">
                <a:solidFill>
                  <a:srgbClr val="FADF12"/>
                </a:solidFill>
                <a:latin typeface="Arial"/>
                <a:cs typeface="Arial"/>
              </a:rPr>
              <a:t>M</a:t>
            </a:r>
            <a:r>
              <a:rPr sz="2700" b="1" spc="-365" dirty="0">
                <a:solidFill>
                  <a:srgbClr val="FADF12"/>
                </a:solidFill>
                <a:latin typeface="Arial"/>
                <a:cs typeface="Arial"/>
              </a:rPr>
              <a:t>E</a:t>
            </a:r>
            <a:r>
              <a:rPr sz="2700" b="1" spc="-95" dirty="0">
                <a:solidFill>
                  <a:srgbClr val="FADF12"/>
                </a:solidFill>
                <a:latin typeface="Arial"/>
                <a:cs typeface="Arial"/>
              </a:rPr>
              <a:t>T</a:t>
            </a:r>
            <a:r>
              <a:rPr sz="2700" b="1" spc="-365" dirty="0">
                <a:solidFill>
                  <a:srgbClr val="FADF12"/>
                </a:solidFill>
                <a:latin typeface="Arial"/>
                <a:cs typeface="Arial"/>
              </a:rPr>
              <a:t>E</a:t>
            </a:r>
            <a:r>
              <a:rPr sz="2700" b="1" spc="-220" dirty="0">
                <a:solidFill>
                  <a:srgbClr val="FADF12"/>
                </a:solidFill>
                <a:latin typeface="Arial"/>
                <a:cs typeface="Arial"/>
              </a:rPr>
              <a:t>R</a:t>
            </a:r>
            <a:r>
              <a:rPr sz="2700" b="1" spc="-160" dirty="0">
                <a:solidFill>
                  <a:srgbClr val="FADF12"/>
                </a:solidFill>
                <a:latin typeface="Arial"/>
                <a:cs typeface="Arial"/>
              </a:rPr>
              <a:t>S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sz="2300" spc="-145" dirty="0">
                <a:solidFill>
                  <a:srgbClr val="FFFFFF"/>
                </a:solidFill>
                <a:latin typeface="Arial Black"/>
                <a:cs typeface="Arial Black"/>
              </a:rPr>
              <a:t>Batting</a:t>
            </a:r>
            <a:r>
              <a:rPr sz="23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05" dirty="0">
                <a:solidFill>
                  <a:srgbClr val="FFFFFF"/>
                </a:solidFill>
                <a:latin typeface="Arial Black"/>
                <a:cs typeface="Arial Black"/>
              </a:rPr>
              <a:t>Average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626929" y="4425685"/>
            <a:ext cx="154432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700" b="1" spc="114" dirty="0">
                <a:solidFill>
                  <a:srgbClr val="FADF12"/>
                </a:solidFill>
                <a:latin typeface="Arial"/>
                <a:cs typeface="Arial"/>
              </a:rPr>
              <a:t>C</a:t>
            </a:r>
            <a:r>
              <a:rPr sz="2700" b="1" spc="-220" dirty="0">
                <a:solidFill>
                  <a:srgbClr val="FADF12"/>
                </a:solidFill>
                <a:latin typeface="Arial"/>
                <a:cs typeface="Arial"/>
              </a:rPr>
              <a:t>R</a:t>
            </a:r>
            <a:r>
              <a:rPr sz="2700" b="1" dirty="0">
                <a:solidFill>
                  <a:srgbClr val="FADF12"/>
                </a:solidFill>
                <a:latin typeface="Arial"/>
                <a:cs typeface="Arial"/>
              </a:rPr>
              <a:t>I</a:t>
            </a:r>
            <a:r>
              <a:rPr sz="2700" b="1" spc="-95" dirty="0">
                <a:solidFill>
                  <a:srgbClr val="FADF12"/>
                </a:solidFill>
                <a:latin typeface="Arial"/>
                <a:cs typeface="Arial"/>
              </a:rPr>
              <a:t>T</a:t>
            </a:r>
            <a:r>
              <a:rPr sz="2700" b="1" spc="-365" dirty="0">
                <a:solidFill>
                  <a:srgbClr val="FADF12"/>
                </a:solidFill>
                <a:latin typeface="Arial"/>
                <a:cs typeface="Arial"/>
              </a:rPr>
              <a:t>E</a:t>
            </a:r>
            <a:r>
              <a:rPr sz="2700" b="1" spc="-220" dirty="0">
                <a:solidFill>
                  <a:srgbClr val="FADF12"/>
                </a:solidFill>
                <a:latin typeface="Arial"/>
                <a:cs typeface="Arial"/>
              </a:rPr>
              <a:t>R</a:t>
            </a:r>
            <a:r>
              <a:rPr sz="2700" b="1" dirty="0">
                <a:solidFill>
                  <a:srgbClr val="FADF12"/>
                </a:solidFill>
                <a:latin typeface="Arial"/>
                <a:cs typeface="Arial"/>
              </a:rPr>
              <a:t>I</a:t>
            </a:r>
            <a:r>
              <a:rPr sz="2700" b="1" spc="-20" dirty="0">
                <a:solidFill>
                  <a:srgbClr val="FADF12"/>
                </a:solidFill>
                <a:latin typeface="Arial"/>
                <a:cs typeface="Arial"/>
              </a:rPr>
              <a:t>A</a:t>
            </a:r>
            <a:endParaRPr sz="2700" dirty="0">
              <a:latin typeface="Arial"/>
              <a:cs typeface="Arial"/>
            </a:endParaRPr>
          </a:p>
          <a:p>
            <a:pPr marL="62230" algn="ctr">
              <a:lnSpc>
                <a:spcPct val="100000"/>
              </a:lnSpc>
              <a:spcBef>
                <a:spcPts val="2615"/>
              </a:spcBef>
            </a:pP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-135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11756" y="4425685"/>
            <a:ext cx="5031740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9030">
              <a:lnSpc>
                <a:spcPct val="100000"/>
              </a:lnSpc>
              <a:spcBef>
                <a:spcPts val="100"/>
              </a:spcBef>
            </a:pPr>
            <a:r>
              <a:rPr sz="2700" b="1" spc="-80" dirty="0">
                <a:solidFill>
                  <a:srgbClr val="FADF12"/>
                </a:solidFill>
                <a:latin typeface="Arial"/>
                <a:cs typeface="Arial"/>
              </a:rPr>
              <a:t>DESCRIPTION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sz="2300" spc="-90" dirty="0">
                <a:solidFill>
                  <a:srgbClr val="FFFFFF"/>
                </a:solidFill>
                <a:latin typeface="Arial Black"/>
                <a:cs typeface="Arial Black"/>
              </a:rPr>
              <a:t>Average </a:t>
            </a:r>
            <a:r>
              <a:rPr sz="2300" spc="-105" dirty="0">
                <a:solidFill>
                  <a:srgbClr val="FFFFFF"/>
                </a:solidFill>
                <a:latin typeface="Arial Black"/>
                <a:cs typeface="Arial Black"/>
              </a:rPr>
              <a:t>runs </a:t>
            </a:r>
            <a:r>
              <a:rPr sz="2300" spc="-110" dirty="0">
                <a:solidFill>
                  <a:srgbClr val="FFFFFF"/>
                </a:solidFill>
                <a:latin typeface="Arial Black"/>
                <a:cs typeface="Arial Black"/>
              </a:rPr>
              <a:t>scored </a:t>
            </a:r>
            <a:r>
              <a:rPr sz="2300" spc="-105" dirty="0">
                <a:solidFill>
                  <a:srgbClr val="FFFFFF"/>
                </a:solidFill>
                <a:latin typeface="Arial Black"/>
                <a:cs typeface="Arial Black"/>
              </a:rPr>
              <a:t>in </a:t>
            </a:r>
            <a:r>
              <a:rPr sz="2300" spc="-15" dirty="0">
                <a:solidFill>
                  <a:srgbClr val="FFFFFF"/>
                </a:solidFill>
                <a:latin typeface="Arial Black"/>
                <a:cs typeface="Arial Black"/>
              </a:rPr>
              <a:t>an</a:t>
            </a:r>
            <a:r>
              <a:rPr sz="2300" spc="-48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90" dirty="0">
                <a:solidFill>
                  <a:srgbClr val="FFFFFF"/>
                </a:solidFill>
                <a:latin typeface="Arial Black"/>
                <a:cs typeface="Arial Black"/>
              </a:rPr>
              <a:t>innings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87393" y="5855714"/>
            <a:ext cx="15563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225" dirty="0">
                <a:solidFill>
                  <a:srgbClr val="FFFFFF"/>
                </a:solidFill>
                <a:latin typeface="Arial Black"/>
                <a:cs typeface="Arial Black"/>
              </a:rPr>
              <a:t>Strike</a:t>
            </a:r>
            <a:r>
              <a:rPr sz="2300" spc="-22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70" dirty="0">
                <a:solidFill>
                  <a:srgbClr val="FFFFFF"/>
                </a:solidFill>
                <a:latin typeface="Arial Black"/>
                <a:cs typeface="Arial Black"/>
              </a:rPr>
              <a:t>Rate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024967" y="5879523"/>
            <a:ext cx="81153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25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25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11756" y="5855714"/>
            <a:ext cx="44900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65" dirty="0">
                <a:solidFill>
                  <a:srgbClr val="FFFFFF"/>
                </a:solidFill>
                <a:latin typeface="Arial Black"/>
                <a:cs typeface="Arial Black"/>
              </a:rPr>
              <a:t>No </a:t>
            </a:r>
            <a:r>
              <a:rPr sz="2300" spc="-105" dirty="0">
                <a:solidFill>
                  <a:srgbClr val="FFFFFF"/>
                </a:solidFill>
                <a:latin typeface="Arial Black"/>
                <a:cs typeface="Arial Black"/>
              </a:rPr>
              <a:t>of runs </a:t>
            </a:r>
            <a:r>
              <a:rPr sz="2300" spc="-110" dirty="0">
                <a:solidFill>
                  <a:srgbClr val="FFFFFF"/>
                </a:solidFill>
                <a:latin typeface="Arial Black"/>
                <a:cs typeface="Arial Black"/>
              </a:rPr>
              <a:t>scored </a:t>
            </a:r>
            <a:r>
              <a:rPr sz="2300" spc="-80" dirty="0">
                <a:solidFill>
                  <a:srgbClr val="FFFFFF"/>
                </a:solidFill>
                <a:latin typeface="Arial Black"/>
                <a:cs typeface="Arial Black"/>
              </a:rPr>
              <a:t>per </a:t>
            </a:r>
            <a:r>
              <a:rPr sz="2300" spc="-290" dirty="0">
                <a:solidFill>
                  <a:srgbClr val="FFFFFF"/>
                </a:solidFill>
                <a:latin typeface="Arial Black"/>
                <a:cs typeface="Arial Black"/>
              </a:rPr>
              <a:t>100</a:t>
            </a:r>
            <a:r>
              <a:rPr sz="2300" spc="-5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95" dirty="0">
                <a:solidFill>
                  <a:srgbClr val="FFFFFF"/>
                </a:solidFill>
                <a:latin typeface="Arial Black"/>
                <a:cs typeface="Arial Black"/>
              </a:rPr>
              <a:t>balls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77865" y="6526273"/>
            <a:ext cx="212534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35" dirty="0">
                <a:solidFill>
                  <a:srgbClr val="FFFFFF"/>
                </a:solidFill>
                <a:latin typeface="Arial Black"/>
                <a:cs typeface="Arial Black"/>
              </a:rPr>
              <a:t>Innings</a:t>
            </a:r>
            <a:r>
              <a:rPr sz="2300" spc="-2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40" dirty="0">
                <a:solidFill>
                  <a:srgbClr val="FFFFFF"/>
                </a:solidFill>
                <a:latin typeface="Arial Black"/>
                <a:cs typeface="Arial Black"/>
              </a:rPr>
              <a:t>Batted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198794" y="6526857"/>
            <a:ext cx="46355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2500" b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5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184987" y="7249995"/>
            <a:ext cx="49149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25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6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11756" y="6526273"/>
            <a:ext cx="29806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50" dirty="0">
                <a:solidFill>
                  <a:srgbClr val="FFFFFF"/>
                </a:solidFill>
                <a:latin typeface="Arial Black"/>
                <a:cs typeface="Arial Black"/>
              </a:rPr>
              <a:t>Total </a:t>
            </a:r>
            <a:r>
              <a:rPr sz="2300" spc="-110" dirty="0">
                <a:solidFill>
                  <a:srgbClr val="FFFFFF"/>
                </a:solidFill>
                <a:latin typeface="Arial Black"/>
                <a:cs typeface="Arial Black"/>
              </a:rPr>
              <a:t>Innings</a:t>
            </a:r>
            <a:r>
              <a:rPr sz="2300" spc="-2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70" dirty="0">
                <a:solidFill>
                  <a:srgbClr val="FFFFFF"/>
                </a:solidFill>
                <a:latin typeface="Arial Black"/>
                <a:cs typeface="Arial Black"/>
              </a:rPr>
              <a:t>batted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11756" y="7196834"/>
            <a:ext cx="478155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0" dirty="0">
                <a:solidFill>
                  <a:srgbClr val="FFFFFF"/>
                </a:solidFill>
                <a:latin typeface="Arial Black"/>
                <a:cs typeface="Arial Black"/>
              </a:rPr>
              <a:t>Order </a:t>
            </a:r>
            <a:r>
              <a:rPr sz="2300" spc="-105" dirty="0">
                <a:solidFill>
                  <a:srgbClr val="FFFFFF"/>
                </a:solidFill>
                <a:latin typeface="Arial Black"/>
                <a:cs typeface="Arial Black"/>
              </a:rPr>
              <a:t>in </a:t>
            </a:r>
            <a:r>
              <a:rPr sz="2300" spc="-140" dirty="0">
                <a:solidFill>
                  <a:srgbClr val="FFFFFF"/>
                </a:solidFill>
                <a:latin typeface="Arial Black"/>
                <a:cs typeface="Arial Black"/>
              </a:rPr>
              <a:t>which </a:t>
            </a:r>
            <a:r>
              <a:rPr sz="2300" spc="-114" dirty="0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sz="2300" spc="-95" dirty="0">
                <a:solidFill>
                  <a:srgbClr val="FFFFFF"/>
                </a:solidFill>
                <a:latin typeface="Arial Black"/>
                <a:cs typeface="Arial Black"/>
              </a:rPr>
              <a:t>batter</a:t>
            </a:r>
            <a:r>
              <a:rPr sz="2300" spc="-43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50" dirty="0">
                <a:solidFill>
                  <a:srgbClr val="FFFFFF"/>
                </a:solidFill>
                <a:latin typeface="Arial Black"/>
                <a:cs typeface="Arial Black"/>
              </a:rPr>
              <a:t>played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11756" y="7867394"/>
            <a:ext cx="30695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50" dirty="0">
                <a:solidFill>
                  <a:srgbClr val="FFFFFF"/>
                </a:solidFill>
                <a:latin typeface="Arial Black"/>
                <a:cs typeface="Arial Black"/>
              </a:rPr>
              <a:t>Total </a:t>
            </a:r>
            <a:r>
              <a:rPr sz="2300" spc="-110" dirty="0">
                <a:solidFill>
                  <a:srgbClr val="FFFFFF"/>
                </a:solidFill>
                <a:latin typeface="Arial Black"/>
                <a:cs typeface="Arial Black"/>
              </a:rPr>
              <a:t>Innings</a:t>
            </a:r>
            <a:r>
              <a:rPr sz="2300" spc="-25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00" dirty="0">
                <a:solidFill>
                  <a:srgbClr val="FFFFFF"/>
                </a:solidFill>
                <a:latin typeface="Arial Black"/>
                <a:cs typeface="Arial Black"/>
              </a:rPr>
              <a:t>bowled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87393" y="7867394"/>
            <a:ext cx="22136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35" dirty="0">
                <a:solidFill>
                  <a:srgbClr val="FFFFFF"/>
                </a:solidFill>
                <a:latin typeface="Arial Black"/>
                <a:cs typeface="Arial Black"/>
              </a:rPr>
              <a:t>Innings</a:t>
            </a:r>
            <a:r>
              <a:rPr sz="2300" spc="-2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75" dirty="0">
                <a:solidFill>
                  <a:srgbClr val="FFFFFF"/>
                </a:solidFill>
                <a:latin typeface="Arial Black"/>
                <a:cs typeface="Arial Black"/>
              </a:rPr>
              <a:t>Bowled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87393" y="8537954"/>
            <a:ext cx="259016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75" dirty="0">
                <a:solidFill>
                  <a:srgbClr val="FFFFFF"/>
                </a:solidFill>
                <a:latin typeface="Arial Black"/>
                <a:cs typeface="Arial Black"/>
              </a:rPr>
              <a:t>Bowling</a:t>
            </a:r>
            <a:r>
              <a:rPr sz="2300" spc="-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30" dirty="0">
                <a:solidFill>
                  <a:srgbClr val="FFFFFF"/>
                </a:solidFill>
                <a:latin typeface="Arial Black"/>
                <a:cs typeface="Arial Black"/>
              </a:rPr>
              <a:t>Economy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198733" y="7878066"/>
            <a:ext cx="46355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2500" b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5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200166" y="8582337"/>
            <a:ext cx="72382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25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-25" dirty="0">
                <a:solidFill>
                  <a:srgbClr val="FFFFFF"/>
                </a:solidFill>
                <a:latin typeface="Arial"/>
                <a:cs typeface="Arial"/>
              </a:rPr>
              <a:t>5.5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11756" y="8537954"/>
            <a:ext cx="45123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90" dirty="0">
                <a:solidFill>
                  <a:srgbClr val="FFFFFF"/>
                </a:solidFill>
                <a:latin typeface="Arial Black"/>
                <a:cs typeface="Arial Black"/>
              </a:rPr>
              <a:t>Average </a:t>
            </a:r>
            <a:r>
              <a:rPr sz="2300" spc="-105" dirty="0">
                <a:solidFill>
                  <a:srgbClr val="FFFFFF"/>
                </a:solidFill>
                <a:latin typeface="Arial Black"/>
                <a:cs typeface="Arial Black"/>
              </a:rPr>
              <a:t>runs </a:t>
            </a:r>
            <a:r>
              <a:rPr sz="2300" spc="-110" dirty="0">
                <a:solidFill>
                  <a:srgbClr val="FFFFFF"/>
                </a:solidFill>
                <a:latin typeface="Arial Black"/>
                <a:cs typeface="Arial Black"/>
              </a:rPr>
              <a:t>allowed </a:t>
            </a:r>
            <a:r>
              <a:rPr sz="2300" spc="-80" dirty="0">
                <a:solidFill>
                  <a:srgbClr val="FFFFFF"/>
                </a:solidFill>
                <a:latin typeface="Arial Black"/>
                <a:cs typeface="Arial Black"/>
              </a:rPr>
              <a:t>per</a:t>
            </a:r>
            <a:r>
              <a:rPr sz="2300" spc="-4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05" dirty="0">
                <a:solidFill>
                  <a:srgbClr val="FFFFFF"/>
                </a:solidFill>
                <a:latin typeface="Arial Black"/>
                <a:cs typeface="Arial Black"/>
              </a:rPr>
              <a:t>over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87393" y="7196834"/>
            <a:ext cx="22815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45" dirty="0">
                <a:solidFill>
                  <a:srgbClr val="FFFFFF"/>
                </a:solidFill>
                <a:latin typeface="Arial Black"/>
                <a:cs typeface="Arial Black"/>
              </a:rPr>
              <a:t>Batting</a:t>
            </a:r>
            <a:r>
              <a:rPr sz="2300" spc="-20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70" dirty="0">
                <a:solidFill>
                  <a:srgbClr val="FFFFFF"/>
                </a:solidFill>
                <a:latin typeface="Arial Black"/>
                <a:cs typeface="Arial Black"/>
              </a:rPr>
              <a:t>Position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87393" y="9208513"/>
            <a:ext cx="276733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75" dirty="0">
                <a:solidFill>
                  <a:srgbClr val="FFFFFF"/>
                </a:solidFill>
                <a:latin typeface="Arial Black"/>
                <a:cs typeface="Arial Black"/>
              </a:rPr>
              <a:t>Bowling </a:t>
            </a:r>
            <a:r>
              <a:rPr sz="2300" spc="-225" dirty="0">
                <a:solidFill>
                  <a:srgbClr val="FFFFFF"/>
                </a:solidFill>
                <a:latin typeface="Arial Black"/>
                <a:cs typeface="Arial Black"/>
              </a:rPr>
              <a:t>Strike</a:t>
            </a:r>
            <a:r>
              <a:rPr sz="2300" spc="-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70" dirty="0">
                <a:solidFill>
                  <a:srgbClr val="FFFFFF"/>
                </a:solidFill>
                <a:latin typeface="Arial Black"/>
                <a:cs typeface="Arial Black"/>
              </a:rPr>
              <a:t>Rate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093517" y="9192638"/>
            <a:ext cx="67437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25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13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611756" y="9208513"/>
            <a:ext cx="66421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90" dirty="0">
                <a:solidFill>
                  <a:srgbClr val="FFFFFF"/>
                </a:solidFill>
                <a:latin typeface="Arial Black"/>
                <a:cs typeface="Arial Black"/>
              </a:rPr>
              <a:t>Average</a:t>
            </a:r>
            <a:r>
              <a:rPr sz="23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10" dirty="0">
                <a:solidFill>
                  <a:srgbClr val="FFFFFF"/>
                </a:solidFill>
                <a:latin typeface="Arial Black"/>
                <a:cs typeface="Arial Black"/>
              </a:rPr>
              <a:t>no.</a:t>
            </a:r>
            <a:r>
              <a:rPr sz="23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05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23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95" dirty="0">
                <a:solidFill>
                  <a:srgbClr val="FFFFFF"/>
                </a:solidFill>
                <a:latin typeface="Arial Black"/>
                <a:cs typeface="Arial Black"/>
              </a:rPr>
              <a:t>balls</a:t>
            </a:r>
            <a:r>
              <a:rPr sz="23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90" dirty="0">
                <a:solidFill>
                  <a:srgbClr val="FFFFFF"/>
                </a:solidFill>
                <a:latin typeface="Arial Black"/>
                <a:cs typeface="Arial Black"/>
              </a:rPr>
              <a:t>required</a:t>
            </a:r>
            <a:r>
              <a:rPr sz="23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2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23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35" dirty="0">
                <a:solidFill>
                  <a:srgbClr val="FFFFFF"/>
                </a:solidFill>
                <a:latin typeface="Arial Black"/>
                <a:cs typeface="Arial Black"/>
              </a:rPr>
              <a:t>take</a:t>
            </a:r>
            <a:r>
              <a:rPr sz="23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25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23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95" dirty="0">
                <a:solidFill>
                  <a:srgbClr val="FFFFFF"/>
                </a:solidFill>
                <a:latin typeface="Arial Black"/>
                <a:cs typeface="Arial Black"/>
              </a:rPr>
              <a:t>wicket</a:t>
            </a:r>
            <a:endParaRPr sz="2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5773400" cy="10279581"/>
            <a:chOff x="-94470" y="0"/>
            <a:chExt cx="15459826" cy="10279581"/>
          </a:xfrm>
        </p:grpSpPr>
        <p:sp>
          <p:nvSpPr>
            <p:cNvPr id="3" name="object 3"/>
            <p:cNvSpPr/>
            <p:nvPr/>
          </p:nvSpPr>
          <p:spPr>
            <a:xfrm>
              <a:off x="4327314" y="0"/>
              <a:ext cx="8621877" cy="89681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94470" y="0"/>
              <a:ext cx="15459826" cy="102795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717017"/>
              <a:ext cx="5557520" cy="38735"/>
            </a:xfrm>
            <a:custGeom>
              <a:avLst/>
              <a:gdLst/>
              <a:ahLst/>
              <a:cxnLst/>
              <a:rect l="l" t="t" r="r" b="b"/>
              <a:pathLst>
                <a:path w="5557520" h="38735">
                  <a:moveTo>
                    <a:pt x="0" y="38107"/>
                  </a:moveTo>
                  <a:lnTo>
                    <a:pt x="0" y="0"/>
                  </a:lnTo>
                  <a:lnTo>
                    <a:pt x="5557195" y="0"/>
                  </a:lnTo>
                  <a:lnTo>
                    <a:pt x="5557195" y="38107"/>
                  </a:lnTo>
                  <a:lnTo>
                    <a:pt x="0" y="3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3429" y="4367999"/>
              <a:ext cx="13536294" cy="695960"/>
            </a:xfrm>
            <a:custGeom>
              <a:avLst/>
              <a:gdLst/>
              <a:ahLst/>
              <a:cxnLst/>
              <a:rect l="l" t="t" r="r" b="b"/>
              <a:pathLst>
                <a:path w="13536294" h="695960">
                  <a:moveTo>
                    <a:pt x="3200692" y="143433"/>
                  </a:moveTo>
                  <a:lnTo>
                    <a:pt x="3189808" y="88544"/>
                  </a:lnTo>
                  <a:lnTo>
                    <a:pt x="3158782" y="42011"/>
                  </a:lnTo>
                  <a:lnTo>
                    <a:pt x="3112363" y="10922"/>
                  </a:lnTo>
                  <a:lnTo>
                    <a:pt x="3057614" y="0"/>
                  </a:lnTo>
                  <a:lnTo>
                    <a:pt x="143078" y="0"/>
                  </a:lnTo>
                  <a:lnTo>
                    <a:pt x="88328" y="10922"/>
                  </a:lnTo>
                  <a:lnTo>
                    <a:pt x="41910" y="42011"/>
                  </a:lnTo>
                  <a:lnTo>
                    <a:pt x="10896" y="88544"/>
                  </a:lnTo>
                  <a:lnTo>
                    <a:pt x="0" y="143433"/>
                  </a:lnTo>
                  <a:lnTo>
                    <a:pt x="0" y="552030"/>
                  </a:lnTo>
                  <a:lnTo>
                    <a:pt x="10896" y="606920"/>
                  </a:lnTo>
                  <a:lnTo>
                    <a:pt x="41910" y="653465"/>
                  </a:lnTo>
                  <a:lnTo>
                    <a:pt x="88328" y="684555"/>
                  </a:lnTo>
                  <a:lnTo>
                    <a:pt x="143078" y="695464"/>
                  </a:lnTo>
                  <a:lnTo>
                    <a:pt x="3057614" y="695464"/>
                  </a:lnTo>
                  <a:lnTo>
                    <a:pt x="3112363" y="684555"/>
                  </a:lnTo>
                  <a:lnTo>
                    <a:pt x="3158782" y="653465"/>
                  </a:lnTo>
                  <a:lnTo>
                    <a:pt x="3189808" y="606920"/>
                  </a:lnTo>
                  <a:lnTo>
                    <a:pt x="3200692" y="552030"/>
                  </a:lnTo>
                  <a:lnTo>
                    <a:pt x="3200692" y="143433"/>
                  </a:lnTo>
                  <a:close/>
                </a:path>
                <a:path w="13536294" h="695960">
                  <a:moveTo>
                    <a:pt x="10798683" y="143433"/>
                  </a:moveTo>
                  <a:lnTo>
                    <a:pt x="10787812" y="88544"/>
                  </a:lnTo>
                  <a:lnTo>
                    <a:pt x="10756849" y="42011"/>
                  </a:lnTo>
                  <a:lnTo>
                    <a:pt x="10710532" y="10922"/>
                  </a:lnTo>
                  <a:lnTo>
                    <a:pt x="10655859" y="0"/>
                  </a:lnTo>
                  <a:lnTo>
                    <a:pt x="3654399" y="0"/>
                  </a:lnTo>
                  <a:lnTo>
                    <a:pt x="3599738" y="10922"/>
                  </a:lnTo>
                  <a:lnTo>
                    <a:pt x="3553409" y="42011"/>
                  </a:lnTo>
                  <a:lnTo>
                    <a:pt x="3522446" y="88544"/>
                  </a:lnTo>
                  <a:lnTo>
                    <a:pt x="3511575" y="143433"/>
                  </a:lnTo>
                  <a:lnTo>
                    <a:pt x="3511575" y="552030"/>
                  </a:lnTo>
                  <a:lnTo>
                    <a:pt x="3522446" y="606920"/>
                  </a:lnTo>
                  <a:lnTo>
                    <a:pt x="3553409" y="653465"/>
                  </a:lnTo>
                  <a:lnTo>
                    <a:pt x="3599738" y="684555"/>
                  </a:lnTo>
                  <a:lnTo>
                    <a:pt x="3654399" y="695464"/>
                  </a:lnTo>
                  <a:lnTo>
                    <a:pt x="10655859" y="695464"/>
                  </a:lnTo>
                  <a:lnTo>
                    <a:pt x="10710532" y="684555"/>
                  </a:lnTo>
                  <a:lnTo>
                    <a:pt x="10756849" y="653465"/>
                  </a:lnTo>
                  <a:lnTo>
                    <a:pt x="10787812" y="606920"/>
                  </a:lnTo>
                  <a:lnTo>
                    <a:pt x="10798683" y="552030"/>
                  </a:lnTo>
                  <a:lnTo>
                    <a:pt x="10798683" y="143433"/>
                  </a:lnTo>
                  <a:close/>
                </a:path>
                <a:path w="13536294" h="695960">
                  <a:moveTo>
                    <a:pt x="13536194" y="143433"/>
                  </a:moveTo>
                  <a:lnTo>
                    <a:pt x="13525297" y="88544"/>
                  </a:lnTo>
                  <a:lnTo>
                    <a:pt x="13494271" y="42011"/>
                  </a:lnTo>
                  <a:lnTo>
                    <a:pt x="13447840" y="10922"/>
                  </a:lnTo>
                  <a:lnTo>
                    <a:pt x="13393065" y="0"/>
                  </a:lnTo>
                  <a:lnTo>
                    <a:pt x="11269358" y="0"/>
                  </a:lnTo>
                  <a:lnTo>
                    <a:pt x="11214595" y="10922"/>
                  </a:lnTo>
                  <a:lnTo>
                    <a:pt x="11168164" y="42011"/>
                  </a:lnTo>
                  <a:lnTo>
                    <a:pt x="11137138" y="88544"/>
                  </a:lnTo>
                  <a:lnTo>
                    <a:pt x="11126241" y="143433"/>
                  </a:lnTo>
                  <a:lnTo>
                    <a:pt x="11126241" y="552030"/>
                  </a:lnTo>
                  <a:lnTo>
                    <a:pt x="11137138" y="606920"/>
                  </a:lnTo>
                  <a:lnTo>
                    <a:pt x="11168164" y="653465"/>
                  </a:lnTo>
                  <a:lnTo>
                    <a:pt x="11214595" y="684555"/>
                  </a:lnTo>
                  <a:lnTo>
                    <a:pt x="11269358" y="695464"/>
                  </a:lnTo>
                  <a:lnTo>
                    <a:pt x="13393065" y="695464"/>
                  </a:lnTo>
                  <a:lnTo>
                    <a:pt x="13447840" y="684555"/>
                  </a:lnTo>
                  <a:lnTo>
                    <a:pt x="13494271" y="653465"/>
                  </a:lnTo>
                  <a:lnTo>
                    <a:pt x="13525297" y="606920"/>
                  </a:lnTo>
                  <a:lnTo>
                    <a:pt x="13536194" y="552030"/>
                  </a:lnTo>
                  <a:lnTo>
                    <a:pt x="13536194" y="143433"/>
                  </a:lnTo>
                  <a:close/>
                </a:path>
              </a:pathLst>
            </a:custGeom>
            <a:solidFill>
              <a:srgbClr val="560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926" y="5834093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8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7315" y="4364861"/>
              <a:ext cx="0" cy="5192395"/>
            </a:xfrm>
            <a:custGeom>
              <a:avLst/>
              <a:gdLst/>
              <a:ahLst/>
              <a:cxnLst/>
              <a:rect l="l" t="t" r="r" b="b"/>
              <a:pathLst>
                <a:path h="5192395">
                  <a:moveTo>
                    <a:pt x="0" y="5192203"/>
                  </a:moveTo>
                  <a:lnTo>
                    <a:pt x="0" y="0"/>
                  </a:lnTo>
                </a:path>
              </a:pathLst>
            </a:custGeom>
            <a:ln w="95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43383" y="4450602"/>
              <a:ext cx="0" cy="5106670"/>
            </a:xfrm>
            <a:custGeom>
              <a:avLst/>
              <a:gdLst/>
              <a:ahLst/>
              <a:cxnLst/>
              <a:rect l="l" t="t" r="r" b="b"/>
              <a:pathLst>
                <a:path h="5106670">
                  <a:moveTo>
                    <a:pt x="0" y="5106462"/>
                  </a:moveTo>
                  <a:lnTo>
                    <a:pt x="0" y="0"/>
                  </a:lnTo>
                </a:path>
              </a:pathLst>
            </a:custGeom>
            <a:ln w="9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9926" y="7390006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8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9926" y="6612034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8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9926" y="8167978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8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9926" y="8945949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8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84522" y="5824553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7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99493" y="5815043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6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099493" y="7390006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6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099493" y="6602524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6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099493" y="8177487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6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099493" y="8964999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6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84522" y="7390006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7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84522" y="6607279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7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4522" y="8172732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7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84522" y="8955458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7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694597" y="201929"/>
              <a:ext cx="3191529" cy="37631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737153" y="981136"/>
            <a:ext cx="4822825" cy="14255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15"/>
              </a:spcBef>
            </a:pPr>
            <a:r>
              <a:rPr sz="4550" b="1" spc="-155" dirty="0">
                <a:solidFill>
                  <a:srgbClr val="FADF12"/>
                </a:solidFill>
                <a:latin typeface="Arial"/>
                <a:cs typeface="Arial"/>
              </a:rPr>
              <a:t>SPECIALIST </a:t>
            </a:r>
            <a:r>
              <a:rPr sz="4550" b="1" spc="-160" dirty="0">
                <a:solidFill>
                  <a:srgbClr val="FADF12"/>
                </a:solidFill>
                <a:latin typeface="Arial"/>
                <a:cs typeface="Arial"/>
              </a:rPr>
              <a:t>FAST  </a:t>
            </a:r>
            <a:r>
              <a:rPr sz="4550" b="1" spc="-220" dirty="0">
                <a:solidFill>
                  <a:srgbClr val="FADF12"/>
                </a:solidFill>
                <a:latin typeface="Arial"/>
                <a:cs typeface="Arial"/>
              </a:rPr>
              <a:t>BOWLERS</a:t>
            </a:r>
            <a:endParaRPr sz="45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40885" y="4480092"/>
            <a:ext cx="2552700" cy="1142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100"/>
              </a:spcBef>
            </a:pPr>
            <a:r>
              <a:rPr sz="2700" b="1" spc="-160" dirty="0">
                <a:solidFill>
                  <a:srgbClr val="FADF12"/>
                </a:solidFill>
                <a:latin typeface="Arial"/>
                <a:cs typeface="Arial"/>
              </a:rPr>
              <a:t>P</a:t>
            </a:r>
            <a:r>
              <a:rPr sz="2700" b="1" spc="-25" dirty="0">
                <a:solidFill>
                  <a:srgbClr val="FADF12"/>
                </a:solidFill>
                <a:latin typeface="Arial"/>
                <a:cs typeface="Arial"/>
              </a:rPr>
              <a:t>A</a:t>
            </a:r>
            <a:r>
              <a:rPr sz="2700" b="1" spc="-220" dirty="0">
                <a:solidFill>
                  <a:srgbClr val="FADF12"/>
                </a:solidFill>
                <a:latin typeface="Arial"/>
                <a:cs typeface="Arial"/>
              </a:rPr>
              <a:t>R</a:t>
            </a:r>
            <a:r>
              <a:rPr sz="2700" b="1" spc="-25" dirty="0">
                <a:solidFill>
                  <a:srgbClr val="FADF12"/>
                </a:solidFill>
                <a:latin typeface="Arial"/>
                <a:cs typeface="Arial"/>
              </a:rPr>
              <a:t>A</a:t>
            </a:r>
            <a:r>
              <a:rPr sz="2700" b="1" spc="170" dirty="0">
                <a:solidFill>
                  <a:srgbClr val="FADF12"/>
                </a:solidFill>
                <a:latin typeface="Arial"/>
                <a:cs typeface="Arial"/>
              </a:rPr>
              <a:t>M</a:t>
            </a:r>
            <a:r>
              <a:rPr sz="2700" b="1" spc="-365" dirty="0">
                <a:solidFill>
                  <a:srgbClr val="FADF12"/>
                </a:solidFill>
                <a:latin typeface="Arial"/>
                <a:cs typeface="Arial"/>
              </a:rPr>
              <a:t>E</a:t>
            </a:r>
            <a:r>
              <a:rPr sz="2700" b="1" spc="-95" dirty="0">
                <a:solidFill>
                  <a:srgbClr val="FADF12"/>
                </a:solidFill>
                <a:latin typeface="Arial"/>
                <a:cs typeface="Arial"/>
              </a:rPr>
              <a:t>T</a:t>
            </a:r>
            <a:r>
              <a:rPr sz="2700" b="1" spc="-365" dirty="0">
                <a:solidFill>
                  <a:srgbClr val="FADF12"/>
                </a:solidFill>
                <a:latin typeface="Arial"/>
                <a:cs typeface="Arial"/>
              </a:rPr>
              <a:t>E</a:t>
            </a:r>
            <a:r>
              <a:rPr sz="2700" b="1" spc="-220" dirty="0">
                <a:solidFill>
                  <a:srgbClr val="FADF12"/>
                </a:solidFill>
                <a:latin typeface="Arial"/>
                <a:cs typeface="Arial"/>
              </a:rPr>
              <a:t>R</a:t>
            </a:r>
            <a:r>
              <a:rPr sz="2700" b="1" spc="-160" dirty="0">
                <a:solidFill>
                  <a:srgbClr val="FADF12"/>
                </a:solidFill>
                <a:latin typeface="Arial"/>
                <a:cs typeface="Arial"/>
              </a:rPr>
              <a:t>S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90"/>
              </a:spcBef>
            </a:pPr>
            <a:r>
              <a:rPr sz="2300" spc="-110" dirty="0">
                <a:solidFill>
                  <a:srgbClr val="FFFFFF"/>
                </a:solidFill>
                <a:latin typeface="Arial Black"/>
                <a:cs typeface="Arial Black"/>
              </a:rPr>
              <a:t>Innings</a:t>
            </a:r>
            <a:r>
              <a:rPr sz="23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60" dirty="0">
                <a:solidFill>
                  <a:srgbClr val="FFFFFF"/>
                </a:solidFill>
                <a:latin typeface="Arial Black"/>
                <a:cs typeface="Arial Black"/>
              </a:rPr>
              <a:t>Bowled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30581" y="4480092"/>
            <a:ext cx="1544320" cy="117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700" b="1" spc="114" dirty="0">
                <a:solidFill>
                  <a:srgbClr val="FADF12"/>
                </a:solidFill>
                <a:latin typeface="Arial"/>
                <a:cs typeface="Arial"/>
              </a:rPr>
              <a:t>C</a:t>
            </a:r>
            <a:r>
              <a:rPr sz="2700" b="1" spc="-220" dirty="0">
                <a:solidFill>
                  <a:srgbClr val="FADF12"/>
                </a:solidFill>
                <a:latin typeface="Arial"/>
                <a:cs typeface="Arial"/>
              </a:rPr>
              <a:t>R</a:t>
            </a:r>
            <a:r>
              <a:rPr sz="2700" b="1" dirty="0">
                <a:solidFill>
                  <a:srgbClr val="FADF12"/>
                </a:solidFill>
                <a:latin typeface="Arial"/>
                <a:cs typeface="Arial"/>
              </a:rPr>
              <a:t>I</a:t>
            </a:r>
            <a:r>
              <a:rPr sz="2700" b="1" spc="-95" dirty="0">
                <a:solidFill>
                  <a:srgbClr val="FADF12"/>
                </a:solidFill>
                <a:latin typeface="Arial"/>
                <a:cs typeface="Arial"/>
              </a:rPr>
              <a:t>T</a:t>
            </a:r>
            <a:r>
              <a:rPr sz="2700" b="1" spc="-365" dirty="0">
                <a:solidFill>
                  <a:srgbClr val="FADF12"/>
                </a:solidFill>
                <a:latin typeface="Arial"/>
                <a:cs typeface="Arial"/>
              </a:rPr>
              <a:t>E</a:t>
            </a:r>
            <a:r>
              <a:rPr sz="2700" b="1" spc="-220" dirty="0">
                <a:solidFill>
                  <a:srgbClr val="FADF12"/>
                </a:solidFill>
                <a:latin typeface="Arial"/>
                <a:cs typeface="Arial"/>
              </a:rPr>
              <a:t>R</a:t>
            </a:r>
            <a:r>
              <a:rPr sz="2700" b="1" dirty="0">
                <a:solidFill>
                  <a:srgbClr val="FADF12"/>
                </a:solidFill>
                <a:latin typeface="Arial"/>
                <a:cs typeface="Arial"/>
              </a:rPr>
              <a:t>I</a:t>
            </a:r>
            <a:r>
              <a:rPr sz="2700" b="1" spc="-20" dirty="0">
                <a:solidFill>
                  <a:srgbClr val="FADF12"/>
                </a:solidFill>
                <a:latin typeface="Arial"/>
                <a:cs typeface="Arial"/>
              </a:rPr>
              <a:t>A</a:t>
            </a:r>
            <a:endParaRPr sz="2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95"/>
              </a:spcBef>
            </a:pP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6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11756" y="4480092"/>
            <a:ext cx="4650105" cy="1142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9030">
              <a:lnSpc>
                <a:spcPct val="100000"/>
              </a:lnSpc>
              <a:spcBef>
                <a:spcPts val="100"/>
              </a:spcBef>
            </a:pPr>
            <a:r>
              <a:rPr sz="2700" b="1" spc="-80" dirty="0">
                <a:solidFill>
                  <a:srgbClr val="FADF12"/>
                </a:solidFill>
                <a:latin typeface="Arial"/>
                <a:cs typeface="Arial"/>
              </a:rPr>
              <a:t>DESCRIPTION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90"/>
              </a:spcBef>
            </a:pPr>
            <a:r>
              <a:rPr sz="2300" spc="-150" dirty="0">
                <a:solidFill>
                  <a:srgbClr val="FFFFFF"/>
                </a:solidFill>
                <a:latin typeface="Arial Black"/>
                <a:cs typeface="Arial Black"/>
              </a:rPr>
              <a:t>Total </a:t>
            </a:r>
            <a:r>
              <a:rPr sz="2300" spc="-110" dirty="0">
                <a:solidFill>
                  <a:srgbClr val="FFFFFF"/>
                </a:solidFill>
                <a:latin typeface="Arial Black"/>
                <a:cs typeface="Arial Black"/>
              </a:rPr>
              <a:t>Innings</a:t>
            </a:r>
            <a:r>
              <a:rPr sz="2300" spc="-2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00" dirty="0">
                <a:solidFill>
                  <a:srgbClr val="FFFFFF"/>
                </a:solidFill>
                <a:latin typeface="Arial Black"/>
                <a:cs typeface="Arial Black"/>
              </a:rPr>
              <a:t>bowled</a:t>
            </a:r>
            <a:endParaRPr sz="2300" dirty="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40885" y="6004700"/>
            <a:ext cx="261874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50" dirty="0">
                <a:solidFill>
                  <a:srgbClr val="FFFFFF"/>
                </a:solidFill>
                <a:latin typeface="Arial Black"/>
                <a:cs typeface="Arial Black"/>
              </a:rPr>
              <a:t>Bowling</a:t>
            </a:r>
            <a:r>
              <a:rPr sz="2300" spc="-2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14" dirty="0">
                <a:solidFill>
                  <a:srgbClr val="FFFFFF"/>
                </a:solidFill>
                <a:latin typeface="Arial Black"/>
                <a:cs typeface="Arial Black"/>
              </a:rPr>
              <a:t>Economy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072454" y="6017049"/>
            <a:ext cx="461009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25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-2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11756" y="6020245"/>
            <a:ext cx="45123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90" dirty="0">
                <a:solidFill>
                  <a:srgbClr val="FFFFFF"/>
                </a:solidFill>
                <a:latin typeface="Arial Black"/>
                <a:cs typeface="Arial Black"/>
              </a:rPr>
              <a:t>Average </a:t>
            </a:r>
            <a:r>
              <a:rPr sz="2300" spc="-105" dirty="0">
                <a:solidFill>
                  <a:srgbClr val="FFFFFF"/>
                </a:solidFill>
                <a:latin typeface="Arial Black"/>
                <a:cs typeface="Arial Black"/>
              </a:rPr>
              <a:t>runs </a:t>
            </a:r>
            <a:r>
              <a:rPr sz="2300" spc="-110" dirty="0">
                <a:solidFill>
                  <a:srgbClr val="FFFFFF"/>
                </a:solidFill>
                <a:latin typeface="Arial Black"/>
                <a:cs typeface="Arial Black"/>
              </a:rPr>
              <a:t>allowed </a:t>
            </a:r>
            <a:r>
              <a:rPr sz="2300" spc="-80" dirty="0">
                <a:solidFill>
                  <a:srgbClr val="FFFFFF"/>
                </a:solidFill>
                <a:latin typeface="Arial Black"/>
                <a:cs typeface="Arial Black"/>
              </a:rPr>
              <a:t>per</a:t>
            </a:r>
            <a:r>
              <a:rPr sz="2300" spc="-4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05" dirty="0">
                <a:solidFill>
                  <a:srgbClr val="FFFFFF"/>
                </a:solidFill>
                <a:latin typeface="Arial Black"/>
                <a:cs typeface="Arial Black"/>
              </a:rPr>
              <a:t>over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31357" y="6783921"/>
            <a:ext cx="281813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50" dirty="0">
                <a:solidFill>
                  <a:srgbClr val="FFFFFF"/>
                </a:solidFill>
                <a:latin typeface="Arial Black"/>
                <a:cs typeface="Arial Black"/>
              </a:rPr>
              <a:t>Bowling </a:t>
            </a:r>
            <a:r>
              <a:rPr sz="2300" spc="-190" dirty="0">
                <a:solidFill>
                  <a:srgbClr val="FFFFFF"/>
                </a:solidFill>
                <a:latin typeface="Arial Black"/>
                <a:cs typeface="Arial Black"/>
              </a:rPr>
              <a:t>Strike</a:t>
            </a:r>
            <a:r>
              <a:rPr sz="2300" spc="-25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55" dirty="0">
                <a:solidFill>
                  <a:srgbClr val="FFFFFF"/>
                </a:solidFill>
                <a:latin typeface="Arial Black"/>
                <a:cs typeface="Arial Black"/>
              </a:rPr>
              <a:t>Rate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000401" y="6787126"/>
            <a:ext cx="60515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25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-140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350658" y="7557203"/>
            <a:ext cx="1904364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38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5" dirty="0">
                <a:solidFill>
                  <a:srgbClr val="FFFFFF"/>
                </a:solidFill>
                <a:latin typeface="Arial"/>
                <a:cs typeface="Arial"/>
              </a:rPr>
              <a:t>"%Fast%"</a:t>
            </a:r>
            <a:endParaRPr sz="2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11756" y="6794131"/>
            <a:ext cx="66421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90" dirty="0">
                <a:solidFill>
                  <a:srgbClr val="FFFFFF"/>
                </a:solidFill>
                <a:latin typeface="Arial Black"/>
                <a:cs typeface="Arial Black"/>
              </a:rPr>
              <a:t>Average</a:t>
            </a:r>
            <a:r>
              <a:rPr sz="23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10" dirty="0">
                <a:solidFill>
                  <a:srgbClr val="FFFFFF"/>
                </a:solidFill>
                <a:latin typeface="Arial Black"/>
                <a:cs typeface="Arial Black"/>
              </a:rPr>
              <a:t>no.</a:t>
            </a:r>
            <a:r>
              <a:rPr sz="23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05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23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95" dirty="0">
                <a:solidFill>
                  <a:srgbClr val="FFFFFF"/>
                </a:solidFill>
                <a:latin typeface="Arial Black"/>
                <a:cs typeface="Arial Black"/>
              </a:rPr>
              <a:t>balls</a:t>
            </a:r>
            <a:r>
              <a:rPr sz="23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90" dirty="0">
                <a:solidFill>
                  <a:srgbClr val="FFFFFF"/>
                </a:solidFill>
                <a:latin typeface="Arial Black"/>
                <a:cs typeface="Arial Black"/>
              </a:rPr>
              <a:t>required</a:t>
            </a:r>
            <a:r>
              <a:rPr sz="23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2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23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35" dirty="0">
                <a:solidFill>
                  <a:srgbClr val="FFFFFF"/>
                </a:solidFill>
                <a:latin typeface="Arial Black"/>
                <a:cs typeface="Arial Black"/>
              </a:rPr>
              <a:t>take</a:t>
            </a:r>
            <a:r>
              <a:rPr sz="23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25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23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95" dirty="0">
                <a:solidFill>
                  <a:srgbClr val="FFFFFF"/>
                </a:solidFill>
                <a:latin typeface="Arial Black"/>
                <a:cs typeface="Arial Black"/>
              </a:rPr>
              <a:t>wicket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11756" y="7568019"/>
            <a:ext cx="38715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50" dirty="0">
                <a:solidFill>
                  <a:srgbClr val="FFFFFF"/>
                </a:solidFill>
                <a:latin typeface="Arial Black"/>
                <a:cs typeface="Arial Black"/>
              </a:rPr>
              <a:t>Bowling </a:t>
            </a:r>
            <a:r>
              <a:rPr sz="2300" spc="-145" dirty="0">
                <a:solidFill>
                  <a:srgbClr val="FFFFFF"/>
                </a:solidFill>
                <a:latin typeface="Arial Black"/>
                <a:cs typeface="Arial Black"/>
              </a:rPr>
              <a:t>style </a:t>
            </a:r>
            <a:r>
              <a:rPr sz="2300" spc="-105" dirty="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sz="2300" spc="-114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2300" spc="-3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80" dirty="0">
                <a:solidFill>
                  <a:srgbClr val="FFFFFF"/>
                </a:solidFill>
                <a:latin typeface="Arial Black"/>
                <a:cs typeface="Arial Black"/>
              </a:rPr>
              <a:t>player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40885" y="7563173"/>
            <a:ext cx="196723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50" dirty="0">
                <a:solidFill>
                  <a:srgbClr val="FFFFFF"/>
                </a:solidFill>
                <a:latin typeface="Arial Black"/>
                <a:cs typeface="Arial Black"/>
              </a:rPr>
              <a:t>Bowling</a:t>
            </a:r>
            <a:r>
              <a:rPr sz="2300" spc="-2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60" dirty="0">
                <a:solidFill>
                  <a:srgbClr val="FFFFFF"/>
                </a:solidFill>
                <a:latin typeface="Arial Black"/>
                <a:cs typeface="Arial Black"/>
              </a:rPr>
              <a:t>Style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965775" y="8327280"/>
            <a:ext cx="67437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25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13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11756" y="8341937"/>
            <a:ext cx="439547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85" dirty="0">
                <a:solidFill>
                  <a:srgbClr val="FFFFFF"/>
                </a:solidFill>
                <a:latin typeface="Arial Black"/>
                <a:cs typeface="Arial Black"/>
              </a:rPr>
              <a:t>No. </a:t>
            </a:r>
            <a:r>
              <a:rPr sz="2300" spc="-105" dirty="0">
                <a:solidFill>
                  <a:srgbClr val="FFFFFF"/>
                </a:solidFill>
                <a:latin typeface="Arial Black"/>
                <a:cs typeface="Arial Black"/>
              </a:rPr>
              <a:t>of runs </a:t>
            </a:r>
            <a:r>
              <a:rPr sz="2300" spc="-110" dirty="0">
                <a:solidFill>
                  <a:srgbClr val="FFFFFF"/>
                </a:solidFill>
                <a:latin typeface="Arial Black"/>
                <a:cs typeface="Arial Black"/>
              </a:rPr>
              <a:t>allowed </a:t>
            </a:r>
            <a:r>
              <a:rPr sz="2300" spc="-80" dirty="0">
                <a:solidFill>
                  <a:srgbClr val="FFFFFF"/>
                </a:solidFill>
                <a:latin typeface="Arial Black"/>
                <a:cs typeface="Arial Black"/>
              </a:rPr>
              <a:t>per</a:t>
            </a:r>
            <a:r>
              <a:rPr sz="2300" spc="-3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95" dirty="0">
                <a:solidFill>
                  <a:srgbClr val="FFFFFF"/>
                </a:solidFill>
                <a:latin typeface="Arial Black"/>
                <a:cs typeface="Arial Black"/>
              </a:rPr>
              <a:t>wicket</a:t>
            </a:r>
            <a:endParaRPr sz="2300" dirty="0">
              <a:latin typeface="Arial Black"/>
              <a:cs typeface="Arial Blac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40885" y="8334133"/>
            <a:ext cx="249491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50" dirty="0">
                <a:solidFill>
                  <a:srgbClr val="FFFFFF"/>
                </a:solidFill>
                <a:latin typeface="Arial Black"/>
                <a:cs typeface="Arial Black"/>
              </a:rPr>
              <a:t>Bowling</a:t>
            </a:r>
            <a:r>
              <a:rPr sz="2300" spc="-2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90" dirty="0">
                <a:solidFill>
                  <a:srgbClr val="FFFFFF"/>
                </a:solidFill>
                <a:latin typeface="Arial Black"/>
                <a:cs typeface="Arial Black"/>
              </a:rPr>
              <a:t>Average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40885" y="9121615"/>
            <a:ext cx="2175134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300" spc="-135" dirty="0">
                <a:solidFill>
                  <a:srgbClr val="FFFFFF"/>
                </a:solidFill>
                <a:latin typeface="Arial Black"/>
                <a:cs typeface="Arial Black"/>
              </a:rPr>
              <a:t>Maiden Overs</a:t>
            </a:r>
            <a:endParaRPr sz="2300" dirty="0">
              <a:latin typeface="Arial Black"/>
              <a:cs typeface="Arial Black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954680" y="9097357"/>
            <a:ext cx="69659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25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24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99F63F-4626-2B73-386C-A1E4DAD4BB3E}"/>
              </a:ext>
            </a:extLst>
          </p:cNvPr>
          <p:cNvSpPr txBox="1"/>
          <p:nvPr/>
        </p:nvSpPr>
        <p:spPr>
          <a:xfrm>
            <a:off x="4538074" y="9000333"/>
            <a:ext cx="524797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bg1"/>
                </a:solidFill>
                <a:latin typeface="Arial Black" panose="020B0A04020102020204" pitchFamily="34" charset="0"/>
              </a:rPr>
              <a:t>No. of overs with 0 rums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378</Words>
  <Application>Microsoft Office PowerPoint</Application>
  <PresentationFormat>Custom</PresentationFormat>
  <Paragraphs>112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Trebuchet MS</vt:lpstr>
      <vt:lpstr>Office Theme</vt:lpstr>
      <vt:lpstr>Project Best 11</vt:lpstr>
      <vt:lpstr>OPENERS</vt:lpstr>
      <vt:lpstr>ANCHORS /  MIDDLE ORDER</vt:lpstr>
      <vt:lpstr>FINISHER / LOWER  ORDER ANCHOR</vt:lpstr>
      <vt:lpstr>ALL-ROUNDERS /  LOWER ORDER</vt:lpstr>
      <vt:lpstr>SPECIALIST FAST  BOWLERS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REQUIREMENT</dc:title>
  <dc:creator>Nitin Patel</dc:creator>
  <cp:keywords>DAFTs6m0SpY,BAEAzT8cki0</cp:keywords>
  <cp:lastModifiedBy>Arpit Dhiman</cp:lastModifiedBy>
  <cp:revision>2</cp:revision>
  <dcterms:created xsi:type="dcterms:W3CDTF">2023-12-11T07:57:32Z</dcterms:created>
  <dcterms:modified xsi:type="dcterms:W3CDTF">2023-12-11T08:50:47Z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2022-12-05T00:00:00Z</vt:filetime>
  </property>
  <property fmtid="{D5CDD505-2E9C-101B-9397-08002B2CF9AE}" pid="3" name="Creator">
    <vt:lpwstr>Canva</vt:lpwstr>
  </property>
  <property fmtid="{D5CDD505-2E9C-101B-9397-08002B2CF9AE}" pid="4" name="LastSaved">
    <vt:filetime>2023-12-11T00:00:00Z</vt:filetime>
  </property>
</Properties>
</file>