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7772400" cy="2514600"/>
  <p:notesSz cx="6858000" cy="9144000"/>
  <p:embeddedFontLst>
    <p:embeddedFont>
      <p:font typeface="Montserrat Ultra-Bold" charset="1" panose="00000900000000000000"/>
      <p:regular r:id="rId22"/>
    </p:embeddedFont>
    <p:embeddedFont>
      <p:font typeface="Montserrat Bold" charset="1" panose="00000800000000000000"/>
      <p:regular r:id="rId23"/>
    </p:embeddedFont>
    <p:embeddedFont>
      <p:font typeface="Montserrat Medium" charset="1" panose="000006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 Id="rId5"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5.png" Type="http://schemas.openxmlformats.org/officeDocument/2006/relationships/image"/><Relationship Id="rId5"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 Id="rId4" Target="../media/image7.png" Type="http://schemas.openxmlformats.org/officeDocument/2006/relationships/image"/><Relationship Id="rId5"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5.png" Type="http://schemas.openxmlformats.org/officeDocument/2006/relationships/image"/><Relationship Id="rId5"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7.png" Type="http://schemas.openxmlformats.org/officeDocument/2006/relationships/image"/><Relationship Id="rId4"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6.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6.png" Type="http://schemas.openxmlformats.org/officeDocument/2006/relationships/image"/><Relationship Id="rId5"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5.png" Type="http://schemas.openxmlformats.org/officeDocument/2006/relationships/image"/><Relationship Id="rId4" Target="../media/image20.png" Type="http://schemas.openxmlformats.org/officeDocument/2006/relationships/image"/><Relationship Id="rId5" Target="../media/image6.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5.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AutoShape 2" id="2"/>
          <p:cNvSpPr/>
          <p:nvPr/>
        </p:nvSpPr>
        <p:spPr>
          <a:xfrm rot="-5418774">
            <a:off x="4529379" y="1252538"/>
            <a:ext cx="1744064" cy="0"/>
          </a:xfrm>
          <a:prstGeom prst="line">
            <a:avLst/>
          </a:prstGeom>
          <a:ln cap="rnd" w="9525">
            <a:solidFill>
              <a:srgbClr val="FFFFFF"/>
            </a:solidFill>
            <a:prstDash val="sysDot"/>
            <a:headEnd type="none" len="sm" w="sm"/>
            <a:tailEnd type="none" len="sm" w="sm"/>
          </a:ln>
        </p:spPr>
      </p:sp>
      <p:sp>
        <p:nvSpPr>
          <p:cNvPr name="Freeform 3" id="3"/>
          <p:cNvSpPr/>
          <p:nvPr/>
        </p:nvSpPr>
        <p:spPr>
          <a:xfrm flipH="false" flipV="false" rot="0">
            <a:off x="5615839" y="-707693"/>
            <a:ext cx="2907948" cy="2907948"/>
          </a:xfrm>
          <a:custGeom>
            <a:avLst/>
            <a:gdLst/>
            <a:ahLst/>
            <a:cxnLst/>
            <a:rect r="r" b="b" t="t" l="l"/>
            <a:pathLst>
              <a:path h="2907948" w="2907948">
                <a:moveTo>
                  <a:pt x="0" y="0"/>
                </a:moveTo>
                <a:lnTo>
                  <a:pt x="2907949" y="0"/>
                </a:lnTo>
                <a:lnTo>
                  <a:pt x="2907949" y="2907949"/>
                </a:lnTo>
                <a:lnTo>
                  <a:pt x="0" y="2907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5699524" y="1713810"/>
            <a:ext cx="1464533" cy="258134"/>
          </a:xfrm>
          <a:prstGeom prst="rect">
            <a:avLst/>
          </a:prstGeom>
          <a:solidFill>
            <a:srgbClr val="333333"/>
          </a:solidFill>
        </p:spPr>
      </p:sp>
      <p:sp>
        <p:nvSpPr>
          <p:cNvPr name="AutoShape 5" id="5"/>
          <p:cNvSpPr/>
          <p:nvPr/>
        </p:nvSpPr>
        <p:spPr>
          <a:xfrm rot="0">
            <a:off x="5699524" y="593645"/>
            <a:ext cx="1464533" cy="258134"/>
          </a:xfrm>
          <a:prstGeom prst="rect">
            <a:avLst/>
          </a:prstGeom>
          <a:solidFill>
            <a:srgbClr val="A03D49"/>
          </a:solidFill>
        </p:spPr>
      </p:sp>
      <p:sp>
        <p:nvSpPr>
          <p:cNvPr name="AutoShape 6" id="6"/>
          <p:cNvSpPr/>
          <p:nvPr/>
        </p:nvSpPr>
        <p:spPr>
          <a:xfrm rot="-5400000">
            <a:off x="4196220" y="1110610"/>
            <a:ext cx="1464533" cy="258134"/>
          </a:xfrm>
          <a:prstGeom prst="rect">
            <a:avLst/>
          </a:prstGeom>
          <a:solidFill>
            <a:srgbClr val="A03D49"/>
          </a:solidFill>
        </p:spPr>
      </p:sp>
      <p:sp>
        <p:nvSpPr>
          <p:cNvPr name="Freeform 7" id="7"/>
          <p:cNvSpPr/>
          <p:nvPr/>
        </p:nvSpPr>
        <p:spPr>
          <a:xfrm flipH="false" flipV="false" rot="0">
            <a:off x="-972083" y="583935"/>
            <a:ext cx="2087749" cy="2776017"/>
          </a:xfrm>
          <a:custGeom>
            <a:avLst/>
            <a:gdLst/>
            <a:ahLst/>
            <a:cxnLst/>
            <a:rect r="r" b="b" t="t" l="l"/>
            <a:pathLst>
              <a:path h="2776017" w="2087749">
                <a:moveTo>
                  <a:pt x="0" y="0"/>
                </a:moveTo>
                <a:lnTo>
                  <a:pt x="2087748" y="0"/>
                </a:lnTo>
                <a:lnTo>
                  <a:pt x="2087748" y="2776018"/>
                </a:lnTo>
                <a:lnTo>
                  <a:pt x="0" y="2776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161627" y="829011"/>
            <a:ext cx="3477798" cy="1170883"/>
          </a:xfrm>
          <a:custGeom>
            <a:avLst/>
            <a:gdLst/>
            <a:ahLst/>
            <a:cxnLst/>
            <a:rect r="r" b="b" t="t" l="l"/>
            <a:pathLst>
              <a:path h="1170883" w="3477798">
                <a:moveTo>
                  <a:pt x="0" y="0"/>
                </a:moveTo>
                <a:lnTo>
                  <a:pt x="3477798" y="0"/>
                </a:lnTo>
                <a:lnTo>
                  <a:pt x="3477798" y="1170882"/>
                </a:lnTo>
                <a:lnTo>
                  <a:pt x="0" y="1170882"/>
                </a:lnTo>
                <a:lnTo>
                  <a:pt x="0" y="0"/>
                </a:lnTo>
                <a:close/>
              </a:path>
            </a:pathLst>
          </a:custGeom>
          <a:blipFill>
            <a:blip r:embed="rId6"/>
            <a:stretch>
              <a:fillRect l="0" t="0" r="-2067" b="-1055"/>
            </a:stretch>
          </a:blipFill>
        </p:spPr>
      </p:sp>
      <p:sp>
        <p:nvSpPr>
          <p:cNvPr name="TextBox 9" id="9"/>
          <p:cNvSpPr txBox="true"/>
          <p:nvPr/>
        </p:nvSpPr>
        <p:spPr>
          <a:xfrm rot="-5400000">
            <a:off x="4168556" y="1119362"/>
            <a:ext cx="1567488" cy="193575"/>
          </a:xfrm>
          <a:prstGeom prst="rect">
            <a:avLst/>
          </a:prstGeom>
        </p:spPr>
        <p:txBody>
          <a:bodyPr anchor="t" rtlCol="false" tIns="0" lIns="0" bIns="0" rIns="0">
            <a:spAutoFit/>
          </a:bodyPr>
          <a:lstStyle/>
          <a:p>
            <a:pPr algn="ctr">
              <a:lnSpc>
                <a:spcPts val="1486"/>
              </a:lnSpc>
            </a:pPr>
            <a:r>
              <a:rPr lang="en-US" b="true" sz="1597">
                <a:solidFill>
                  <a:srgbClr val="FFDE9C"/>
                </a:solidFill>
                <a:latin typeface="Montserrat Ultra-Bold"/>
                <a:ea typeface="Montserrat Ultra-Bold"/>
                <a:cs typeface="Montserrat Ultra-Bold"/>
                <a:sym typeface="Montserrat Ultra-Bold"/>
              </a:rPr>
              <a:t>TICKET $15</a:t>
            </a:r>
          </a:p>
        </p:txBody>
      </p:sp>
      <p:sp>
        <p:nvSpPr>
          <p:cNvPr name="TextBox 10" id="10"/>
          <p:cNvSpPr txBox="true"/>
          <p:nvPr/>
        </p:nvSpPr>
        <p:spPr>
          <a:xfrm rot="0">
            <a:off x="1161627" y="359348"/>
            <a:ext cx="5673365" cy="432980"/>
          </a:xfrm>
          <a:prstGeom prst="rect">
            <a:avLst/>
          </a:prstGeom>
        </p:spPr>
        <p:txBody>
          <a:bodyPr anchor="t" rtlCol="false" tIns="0" lIns="0" bIns="0" rIns="0">
            <a:spAutoFit/>
          </a:bodyPr>
          <a:lstStyle/>
          <a:p>
            <a:pPr algn="l">
              <a:lnSpc>
                <a:spcPts val="851"/>
              </a:lnSpc>
            </a:pPr>
            <a:r>
              <a:rPr lang="en-US" b="true" sz="926" spc="83">
                <a:solidFill>
                  <a:srgbClr val="FFFFFF"/>
                </a:solidFill>
                <a:latin typeface="Montserrat Bold"/>
                <a:ea typeface="Montserrat Bold"/>
                <a:cs typeface="Montserrat Bold"/>
                <a:sym typeface="Montserrat Bold"/>
              </a:rPr>
              <a:t>NETFLIX MOVIES AND TV SHOWS DATA ANALYSIS</a:t>
            </a:r>
          </a:p>
          <a:p>
            <a:pPr algn="l">
              <a:lnSpc>
                <a:spcPts val="851"/>
              </a:lnSpc>
            </a:pPr>
          </a:p>
          <a:p>
            <a:pPr algn="l">
              <a:lnSpc>
                <a:spcPts val="851"/>
              </a:lnSpc>
            </a:pPr>
            <a:r>
              <a:rPr lang="en-US" b="true" sz="926" spc="83">
                <a:solidFill>
                  <a:srgbClr val="FFFFFF"/>
                </a:solidFill>
                <a:latin typeface="Montserrat Bold"/>
                <a:ea typeface="Montserrat Bold"/>
                <a:cs typeface="Montserrat Bold"/>
                <a:sym typeface="Montserrat Bold"/>
              </a:rPr>
              <a:t>            USING SQL</a:t>
            </a:r>
          </a:p>
          <a:p>
            <a:pPr algn="l">
              <a:lnSpc>
                <a:spcPts val="851"/>
              </a:lnSpc>
            </a:pPr>
          </a:p>
        </p:txBody>
      </p:sp>
      <p:sp>
        <p:nvSpPr>
          <p:cNvPr name="TextBox 11" id="11"/>
          <p:cNvSpPr txBox="true"/>
          <p:nvPr/>
        </p:nvSpPr>
        <p:spPr>
          <a:xfrm rot="0">
            <a:off x="5716996" y="675580"/>
            <a:ext cx="1447061" cy="113316"/>
          </a:xfrm>
          <a:prstGeom prst="rect">
            <a:avLst/>
          </a:prstGeom>
        </p:spPr>
        <p:txBody>
          <a:bodyPr anchor="t" rtlCol="false" tIns="0" lIns="0" bIns="0" rIns="0">
            <a:spAutoFit/>
          </a:bodyPr>
          <a:lstStyle/>
          <a:p>
            <a:pPr algn="ctr">
              <a:lnSpc>
                <a:spcPts val="801"/>
              </a:lnSpc>
            </a:pPr>
            <a:r>
              <a:rPr lang="en-US" b="true" sz="870" spc="78">
                <a:solidFill>
                  <a:srgbClr val="FFDE9C"/>
                </a:solidFill>
                <a:latin typeface="Montserrat Medium"/>
                <a:ea typeface="Montserrat Medium"/>
                <a:cs typeface="Montserrat Medium"/>
                <a:sym typeface="Montserrat Medium"/>
              </a:rPr>
              <a:t>NOVEMBER 14, 2024</a:t>
            </a:r>
          </a:p>
        </p:txBody>
      </p:sp>
      <p:sp>
        <p:nvSpPr>
          <p:cNvPr name="TextBox 12" id="12"/>
          <p:cNvSpPr txBox="true"/>
          <p:nvPr/>
        </p:nvSpPr>
        <p:spPr>
          <a:xfrm rot="0">
            <a:off x="5716996" y="1020928"/>
            <a:ext cx="1352818" cy="113316"/>
          </a:xfrm>
          <a:prstGeom prst="rect">
            <a:avLst/>
          </a:prstGeom>
        </p:spPr>
        <p:txBody>
          <a:bodyPr anchor="t" rtlCol="false" tIns="0" lIns="0" bIns="0" rIns="0">
            <a:spAutoFit/>
          </a:bodyPr>
          <a:lstStyle/>
          <a:p>
            <a:pPr algn="l">
              <a:lnSpc>
                <a:spcPts val="801"/>
              </a:lnSpc>
            </a:pPr>
            <a:r>
              <a:rPr lang="en-US" b="true" sz="870" spc="78">
                <a:solidFill>
                  <a:srgbClr val="FFFFFF"/>
                </a:solidFill>
                <a:latin typeface="Montserrat Medium"/>
                <a:ea typeface="Montserrat Medium"/>
                <a:cs typeface="Montserrat Medium"/>
                <a:sym typeface="Montserrat Medium"/>
              </a:rPr>
              <a:t>PROJECT DONE  BY </a:t>
            </a:r>
          </a:p>
        </p:txBody>
      </p:sp>
      <p:sp>
        <p:nvSpPr>
          <p:cNvPr name="TextBox 13" id="13"/>
          <p:cNvSpPr txBox="true"/>
          <p:nvPr/>
        </p:nvSpPr>
        <p:spPr>
          <a:xfrm rot="0">
            <a:off x="5716996" y="1287728"/>
            <a:ext cx="1604995" cy="118779"/>
          </a:xfrm>
          <a:prstGeom prst="rect">
            <a:avLst/>
          </a:prstGeom>
        </p:spPr>
        <p:txBody>
          <a:bodyPr anchor="t" rtlCol="false" tIns="0" lIns="0" bIns="0" rIns="0">
            <a:spAutoFit/>
          </a:bodyPr>
          <a:lstStyle/>
          <a:p>
            <a:pPr algn="l">
              <a:lnSpc>
                <a:spcPts val="834"/>
              </a:lnSpc>
            </a:pPr>
            <a:r>
              <a:rPr lang="en-US" b="true" sz="906" spc="81">
                <a:solidFill>
                  <a:srgbClr val="FFFFFF"/>
                </a:solidFill>
                <a:latin typeface="Montserrat Medium"/>
                <a:ea typeface="Montserrat Medium"/>
                <a:cs typeface="Montserrat Medium"/>
                <a:sym typeface="Montserrat Medium"/>
              </a:rPr>
              <a:t>ARPITA CHAKROBORTY</a:t>
            </a:r>
          </a:p>
        </p:txBody>
      </p:sp>
      <p:sp>
        <p:nvSpPr>
          <p:cNvPr name="Freeform 14" id="14"/>
          <p:cNvSpPr/>
          <p:nvPr/>
        </p:nvSpPr>
        <p:spPr>
          <a:xfrm flipH="false" flipV="false" rot="0">
            <a:off x="6649888" y="2200256"/>
            <a:ext cx="1028338" cy="352573"/>
          </a:xfrm>
          <a:custGeom>
            <a:avLst/>
            <a:gdLst/>
            <a:ahLst/>
            <a:cxnLst/>
            <a:rect r="r" b="b" t="t" l="l"/>
            <a:pathLst>
              <a:path h="352573" w="1028338">
                <a:moveTo>
                  <a:pt x="0" y="0"/>
                </a:moveTo>
                <a:lnTo>
                  <a:pt x="1028338" y="0"/>
                </a:lnTo>
                <a:lnTo>
                  <a:pt x="1028338" y="352573"/>
                </a:lnTo>
                <a:lnTo>
                  <a:pt x="0" y="352573"/>
                </a:lnTo>
                <a:lnTo>
                  <a:pt x="0" y="0"/>
                </a:lnTo>
                <a:close/>
              </a:path>
            </a:pathLst>
          </a:custGeom>
          <a:blipFill>
            <a:blip r:embed="rId7"/>
            <a:stretch>
              <a:fillRect l="0" t="-31484" r="0" b="-3148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907666" y="293136"/>
            <a:ext cx="4200989" cy="1658155"/>
          </a:xfrm>
          <a:custGeom>
            <a:avLst/>
            <a:gdLst/>
            <a:ahLst/>
            <a:cxnLst/>
            <a:rect r="r" b="b" t="t" l="l"/>
            <a:pathLst>
              <a:path h="1658155" w="4200989">
                <a:moveTo>
                  <a:pt x="0" y="0"/>
                </a:moveTo>
                <a:lnTo>
                  <a:pt x="4200989" y="0"/>
                </a:lnTo>
                <a:lnTo>
                  <a:pt x="4200989" y="1658155"/>
                </a:lnTo>
                <a:lnTo>
                  <a:pt x="0" y="1658155"/>
                </a:lnTo>
                <a:lnTo>
                  <a:pt x="0" y="0"/>
                </a:lnTo>
                <a:close/>
              </a:path>
            </a:pathLst>
          </a:custGeom>
          <a:blipFill>
            <a:blip r:embed="rId2"/>
            <a:stretch>
              <a:fillRect l="-187" t="-2357" r="-187" b="0"/>
            </a:stretch>
          </a:blipFill>
        </p:spPr>
      </p:sp>
      <p:sp>
        <p:nvSpPr>
          <p:cNvPr name="Freeform 3" id="3"/>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3">
              <a:alphaModFix amt="86000"/>
            </a:blip>
            <a:stretch>
              <a:fillRect l="0" t="-9120" r="0" b="-6791"/>
            </a:stretch>
          </a:blipFill>
        </p:spPr>
      </p:sp>
      <p:sp>
        <p:nvSpPr>
          <p:cNvPr name="Freeform 4" id="4"/>
          <p:cNvSpPr/>
          <p:nvPr/>
        </p:nvSpPr>
        <p:spPr>
          <a:xfrm flipH="false" flipV="false" rot="1813273">
            <a:off x="-87241" y="1811606"/>
            <a:ext cx="936538" cy="903069"/>
          </a:xfrm>
          <a:custGeom>
            <a:avLst/>
            <a:gdLst/>
            <a:ahLst/>
            <a:cxnLst/>
            <a:rect r="r" b="b" t="t" l="l"/>
            <a:pathLst>
              <a:path h="903069" w="936538">
                <a:moveTo>
                  <a:pt x="0" y="0"/>
                </a:moveTo>
                <a:lnTo>
                  <a:pt x="936539" y="0"/>
                </a:lnTo>
                <a:lnTo>
                  <a:pt x="936539" y="903068"/>
                </a:lnTo>
                <a:lnTo>
                  <a:pt x="0" y="903068"/>
                </a:lnTo>
                <a:lnTo>
                  <a:pt x="0" y="0"/>
                </a:lnTo>
                <a:close/>
              </a:path>
            </a:pathLst>
          </a:custGeom>
          <a:blipFill>
            <a:blip r:embed="rId4">
              <a:alphaModFix amt="82000"/>
            </a:blip>
            <a:stretch>
              <a:fillRect l="-7670" t="-8551" r="-7670" b="0"/>
            </a:stretch>
          </a:blipFill>
        </p:spPr>
      </p:sp>
      <p:sp>
        <p:nvSpPr>
          <p:cNvPr name="Freeform 5" id="5"/>
          <p:cNvSpPr/>
          <p:nvPr/>
        </p:nvSpPr>
        <p:spPr>
          <a:xfrm flipH="false" flipV="false" rot="0">
            <a:off x="6149348" y="585788"/>
            <a:ext cx="1566372" cy="905109"/>
          </a:xfrm>
          <a:custGeom>
            <a:avLst/>
            <a:gdLst/>
            <a:ahLst/>
            <a:cxnLst/>
            <a:rect r="r" b="b" t="t" l="l"/>
            <a:pathLst>
              <a:path h="905109" w="1566372">
                <a:moveTo>
                  <a:pt x="0" y="0"/>
                </a:moveTo>
                <a:lnTo>
                  <a:pt x="1566372" y="0"/>
                </a:lnTo>
                <a:lnTo>
                  <a:pt x="1566372" y="905109"/>
                </a:lnTo>
                <a:lnTo>
                  <a:pt x="0" y="905109"/>
                </a:lnTo>
                <a:lnTo>
                  <a:pt x="0" y="0"/>
                </a:lnTo>
                <a:close/>
              </a:path>
            </a:pathLst>
          </a:custGeom>
          <a:blipFill>
            <a:blip r:embed="rId5"/>
            <a:stretch>
              <a:fillRect l="-7728" t="0" r="-14259" b="0"/>
            </a:stretch>
          </a:blipFill>
        </p:spPr>
      </p:sp>
      <p:sp>
        <p:nvSpPr>
          <p:cNvPr name="TextBox 6" id="6"/>
          <p:cNvSpPr txBox="true"/>
          <p:nvPr/>
        </p:nvSpPr>
        <p:spPr>
          <a:xfrm rot="0">
            <a:off x="0" y="834390"/>
            <a:ext cx="2001258" cy="8267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9. COUNT THE NUMBER OF CONTENT ITEMS IN EACH GENRE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737292" y="57182"/>
            <a:ext cx="2907936" cy="1274290"/>
          </a:xfrm>
          <a:custGeom>
            <a:avLst/>
            <a:gdLst/>
            <a:ahLst/>
            <a:cxnLst/>
            <a:rect r="r" b="b" t="t" l="l"/>
            <a:pathLst>
              <a:path h="1274290" w="2907936">
                <a:moveTo>
                  <a:pt x="0" y="0"/>
                </a:moveTo>
                <a:lnTo>
                  <a:pt x="2907935" y="0"/>
                </a:lnTo>
                <a:lnTo>
                  <a:pt x="2907935" y="1274289"/>
                </a:lnTo>
                <a:lnTo>
                  <a:pt x="0" y="1274289"/>
                </a:lnTo>
                <a:lnTo>
                  <a:pt x="0" y="0"/>
                </a:lnTo>
                <a:close/>
              </a:path>
            </a:pathLst>
          </a:custGeom>
          <a:blipFill>
            <a:blip r:embed="rId2"/>
            <a:stretch>
              <a:fillRect l="-1103" t="0" r="-1103" b="0"/>
            </a:stretch>
          </a:blipFill>
        </p:spPr>
      </p:sp>
      <p:sp>
        <p:nvSpPr>
          <p:cNvPr name="Freeform 3" id="3"/>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3">
              <a:alphaModFix amt="86000"/>
            </a:blip>
            <a:stretch>
              <a:fillRect l="0" t="-9120" r="0" b="-6791"/>
            </a:stretch>
          </a:blipFill>
        </p:spPr>
      </p:sp>
      <p:sp>
        <p:nvSpPr>
          <p:cNvPr name="Freeform 4" id="4"/>
          <p:cNvSpPr/>
          <p:nvPr/>
        </p:nvSpPr>
        <p:spPr>
          <a:xfrm flipH="false" flipV="false" rot="1813273">
            <a:off x="-202846" y="1936213"/>
            <a:ext cx="745609" cy="788665"/>
          </a:xfrm>
          <a:custGeom>
            <a:avLst/>
            <a:gdLst/>
            <a:ahLst/>
            <a:cxnLst/>
            <a:rect r="r" b="b" t="t" l="l"/>
            <a:pathLst>
              <a:path h="788665" w="745609">
                <a:moveTo>
                  <a:pt x="0" y="0"/>
                </a:moveTo>
                <a:lnTo>
                  <a:pt x="745609" y="0"/>
                </a:lnTo>
                <a:lnTo>
                  <a:pt x="745609" y="788665"/>
                </a:lnTo>
                <a:lnTo>
                  <a:pt x="0" y="788665"/>
                </a:lnTo>
                <a:lnTo>
                  <a:pt x="0" y="0"/>
                </a:lnTo>
                <a:close/>
              </a:path>
            </a:pathLst>
          </a:custGeom>
          <a:blipFill>
            <a:blip r:embed="rId4">
              <a:alphaModFix amt="82000"/>
            </a:blip>
            <a:stretch>
              <a:fillRect l="-8278" t="0" r="-8278" b="0"/>
            </a:stretch>
          </a:blipFill>
        </p:spPr>
      </p:sp>
      <p:sp>
        <p:nvSpPr>
          <p:cNvPr name="Freeform 5" id="5"/>
          <p:cNvSpPr/>
          <p:nvPr/>
        </p:nvSpPr>
        <p:spPr>
          <a:xfrm flipH="false" flipV="false" rot="0">
            <a:off x="5760935" y="340995"/>
            <a:ext cx="1804509" cy="814948"/>
          </a:xfrm>
          <a:custGeom>
            <a:avLst/>
            <a:gdLst/>
            <a:ahLst/>
            <a:cxnLst/>
            <a:rect r="r" b="b" t="t" l="l"/>
            <a:pathLst>
              <a:path h="814948" w="1804509">
                <a:moveTo>
                  <a:pt x="0" y="0"/>
                </a:moveTo>
                <a:lnTo>
                  <a:pt x="1804509" y="0"/>
                </a:lnTo>
                <a:lnTo>
                  <a:pt x="1804509" y="814948"/>
                </a:lnTo>
                <a:lnTo>
                  <a:pt x="0" y="814948"/>
                </a:lnTo>
                <a:lnTo>
                  <a:pt x="0" y="0"/>
                </a:lnTo>
                <a:close/>
              </a:path>
            </a:pathLst>
          </a:custGeom>
          <a:blipFill>
            <a:blip r:embed="rId5"/>
            <a:stretch>
              <a:fillRect l="0" t="0" r="-8537" b="0"/>
            </a:stretch>
          </a:blipFill>
        </p:spPr>
      </p:sp>
      <p:sp>
        <p:nvSpPr>
          <p:cNvPr name="Freeform 6" id="6"/>
          <p:cNvSpPr/>
          <p:nvPr/>
        </p:nvSpPr>
        <p:spPr>
          <a:xfrm flipH="false" flipV="false" rot="0">
            <a:off x="2437217" y="1452525"/>
            <a:ext cx="3253644" cy="888922"/>
          </a:xfrm>
          <a:custGeom>
            <a:avLst/>
            <a:gdLst/>
            <a:ahLst/>
            <a:cxnLst/>
            <a:rect r="r" b="b" t="t" l="l"/>
            <a:pathLst>
              <a:path h="888922" w="3253644">
                <a:moveTo>
                  <a:pt x="0" y="0"/>
                </a:moveTo>
                <a:lnTo>
                  <a:pt x="3253644" y="0"/>
                </a:lnTo>
                <a:lnTo>
                  <a:pt x="3253644" y="888922"/>
                </a:lnTo>
                <a:lnTo>
                  <a:pt x="0" y="888922"/>
                </a:lnTo>
                <a:lnTo>
                  <a:pt x="0" y="0"/>
                </a:lnTo>
                <a:close/>
              </a:path>
            </a:pathLst>
          </a:custGeom>
          <a:blipFill>
            <a:blip r:embed="rId6"/>
            <a:stretch>
              <a:fillRect l="0" t="0" r="-11307" b="0"/>
            </a:stretch>
          </a:blipFill>
        </p:spPr>
      </p:sp>
      <p:sp>
        <p:nvSpPr>
          <p:cNvPr name="Freeform 7" id="7"/>
          <p:cNvSpPr/>
          <p:nvPr/>
        </p:nvSpPr>
        <p:spPr>
          <a:xfrm flipH="false" flipV="false" rot="0">
            <a:off x="5760935" y="1520260"/>
            <a:ext cx="1872482" cy="651947"/>
          </a:xfrm>
          <a:custGeom>
            <a:avLst/>
            <a:gdLst/>
            <a:ahLst/>
            <a:cxnLst/>
            <a:rect r="r" b="b" t="t" l="l"/>
            <a:pathLst>
              <a:path h="651947" w="1872482">
                <a:moveTo>
                  <a:pt x="0" y="0"/>
                </a:moveTo>
                <a:lnTo>
                  <a:pt x="1872482" y="0"/>
                </a:lnTo>
                <a:lnTo>
                  <a:pt x="1872482" y="651946"/>
                </a:lnTo>
                <a:lnTo>
                  <a:pt x="0" y="651946"/>
                </a:lnTo>
                <a:lnTo>
                  <a:pt x="0" y="0"/>
                </a:lnTo>
                <a:close/>
              </a:path>
            </a:pathLst>
          </a:custGeom>
          <a:blipFill>
            <a:blip r:embed="rId7"/>
            <a:stretch>
              <a:fillRect l="0" t="0" r="-25908" b="0"/>
            </a:stretch>
          </a:blipFill>
        </p:spPr>
      </p:sp>
      <p:sp>
        <p:nvSpPr>
          <p:cNvPr name="TextBox 8" id="8"/>
          <p:cNvSpPr txBox="true"/>
          <p:nvPr/>
        </p:nvSpPr>
        <p:spPr>
          <a:xfrm rot="0">
            <a:off x="251460" y="557213"/>
            <a:ext cx="2295605" cy="785596"/>
          </a:xfrm>
          <a:prstGeom prst="rect">
            <a:avLst/>
          </a:prstGeom>
        </p:spPr>
        <p:txBody>
          <a:bodyPr anchor="t" rtlCol="false" tIns="0" lIns="0" bIns="0" rIns="0">
            <a:spAutoFit/>
          </a:bodyPr>
          <a:lstStyle/>
          <a:p>
            <a:pPr algn="ctr">
              <a:lnSpc>
                <a:spcPts val="1574"/>
              </a:lnSpc>
              <a:spcBef>
                <a:spcPct val="0"/>
              </a:spcBef>
            </a:pPr>
            <a:r>
              <a:rPr lang="en-US" b="true" sz="1124" spc="101">
                <a:solidFill>
                  <a:srgbClr val="FFFFFF"/>
                </a:solidFill>
                <a:latin typeface="Montserrat Bold"/>
                <a:ea typeface="Montserrat Bold"/>
                <a:cs typeface="Montserrat Bold"/>
                <a:sym typeface="Montserrat Bold"/>
              </a:rPr>
              <a:t>10.FIND EACH YEAR AND THE AVERAGE NUMBERS OF CONTENT RELEASE IN INDIA ON NETFLIX</a:t>
            </a:r>
          </a:p>
        </p:txBody>
      </p:sp>
      <p:sp>
        <p:nvSpPr>
          <p:cNvPr name="TextBox 9" id="9"/>
          <p:cNvSpPr txBox="true"/>
          <p:nvPr/>
        </p:nvSpPr>
        <p:spPr>
          <a:xfrm rot="0">
            <a:off x="284475" y="1599919"/>
            <a:ext cx="2227421" cy="8267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11. LIST ALL MOVIES THAT ARE DOCUMENTARIES</a:t>
            </a:r>
          </a:p>
          <a:p>
            <a:pPr algn="ctr">
              <a:lnSpc>
                <a:spcPts val="167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119966" y="639613"/>
            <a:ext cx="3374555" cy="723323"/>
          </a:xfrm>
          <a:custGeom>
            <a:avLst/>
            <a:gdLst/>
            <a:ahLst/>
            <a:cxnLst/>
            <a:rect r="r" b="b" t="t" l="l"/>
            <a:pathLst>
              <a:path h="723323" w="3374555">
                <a:moveTo>
                  <a:pt x="0" y="0"/>
                </a:moveTo>
                <a:lnTo>
                  <a:pt x="3374555" y="0"/>
                </a:lnTo>
                <a:lnTo>
                  <a:pt x="3374555" y="723323"/>
                </a:lnTo>
                <a:lnTo>
                  <a:pt x="0" y="723323"/>
                </a:lnTo>
                <a:lnTo>
                  <a:pt x="0" y="0"/>
                </a:lnTo>
                <a:close/>
              </a:path>
            </a:pathLst>
          </a:custGeom>
          <a:blipFill>
            <a:blip r:embed="rId2"/>
            <a:stretch>
              <a:fillRect l="0" t="0" r="-20846" b="0"/>
            </a:stretch>
          </a:blipFill>
        </p:spPr>
      </p:sp>
      <p:sp>
        <p:nvSpPr>
          <p:cNvPr name="Freeform 3" id="3"/>
          <p:cNvSpPr/>
          <p:nvPr/>
        </p:nvSpPr>
        <p:spPr>
          <a:xfrm flipH="false" flipV="false" rot="0">
            <a:off x="2119966" y="1572496"/>
            <a:ext cx="4880853" cy="463681"/>
          </a:xfrm>
          <a:custGeom>
            <a:avLst/>
            <a:gdLst/>
            <a:ahLst/>
            <a:cxnLst/>
            <a:rect r="r" b="b" t="t" l="l"/>
            <a:pathLst>
              <a:path h="463681" w="4880853">
                <a:moveTo>
                  <a:pt x="0" y="0"/>
                </a:moveTo>
                <a:lnTo>
                  <a:pt x="4880853" y="0"/>
                </a:lnTo>
                <a:lnTo>
                  <a:pt x="4880853" y="463681"/>
                </a:lnTo>
                <a:lnTo>
                  <a:pt x="0" y="463681"/>
                </a:lnTo>
                <a:lnTo>
                  <a:pt x="0" y="0"/>
                </a:lnTo>
                <a:close/>
              </a:path>
            </a:pathLst>
          </a:custGeom>
          <a:blipFill>
            <a:blip r:embed="rId3"/>
            <a:stretch>
              <a:fillRect l="0" t="0" r="0" b="0"/>
            </a:stretch>
          </a:blipFill>
        </p:spPr>
      </p:sp>
      <p:sp>
        <p:nvSpPr>
          <p:cNvPr name="TextBox 4" id="4"/>
          <p:cNvSpPr txBox="true"/>
          <p:nvPr/>
        </p:nvSpPr>
        <p:spPr>
          <a:xfrm rot="0">
            <a:off x="192585" y="903691"/>
            <a:ext cx="1755538" cy="8267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12. FIND ALL CONTENT WITHOUT A DIRECTOR</a:t>
            </a:r>
          </a:p>
        </p:txBody>
      </p:sp>
      <p:sp>
        <p:nvSpPr>
          <p:cNvPr name="Freeform 5" id="5"/>
          <p:cNvSpPr/>
          <p:nvPr/>
        </p:nvSpPr>
        <p:spPr>
          <a:xfrm flipH="false" flipV="false" rot="0">
            <a:off x="146262" y="35675"/>
            <a:ext cx="1926713" cy="554073"/>
          </a:xfrm>
          <a:custGeom>
            <a:avLst/>
            <a:gdLst/>
            <a:ahLst/>
            <a:cxnLst/>
            <a:rect r="r" b="b" t="t" l="l"/>
            <a:pathLst>
              <a:path h="554073" w="1926713">
                <a:moveTo>
                  <a:pt x="0" y="0"/>
                </a:moveTo>
                <a:lnTo>
                  <a:pt x="1926714" y="0"/>
                </a:lnTo>
                <a:lnTo>
                  <a:pt x="1926714" y="554073"/>
                </a:lnTo>
                <a:lnTo>
                  <a:pt x="0" y="554073"/>
                </a:lnTo>
                <a:lnTo>
                  <a:pt x="0" y="0"/>
                </a:lnTo>
                <a:close/>
              </a:path>
            </a:pathLst>
          </a:custGeom>
          <a:blipFill>
            <a:blip r:embed="rId4">
              <a:alphaModFix amt="86000"/>
            </a:blip>
            <a:stretch>
              <a:fillRect l="0" t="-9120" r="0" b="-6791"/>
            </a:stretch>
          </a:blipFill>
        </p:spPr>
      </p:sp>
      <p:sp>
        <p:nvSpPr>
          <p:cNvPr name="Freeform 6" id="6"/>
          <p:cNvSpPr/>
          <p:nvPr/>
        </p:nvSpPr>
        <p:spPr>
          <a:xfrm flipH="false" flipV="false" rot="1813273">
            <a:off x="-94241" y="1895302"/>
            <a:ext cx="745609" cy="826655"/>
          </a:xfrm>
          <a:custGeom>
            <a:avLst/>
            <a:gdLst/>
            <a:ahLst/>
            <a:cxnLst/>
            <a:rect r="r" b="b" t="t" l="l"/>
            <a:pathLst>
              <a:path h="826655" w="745609">
                <a:moveTo>
                  <a:pt x="0" y="0"/>
                </a:moveTo>
                <a:lnTo>
                  <a:pt x="745608" y="0"/>
                </a:lnTo>
                <a:lnTo>
                  <a:pt x="745608" y="826655"/>
                </a:lnTo>
                <a:lnTo>
                  <a:pt x="0" y="826655"/>
                </a:lnTo>
                <a:lnTo>
                  <a:pt x="0" y="0"/>
                </a:lnTo>
                <a:close/>
              </a:path>
            </a:pathLst>
          </a:custGeom>
          <a:blipFill>
            <a:blip r:embed="rId5">
              <a:alphaModFix amt="82000"/>
            </a:blip>
            <a:stretch>
              <a:fillRect l="-11085" t="0" r="-11085"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990907" y="657769"/>
            <a:ext cx="5683187" cy="719786"/>
          </a:xfrm>
          <a:custGeom>
            <a:avLst/>
            <a:gdLst/>
            <a:ahLst/>
            <a:cxnLst/>
            <a:rect r="r" b="b" t="t" l="l"/>
            <a:pathLst>
              <a:path h="719786" w="5683187">
                <a:moveTo>
                  <a:pt x="0" y="0"/>
                </a:moveTo>
                <a:lnTo>
                  <a:pt x="5683186" y="0"/>
                </a:lnTo>
                <a:lnTo>
                  <a:pt x="5683186" y="719786"/>
                </a:lnTo>
                <a:lnTo>
                  <a:pt x="0" y="719786"/>
                </a:lnTo>
                <a:lnTo>
                  <a:pt x="0" y="0"/>
                </a:lnTo>
                <a:close/>
              </a:path>
            </a:pathLst>
          </a:custGeom>
          <a:blipFill>
            <a:blip r:embed="rId2"/>
            <a:stretch>
              <a:fillRect l="0" t="0" r="-2344" b="0"/>
            </a:stretch>
          </a:blipFill>
        </p:spPr>
      </p:sp>
      <p:sp>
        <p:nvSpPr>
          <p:cNvPr name="Freeform 3" id="3"/>
          <p:cNvSpPr/>
          <p:nvPr/>
        </p:nvSpPr>
        <p:spPr>
          <a:xfrm flipH="false" flipV="false" rot="0">
            <a:off x="2222009" y="1549267"/>
            <a:ext cx="4803035" cy="489854"/>
          </a:xfrm>
          <a:custGeom>
            <a:avLst/>
            <a:gdLst/>
            <a:ahLst/>
            <a:cxnLst/>
            <a:rect r="r" b="b" t="t" l="l"/>
            <a:pathLst>
              <a:path h="489854" w="4803035">
                <a:moveTo>
                  <a:pt x="0" y="0"/>
                </a:moveTo>
                <a:lnTo>
                  <a:pt x="4803035" y="0"/>
                </a:lnTo>
                <a:lnTo>
                  <a:pt x="4803035" y="489854"/>
                </a:lnTo>
                <a:lnTo>
                  <a:pt x="0" y="489854"/>
                </a:lnTo>
                <a:lnTo>
                  <a:pt x="0" y="0"/>
                </a:lnTo>
                <a:close/>
              </a:path>
            </a:pathLst>
          </a:custGeom>
          <a:blipFill>
            <a:blip r:embed="rId3"/>
            <a:stretch>
              <a:fillRect l="0" t="-13479" r="0" b="-34821"/>
            </a:stretch>
          </a:blipFill>
        </p:spPr>
      </p:sp>
      <p:sp>
        <p:nvSpPr>
          <p:cNvPr name="TextBox 4" id="4"/>
          <p:cNvSpPr txBox="true"/>
          <p:nvPr/>
        </p:nvSpPr>
        <p:spPr>
          <a:xfrm rot="0">
            <a:off x="146262" y="868832"/>
            <a:ext cx="1763266" cy="988871"/>
          </a:xfrm>
          <a:prstGeom prst="rect">
            <a:avLst/>
          </a:prstGeom>
        </p:spPr>
        <p:txBody>
          <a:bodyPr anchor="t" rtlCol="false" tIns="0" lIns="0" bIns="0" rIns="0">
            <a:spAutoFit/>
          </a:bodyPr>
          <a:lstStyle/>
          <a:p>
            <a:pPr algn="ctr">
              <a:lnSpc>
                <a:spcPts val="1585"/>
              </a:lnSpc>
              <a:spcBef>
                <a:spcPct val="0"/>
              </a:spcBef>
            </a:pPr>
            <a:r>
              <a:rPr lang="en-US" b="true" sz="1132" spc="101">
                <a:solidFill>
                  <a:srgbClr val="FFFFFF"/>
                </a:solidFill>
                <a:latin typeface="Montserrat Bold"/>
                <a:ea typeface="Montserrat Bold"/>
                <a:cs typeface="Montserrat Bold"/>
                <a:sym typeface="Montserrat Bold"/>
              </a:rPr>
              <a:t>13. FIND HOW MANY MOVIES ACTOR 'SALMAN KHAN' APPEARED IN THE LAST 10 YEARS</a:t>
            </a:r>
          </a:p>
        </p:txBody>
      </p:sp>
      <p:sp>
        <p:nvSpPr>
          <p:cNvPr name="Freeform 5" id="5"/>
          <p:cNvSpPr/>
          <p:nvPr/>
        </p:nvSpPr>
        <p:spPr>
          <a:xfrm flipH="false" flipV="false" rot="1813273">
            <a:off x="-190300" y="1889748"/>
            <a:ext cx="745609" cy="838518"/>
          </a:xfrm>
          <a:custGeom>
            <a:avLst/>
            <a:gdLst/>
            <a:ahLst/>
            <a:cxnLst/>
            <a:rect r="r" b="b" t="t" l="l"/>
            <a:pathLst>
              <a:path h="838518" w="745609">
                <a:moveTo>
                  <a:pt x="0" y="0"/>
                </a:moveTo>
                <a:lnTo>
                  <a:pt x="745609" y="0"/>
                </a:lnTo>
                <a:lnTo>
                  <a:pt x="745609" y="838518"/>
                </a:lnTo>
                <a:lnTo>
                  <a:pt x="0" y="838518"/>
                </a:lnTo>
                <a:lnTo>
                  <a:pt x="0" y="0"/>
                </a:lnTo>
                <a:close/>
              </a:path>
            </a:pathLst>
          </a:custGeom>
          <a:blipFill>
            <a:blip r:embed="rId4">
              <a:alphaModFix amt="82000"/>
            </a:blip>
            <a:stretch>
              <a:fillRect l="-11961" t="0" r="-11961" b="0"/>
            </a:stretch>
          </a:blipFill>
        </p:spPr>
      </p:sp>
      <p:sp>
        <p:nvSpPr>
          <p:cNvPr name="Freeform 6" id="6"/>
          <p:cNvSpPr/>
          <p:nvPr/>
        </p:nvSpPr>
        <p:spPr>
          <a:xfrm flipH="false" flipV="false" rot="0">
            <a:off x="146262" y="35675"/>
            <a:ext cx="1947042" cy="559919"/>
          </a:xfrm>
          <a:custGeom>
            <a:avLst/>
            <a:gdLst/>
            <a:ahLst/>
            <a:cxnLst/>
            <a:rect r="r" b="b" t="t" l="l"/>
            <a:pathLst>
              <a:path h="559919" w="1947042">
                <a:moveTo>
                  <a:pt x="0" y="0"/>
                </a:moveTo>
                <a:lnTo>
                  <a:pt x="1947042" y="0"/>
                </a:lnTo>
                <a:lnTo>
                  <a:pt x="1947042" y="559919"/>
                </a:lnTo>
                <a:lnTo>
                  <a:pt x="0" y="559919"/>
                </a:lnTo>
                <a:lnTo>
                  <a:pt x="0" y="0"/>
                </a:lnTo>
                <a:close/>
              </a:path>
            </a:pathLst>
          </a:custGeom>
          <a:blipFill>
            <a:blip r:embed="rId5">
              <a:alphaModFix amt="86000"/>
            </a:blip>
            <a:stretch>
              <a:fillRect l="0" t="-9120" r="0" b="-6791"/>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365490" y="251460"/>
            <a:ext cx="3654043" cy="1694563"/>
          </a:xfrm>
          <a:custGeom>
            <a:avLst/>
            <a:gdLst/>
            <a:ahLst/>
            <a:cxnLst/>
            <a:rect r="r" b="b" t="t" l="l"/>
            <a:pathLst>
              <a:path h="1694563" w="3654043">
                <a:moveTo>
                  <a:pt x="0" y="0"/>
                </a:moveTo>
                <a:lnTo>
                  <a:pt x="3654043" y="0"/>
                </a:lnTo>
                <a:lnTo>
                  <a:pt x="3654043" y="1694563"/>
                </a:lnTo>
                <a:lnTo>
                  <a:pt x="0" y="1694563"/>
                </a:lnTo>
                <a:lnTo>
                  <a:pt x="0" y="0"/>
                </a:lnTo>
                <a:close/>
              </a:path>
            </a:pathLst>
          </a:custGeom>
          <a:blipFill>
            <a:blip r:embed="rId2"/>
            <a:stretch>
              <a:fillRect l="0" t="0" r="0" b="0"/>
            </a:stretch>
          </a:blipFill>
        </p:spPr>
      </p:sp>
      <p:sp>
        <p:nvSpPr>
          <p:cNvPr name="Freeform 3" id="3"/>
          <p:cNvSpPr/>
          <p:nvPr/>
        </p:nvSpPr>
        <p:spPr>
          <a:xfrm flipH="false" flipV="false" rot="0">
            <a:off x="6084033" y="525876"/>
            <a:ext cx="1436907" cy="976239"/>
          </a:xfrm>
          <a:custGeom>
            <a:avLst/>
            <a:gdLst/>
            <a:ahLst/>
            <a:cxnLst/>
            <a:rect r="r" b="b" t="t" l="l"/>
            <a:pathLst>
              <a:path h="976239" w="1436907">
                <a:moveTo>
                  <a:pt x="0" y="0"/>
                </a:moveTo>
                <a:lnTo>
                  <a:pt x="1436907" y="0"/>
                </a:lnTo>
                <a:lnTo>
                  <a:pt x="1436907" y="976239"/>
                </a:lnTo>
                <a:lnTo>
                  <a:pt x="0" y="976239"/>
                </a:lnTo>
                <a:lnTo>
                  <a:pt x="0" y="0"/>
                </a:lnTo>
                <a:close/>
              </a:path>
            </a:pathLst>
          </a:custGeom>
          <a:blipFill>
            <a:blip r:embed="rId3"/>
            <a:stretch>
              <a:fillRect l="0" t="0" r="-14975" b="0"/>
            </a:stretch>
          </a:blipFill>
        </p:spPr>
      </p:sp>
      <p:sp>
        <p:nvSpPr>
          <p:cNvPr name="TextBox 4" id="4"/>
          <p:cNvSpPr txBox="true"/>
          <p:nvPr/>
        </p:nvSpPr>
        <p:spPr>
          <a:xfrm rot="0">
            <a:off x="37199" y="624840"/>
            <a:ext cx="2328291" cy="12458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14. FIND THE TOP 10 ACTORS WHO HAVE APPEARED IN THE HIGHEST NUMBER OF MOVIES PRODUCED IN INDIA</a:t>
            </a:r>
          </a:p>
        </p:txBody>
      </p:sp>
      <p:sp>
        <p:nvSpPr>
          <p:cNvPr name="Freeform 5" id="5"/>
          <p:cNvSpPr/>
          <p:nvPr/>
        </p:nvSpPr>
        <p:spPr>
          <a:xfrm flipH="false" flipV="false" rot="0">
            <a:off x="146262" y="35675"/>
            <a:ext cx="1947042" cy="559919"/>
          </a:xfrm>
          <a:custGeom>
            <a:avLst/>
            <a:gdLst/>
            <a:ahLst/>
            <a:cxnLst/>
            <a:rect r="r" b="b" t="t" l="l"/>
            <a:pathLst>
              <a:path h="559919" w="1947042">
                <a:moveTo>
                  <a:pt x="0" y="0"/>
                </a:moveTo>
                <a:lnTo>
                  <a:pt x="1947042" y="0"/>
                </a:lnTo>
                <a:lnTo>
                  <a:pt x="1947042" y="559919"/>
                </a:lnTo>
                <a:lnTo>
                  <a:pt x="0" y="559919"/>
                </a:lnTo>
                <a:lnTo>
                  <a:pt x="0" y="0"/>
                </a:lnTo>
                <a:close/>
              </a:path>
            </a:pathLst>
          </a:custGeom>
          <a:blipFill>
            <a:blip r:embed="rId4">
              <a:alphaModFix amt="86000"/>
            </a:blip>
            <a:stretch>
              <a:fillRect l="0" t="-9120" r="0" b="-6791"/>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447080" y="432524"/>
            <a:ext cx="3579519" cy="1472731"/>
          </a:xfrm>
          <a:custGeom>
            <a:avLst/>
            <a:gdLst/>
            <a:ahLst/>
            <a:cxnLst/>
            <a:rect r="r" b="b" t="t" l="l"/>
            <a:pathLst>
              <a:path h="1472731" w="3579519">
                <a:moveTo>
                  <a:pt x="0" y="0"/>
                </a:moveTo>
                <a:lnTo>
                  <a:pt x="3579519" y="0"/>
                </a:lnTo>
                <a:lnTo>
                  <a:pt x="3579519" y="1472731"/>
                </a:lnTo>
                <a:lnTo>
                  <a:pt x="0" y="1472731"/>
                </a:lnTo>
                <a:lnTo>
                  <a:pt x="0" y="0"/>
                </a:lnTo>
                <a:close/>
              </a:path>
            </a:pathLst>
          </a:custGeom>
          <a:blipFill>
            <a:blip r:embed="rId2"/>
            <a:stretch>
              <a:fillRect l="0" t="0" r="-22815" b="0"/>
            </a:stretch>
          </a:blipFill>
        </p:spPr>
      </p:sp>
      <p:sp>
        <p:nvSpPr>
          <p:cNvPr name="Freeform 3" id="3"/>
          <p:cNvSpPr/>
          <p:nvPr/>
        </p:nvSpPr>
        <p:spPr>
          <a:xfrm flipH="false" flipV="false" rot="0">
            <a:off x="6081010" y="622795"/>
            <a:ext cx="1561139" cy="794238"/>
          </a:xfrm>
          <a:custGeom>
            <a:avLst/>
            <a:gdLst/>
            <a:ahLst/>
            <a:cxnLst/>
            <a:rect r="r" b="b" t="t" l="l"/>
            <a:pathLst>
              <a:path h="794238" w="1561139">
                <a:moveTo>
                  <a:pt x="0" y="0"/>
                </a:moveTo>
                <a:lnTo>
                  <a:pt x="1561139" y="0"/>
                </a:lnTo>
                <a:lnTo>
                  <a:pt x="1561139" y="794238"/>
                </a:lnTo>
                <a:lnTo>
                  <a:pt x="0" y="794238"/>
                </a:lnTo>
                <a:lnTo>
                  <a:pt x="0" y="0"/>
                </a:lnTo>
                <a:close/>
              </a:path>
            </a:pathLst>
          </a:custGeom>
          <a:blipFill>
            <a:blip r:embed="rId3"/>
            <a:stretch>
              <a:fillRect l="0" t="0" r="-40533" b="0"/>
            </a:stretch>
          </a:blipFill>
        </p:spPr>
      </p:sp>
      <p:sp>
        <p:nvSpPr>
          <p:cNvPr name="TextBox 4" id="4"/>
          <p:cNvSpPr txBox="true"/>
          <p:nvPr/>
        </p:nvSpPr>
        <p:spPr>
          <a:xfrm rot="0">
            <a:off x="56137" y="785325"/>
            <a:ext cx="2333793" cy="8267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15. CATEGORIZE CONTENT BASED ON THE PRESENCE OF 'KILL' AND 'VIOLENCE' KEYWORDS</a:t>
            </a:r>
          </a:p>
        </p:txBody>
      </p:sp>
      <p:sp>
        <p:nvSpPr>
          <p:cNvPr name="Freeform 5" id="5"/>
          <p:cNvSpPr/>
          <p:nvPr/>
        </p:nvSpPr>
        <p:spPr>
          <a:xfrm flipH="false" flipV="false" rot="0">
            <a:off x="146262" y="35675"/>
            <a:ext cx="1947042" cy="559919"/>
          </a:xfrm>
          <a:custGeom>
            <a:avLst/>
            <a:gdLst/>
            <a:ahLst/>
            <a:cxnLst/>
            <a:rect r="r" b="b" t="t" l="l"/>
            <a:pathLst>
              <a:path h="559919" w="1947042">
                <a:moveTo>
                  <a:pt x="0" y="0"/>
                </a:moveTo>
                <a:lnTo>
                  <a:pt x="1947042" y="0"/>
                </a:lnTo>
                <a:lnTo>
                  <a:pt x="1947042" y="559919"/>
                </a:lnTo>
                <a:lnTo>
                  <a:pt x="0" y="559919"/>
                </a:lnTo>
                <a:lnTo>
                  <a:pt x="0" y="0"/>
                </a:lnTo>
                <a:close/>
              </a:path>
            </a:pathLst>
          </a:custGeom>
          <a:blipFill>
            <a:blip r:embed="rId4">
              <a:alphaModFix amt="86000"/>
            </a:blip>
            <a:stretch>
              <a:fillRect l="0" t="-9120" r="0" b="-6791"/>
            </a:stretch>
          </a:blipFill>
        </p:spPr>
      </p:sp>
      <p:sp>
        <p:nvSpPr>
          <p:cNvPr name="Freeform 6" id="6"/>
          <p:cNvSpPr/>
          <p:nvPr/>
        </p:nvSpPr>
        <p:spPr>
          <a:xfrm flipH="false" flipV="false" rot="1813273">
            <a:off x="-190300" y="1889748"/>
            <a:ext cx="745609" cy="838518"/>
          </a:xfrm>
          <a:custGeom>
            <a:avLst/>
            <a:gdLst/>
            <a:ahLst/>
            <a:cxnLst/>
            <a:rect r="r" b="b" t="t" l="l"/>
            <a:pathLst>
              <a:path h="838518" w="745609">
                <a:moveTo>
                  <a:pt x="0" y="0"/>
                </a:moveTo>
                <a:lnTo>
                  <a:pt x="745609" y="0"/>
                </a:lnTo>
                <a:lnTo>
                  <a:pt x="745609" y="838518"/>
                </a:lnTo>
                <a:lnTo>
                  <a:pt x="0" y="838518"/>
                </a:lnTo>
                <a:lnTo>
                  <a:pt x="0" y="0"/>
                </a:lnTo>
                <a:close/>
              </a:path>
            </a:pathLst>
          </a:custGeom>
          <a:blipFill>
            <a:blip r:embed="rId5">
              <a:alphaModFix amt="82000"/>
            </a:blip>
            <a:stretch>
              <a:fillRect l="-11961" t="0" r="-11961"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TextBox 2" id="2"/>
          <p:cNvSpPr txBox="true"/>
          <p:nvPr/>
        </p:nvSpPr>
        <p:spPr>
          <a:xfrm rot="0">
            <a:off x="212123" y="142875"/>
            <a:ext cx="2638068" cy="1981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FINDINGS AND CONCLUSION</a:t>
            </a:r>
          </a:p>
        </p:txBody>
      </p:sp>
      <p:sp>
        <p:nvSpPr>
          <p:cNvPr name="TextBox 3" id="3"/>
          <p:cNvSpPr txBox="true"/>
          <p:nvPr/>
        </p:nvSpPr>
        <p:spPr>
          <a:xfrm rot="0">
            <a:off x="0" y="565150"/>
            <a:ext cx="7631212" cy="1267315"/>
          </a:xfrm>
          <a:prstGeom prst="rect">
            <a:avLst/>
          </a:prstGeom>
        </p:spPr>
        <p:txBody>
          <a:bodyPr anchor="t" rtlCol="false" tIns="0" lIns="0" bIns="0" rIns="0">
            <a:spAutoFit/>
          </a:bodyPr>
          <a:lstStyle/>
          <a:p>
            <a:pPr algn="ctr" marL="200195" indent="-100097" lvl="1">
              <a:lnSpc>
                <a:spcPts val="1298"/>
              </a:lnSpc>
              <a:buFont typeface="Arial"/>
              <a:buChar char="•"/>
            </a:pPr>
            <a:r>
              <a:rPr lang="en-US" b="true" sz="927" spc="83">
                <a:solidFill>
                  <a:srgbClr val="FFFFFF"/>
                </a:solidFill>
                <a:latin typeface="Montserrat Bold"/>
                <a:ea typeface="Montserrat Bold"/>
                <a:cs typeface="Montserrat Bold"/>
                <a:sym typeface="Montserrat Bold"/>
              </a:rPr>
              <a:t>CONTENT DISTRIBUTION: THE DATASET CONTAINS A DIVERSE RANGE OF MOVIES AND TV SHOWS WITH VARYING RATINGS AND GENRES.</a:t>
            </a:r>
          </a:p>
          <a:p>
            <a:pPr algn="ctr" marL="200195" indent="-100097" lvl="1">
              <a:lnSpc>
                <a:spcPts val="1298"/>
              </a:lnSpc>
              <a:buFont typeface="Arial"/>
              <a:buChar char="•"/>
            </a:pPr>
            <a:r>
              <a:rPr lang="en-US" b="true" sz="927" spc="83">
                <a:solidFill>
                  <a:srgbClr val="FFFFFF"/>
                </a:solidFill>
                <a:latin typeface="Montserrat Bold"/>
                <a:ea typeface="Montserrat Bold"/>
                <a:cs typeface="Montserrat Bold"/>
                <a:sym typeface="Montserrat Bold"/>
              </a:rPr>
              <a:t>COMMON RATINGS: INSIGHTS INTO THE MOST COMMON RATINGS PROVIDE AN UNDERSTANDING OF THE CONTENT'S TARGET AUDIENCE.</a:t>
            </a:r>
          </a:p>
          <a:p>
            <a:pPr algn="ctr" marL="200195" indent="-100097" lvl="1">
              <a:lnSpc>
                <a:spcPts val="1298"/>
              </a:lnSpc>
              <a:buFont typeface="Arial"/>
              <a:buChar char="•"/>
            </a:pPr>
            <a:r>
              <a:rPr lang="en-US" b="true" sz="927" spc="83">
                <a:solidFill>
                  <a:srgbClr val="FFFFFF"/>
                </a:solidFill>
                <a:latin typeface="Montserrat Bold"/>
                <a:ea typeface="Montserrat Bold"/>
                <a:cs typeface="Montserrat Bold"/>
                <a:sym typeface="Montserrat Bold"/>
              </a:rPr>
              <a:t>GEOGRAPHICAL INSIGHTS: THE TOP COUNTRIES AND THE AVERAGE CONTENT RELEASES BY INDIA HIGHLIGHT REGIONAL CONTENT DISTRIBUTION.</a:t>
            </a:r>
          </a:p>
          <a:p>
            <a:pPr algn="just" marL="200195" indent="-100097" lvl="1">
              <a:lnSpc>
                <a:spcPts val="1298"/>
              </a:lnSpc>
              <a:buFont typeface="Arial"/>
              <a:buChar char="•"/>
            </a:pPr>
            <a:r>
              <a:rPr lang="en-US" b="true" sz="927" spc="83">
                <a:solidFill>
                  <a:srgbClr val="FFFFFF"/>
                </a:solidFill>
                <a:latin typeface="Montserrat Bold"/>
                <a:ea typeface="Montserrat Bold"/>
                <a:cs typeface="Montserrat Bold"/>
                <a:sym typeface="Montserrat Bold"/>
              </a:rPr>
              <a:t>CONTENT CATEGORIZATION: CATEGORIZING CONTENT BASED ON SPECIFIC KEYWORDS HELPS IN UNDERSTANDING THE NATURE OF CONTENT AVAILABLE ON NETFLIX.</a:t>
            </a:r>
          </a:p>
        </p:txBody>
      </p:sp>
      <p:sp>
        <p:nvSpPr>
          <p:cNvPr name="Freeform 4" id="4"/>
          <p:cNvSpPr/>
          <p:nvPr/>
        </p:nvSpPr>
        <p:spPr>
          <a:xfrm flipH="false" flipV="false" rot="0">
            <a:off x="329990" y="497880"/>
            <a:ext cx="6354294" cy="1827330"/>
          </a:xfrm>
          <a:custGeom>
            <a:avLst/>
            <a:gdLst/>
            <a:ahLst/>
            <a:cxnLst/>
            <a:rect r="r" b="b" t="t" l="l"/>
            <a:pathLst>
              <a:path h="1827330" w="6354294">
                <a:moveTo>
                  <a:pt x="0" y="0"/>
                </a:moveTo>
                <a:lnTo>
                  <a:pt x="6354295" y="0"/>
                </a:lnTo>
                <a:lnTo>
                  <a:pt x="6354295" y="1827331"/>
                </a:lnTo>
                <a:lnTo>
                  <a:pt x="0" y="1827331"/>
                </a:lnTo>
                <a:lnTo>
                  <a:pt x="0" y="0"/>
                </a:lnTo>
                <a:close/>
              </a:path>
            </a:pathLst>
          </a:custGeom>
          <a:blipFill>
            <a:blip r:embed="rId2">
              <a:alphaModFix amt="18999"/>
            </a:blip>
            <a:stretch>
              <a:fillRect l="0" t="-9120" r="0" b="-6791"/>
            </a:stretch>
          </a:blipFill>
        </p:spPr>
      </p:sp>
      <p:sp>
        <p:nvSpPr>
          <p:cNvPr name="Freeform 5" id="5"/>
          <p:cNvSpPr/>
          <p:nvPr/>
        </p:nvSpPr>
        <p:spPr>
          <a:xfrm flipH="false" flipV="false" rot="1813273">
            <a:off x="-121344" y="1905952"/>
            <a:ext cx="745609" cy="838518"/>
          </a:xfrm>
          <a:custGeom>
            <a:avLst/>
            <a:gdLst/>
            <a:ahLst/>
            <a:cxnLst/>
            <a:rect r="r" b="b" t="t" l="l"/>
            <a:pathLst>
              <a:path h="838518" w="745609">
                <a:moveTo>
                  <a:pt x="0" y="0"/>
                </a:moveTo>
                <a:lnTo>
                  <a:pt x="745608" y="0"/>
                </a:lnTo>
                <a:lnTo>
                  <a:pt x="745608" y="838518"/>
                </a:lnTo>
                <a:lnTo>
                  <a:pt x="0" y="838518"/>
                </a:lnTo>
                <a:lnTo>
                  <a:pt x="0" y="0"/>
                </a:lnTo>
                <a:close/>
              </a:path>
            </a:pathLst>
          </a:custGeom>
          <a:blipFill>
            <a:blip r:embed="rId3">
              <a:alphaModFix amt="82000"/>
            </a:blip>
            <a:stretch>
              <a:fillRect l="-11961" t="0" r="-11961" b="0"/>
            </a:stretch>
          </a:blipFill>
        </p:spPr>
      </p:sp>
      <p:sp>
        <p:nvSpPr>
          <p:cNvPr name="Freeform 6" id="6"/>
          <p:cNvSpPr/>
          <p:nvPr/>
        </p:nvSpPr>
        <p:spPr>
          <a:xfrm flipH="false" flipV="false" rot="0">
            <a:off x="6684285" y="2162027"/>
            <a:ext cx="631003" cy="352573"/>
          </a:xfrm>
          <a:custGeom>
            <a:avLst/>
            <a:gdLst/>
            <a:ahLst/>
            <a:cxnLst/>
            <a:rect r="r" b="b" t="t" l="l"/>
            <a:pathLst>
              <a:path h="352573" w="631003">
                <a:moveTo>
                  <a:pt x="0" y="0"/>
                </a:moveTo>
                <a:lnTo>
                  <a:pt x="631003" y="0"/>
                </a:lnTo>
                <a:lnTo>
                  <a:pt x="631003" y="352573"/>
                </a:lnTo>
                <a:lnTo>
                  <a:pt x="0" y="352573"/>
                </a:lnTo>
                <a:lnTo>
                  <a:pt x="0" y="0"/>
                </a:lnTo>
                <a:close/>
              </a:path>
            </a:pathLst>
          </a:custGeom>
          <a:blipFill>
            <a:blip r:embed="rId4"/>
            <a:stretch>
              <a:fillRect l="0" t="0" r="0" b="0"/>
            </a:stretch>
          </a:blipFill>
        </p:spPr>
      </p:sp>
      <p:sp>
        <p:nvSpPr>
          <p:cNvPr name="Freeform 7" id="7"/>
          <p:cNvSpPr/>
          <p:nvPr/>
        </p:nvSpPr>
        <p:spPr>
          <a:xfrm flipH="false" flipV="false" rot="0">
            <a:off x="4620506" y="-14362"/>
            <a:ext cx="631003" cy="352573"/>
          </a:xfrm>
          <a:custGeom>
            <a:avLst/>
            <a:gdLst/>
            <a:ahLst/>
            <a:cxnLst/>
            <a:rect r="r" b="b" t="t" l="l"/>
            <a:pathLst>
              <a:path h="352573" w="631003">
                <a:moveTo>
                  <a:pt x="0" y="0"/>
                </a:moveTo>
                <a:lnTo>
                  <a:pt x="631003" y="0"/>
                </a:lnTo>
                <a:lnTo>
                  <a:pt x="631003" y="352574"/>
                </a:lnTo>
                <a:lnTo>
                  <a:pt x="0" y="352574"/>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TextBox 2" id="2"/>
          <p:cNvSpPr txBox="true"/>
          <p:nvPr/>
        </p:nvSpPr>
        <p:spPr>
          <a:xfrm rot="0">
            <a:off x="140304" y="142875"/>
            <a:ext cx="1120021" cy="1981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OVERVIEW :</a:t>
            </a:r>
          </a:p>
        </p:txBody>
      </p:sp>
      <p:sp>
        <p:nvSpPr>
          <p:cNvPr name="TextBox 3" id="3"/>
          <p:cNvSpPr txBox="true"/>
          <p:nvPr/>
        </p:nvSpPr>
        <p:spPr>
          <a:xfrm rot="0">
            <a:off x="251460" y="479697"/>
            <a:ext cx="7269480" cy="12458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THIS PROJECT INVOLVES A COMPREHENSIVE ANALYSIS OF NETFLIX'S MOVIES AND TV SHOWS DATA USING SQL. THE GOAL IS TO EXTRACT VALUABLE INSIGHTS AND ANSWER VARIOUS BUSINESS QUESTIONS BASED ON THE DATASET. THE FOLLOWING README PROVIDES A DETAILED ACCOUNT OF THE PROJECT'S OBJECTIVES, BUSINESS PROBLEMS, SOLUTIONS, FINDINGS, AND CONCLUSIONS</a:t>
            </a:r>
          </a:p>
        </p:txBody>
      </p:sp>
      <p:sp>
        <p:nvSpPr>
          <p:cNvPr name="Freeform 4" id="4"/>
          <p:cNvSpPr/>
          <p:nvPr/>
        </p:nvSpPr>
        <p:spPr>
          <a:xfrm flipH="false" flipV="false" rot="-1294198">
            <a:off x="6933028" y="1811606"/>
            <a:ext cx="936538" cy="903069"/>
          </a:xfrm>
          <a:custGeom>
            <a:avLst/>
            <a:gdLst/>
            <a:ahLst/>
            <a:cxnLst/>
            <a:rect r="r" b="b" t="t" l="l"/>
            <a:pathLst>
              <a:path h="903069" w="936538">
                <a:moveTo>
                  <a:pt x="0" y="0"/>
                </a:moveTo>
                <a:lnTo>
                  <a:pt x="936538" y="0"/>
                </a:lnTo>
                <a:lnTo>
                  <a:pt x="936538" y="903068"/>
                </a:lnTo>
                <a:lnTo>
                  <a:pt x="0" y="903068"/>
                </a:lnTo>
                <a:lnTo>
                  <a:pt x="0" y="0"/>
                </a:lnTo>
                <a:close/>
              </a:path>
            </a:pathLst>
          </a:custGeom>
          <a:blipFill>
            <a:blip r:embed="rId2">
              <a:alphaModFix amt="82000"/>
            </a:blip>
            <a:stretch>
              <a:fillRect l="-7670" t="-8551" r="-7670" b="0"/>
            </a:stretch>
          </a:blipFill>
        </p:spPr>
      </p:sp>
      <p:sp>
        <p:nvSpPr>
          <p:cNvPr name="Freeform 5" id="5"/>
          <p:cNvSpPr/>
          <p:nvPr/>
        </p:nvSpPr>
        <p:spPr>
          <a:xfrm flipH="false" flipV="false" rot="1165212">
            <a:off x="20007" y="1612977"/>
            <a:ext cx="396876" cy="1005840"/>
          </a:xfrm>
          <a:custGeom>
            <a:avLst/>
            <a:gdLst/>
            <a:ahLst/>
            <a:cxnLst/>
            <a:rect r="r" b="b" t="t" l="l"/>
            <a:pathLst>
              <a:path h="1005840" w="396876">
                <a:moveTo>
                  <a:pt x="0" y="0"/>
                </a:moveTo>
                <a:lnTo>
                  <a:pt x="396877" y="0"/>
                </a:lnTo>
                <a:lnTo>
                  <a:pt x="396877" y="1005840"/>
                </a:lnTo>
                <a:lnTo>
                  <a:pt x="0" y="1005840"/>
                </a:lnTo>
                <a:lnTo>
                  <a:pt x="0" y="0"/>
                </a:lnTo>
                <a:close/>
              </a:path>
            </a:pathLst>
          </a:custGeom>
          <a:blipFill>
            <a:blip r:embed="rId3">
              <a:alphaModFix amt="8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5775" y="398703"/>
            <a:ext cx="7435165" cy="1717195"/>
          </a:xfrm>
          <a:custGeom>
            <a:avLst/>
            <a:gdLst/>
            <a:ahLst/>
            <a:cxnLst/>
            <a:rect r="r" b="b" t="t" l="l"/>
            <a:pathLst>
              <a:path h="1717195" w="7435165">
                <a:moveTo>
                  <a:pt x="0" y="0"/>
                </a:moveTo>
                <a:lnTo>
                  <a:pt x="7435165" y="0"/>
                </a:lnTo>
                <a:lnTo>
                  <a:pt x="7435165" y="1717194"/>
                </a:lnTo>
                <a:lnTo>
                  <a:pt x="0" y="1717194"/>
                </a:lnTo>
                <a:lnTo>
                  <a:pt x="0" y="0"/>
                </a:lnTo>
                <a:close/>
              </a:path>
            </a:pathLst>
          </a:custGeom>
          <a:blipFill>
            <a:blip r:embed="rId5">
              <a:alphaModFix amt="26000"/>
            </a:blip>
            <a:stretch>
              <a:fillRect l="-2673" t="-15196" r="0" b="-3298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53839" y="251460"/>
            <a:ext cx="7618561" cy="1759551"/>
          </a:xfrm>
          <a:custGeom>
            <a:avLst/>
            <a:gdLst/>
            <a:ahLst/>
            <a:cxnLst/>
            <a:rect r="r" b="b" t="t" l="l"/>
            <a:pathLst>
              <a:path h="1759551" w="7618561">
                <a:moveTo>
                  <a:pt x="0" y="0"/>
                </a:moveTo>
                <a:lnTo>
                  <a:pt x="7618561" y="0"/>
                </a:lnTo>
                <a:lnTo>
                  <a:pt x="7618561" y="1759551"/>
                </a:lnTo>
                <a:lnTo>
                  <a:pt x="0" y="1759551"/>
                </a:lnTo>
                <a:lnTo>
                  <a:pt x="0" y="0"/>
                </a:lnTo>
                <a:close/>
              </a:path>
            </a:pathLst>
          </a:custGeom>
          <a:blipFill>
            <a:blip r:embed="rId2">
              <a:alphaModFix amt="26000"/>
            </a:blip>
            <a:stretch>
              <a:fillRect l="-2673" t="-15196" r="0" b="-32989"/>
            </a:stretch>
          </a:blipFill>
        </p:spPr>
      </p:sp>
      <p:sp>
        <p:nvSpPr>
          <p:cNvPr name="Freeform 3" id="3"/>
          <p:cNvSpPr/>
          <p:nvPr/>
        </p:nvSpPr>
        <p:spPr>
          <a:xfrm flipH="false" flipV="false" rot="0">
            <a:off x="0" y="2162027"/>
            <a:ext cx="1028338" cy="352573"/>
          </a:xfrm>
          <a:custGeom>
            <a:avLst/>
            <a:gdLst/>
            <a:ahLst/>
            <a:cxnLst/>
            <a:rect r="r" b="b" t="t" l="l"/>
            <a:pathLst>
              <a:path h="352573" w="1028338">
                <a:moveTo>
                  <a:pt x="0" y="0"/>
                </a:moveTo>
                <a:lnTo>
                  <a:pt x="1028338" y="0"/>
                </a:lnTo>
                <a:lnTo>
                  <a:pt x="1028338" y="352573"/>
                </a:lnTo>
                <a:lnTo>
                  <a:pt x="0" y="352573"/>
                </a:lnTo>
                <a:lnTo>
                  <a:pt x="0" y="0"/>
                </a:lnTo>
                <a:close/>
              </a:path>
            </a:pathLst>
          </a:custGeom>
          <a:blipFill>
            <a:blip r:embed="rId3"/>
            <a:stretch>
              <a:fillRect l="0" t="-31484" r="0" b="-31484"/>
            </a:stretch>
          </a:blipFill>
        </p:spPr>
      </p:sp>
      <p:sp>
        <p:nvSpPr>
          <p:cNvPr name="TextBox 4" id="4"/>
          <p:cNvSpPr txBox="true"/>
          <p:nvPr/>
        </p:nvSpPr>
        <p:spPr>
          <a:xfrm rot="0">
            <a:off x="-3068332" y="53340"/>
            <a:ext cx="7618561" cy="1981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OBJECTIVES : </a:t>
            </a:r>
          </a:p>
        </p:txBody>
      </p:sp>
      <p:sp>
        <p:nvSpPr>
          <p:cNvPr name="TextBox 5" id="5"/>
          <p:cNvSpPr txBox="true"/>
          <p:nvPr/>
        </p:nvSpPr>
        <p:spPr>
          <a:xfrm rot="0">
            <a:off x="0" y="624840"/>
            <a:ext cx="7772400" cy="1245870"/>
          </a:xfrm>
          <a:prstGeom prst="rect">
            <a:avLst/>
          </a:prstGeom>
        </p:spPr>
        <p:txBody>
          <a:bodyPr anchor="t" rtlCol="false" tIns="0" lIns="0" bIns="0" rIns="0">
            <a:spAutoFit/>
          </a:bodyPr>
          <a:lstStyle/>
          <a:p>
            <a:pPr algn="l" marL="259080" indent="-129540" lvl="1">
              <a:lnSpc>
                <a:spcPts val="1679"/>
              </a:lnSpc>
              <a:buFont typeface="Arial"/>
              <a:buChar char="•"/>
            </a:pPr>
            <a:r>
              <a:rPr lang="en-US" b="true" sz="1200" spc="108">
                <a:solidFill>
                  <a:srgbClr val="FFFFFF"/>
                </a:solidFill>
                <a:latin typeface="Montserrat Bold"/>
                <a:ea typeface="Montserrat Bold"/>
                <a:cs typeface="Montserrat Bold"/>
                <a:sym typeface="Montserrat Bold"/>
              </a:rPr>
              <a:t>ANALYZE THE DISTRIBUTION OF CONTENT TYPES (MOVIES VS TV SHOWS).</a:t>
            </a:r>
          </a:p>
          <a:p>
            <a:pPr algn="l" marL="259080" indent="-129540" lvl="1">
              <a:lnSpc>
                <a:spcPts val="1679"/>
              </a:lnSpc>
              <a:buFont typeface="Arial"/>
              <a:buChar char="•"/>
            </a:pPr>
            <a:r>
              <a:rPr lang="en-US" b="true" sz="1200" spc="108">
                <a:solidFill>
                  <a:srgbClr val="FFFFFF"/>
                </a:solidFill>
                <a:latin typeface="Montserrat Bold"/>
                <a:ea typeface="Montserrat Bold"/>
                <a:cs typeface="Montserrat Bold"/>
                <a:sym typeface="Montserrat Bold"/>
              </a:rPr>
              <a:t>IDENTIFY THE MOST COMMON RATINGS FOR MOVIES AND TV SHOWS.</a:t>
            </a:r>
          </a:p>
          <a:p>
            <a:pPr algn="l" marL="259080" indent="-129540" lvl="1">
              <a:lnSpc>
                <a:spcPts val="1679"/>
              </a:lnSpc>
              <a:buFont typeface="Arial"/>
              <a:buChar char="•"/>
            </a:pPr>
            <a:r>
              <a:rPr lang="en-US" b="true" sz="1200" spc="108">
                <a:solidFill>
                  <a:srgbClr val="FFFFFF"/>
                </a:solidFill>
                <a:latin typeface="Montserrat Bold"/>
                <a:ea typeface="Montserrat Bold"/>
                <a:cs typeface="Montserrat Bold"/>
                <a:sym typeface="Montserrat Bold"/>
              </a:rPr>
              <a:t>LIST AND ANALYZE CONTENT BASED ON RELEASE YEARS, COUNTRIES, AND DURATIONS.</a:t>
            </a:r>
          </a:p>
          <a:p>
            <a:pPr algn="l" marL="259080" indent="-129540" lvl="1">
              <a:lnSpc>
                <a:spcPts val="1679"/>
              </a:lnSpc>
              <a:buFont typeface="Arial"/>
              <a:buChar char="•"/>
            </a:pPr>
            <a:r>
              <a:rPr lang="en-US" b="true" sz="1200" spc="108">
                <a:solidFill>
                  <a:srgbClr val="FFFFFF"/>
                </a:solidFill>
                <a:latin typeface="Montserrat Bold"/>
                <a:ea typeface="Montserrat Bold"/>
                <a:cs typeface="Montserrat Bold"/>
                <a:sym typeface="Montserrat Bold"/>
              </a:rPr>
              <a:t>EXPLORE AND CATEGORIZE CONTENT BASED ON SPECIFIC CRITERIA AND KEYWORDS.</a:t>
            </a:r>
          </a:p>
        </p:txBody>
      </p:sp>
      <p:sp>
        <p:nvSpPr>
          <p:cNvPr name="Freeform 6" id="6"/>
          <p:cNvSpPr/>
          <p:nvPr/>
        </p:nvSpPr>
        <p:spPr>
          <a:xfrm flipH="false" flipV="false" rot="0">
            <a:off x="5414917" y="72390"/>
            <a:ext cx="1028338" cy="352573"/>
          </a:xfrm>
          <a:custGeom>
            <a:avLst/>
            <a:gdLst/>
            <a:ahLst/>
            <a:cxnLst/>
            <a:rect r="r" b="b" t="t" l="l"/>
            <a:pathLst>
              <a:path h="352573" w="1028338">
                <a:moveTo>
                  <a:pt x="0" y="0"/>
                </a:moveTo>
                <a:lnTo>
                  <a:pt x="1028338" y="0"/>
                </a:lnTo>
                <a:lnTo>
                  <a:pt x="1028338" y="352573"/>
                </a:lnTo>
                <a:lnTo>
                  <a:pt x="0" y="352573"/>
                </a:lnTo>
                <a:lnTo>
                  <a:pt x="0" y="0"/>
                </a:lnTo>
                <a:close/>
              </a:path>
            </a:pathLst>
          </a:custGeom>
          <a:blipFill>
            <a:blip r:embed="rId3"/>
            <a:stretch>
              <a:fillRect l="0" t="-31484" r="0" b="-3148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51443" y="108857"/>
            <a:ext cx="2603755" cy="748773"/>
          </a:xfrm>
          <a:custGeom>
            <a:avLst/>
            <a:gdLst/>
            <a:ahLst/>
            <a:cxnLst/>
            <a:rect r="r" b="b" t="t" l="l"/>
            <a:pathLst>
              <a:path h="748773" w="2603755">
                <a:moveTo>
                  <a:pt x="0" y="0"/>
                </a:moveTo>
                <a:lnTo>
                  <a:pt x="2603755" y="0"/>
                </a:lnTo>
                <a:lnTo>
                  <a:pt x="2603755" y="748773"/>
                </a:lnTo>
                <a:lnTo>
                  <a:pt x="0" y="748773"/>
                </a:lnTo>
                <a:lnTo>
                  <a:pt x="0" y="0"/>
                </a:lnTo>
                <a:close/>
              </a:path>
            </a:pathLst>
          </a:custGeom>
          <a:blipFill>
            <a:blip r:embed="rId2">
              <a:alphaModFix amt="86000"/>
            </a:blip>
            <a:stretch>
              <a:fillRect l="0" t="-9120" r="0" b="-6791"/>
            </a:stretch>
          </a:blipFill>
        </p:spPr>
      </p:sp>
      <p:sp>
        <p:nvSpPr>
          <p:cNvPr name="Freeform 3" id="3"/>
          <p:cNvSpPr/>
          <p:nvPr/>
        </p:nvSpPr>
        <p:spPr>
          <a:xfrm flipH="false" flipV="false" rot="0">
            <a:off x="3380215" y="108857"/>
            <a:ext cx="4155721" cy="2352269"/>
          </a:xfrm>
          <a:custGeom>
            <a:avLst/>
            <a:gdLst/>
            <a:ahLst/>
            <a:cxnLst/>
            <a:rect r="r" b="b" t="t" l="l"/>
            <a:pathLst>
              <a:path h="2352269" w="4155721">
                <a:moveTo>
                  <a:pt x="0" y="0"/>
                </a:moveTo>
                <a:lnTo>
                  <a:pt x="4155722" y="0"/>
                </a:lnTo>
                <a:lnTo>
                  <a:pt x="4155722" y="2352269"/>
                </a:lnTo>
                <a:lnTo>
                  <a:pt x="0" y="2352269"/>
                </a:lnTo>
                <a:lnTo>
                  <a:pt x="0" y="0"/>
                </a:lnTo>
                <a:close/>
              </a:path>
            </a:pathLst>
          </a:custGeom>
          <a:blipFill>
            <a:blip r:embed="rId3"/>
            <a:stretch>
              <a:fillRect l="-4421" t="-10273" r="-4421" b="-28415"/>
            </a:stretch>
          </a:blipFill>
        </p:spPr>
      </p:sp>
      <p:sp>
        <p:nvSpPr>
          <p:cNvPr name="TextBox 4" id="4"/>
          <p:cNvSpPr txBox="true"/>
          <p:nvPr/>
        </p:nvSpPr>
        <p:spPr>
          <a:xfrm rot="0">
            <a:off x="51443" y="1059180"/>
            <a:ext cx="3012400" cy="198120"/>
          </a:xfrm>
          <a:prstGeom prst="rect">
            <a:avLst/>
          </a:prstGeom>
        </p:spPr>
        <p:txBody>
          <a:bodyPr anchor="t" rtlCol="false" tIns="0" lIns="0" bIns="0" rIns="0">
            <a:spAutoFit/>
          </a:bodyPr>
          <a:lstStyle/>
          <a:p>
            <a:pPr algn="l" marL="259080" indent="-129540" lvl="1">
              <a:lnSpc>
                <a:spcPts val="1679"/>
              </a:lnSpc>
              <a:buFont typeface="Arial"/>
              <a:buChar char="•"/>
            </a:pPr>
            <a:r>
              <a:rPr lang="en-US" b="true" sz="1200" spc="108">
                <a:solidFill>
                  <a:srgbClr val="FFFFFF"/>
                </a:solidFill>
                <a:latin typeface="Montserrat Bold"/>
                <a:ea typeface="Montserrat Bold"/>
                <a:cs typeface="Montserrat Bold"/>
                <a:sym typeface="Montserrat Bold"/>
              </a:rPr>
              <a:t>DATA IMPORT USING PANDAS</a:t>
            </a:r>
          </a:p>
        </p:txBody>
      </p:sp>
      <p:sp>
        <p:nvSpPr>
          <p:cNvPr name="Freeform 5" id="5"/>
          <p:cNvSpPr/>
          <p:nvPr/>
        </p:nvSpPr>
        <p:spPr>
          <a:xfrm flipH="false" flipV="false" rot="1165212">
            <a:off x="-6703" y="1682693"/>
            <a:ext cx="396876" cy="1005840"/>
          </a:xfrm>
          <a:custGeom>
            <a:avLst/>
            <a:gdLst/>
            <a:ahLst/>
            <a:cxnLst/>
            <a:rect r="r" b="b" t="t" l="l"/>
            <a:pathLst>
              <a:path h="1005840" w="396876">
                <a:moveTo>
                  <a:pt x="0" y="0"/>
                </a:moveTo>
                <a:lnTo>
                  <a:pt x="396876" y="0"/>
                </a:lnTo>
                <a:lnTo>
                  <a:pt x="396876" y="1005840"/>
                </a:lnTo>
                <a:lnTo>
                  <a:pt x="0" y="1005840"/>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33743">
            <a:off x="380364" y="1861468"/>
            <a:ext cx="767146" cy="872860"/>
          </a:xfrm>
          <a:custGeom>
            <a:avLst/>
            <a:gdLst/>
            <a:ahLst/>
            <a:cxnLst/>
            <a:rect r="r" b="b" t="t" l="l"/>
            <a:pathLst>
              <a:path h="872860" w="767146">
                <a:moveTo>
                  <a:pt x="0" y="0"/>
                </a:moveTo>
                <a:lnTo>
                  <a:pt x="767146" y="0"/>
                </a:lnTo>
                <a:lnTo>
                  <a:pt x="767146" y="872860"/>
                </a:lnTo>
                <a:lnTo>
                  <a:pt x="0" y="872860"/>
                </a:lnTo>
                <a:lnTo>
                  <a:pt x="0" y="0"/>
                </a:lnTo>
                <a:close/>
              </a:path>
            </a:pathLst>
          </a:custGeom>
          <a:blipFill>
            <a:blip r:embed="rId6">
              <a:alphaModFix amt="82000"/>
            </a:blip>
            <a:stretch>
              <a:fillRect l="-12688" t="0" r="-12688"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2">
              <a:alphaModFix amt="86000"/>
            </a:blip>
            <a:stretch>
              <a:fillRect l="0" t="-9120" r="0" b="-6791"/>
            </a:stretch>
          </a:blipFill>
        </p:spPr>
      </p:sp>
      <p:sp>
        <p:nvSpPr>
          <p:cNvPr name="Freeform 3" id="3"/>
          <p:cNvSpPr/>
          <p:nvPr/>
        </p:nvSpPr>
        <p:spPr>
          <a:xfrm flipH="false" flipV="false" rot="0">
            <a:off x="0" y="2162027"/>
            <a:ext cx="631003" cy="352573"/>
          </a:xfrm>
          <a:custGeom>
            <a:avLst/>
            <a:gdLst/>
            <a:ahLst/>
            <a:cxnLst/>
            <a:rect r="r" b="b" t="t" l="l"/>
            <a:pathLst>
              <a:path h="352573" w="631003">
                <a:moveTo>
                  <a:pt x="0" y="0"/>
                </a:moveTo>
                <a:lnTo>
                  <a:pt x="631003" y="0"/>
                </a:lnTo>
                <a:lnTo>
                  <a:pt x="631003" y="352573"/>
                </a:lnTo>
                <a:lnTo>
                  <a:pt x="0" y="352573"/>
                </a:lnTo>
                <a:lnTo>
                  <a:pt x="0" y="0"/>
                </a:lnTo>
                <a:close/>
              </a:path>
            </a:pathLst>
          </a:custGeom>
          <a:blipFill>
            <a:blip r:embed="rId3"/>
            <a:stretch>
              <a:fillRect l="0" t="0" r="0" b="0"/>
            </a:stretch>
          </a:blipFill>
        </p:spPr>
      </p:sp>
      <p:sp>
        <p:nvSpPr>
          <p:cNvPr name="Freeform 4" id="4"/>
          <p:cNvSpPr/>
          <p:nvPr/>
        </p:nvSpPr>
        <p:spPr>
          <a:xfrm flipH="false" flipV="false" rot="0">
            <a:off x="2368077" y="559322"/>
            <a:ext cx="3592953" cy="605525"/>
          </a:xfrm>
          <a:custGeom>
            <a:avLst/>
            <a:gdLst/>
            <a:ahLst/>
            <a:cxnLst/>
            <a:rect r="r" b="b" t="t" l="l"/>
            <a:pathLst>
              <a:path h="605525" w="3592953">
                <a:moveTo>
                  <a:pt x="0" y="0"/>
                </a:moveTo>
                <a:lnTo>
                  <a:pt x="3592953" y="0"/>
                </a:lnTo>
                <a:lnTo>
                  <a:pt x="3592953" y="605525"/>
                </a:lnTo>
                <a:lnTo>
                  <a:pt x="0" y="605525"/>
                </a:lnTo>
                <a:lnTo>
                  <a:pt x="0" y="0"/>
                </a:lnTo>
                <a:close/>
              </a:path>
            </a:pathLst>
          </a:custGeom>
          <a:blipFill>
            <a:blip r:embed="rId4"/>
            <a:stretch>
              <a:fillRect l="0" t="-1542" r="0" b="-1542"/>
            </a:stretch>
          </a:blipFill>
        </p:spPr>
      </p:sp>
      <p:sp>
        <p:nvSpPr>
          <p:cNvPr name="Freeform 5" id="5"/>
          <p:cNvSpPr/>
          <p:nvPr/>
        </p:nvSpPr>
        <p:spPr>
          <a:xfrm flipH="false" flipV="false" rot="0">
            <a:off x="2463175" y="1383922"/>
            <a:ext cx="3402756" cy="694132"/>
          </a:xfrm>
          <a:custGeom>
            <a:avLst/>
            <a:gdLst/>
            <a:ahLst/>
            <a:cxnLst/>
            <a:rect r="r" b="b" t="t" l="l"/>
            <a:pathLst>
              <a:path h="694132" w="3402756">
                <a:moveTo>
                  <a:pt x="0" y="0"/>
                </a:moveTo>
                <a:lnTo>
                  <a:pt x="3402757" y="0"/>
                </a:lnTo>
                <a:lnTo>
                  <a:pt x="3402757" y="694132"/>
                </a:lnTo>
                <a:lnTo>
                  <a:pt x="0" y="694132"/>
                </a:lnTo>
                <a:lnTo>
                  <a:pt x="0" y="0"/>
                </a:lnTo>
                <a:close/>
              </a:path>
            </a:pathLst>
          </a:custGeom>
          <a:blipFill>
            <a:blip r:embed="rId5"/>
            <a:stretch>
              <a:fillRect l="0" t="0" r="0" b="0"/>
            </a:stretch>
          </a:blipFill>
        </p:spPr>
      </p:sp>
      <p:sp>
        <p:nvSpPr>
          <p:cNvPr name="Freeform 6" id="6"/>
          <p:cNvSpPr/>
          <p:nvPr/>
        </p:nvSpPr>
        <p:spPr>
          <a:xfrm flipH="false" flipV="false" rot="0">
            <a:off x="6084855" y="559322"/>
            <a:ext cx="1143804" cy="495079"/>
          </a:xfrm>
          <a:custGeom>
            <a:avLst/>
            <a:gdLst/>
            <a:ahLst/>
            <a:cxnLst/>
            <a:rect r="r" b="b" t="t" l="l"/>
            <a:pathLst>
              <a:path h="495079" w="1143804">
                <a:moveTo>
                  <a:pt x="0" y="0"/>
                </a:moveTo>
                <a:lnTo>
                  <a:pt x="1143804" y="0"/>
                </a:lnTo>
                <a:lnTo>
                  <a:pt x="1143804" y="495079"/>
                </a:lnTo>
                <a:lnTo>
                  <a:pt x="0" y="495079"/>
                </a:lnTo>
                <a:lnTo>
                  <a:pt x="0" y="0"/>
                </a:lnTo>
                <a:close/>
              </a:path>
            </a:pathLst>
          </a:custGeom>
          <a:blipFill>
            <a:blip r:embed="rId6"/>
            <a:stretch>
              <a:fillRect l="0" t="0" r="0" b="0"/>
            </a:stretch>
          </a:blipFill>
        </p:spPr>
      </p:sp>
      <p:sp>
        <p:nvSpPr>
          <p:cNvPr name="Freeform 7" id="7"/>
          <p:cNvSpPr/>
          <p:nvPr/>
        </p:nvSpPr>
        <p:spPr>
          <a:xfrm flipH="false" flipV="false" rot="0">
            <a:off x="6011180" y="1522931"/>
            <a:ext cx="1629267" cy="493141"/>
          </a:xfrm>
          <a:custGeom>
            <a:avLst/>
            <a:gdLst/>
            <a:ahLst/>
            <a:cxnLst/>
            <a:rect r="r" b="b" t="t" l="l"/>
            <a:pathLst>
              <a:path h="493141" w="1629267">
                <a:moveTo>
                  <a:pt x="0" y="0"/>
                </a:moveTo>
                <a:lnTo>
                  <a:pt x="1629268" y="0"/>
                </a:lnTo>
                <a:lnTo>
                  <a:pt x="1629268" y="493141"/>
                </a:lnTo>
                <a:lnTo>
                  <a:pt x="0" y="493141"/>
                </a:lnTo>
                <a:lnTo>
                  <a:pt x="0" y="0"/>
                </a:lnTo>
                <a:close/>
              </a:path>
            </a:pathLst>
          </a:custGeom>
          <a:blipFill>
            <a:blip r:embed="rId7"/>
            <a:stretch>
              <a:fillRect l="-6611" t="0" r="-6611" b="0"/>
            </a:stretch>
          </a:blipFill>
        </p:spPr>
      </p:sp>
      <p:sp>
        <p:nvSpPr>
          <p:cNvPr name="TextBox 8" id="8"/>
          <p:cNvSpPr txBox="true"/>
          <p:nvPr/>
        </p:nvSpPr>
        <p:spPr>
          <a:xfrm rot="0">
            <a:off x="2105620" y="142875"/>
            <a:ext cx="3561159" cy="1981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BUSINESS PROBLEMS AND SOLUTIONS</a:t>
            </a:r>
          </a:p>
        </p:txBody>
      </p:sp>
      <p:sp>
        <p:nvSpPr>
          <p:cNvPr name="TextBox 9" id="9"/>
          <p:cNvSpPr txBox="true"/>
          <p:nvPr/>
        </p:nvSpPr>
        <p:spPr>
          <a:xfrm rot="0">
            <a:off x="102243" y="662486"/>
            <a:ext cx="2142392"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1. COUNT THE NUMBER OF MOVIES VS TV SHOWS</a:t>
            </a:r>
          </a:p>
        </p:txBody>
      </p:sp>
      <p:sp>
        <p:nvSpPr>
          <p:cNvPr name="TextBox 10" id="10"/>
          <p:cNvSpPr txBox="true"/>
          <p:nvPr/>
        </p:nvSpPr>
        <p:spPr>
          <a:xfrm rot="0">
            <a:off x="40243" y="1504315"/>
            <a:ext cx="2389395"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 2. LIST ALL MOVIES RELEASED IN A SPECIFIC YEAR (E.G., 2020)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339071" y="139002"/>
            <a:ext cx="3600529" cy="1911678"/>
          </a:xfrm>
          <a:custGeom>
            <a:avLst/>
            <a:gdLst/>
            <a:ahLst/>
            <a:cxnLst/>
            <a:rect r="r" b="b" t="t" l="l"/>
            <a:pathLst>
              <a:path h="1911678" w="3600529">
                <a:moveTo>
                  <a:pt x="0" y="0"/>
                </a:moveTo>
                <a:lnTo>
                  <a:pt x="3600529" y="0"/>
                </a:lnTo>
                <a:lnTo>
                  <a:pt x="3600529" y="1911678"/>
                </a:lnTo>
                <a:lnTo>
                  <a:pt x="0" y="1911678"/>
                </a:lnTo>
                <a:lnTo>
                  <a:pt x="0" y="0"/>
                </a:lnTo>
                <a:close/>
              </a:path>
            </a:pathLst>
          </a:custGeom>
          <a:blipFill>
            <a:blip r:embed="rId2"/>
            <a:stretch>
              <a:fillRect l="-2678" t="0" r="-2678" b="0"/>
            </a:stretch>
          </a:blipFill>
        </p:spPr>
      </p:sp>
      <p:sp>
        <p:nvSpPr>
          <p:cNvPr name="Freeform 3" id="3"/>
          <p:cNvSpPr/>
          <p:nvPr/>
        </p:nvSpPr>
        <p:spPr>
          <a:xfrm flipH="false" flipV="false" rot="0">
            <a:off x="-64042" y="2212827"/>
            <a:ext cx="631003" cy="352573"/>
          </a:xfrm>
          <a:custGeom>
            <a:avLst/>
            <a:gdLst/>
            <a:ahLst/>
            <a:cxnLst/>
            <a:rect r="r" b="b" t="t" l="l"/>
            <a:pathLst>
              <a:path h="352573" w="631003">
                <a:moveTo>
                  <a:pt x="0" y="0"/>
                </a:moveTo>
                <a:lnTo>
                  <a:pt x="631004" y="0"/>
                </a:lnTo>
                <a:lnTo>
                  <a:pt x="631004" y="352573"/>
                </a:lnTo>
                <a:lnTo>
                  <a:pt x="0" y="352573"/>
                </a:lnTo>
                <a:lnTo>
                  <a:pt x="0" y="0"/>
                </a:lnTo>
                <a:close/>
              </a:path>
            </a:pathLst>
          </a:custGeom>
          <a:blipFill>
            <a:blip r:embed="rId3"/>
            <a:stretch>
              <a:fillRect l="0" t="0" r="0" b="0"/>
            </a:stretch>
          </a:blipFill>
        </p:spPr>
      </p:sp>
      <p:sp>
        <p:nvSpPr>
          <p:cNvPr name="Freeform 4" id="4"/>
          <p:cNvSpPr/>
          <p:nvPr/>
        </p:nvSpPr>
        <p:spPr>
          <a:xfrm flipH="false" flipV="false" rot="0">
            <a:off x="94986" y="113917"/>
            <a:ext cx="1702467" cy="489585"/>
          </a:xfrm>
          <a:custGeom>
            <a:avLst/>
            <a:gdLst/>
            <a:ahLst/>
            <a:cxnLst/>
            <a:rect r="r" b="b" t="t" l="l"/>
            <a:pathLst>
              <a:path h="489585" w="1702467">
                <a:moveTo>
                  <a:pt x="0" y="0"/>
                </a:moveTo>
                <a:lnTo>
                  <a:pt x="1702467" y="0"/>
                </a:lnTo>
                <a:lnTo>
                  <a:pt x="1702467" y="489585"/>
                </a:lnTo>
                <a:lnTo>
                  <a:pt x="0" y="489585"/>
                </a:lnTo>
                <a:lnTo>
                  <a:pt x="0" y="0"/>
                </a:lnTo>
                <a:close/>
              </a:path>
            </a:pathLst>
          </a:custGeom>
          <a:blipFill>
            <a:blip r:embed="rId4">
              <a:alphaModFix amt="86000"/>
            </a:blip>
            <a:stretch>
              <a:fillRect l="0" t="-9120" r="0" b="-6791"/>
            </a:stretch>
          </a:blipFill>
        </p:spPr>
      </p:sp>
      <p:sp>
        <p:nvSpPr>
          <p:cNvPr name="Freeform 5" id="5"/>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4">
              <a:alphaModFix amt="86000"/>
            </a:blip>
            <a:stretch>
              <a:fillRect l="0" t="-9120" r="0" b="-6791"/>
            </a:stretch>
          </a:blipFill>
        </p:spPr>
      </p:sp>
      <p:sp>
        <p:nvSpPr>
          <p:cNvPr name="Freeform 6" id="6"/>
          <p:cNvSpPr/>
          <p:nvPr/>
        </p:nvSpPr>
        <p:spPr>
          <a:xfrm flipH="false" flipV="false" rot="0">
            <a:off x="6550239" y="2163138"/>
            <a:ext cx="1222161" cy="351462"/>
          </a:xfrm>
          <a:custGeom>
            <a:avLst/>
            <a:gdLst/>
            <a:ahLst/>
            <a:cxnLst/>
            <a:rect r="r" b="b" t="t" l="l"/>
            <a:pathLst>
              <a:path h="351462" w="1222161">
                <a:moveTo>
                  <a:pt x="0" y="0"/>
                </a:moveTo>
                <a:lnTo>
                  <a:pt x="1222161" y="0"/>
                </a:lnTo>
                <a:lnTo>
                  <a:pt x="1222161" y="351462"/>
                </a:lnTo>
                <a:lnTo>
                  <a:pt x="0" y="351462"/>
                </a:lnTo>
                <a:lnTo>
                  <a:pt x="0" y="0"/>
                </a:lnTo>
                <a:close/>
              </a:path>
            </a:pathLst>
          </a:custGeom>
          <a:blipFill>
            <a:blip r:embed="rId4">
              <a:alphaModFix amt="86000"/>
            </a:blip>
            <a:stretch>
              <a:fillRect l="0" t="-9120" r="0" b="-6791"/>
            </a:stretch>
          </a:blipFill>
        </p:spPr>
      </p:sp>
      <p:sp>
        <p:nvSpPr>
          <p:cNvPr name="Freeform 7" id="7"/>
          <p:cNvSpPr/>
          <p:nvPr/>
        </p:nvSpPr>
        <p:spPr>
          <a:xfrm flipH="false" flipV="false" rot="0">
            <a:off x="5993780" y="481241"/>
            <a:ext cx="1710391" cy="570130"/>
          </a:xfrm>
          <a:custGeom>
            <a:avLst/>
            <a:gdLst/>
            <a:ahLst/>
            <a:cxnLst/>
            <a:rect r="r" b="b" t="t" l="l"/>
            <a:pathLst>
              <a:path h="570130" w="1710391">
                <a:moveTo>
                  <a:pt x="0" y="0"/>
                </a:moveTo>
                <a:lnTo>
                  <a:pt x="1710391" y="0"/>
                </a:lnTo>
                <a:lnTo>
                  <a:pt x="1710391" y="570131"/>
                </a:lnTo>
                <a:lnTo>
                  <a:pt x="0" y="570131"/>
                </a:lnTo>
                <a:lnTo>
                  <a:pt x="0" y="0"/>
                </a:lnTo>
                <a:close/>
              </a:path>
            </a:pathLst>
          </a:custGeom>
          <a:blipFill>
            <a:blip r:embed="rId5"/>
            <a:stretch>
              <a:fillRect l="0" t="0" r="0" b="0"/>
            </a:stretch>
          </a:blipFill>
        </p:spPr>
      </p:sp>
      <p:sp>
        <p:nvSpPr>
          <p:cNvPr name="TextBox 8" id="8"/>
          <p:cNvSpPr txBox="true"/>
          <p:nvPr/>
        </p:nvSpPr>
        <p:spPr>
          <a:xfrm rot="0">
            <a:off x="-42051" y="776706"/>
            <a:ext cx="2460376"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3</a:t>
            </a:r>
            <a:r>
              <a:rPr lang="en-US" b="true" sz="1200" spc="108">
                <a:solidFill>
                  <a:srgbClr val="FFFFFF"/>
                </a:solidFill>
                <a:latin typeface="Montserrat Bold"/>
                <a:ea typeface="Montserrat Bold"/>
                <a:cs typeface="Montserrat Bold"/>
                <a:sym typeface="Montserrat Bold"/>
              </a:rPr>
              <a:t>. FIND THE MOST COMMON RATING FOR MOVIES AND TV SHOWS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2">
              <a:alphaModFix amt="86000"/>
            </a:blip>
            <a:stretch>
              <a:fillRect l="0" t="-9120" r="0" b="-6791"/>
            </a:stretch>
          </a:blipFill>
        </p:spPr>
      </p:sp>
      <p:sp>
        <p:nvSpPr>
          <p:cNvPr name="Freeform 3" id="3"/>
          <p:cNvSpPr/>
          <p:nvPr/>
        </p:nvSpPr>
        <p:spPr>
          <a:xfrm flipH="false" flipV="false" rot="0">
            <a:off x="2192991" y="251460"/>
            <a:ext cx="4098597" cy="1526727"/>
          </a:xfrm>
          <a:custGeom>
            <a:avLst/>
            <a:gdLst/>
            <a:ahLst/>
            <a:cxnLst/>
            <a:rect r="r" b="b" t="t" l="l"/>
            <a:pathLst>
              <a:path h="1526727" w="4098597">
                <a:moveTo>
                  <a:pt x="0" y="0"/>
                </a:moveTo>
                <a:lnTo>
                  <a:pt x="4098596" y="0"/>
                </a:lnTo>
                <a:lnTo>
                  <a:pt x="4098596" y="1526727"/>
                </a:lnTo>
                <a:lnTo>
                  <a:pt x="0" y="1526727"/>
                </a:lnTo>
                <a:lnTo>
                  <a:pt x="0" y="0"/>
                </a:lnTo>
                <a:close/>
              </a:path>
            </a:pathLst>
          </a:custGeom>
          <a:blipFill>
            <a:blip r:embed="rId3"/>
            <a:stretch>
              <a:fillRect l="0" t="0" r="0" b="0"/>
            </a:stretch>
          </a:blipFill>
        </p:spPr>
      </p:sp>
      <p:sp>
        <p:nvSpPr>
          <p:cNvPr name="Freeform 4" id="4"/>
          <p:cNvSpPr/>
          <p:nvPr/>
        </p:nvSpPr>
        <p:spPr>
          <a:xfrm flipH="false" flipV="false" rot="0">
            <a:off x="-64042" y="2212827"/>
            <a:ext cx="631003" cy="352573"/>
          </a:xfrm>
          <a:custGeom>
            <a:avLst/>
            <a:gdLst/>
            <a:ahLst/>
            <a:cxnLst/>
            <a:rect r="r" b="b" t="t" l="l"/>
            <a:pathLst>
              <a:path h="352573" w="631003">
                <a:moveTo>
                  <a:pt x="0" y="0"/>
                </a:moveTo>
                <a:lnTo>
                  <a:pt x="631004" y="0"/>
                </a:lnTo>
                <a:lnTo>
                  <a:pt x="631004" y="352573"/>
                </a:lnTo>
                <a:lnTo>
                  <a:pt x="0" y="352573"/>
                </a:lnTo>
                <a:lnTo>
                  <a:pt x="0" y="0"/>
                </a:lnTo>
                <a:close/>
              </a:path>
            </a:pathLst>
          </a:custGeom>
          <a:blipFill>
            <a:blip r:embed="rId4"/>
            <a:stretch>
              <a:fillRect l="0" t="0" r="0" b="0"/>
            </a:stretch>
          </a:blipFill>
        </p:spPr>
      </p:sp>
      <p:sp>
        <p:nvSpPr>
          <p:cNvPr name="Freeform 5" id="5"/>
          <p:cNvSpPr/>
          <p:nvPr/>
        </p:nvSpPr>
        <p:spPr>
          <a:xfrm flipH="false" flipV="false" rot="0">
            <a:off x="7141397" y="2162027"/>
            <a:ext cx="631003" cy="352573"/>
          </a:xfrm>
          <a:custGeom>
            <a:avLst/>
            <a:gdLst/>
            <a:ahLst/>
            <a:cxnLst/>
            <a:rect r="r" b="b" t="t" l="l"/>
            <a:pathLst>
              <a:path h="352573" w="631003">
                <a:moveTo>
                  <a:pt x="0" y="0"/>
                </a:moveTo>
                <a:lnTo>
                  <a:pt x="631003" y="0"/>
                </a:lnTo>
                <a:lnTo>
                  <a:pt x="631003" y="352573"/>
                </a:lnTo>
                <a:lnTo>
                  <a:pt x="0" y="352573"/>
                </a:lnTo>
                <a:lnTo>
                  <a:pt x="0" y="0"/>
                </a:lnTo>
                <a:close/>
              </a:path>
            </a:pathLst>
          </a:custGeom>
          <a:blipFill>
            <a:blip r:embed="rId4"/>
            <a:stretch>
              <a:fillRect l="0" t="0" r="0" b="0"/>
            </a:stretch>
          </a:blipFill>
        </p:spPr>
      </p:sp>
      <p:sp>
        <p:nvSpPr>
          <p:cNvPr name="Freeform 6" id="6"/>
          <p:cNvSpPr/>
          <p:nvPr/>
        </p:nvSpPr>
        <p:spPr>
          <a:xfrm flipH="false" flipV="false" rot="0">
            <a:off x="6353085" y="440039"/>
            <a:ext cx="1334607" cy="862633"/>
          </a:xfrm>
          <a:custGeom>
            <a:avLst/>
            <a:gdLst/>
            <a:ahLst/>
            <a:cxnLst/>
            <a:rect r="r" b="b" t="t" l="l"/>
            <a:pathLst>
              <a:path h="862633" w="1334607">
                <a:moveTo>
                  <a:pt x="0" y="0"/>
                </a:moveTo>
                <a:lnTo>
                  <a:pt x="1334607" y="0"/>
                </a:lnTo>
                <a:lnTo>
                  <a:pt x="1334607" y="862633"/>
                </a:lnTo>
                <a:lnTo>
                  <a:pt x="0" y="862633"/>
                </a:lnTo>
                <a:lnTo>
                  <a:pt x="0" y="0"/>
                </a:lnTo>
                <a:close/>
              </a:path>
            </a:pathLst>
          </a:custGeom>
          <a:blipFill>
            <a:blip r:embed="rId5"/>
            <a:stretch>
              <a:fillRect l="0" t="0" r="-30348" b="0"/>
            </a:stretch>
          </a:blipFill>
        </p:spPr>
      </p:sp>
      <p:sp>
        <p:nvSpPr>
          <p:cNvPr name="TextBox 7" id="7"/>
          <p:cNvSpPr txBox="true"/>
          <p:nvPr/>
        </p:nvSpPr>
        <p:spPr>
          <a:xfrm rot="0">
            <a:off x="0" y="870135"/>
            <a:ext cx="2192991" cy="836498"/>
          </a:xfrm>
          <a:prstGeom prst="rect">
            <a:avLst/>
          </a:prstGeom>
        </p:spPr>
        <p:txBody>
          <a:bodyPr anchor="t" rtlCol="false" tIns="0" lIns="0" bIns="0" rIns="0">
            <a:spAutoFit/>
          </a:bodyPr>
          <a:lstStyle/>
          <a:p>
            <a:pPr algn="ctr">
              <a:lnSpc>
                <a:spcPts val="1668"/>
              </a:lnSpc>
              <a:spcBef>
                <a:spcPct val="0"/>
              </a:spcBef>
            </a:pPr>
            <a:r>
              <a:rPr lang="en-US" b="true" sz="1191" spc="107">
                <a:solidFill>
                  <a:srgbClr val="FFFFFF"/>
                </a:solidFill>
                <a:latin typeface="Montserrat Bold"/>
                <a:ea typeface="Montserrat Bold"/>
                <a:cs typeface="Montserrat Bold"/>
                <a:sym typeface="Montserrat Bold"/>
              </a:rPr>
              <a:t>4. FIND THE TOP 5 COUNTRIES WITH THE MOST CONTENT ON NETFLIX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1961303" y="294659"/>
            <a:ext cx="3900213" cy="902962"/>
          </a:xfrm>
          <a:custGeom>
            <a:avLst/>
            <a:gdLst/>
            <a:ahLst/>
            <a:cxnLst/>
            <a:rect r="r" b="b" t="t" l="l"/>
            <a:pathLst>
              <a:path h="902962" w="3900213">
                <a:moveTo>
                  <a:pt x="0" y="0"/>
                </a:moveTo>
                <a:lnTo>
                  <a:pt x="3900213" y="0"/>
                </a:lnTo>
                <a:lnTo>
                  <a:pt x="3900213" y="902962"/>
                </a:lnTo>
                <a:lnTo>
                  <a:pt x="0" y="902962"/>
                </a:lnTo>
                <a:lnTo>
                  <a:pt x="0" y="0"/>
                </a:lnTo>
                <a:close/>
              </a:path>
            </a:pathLst>
          </a:custGeom>
          <a:blipFill>
            <a:blip r:embed="rId2"/>
            <a:stretch>
              <a:fillRect l="0" t="0" r="0" b="-5031"/>
            </a:stretch>
          </a:blipFill>
        </p:spPr>
      </p:sp>
      <p:sp>
        <p:nvSpPr>
          <p:cNvPr name="Freeform 3" id="3"/>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3">
              <a:alphaModFix amt="86000"/>
            </a:blip>
            <a:stretch>
              <a:fillRect l="0" t="-9120" r="0" b="-6791"/>
            </a:stretch>
          </a:blipFill>
        </p:spPr>
      </p:sp>
      <p:sp>
        <p:nvSpPr>
          <p:cNvPr name="Freeform 4" id="4"/>
          <p:cNvSpPr/>
          <p:nvPr/>
        </p:nvSpPr>
        <p:spPr>
          <a:xfrm flipH="false" flipV="false" rot="0">
            <a:off x="1961303" y="1399314"/>
            <a:ext cx="4120502" cy="535903"/>
          </a:xfrm>
          <a:custGeom>
            <a:avLst/>
            <a:gdLst/>
            <a:ahLst/>
            <a:cxnLst/>
            <a:rect r="r" b="b" t="t" l="l"/>
            <a:pathLst>
              <a:path h="535903" w="4120502">
                <a:moveTo>
                  <a:pt x="0" y="0"/>
                </a:moveTo>
                <a:lnTo>
                  <a:pt x="4120502" y="0"/>
                </a:lnTo>
                <a:lnTo>
                  <a:pt x="4120502" y="535903"/>
                </a:lnTo>
                <a:lnTo>
                  <a:pt x="0" y="535903"/>
                </a:lnTo>
                <a:lnTo>
                  <a:pt x="0" y="0"/>
                </a:lnTo>
                <a:close/>
              </a:path>
            </a:pathLst>
          </a:custGeom>
          <a:blipFill>
            <a:blip r:embed="rId4"/>
            <a:stretch>
              <a:fillRect l="0" t="0" r="0" b="0"/>
            </a:stretch>
          </a:blipFill>
        </p:spPr>
      </p:sp>
      <p:sp>
        <p:nvSpPr>
          <p:cNvPr name="Freeform 5" id="5"/>
          <p:cNvSpPr/>
          <p:nvPr/>
        </p:nvSpPr>
        <p:spPr>
          <a:xfrm flipH="false" flipV="false" rot="0">
            <a:off x="-64042" y="2212827"/>
            <a:ext cx="631003" cy="352573"/>
          </a:xfrm>
          <a:custGeom>
            <a:avLst/>
            <a:gdLst/>
            <a:ahLst/>
            <a:cxnLst/>
            <a:rect r="r" b="b" t="t" l="l"/>
            <a:pathLst>
              <a:path h="352573" w="631003">
                <a:moveTo>
                  <a:pt x="0" y="0"/>
                </a:moveTo>
                <a:lnTo>
                  <a:pt x="631004" y="0"/>
                </a:lnTo>
                <a:lnTo>
                  <a:pt x="631004" y="352573"/>
                </a:lnTo>
                <a:lnTo>
                  <a:pt x="0" y="352573"/>
                </a:lnTo>
                <a:lnTo>
                  <a:pt x="0" y="0"/>
                </a:lnTo>
                <a:close/>
              </a:path>
            </a:pathLst>
          </a:custGeom>
          <a:blipFill>
            <a:blip r:embed="rId5"/>
            <a:stretch>
              <a:fillRect l="0" t="0" r="0" b="0"/>
            </a:stretch>
          </a:blipFill>
        </p:spPr>
      </p:sp>
      <p:sp>
        <p:nvSpPr>
          <p:cNvPr name="Freeform 6" id="6"/>
          <p:cNvSpPr/>
          <p:nvPr/>
        </p:nvSpPr>
        <p:spPr>
          <a:xfrm flipH="false" flipV="false" rot="0">
            <a:off x="7084244" y="2126364"/>
            <a:ext cx="631003" cy="439036"/>
          </a:xfrm>
          <a:custGeom>
            <a:avLst/>
            <a:gdLst/>
            <a:ahLst/>
            <a:cxnLst/>
            <a:rect r="r" b="b" t="t" l="l"/>
            <a:pathLst>
              <a:path h="439036" w="631003">
                <a:moveTo>
                  <a:pt x="0" y="0"/>
                </a:moveTo>
                <a:lnTo>
                  <a:pt x="631003" y="0"/>
                </a:lnTo>
                <a:lnTo>
                  <a:pt x="631003" y="439036"/>
                </a:lnTo>
                <a:lnTo>
                  <a:pt x="0" y="439036"/>
                </a:lnTo>
                <a:lnTo>
                  <a:pt x="0" y="0"/>
                </a:lnTo>
                <a:close/>
              </a:path>
            </a:pathLst>
          </a:custGeom>
          <a:blipFill>
            <a:blip r:embed="rId5"/>
            <a:stretch>
              <a:fillRect l="-12261" t="0" r="-12261" b="0"/>
            </a:stretch>
          </a:blipFill>
        </p:spPr>
      </p:sp>
      <p:sp>
        <p:nvSpPr>
          <p:cNvPr name="Freeform 7" id="7"/>
          <p:cNvSpPr/>
          <p:nvPr/>
        </p:nvSpPr>
        <p:spPr>
          <a:xfrm flipH="false" flipV="false" rot="0">
            <a:off x="5924783" y="438432"/>
            <a:ext cx="1474963" cy="525377"/>
          </a:xfrm>
          <a:custGeom>
            <a:avLst/>
            <a:gdLst/>
            <a:ahLst/>
            <a:cxnLst/>
            <a:rect r="r" b="b" t="t" l="l"/>
            <a:pathLst>
              <a:path h="525377" w="1474963">
                <a:moveTo>
                  <a:pt x="0" y="0"/>
                </a:moveTo>
                <a:lnTo>
                  <a:pt x="1474963" y="0"/>
                </a:lnTo>
                <a:lnTo>
                  <a:pt x="1474963" y="525377"/>
                </a:lnTo>
                <a:lnTo>
                  <a:pt x="0" y="525377"/>
                </a:lnTo>
                <a:lnTo>
                  <a:pt x="0" y="0"/>
                </a:lnTo>
                <a:close/>
              </a:path>
            </a:pathLst>
          </a:custGeom>
          <a:blipFill>
            <a:blip r:embed="rId6"/>
            <a:stretch>
              <a:fillRect l="0" t="0" r="-11899" b="0"/>
            </a:stretch>
          </a:blipFill>
        </p:spPr>
      </p:sp>
      <p:sp>
        <p:nvSpPr>
          <p:cNvPr name="Freeform 8" id="8"/>
          <p:cNvSpPr/>
          <p:nvPr/>
        </p:nvSpPr>
        <p:spPr>
          <a:xfrm flipH="false" flipV="false" rot="0">
            <a:off x="2090786" y="2027913"/>
            <a:ext cx="4515010" cy="361201"/>
          </a:xfrm>
          <a:custGeom>
            <a:avLst/>
            <a:gdLst/>
            <a:ahLst/>
            <a:cxnLst/>
            <a:rect r="r" b="b" t="t" l="l"/>
            <a:pathLst>
              <a:path h="361201" w="4515010">
                <a:moveTo>
                  <a:pt x="0" y="0"/>
                </a:moveTo>
                <a:lnTo>
                  <a:pt x="4515010" y="0"/>
                </a:lnTo>
                <a:lnTo>
                  <a:pt x="4515010" y="361200"/>
                </a:lnTo>
                <a:lnTo>
                  <a:pt x="0" y="361200"/>
                </a:lnTo>
                <a:lnTo>
                  <a:pt x="0" y="0"/>
                </a:lnTo>
                <a:close/>
              </a:path>
            </a:pathLst>
          </a:custGeom>
          <a:blipFill>
            <a:blip r:embed="rId7"/>
            <a:stretch>
              <a:fillRect l="0" t="0" r="0" b="0"/>
            </a:stretch>
          </a:blipFill>
        </p:spPr>
      </p:sp>
      <p:sp>
        <p:nvSpPr>
          <p:cNvPr name="TextBox 9" id="9"/>
          <p:cNvSpPr txBox="true"/>
          <p:nvPr/>
        </p:nvSpPr>
        <p:spPr>
          <a:xfrm rot="0">
            <a:off x="-64042" y="682071"/>
            <a:ext cx="2110768" cy="40767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5. IDENTIFY THE LONGEST MOVIE</a:t>
            </a:r>
          </a:p>
        </p:txBody>
      </p:sp>
      <p:sp>
        <p:nvSpPr>
          <p:cNvPr name="TextBox 10" id="10"/>
          <p:cNvSpPr txBox="true"/>
          <p:nvPr/>
        </p:nvSpPr>
        <p:spPr>
          <a:xfrm rot="0">
            <a:off x="0" y="1387089"/>
            <a:ext cx="1902519"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6. FIND CONTENT ADDED IN THE LAST 5 YEARS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82234"/>
        </a:solidFill>
      </p:bgPr>
    </p:bg>
    <p:spTree>
      <p:nvGrpSpPr>
        <p:cNvPr id="1" name=""/>
        <p:cNvGrpSpPr/>
        <p:nvPr/>
      </p:nvGrpSpPr>
      <p:grpSpPr>
        <a:xfrm>
          <a:off x="0" y="0"/>
          <a:ext cx="0" cy="0"/>
          <a:chOff x="0" y="0"/>
          <a:chExt cx="0" cy="0"/>
        </a:xfrm>
      </p:grpSpPr>
      <p:sp>
        <p:nvSpPr>
          <p:cNvPr name="Freeform 2" id="2"/>
          <p:cNvSpPr/>
          <p:nvPr/>
        </p:nvSpPr>
        <p:spPr>
          <a:xfrm flipH="false" flipV="false" rot="0">
            <a:off x="2351457" y="129217"/>
            <a:ext cx="3742080" cy="676564"/>
          </a:xfrm>
          <a:custGeom>
            <a:avLst/>
            <a:gdLst/>
            <a:ahLst/>
            <a:cxnLst/>
            <a:rect r="r" b="b" t="t" l="l"/>
            <a:pathLst>
              <a:path h="676564" w="3742080">
                <a:moveTo>
                  <a:pt x="0" y="0"/>
                </a:moveTo>
                <a:lnTo>
                  <a:pt x="3742080" y="0"/>
                </a:lnTo>
                <a:lnTo>
                  <a:pt x="3742080" y="676564"/>
                </a:lnTo>
                <a:lnTo>
                  <a:pt x="0" y="676564"/>
                </a:lnTo>
                <a:lnTo>
                  <a:pt x="0" y="0"/>
                </a:lnTo>
                <a:close/>
              </a:path>
            </a:pathLst>
          </a:custGeom>
          <a:blipFill>
            <a:blip r:embed="rId2"/>
            <a:stretch>
              <a:fillRect l="0" t="0" r="-18380" b="0"/>
            </a:stretch>
          </a:blipFill>
        </p:spPr>
      </p:sp>
      <p:sp>
        <p:nvSpPr>
          <p:cNvPr name="Freeform 3" id="3"/>
          <p:cNvSpPr/>
          <p:nvPr/>
        </p:nvSpPr>
        <p:spPr>
          <a:xfrm flipH="false" flipV="false" rot="0">
            <a:off x="102243" y="96202"/>
            <a:ext cx="1702467" cy="489585"/>
          </a:xfrm>
          <a:custGeom>
            <a:avLst/>
            <a:gdLst/>
            <a:ahLst/>
            <a:cxnLst/>
            <a:rect r="r" b="b" t="t" l="l"/>
            <a:pathLst>
              <a:path h="489585" w="1702467">
                <a:moveTo>
                  <a:pt x="0" y="0"/>
                </a:moveTo>
                <a:lnTo>
                  <a:pt x="1702467" y="0"/>
                </a:lnTo>
                <a:lnTo>
                  <a:pt x="1702467" y="489586"/>
                </a:lnTo>
                <a:lnTo>
                  <a:pt x="0" y="489586"/>
                </a:lnTo>
                <a:lnTo>
                  <a:pt x="0" y="0"/>
                </a:lnTo>
                <a:close/>
              </a:path>
            </a:pathLst>
          </a:custGeom>
          <a:blipFill>
            <a:blip r:embed="rId3">
              <a:alphaModFix amt="86000"/>
            </a:blip>
            <a:stretch>
              <a:fillRect l="0" t="-9120" r="0" b="-6791"/>
            </a:stretch>
          </a:blipFill>
        </p:spPr>
      </p:sp>
      <p:sp>
        <p:nvSpPr>
          <p:cNvPr name="Freeform 4" id="4"/>
          <p:cNvSpPr/>
          <p:nvPr/>
        </p:nvSpPr>
        <p:spPr>
          <a:xfrm flipH="false" flipV="false" rot="0">
            <a:off x="2307438" y="1588884"/>
            <a:ext cx="3572157" cy="750342"/>
          </a:xfrm>
          <a:custGeom>
            <a:avLst/>
            <a:gdLst/>
            <a:ahLst/>
            <a:cxnLst/>
            <a:rect r="r" b="b" t="t" l="l"/>
            <a:pathLst>
              <a:path h="750342" w="3572157">
                <a:moveTo>
                  <a:pt x="0" y="0"/>
                </a:moveTo>
                <a:lnTo>
                  <a:pt x="3572157" y="0"/>
                </a:lnTo>
                <a:lnTo>
                  <a:pt x="3572157" y="750342"/>
                </a:lnTo>
                <a:lnTo>
                  <a:pt x="0" y="750342"/>
                </a:lnTo>
                <a:lnTo>
                  <a:pt x="0" y="0"/>
                </a:lnTo>
                <a:close/>
              </a:path>
            </a:pathLst>
          </a:custGeom>
          <a:blipFill>
            <a:blip r:embed="rId4"/>
            <a:stretch>
              <a:fillRect l="0" t="0" r="-30345" b="0"/>
            </a:stretch>
          </a:blipFill>
        </p:spPr>
      </p:sp>
      <p:sp>
        <p:nvSpPr>
          <p:cNvPr name="Freeform 5" id="5"/>
          <p:cNvSpPr/>
          <p:nvPr/>
        </p:nvSpPr>
        <p:spPr>
          <a:xfrm flipH="false" flipV="false" rot="0">
            <a:off x="2351457" y="893594"/>
            <a:ext cx="4803035" cy="474300"/>
          </a:xfrm>
          <a:custGeom>
            <a:avLst/>
            <a:gdLst/>
            <a:ahLst/>
            <a:cxnLst/>
            <a:rect r="r" b="b" t="t" l="l"/>
            <a:pathLst>
              <a:path h="474300" w="4803035">
                <a:moveTo>
                  <a:pt x="0" y="0"/>
                </a:moveTo>
                <a:lnTo>
                  <a:pt x="4803035" y="0"/>
                </a:lnTo>
                <a:lnTo>
                  <a:pt x="4803035" y="474300"/>
                </a:lnTo>
                <a:lnTo>
                  <a:pt x="0" y="474300"/>
                </a:lnTo>
                <a:lnTo>
                  <a:pt x="0" y="0"/>
                </a:lnTo>
                <a:close/>
              </a:path>
            </a:pathLst>
          </a:custGeom>
          <a:blipFill>
            <a:blip r:embed="rId5"/>
            <a:stretch>
              <a:fillRect l="0" t="0" r="0" b="0"/>
            </a:stretch>
          </a:blipFill>
        </p:spPr>
      </p:sp>
      <p:sp>
        <p:nvSpPr>
          <p:cNvPr name="Freeform 6" id="6"/>
          <p:cNvSpPr/>
          <p:nvPr/>
        </p:nvSpPr>
        <p:spPr>
          <a:xfrm flipH="false" flipV="false" rot="0">
            <a:off x="6050399" y="1548304"/>
            <a:ext cx="1470541" cy="849515"/>
          </a:xfrm>
          <a:custGeom>
            <a:avLst/>
            <a:gdLst/>
            <a:ahLst/>
            <a:cxnLst/>
            <a:rect r="r" b="b" t="t" l="l"/>
            <a:pathLst>
              <a:path h="849515" w="1470541">
                <a:moveTo>
                  <a:pt x="0" y="0"/>
                </a:moveTo>
                <a:lnTo>
                  <a:pt x="1470541" y="0"/>
                </a:lnTo>
                <a:lnTo>
                  <a:pt x="1470541" y="849514"/>
                </a:lnTo>
                <a:lnTo>
                  <a:pt x="0" y="849514"/>
                </a:lnTo>
                <a:lnTo>
                  <a:pt x="0" y="0"/>
                </a:lnTo>
                <a:close/>
              </a:path>
            </a:pathLst>
          </a:custGeom>
          <a:blipFill>
            <a:blip r:embed="rId6"/>
            <a:stretch>
              <a:fillRect l="0" t="0" r="-20789" b="0"/>
            </a:stretch>
          </a:blipFill>
        </p:spPr>
      </p:sp>
      <p:sp>
        <p:nvSpPr>
          <p:cNvPr name="TextBox 7" id="7"/>
          <p:cNvSpPr txBox="true"/>
          <p:nvPr/>
        </p:nvSpPr>
        <p:spPr>
          <a:xfrm rot="0">
            <a:off x="-166979" y="640080"/>
            <a:ext cx="2583537"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7. FIND ALL MOVIES/TV SHOWS BY DIRECTOR 'RAJIV CHILAKA'</a:t>
            </a:r>
          </a:p>
        </p:txBody>
      </p:sp>
      <p:sp>
        <p:nvSpPr>
          <p:cNvPr name="TextBox 8" id="8"/>
          <p:cNvSpPr txBox="true"/>
          <p:nvPr/>
        </p:nvSpPr>
        <p:spPr>
          <a:xfrm rot="0">
            <a:off x="0" y="1569834"/>
            <a:ext cx="2249578" cy="617220"/>
          </a:xfrm>
          <a:prstGeom prst="rect">
            <a:avLst/>
          </a:prstGeom>
        </p:spPr>
        <p:txBody>
          <a:bodyPr anchor="t" rtlCol="false" tIns="0" lIns="0" bIns="0" rIns="0">
            <a:spAutoFit/>
          </a:bodyPr>
          <a:lstStyle/>
          <a:p>
            <a:pPr algn="ctr">
              <a:lnSpc>
                <a:spcPts val="1679"/>
              </a:lnSpc>
              <a:spcBef>
                <a:spcPct val="0"/>
              </a:spcBef>
            </a:pPr>
            <a:r>
              <a:rPr lang="en-US" b="true" sz="1200" spc="108">
                <a:solidFill>
                  <a:srgbClr val="FFFFFF"/>
                </a:solidFill>
                <a:latin typeface="Montserrat Bold"/>
                <a:ea typeface="Montserrat Bold"/>
                <a:cs typeface="Montserrat Bold"/>
                <a:sym typeface="Montserrat Bold"/>
              </a:rPr>
              <a:t>8. LIST ALL TV SHOWS WITH MORE THAN 5 SEASONS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DAGWXhZb68s</dc:identifier>
  <dcterms:modified xsi:type="dcterms:W3CDTF">2011-08-01T06:04:30Z</dcterms:modified>
  <cp:revision>1</cp:revision>
  <dc:title>netflix</dc:title>
</cp:coreProperties>
</file>