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58" r:id="rId13"/>
    <p:sldId id="275" r:id="rId14"/>
    <p:sldId id="274" r:id="rId15"/>
    <p:sldId id="273" r:id="rId16"/>
    <p:sldId id="276" r:id="rId17"/>
    <p:sldId id="272" r:id="rId18"/>
    <p:sldId id="271" r:id="rId19"/>
    <p:sldId id="270" r:id="rId20"/>
    <p:sldId id="277" r:id="rId21"/>
    <p:sldId id="278" r:id="rId22"/>
    <p:sldId id="281" r:id="rId23"/>
    <p:sldId id="28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4FCA-BFA4-414A-AE0B-96624B93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E3686-557E-4034-B2B5-2F967A926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5A2F-E870-4A14-9772-9E316FF3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3DB3-BB00-4CB1-B909-EE7571EB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4D3F-F09B-4651-8962-A9B7AC5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001A-7466-4240-9E74-EE06EBBE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ABEC-706E-4988-B767-F63DCA35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6497-B012-499C-85ED-9A7C0111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D466-BBF5-4A7A-8698-4B029CA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2466-4B3E-416C-9D41-8A735132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CF27F-4AD4-440A-B3F0-33F29481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2CB78-257C-4821-961D-0468C6B7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8474-B0D4-4826-BB62-B1EE679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CF26-3939-4187-A047-71FF27AC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8DB6-A614-4700-927F-2E59A221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3FA0-A4AA-4F90-8864-80563B6A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500F-05B1-43CD-9537-166B695E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A2FC-9949-4E0D-B813-24EAAF8A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0A32-9FA5-480F-84D4-41C01FA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1A1-37C9-4C6A-B697-2C15D5BA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ECB4-F7C3-4AE5-9944-09942C8D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4150-19EE-45B8-8CFD-ABD1668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1C2C-9827-402E-A9A4-74BEE0D7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5FD8-2E25-4FE0-9D33-1F99E4A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04B5-AB28-443F-86C6-1F80655A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6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E736-D988-4A60-95B5-966D078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39DB-1D4C-4392-A385-79FC498B5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BF0F-4A37-4E7D-8AC8-66F57EF1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C0D7-E393-4BDE-AB29-BF3F3BBB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B114-3D1F-4333-808D-2EBEFE8C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AF65B-6BFA-41BF-A13A-227C1CB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18E-BEFA-4425-8BBB-B34AC8A6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809E9-8B54-4E36-9E4B-C267EF74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78E5C-60AC-4EEA-A320-C71E057F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C546D-C146-4D87-A030-3322F910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E1577-365B-4073-AE10-FF7CF293F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A28AC-15E3-42C8-8BDB-6C14F94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FCC43-24EF-4DA4-8353-A2D9BEAE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3B99B-6429-49A8-94F3-561C937C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F51-7725-4402-AD9F-6EA34695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60D6D-AF33-4219-91A1-1F5B9143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C7B7C-7C4B-479C-9EEF-903E7ECD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AE95-4ABD-4D9B-80AD-1DCE3CD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5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6DD2F-1B61-456A-ABC7-0E9BBF4A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B4AB6-AA6D-40A3-A042-488A4F60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ED0F-AD75-435B-B2A8-718ACE7C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56E3-E2A8-44B6-A163-5BA7BC47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B770-0CB2-4AA1-9E9B-9BD61CE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ADE03-A7AF-4B2C-9362-134CFD188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8971-2D8A-4458-8F0E-5505358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EC2C-2928-4176-A692-750DBB52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569FC-0445-406B-BB5E-004D03F5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24CA-24BD-4CE3-B772-BDAE9BC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9E551-B9A7-4DDD-8907-AFA88BFE8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9B641-D1C9-40BA-99C7-528D92086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FE05-2EE2-4C23-B84D-5813377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CEC0-9CF5-4071-9684-38793111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7D12-4379-482C-ADED-1C3AD8BC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2D50-1536-40BC-B749-A2EBD266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9CA71-3270-4EE5-882C-ACE98DD9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318D-2800-4046-9F77-8A38FD7BA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8D92-A95B-405A-8F31-D303CDE9E8F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6191-1368-4135-A0BB-AE6493B0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635E-BAEE-4F71-960A-30ECC344C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DB66-0F3C-4FB4-AA34-666BEC18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5316-7EEC-4B02-9B93-DB12EE66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318052"/>
            <a:ext cx="9462052" cy="2478157"/>
          </a:xfrm>
        </p:spPr>
        <p:txBody>
          <a:bodyPr>
            <a:normAutofit/>
          </a:bodyPr>
          <a:lstStyle/>
          <a:p>
            <a:r>
              <a:rPr lang="en-IN" sz="4000" b="1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D1A94-918F-4ED4-B941-76F1A2E2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865"/>
            <a:ext cx="9144000" cy="713934"/>
          </a:xfrm>
        </p:spPr>
        <p:txBody>
          <a:bodyPr/>
          <a:lstStyle/>
          <a:p>
            <a:r>
              <a:rPr lang="en-IN" b="1" dirty="0"/>
              <a:t>BY: ARPITA MISHRA</a:t>
            </a:r>
          </a:p>
        </p:txBody>
      </p:sp>
    </p:spTree>
    <p:extLst>
      <p:ext uri="{BB962C8B-B14F-4D97-AF65-F5344CB8AC3E}">
        <p14:creationId xmlns:p14="http://schemas.microsoft.com/office/powerpoint/2010/main" val="311608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2DD30E-D960-4BC3-88C3-935F1169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6" y="1094547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BDF9C0-28DA-4204-BBE5-17090E82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094547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5B504EB-C026-4A84-AD65-F3E5560F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1094547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7A48756-4EDE-46F5-A600-6B60E2FA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845201"/>
            <a:ext cx="38576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3EF0AFD-D75B-47EE-8960-45FFB013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883301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D10D4A9-2CD5-46F4-95CD-492C8D4D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3864251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4787DB2-BFD3-4134-89F2-95DD51E74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678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3986585-2021-4037-ABD5-64B77A73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65678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EEE895C-F66B-4BED-AE89-D279A726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365678"/>
            <a:ext cx="38576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4F90DB1-033A-4BA0-91E0-0BCF428E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0" y="3429000"/>
            <a:ext cx="3952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FAD9AC4-3C83-480A-B7FF-EA9FAD4C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42900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2F3E8BF7-2B78-4F1F-B317-7626FEF6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36" y="3429000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6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0513268-DECD-48D4-8303-52D9FA94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6" y="312668"/>
            <a:ext cx="36957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896CDAB-1C7C-4BA3-B54C-B6BA478B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77" y="31266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2D1F58D-3E0D-47D4-AF37-090BA497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27" y="312668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55D9D75-EF4B-4094-9E1C-DF472588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6" y="3429000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627BC75-56A8-46E5-A130-C80EC7A3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3429000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6D3D161A-56B8-4B02-894F-F4E7CD24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77" y="342900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43E8EDF-DE38-4C43-9DB9-B50FFA0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3" y="339173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211673E-E4F7-4B17-A631-B0958ED0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44" y="339173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9906C7-E87F-445F-A8F3-A0F3A291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65" y="339173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DC965BF-BA4A-41F7-BEF6-FECF9ED5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3" y="3320912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781F22BF-2BDB-42C9-8452-79974111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72" y="3330851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5372AB10-D1F8-4D9D-9739-12D60671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440" y="3330851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742FB1-A201-4557-BCB0-9A37EEE92BC9}"/>
              </a:ext>
            </a:extLst>
          </p:cNvPr>
          <p:cNvSpPr txBox="1"/>
          <p:nvPr/>
        </p:nvSpPr>
        <p:spPr>
          <a:xfrm>
            <a:off x="556591" y="5816462"/>
            <a:ext cx="1109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columns like-'</a:t>
            </a:r>
            <a:r>
              <a:rPr lang="en-US" dirty="0" err="1"/>
              <a:t>OverallQual</a:t>
            </a:r>
            <a:r>
              <a:rPr lang="en-US" dirty="0"/>
              <a:t>', '</a:t>
            </a:r>
            <a:r>
              <a:rPr lang="en-US" dirty="0" err="1"/>
              <a:t>OverallCond</a:t>
            </a:r>
            <a:r>
              <a:rPr lang="en-US" dirty="0"/>
              <a:t>', '</a:t>
            </a:r>
            <a:r>
              <a:rPr lang="en-US" dirty="0" err="1"/>
              <a:t>GarageCars</a:t>
            </a:r>
            <a:r>
              <a:rPr lang="en-US" dirty="0"/>
              <a:t>','</a:t>
            </a:r>
            <a:r>
              <a:rPr lang="en-US" dirty="0" err="1"/>
              <a:t>MonthSold</a:t>
            </a:r>
            <a:r>
              <a:rPr lang="en-US" dirty="0"/>
              <a:t>', '</a:t>
            </a:r>
            <a:r>
              <a:rPr lang="en-US" dirty="0" err="1"/>
              <a:t>yearSold</a:t>
            </a:r>
            <a:r>
              <a:rPr lang="en-US" dirty="0"/>
              <a:t>','</a:t>
            </a:r>
            <a:r>
              <a:rPr lang="en-US" dirty="0" err="1"/>
              <a:t>KitchenAbvGr</a:t>
            </a:r>
            <a:r>
              <a:rPr lang="en-US" dirty="0"/>
              <a:t>', '</a:t>
            </a:r>
            <a:r>
              <a:rPr lang="en-US" dirty="0" err="1"/>
              <a:t>HalfBath</a:t>
            </a:r>
            <a:r>
              <a:rPr lang="en-US" dirty="0"/>
              <a:t>', '</a:t>
            </a:r>
            <a:r>
              <a:rPr lang="en-US" dirty="0" err="1"/>
              <a:t>Fullbath</a:t>
            </a:r>
            <a:r>
              <a:rPr lang="en-US" dirty="0"/>
              <a:t>', '</a:t>
            </a:r>
            <a:r>
              <a:rPr lang="en-US" dirty="0" err="1"/>
              <a:t>BsmthalfBath</a:t>
            </a:r>
            <a:r>
              <a:rPr lang="en-US" dirty="0"/>
              <a:t>',had discrete values which was evident from the </a:t>
            </a:r>
            <a:r>
              <a:rPr lang="en-US" dirty="0" err="1"/>
              <a:t>bars.Also</a:t>
            </a:r>
            <a:r>
              <a:rPr lang="en-US" dirty="0"/>
              <a:t> there was skewness in few of the columns like </a:t>
            </a:r>
            <a:r>
              <a:rPr lang="en-US" dirty="0" err="1"/>
              <a:t>BsmtUnfSF</a:t>
            </a:r>
            <a:r>
              <a:rPr lang="en-US" dirty="0"/>
              <a:t>, </a:t>
            </a:r>
            <a:r>
              <a:rPr lang="en-US" dirty="0" err="1"/>
              <a:t>WoodDeckSF,OpenPorchSF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95C9E57-A6A1-4B4A-9785-9CC51A1DA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7" y="378929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56D4FF3-59F0-4AB1-9196-7E14DA9E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70" y="378929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E8C2204-D5FC-4A30-8276-D308CE85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05" y="378929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8D125C7-01C5-46A2-A5B0-C705EB2C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" y="342900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DCEF00E6-F7FA-4A7E-82DD-92AEDC3C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3429000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CD09896A-E637-430A-9B46-95FF9F7D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2" y="3419475"/>
            <a:ext cx="3876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48844B-3DF0-42E8-99DB-44A82A8C29D9}"/>
              </a:ext>
            </a:extLst>
          </p:cNvPr>
          <p:cNvSpPr txBox="1"/>
          <p:nvPr/>
        </p:nvSpPr>
        <p:spPr>
          <a:xfrm>
            <a:off x="834887" y="5924550"/>
            <a:ext cx="1085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houses were of average quality and the basement area of 1000 </a:t>
            </a:r>
            <a:r>
              <a:rPr lang="en-US" dirty="0" err="1"/>
              <a:t>sqft.It</a:t>
            </a:r>
            <a:r>
              <a:rPr lang="en-US" dirty="0"/>
              <a:t> was Strange to know that most of the houses were sold in the month of June-</a:t>
            </a:r>
            <a:r>
              <a:rPr lang="en-US" dirty="0" err="1"/>
              <a:t>july</a:t>
            </a:r>
            <a:r>
              <a:rPr lang="en-US" dirty="0"/>
              <a:t> and majority of the houses did not have </a:t>
            </a:r>
            <a:r>
              <a:rPr lang="en-US" dirty="0" err="1"/>
              <a:t>enclosedporch</a:t>
            </a:r>
            <a:r>
              <a:rPr lang="en-US" dirty="0"/>
              <a:t> included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8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BC1D7E5-0AB5-4250-9632-B43EA0EC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596348"/>
            <a:ext cx="10031896" cy="53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F537C0-85C4-47A3-B46F-92EA2772641A}"/>
              </a:ext>
            </a:extLst>
          </p:cNvPr>
          <p:cNvSpPr/>
          <p:nvPr/>
        </p:nvSpPr>
        <p:spPr>
          <a:xfrm>
            <a:off x="1881808" y="-195974"/>
            <a:ext cx="9519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b="1" dirty="0">
              <a:solidFill>
                <a:srgbClr val="000000"/>
              </a:solidFill>
              <a:latin typeface="inherit"/>
            </a:endParaRPr>
          </a:p>
          <a:p>
            <a:pPr algn="r"/>
            <a:r>
              <a:rPr lang="en-US" b="0" i="0" dirty="0">
                <a:solidFill>
                  <a:srgbClr val="303F9F"/>
                </a:solidFill>
                <a:effectLst/>
                <a:latin typeface="Courier New" panose="02070309020205020404" pitchFamily="49" charset="0"/>
              </a:rPr>
              <a:t>In [341]: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08734-0BE2-48A7-BB6B-5728AAF26A68}"/>
              </a:ext>
            </a:extLst>
          </p:cNvPr>
          <p:cNvSpPr txBox="1"/>
          <p:nvPr/>
        </p:nvSpPr>
        <p:spPr>
          <a:xfrm>
            <a:off x="1881808" y="66261"/>
            <a:ext cx="9417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inherit"/>
              </a:rPr>
              <a:t>Finding correlation among numerical data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EDFCA-5EC5-42B2-B8AA-9387C92F7232}"/>
              </a:ext>
            </a:extLst>
          </p:cNvPr>
          <p:cNvSpPr txBox="1"/>
          <p:nvPr/>
        </p:nvSpPr>
        <p:spPr>
          <a:xfrm>
            <a:off x="1192696" y="6135757"/>
            <a:ext cx="1032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price was found to be positively correlated to the Overall </a:t>
            </a:r>
            <a:r>
              <a:rPr lang="en-US" dirty="0" err="1"/>
              <a:t>Quality,Total</a:t>
            </a:r>
            <a:r>
              <a:rPr lang="en-US" dirty="0"/>
              <a:t> area of house in square feet, number of bathrooms, Garage Area, Ground floor living area, Total rooms above ground and </a:t>
            </a:r>
            <a:r>
              <a:rPr lang="en-US" dirty="0" err="1"/>
              <a:t>woodDeck</a:t>
            </a:r>
            <a:r>
              <a:rPr lang="en-US" dirty="0"/>
              <a:t>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12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D220C-D20A-4E33-B59C-07D4B052690B}"/>
              </a:ext>
            </a:extLst>
          </p:cNvPr>
          <p:cNvSpPr/>
          <p:nvPr/>
        </p:nvSpPr>
        <p:spPr>
          <a:xfrm>
            <a:off x="649357" y="212034"/>
            <a:ext cx="1088003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Transforming Categorical features into numerical</a:t>
            </a:r>
          </a:p>
          <a:p>
            <a:endParaRPr 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Ordinal Encoding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All the categorical column with ordinal data were transformed into numerical by ordinal encoder</a:t>
            </a:r>
          </a:p>
          <a:p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OrdinalEncoder</a:t>
            </a:r>
            <a:endParaRPr lang="en-US" dirty="0"/>
          </a:p>
          <a:p>
            <a:endParaRPr lang="en-IN" dirty="0"/>
          </a:p>
          <a:p>
            <a:r>
              <a:rPr lang="en-IN" dirty="0"/>
              <a:t>list1=['</a:t>
            </a:r>
            <a:r>
              <a:rPr lang="en-IN" dirty="0" err="1"/>
              <a:t>LotShape</a:t>
            </a:r>
            <a:r>
              <a:rPr lang="en-IN" dirty="0"/>
              <a:t>', '</a:t>
            </a:r>
            <a:r>
              <a:rPr lang="en-IN" dirty="0" err="1"/>
              <a:t>LandContour</a:t>
            </a:r>
            <a:r>
              <a:rPr lang="en-IN" dirty="0"/>
              <a:t>', '</a:t>
            </a:r>
            <a:r>
              <a:rPr lang="en-IN" dirty="0" err="1"/>
              <a:t>LandSlope</a:t>
            </a:r>
            <a:r>
              <a:rPr lang="en-IN" dirty="0"/>
              <a:t>', '</a:t>
            </a:r>
            <a:r>
              <a:rPr lang="en-IN" dirty="0" err="1"/>
              <a:t>ExterQual</a:t>
            </a:r>
            <a:r>
              <a:rPr lang="en-IN" dirty="0"/>
              <a:t>', '</a:t>
            </a:r>
            <a:r>
              <a:rPr lang="en-IN" dirty="0" err="1"/>
              <a:t>ExterCond</a:t>
            </a:r>
            <a:r>
              <a:rPr lang="en-IN" dirty="0"/>
              <a:t>','</a:t>
            </a:r>
            <a:r>
              <a:rPr lang="en-IN" dirty="0" err="1"/>
              <a:t>BsmtQual</a:t>
            </a:r>
            <a:r>
              <a:rPr lang="en-IN" dirty="0"/>
              <a:t>', '</a:t>
            </a:r>
            <a:r>
              <a:rPr lang="en-IN" dirty="0" err="1"/>
              <a:t>BsmtCond</a:t>
            </a:r>
            <a:r>
              <a:rPr lang="en-IN" dirty="0"/>
              <a:t>', '</a:t>
            </a:r>
            <a:r>
              <a:rPr lang="en-IN" dirty="0" err="1"/>
              <a:t>BsmtExposure</a:t>
            </a:r>
            <a:r>
              <a:rPr lang="en-IN" dirty="0"/>
              <a:t>', 'BsmtFinType1', 'BsmtFinType2', '</a:t>
            </a:r>
            <a:r>
              <a:rPr lang="en-IN" dirty="0" err="1"/>
              <a:t>HeatingQC</a:t>
            </a:r>
            <a:r>
              <a:rPr lang="en-IN" dirty="0"/>
              <a:t>', '</a:t>
            </a:r>
            <a:r>
              <a:rPr lang="en-IN" dirty="0" err="1"/>
              <a:t>KitchenQual</a:t>
            </a:r>
            <a:r>
              <a:rPr lang="en-IN" dirty="0"/>
              <a:t>', '</a:t>
            </a:r>
            <a:r>
              <a:rPr lang="en-IN" dirty="0" err="1"/>
              <a:t>GarageFinish</a:t>
            </a:r>
            <a:r>
              <a:rPr lang="en-IN" dirty="0"/>
              <a:t>', '</a:t>
            </a:r>
            <a:r>
              <a:rPr lang="en-IN" dirty="0" err="1"/>
              <a:t>GarageQual</a:t>
            </a:r>
            <a:r>
              <a:rPr lang="en-IN" dirty="0"/>
              <a:t>', '</a:t>
            </a:r>
            <a:r>
              <a:rPr lang="en-IN" dirty="0" err="1"/>
              <a:t>GarageCond</a:t>
            </a:r>
            <a:r>
              <a:rPr lang="en-IN" dirty="0"/>
              <a:t>','</a:t>
            </a:r>
            <a:r>
              <a:rPr lang="en-IN" dirty="0" err="1"/>
              <a:t>PavedDrive</a:t>
            </a:r>
            <a:r>
              <a:rPr lang="en-IN" dirty="0"/>
              <a:t>’]</a:t>
            </a:r>
          </a:p>
          <a:p>
            <a:endParaRPr lang="en-IN" dirty="0"/>
          </a:p>
          <a:p>
            <a:r>
              <a:rPr lang="en-IN" dirty="0" err="1"/>
              <a:t>oe</a:t>
            </a:r>
            <a:r>
              <a:rPr lang="en-IN" dirty="0"/>
              <a:t>=</a:t>
            </a:r>
            <a:r>
              <a:rPr lang="en-IN" dirty="0" err="1"/>
              <a:t>OrdinalEncoder</a:t>
            </a:r>
            <a:r>
              <a:rPr lang="en-IN" dirty="0"/>
              <a:t>()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list1:</a:t>
            </a:r>
          </a:p>
          <a:p>
            <a:r>
              <a:rPr lang="en-IN" dirty="0"/>
              <a:t>    </a:t>
            </a:r>
            <a:r>
              <a:rPr lang="en-IN" dirty="0" err="1"/>
              <a:t>train_data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oe.fit_transform</a:t>
            </a:r>
            <a:r>
              <a:rPr lang="en-IN" dirty="0"/>
              <a:t>(</a:t>
            </a:r>
            <a:r>
              <a:rPr lang="en-IN" dirty="0" err="1"/>
              <a:t>train_data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values.reshape</a:t>
            </a:r>
            <a:r>
              <a:rPr lang="en-IN" dirty="0"/>
              <a:t>(-1,1))</a:t>
            </a:r>
          </a:p>
          <a:p>
            <a:endParaRPr lang="en-IN" dirty="0"/>
          </a:p>
          <a:p>
            <a:r>
              <a:rPr lang="en-US" b="1" dirty="0"/>
              <a:t>One hot encoding of training dataset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All the categorical column with ordinal data were transformed into numerical by ordinal encoder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train_data1=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pd.get_dummies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train_data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).copy()</a:t>
            </a:r>
          </a:p>
          <a:p>
            <a:r>
              <a:rPr lang="en-IN" sz="2000" b="1" dirty="0"/>
              <a:t>Splitting of Data into X and Y</a:t>
            </a:r>
          </a:p>
          <a:p>
            <a:r>
              <a:rPr lang="en-IN" dirty="0"/>
              <a:t>x=train_data1.drop('</a:t>
            </a:r>
            <a:r>
              <a:rPr lang="en-IN" dirty="0" err="1"/>
              <a:t>SalePrice</a:t>
            </a:r>
            <a:r>
              <a:rPr lang="en-IN" dirty="0"/>
              <a:t>', axis=1)</a:t>
            </a:r>
          </a:p>
          <a:p>
            <a:r>
              <a:rPr lang="en-IN" dirty="0"/>
              <a:t>y=train_data1['</a:t>
            </a:r>
            <a:r>
              <a:rPr lang="en-IN" dirty="0" err="1"/>
              <a:t>SalePrice</a:t>
            </a:r>
            <a:r>
              <a:rPr lang="en-IN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99472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DA8BD-CCA6-42E0-89F0-43CD1F8C4B3A}"/>
              </a:ext>
            </a:extLst>
          </p:cNvPr>
          <p:cNvSpPr txBox="1"/>
          <p:nvPr/>
        </p:nvSpPr>
        <p:spPr>
          <a:xfrm>
            <a:off x="185530" y="159027"/>
            <a:ext cx="11118574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3200" b="1" dirty="0" err="1"/>
              <a:t>Standarisation</a:t>
            </a:r>
            <a:endParaRPr lang="en-IN" sz="3200" b="1" dirty="0"/>
          </a:p>
          <a:p>
            <a:r>
              <a:rPr lang="en-US" sz="2000" dirty="0"/>
              <a:t>from </a:t>
            </a:r>
            <a:r>
              <a:rPr lang="en-US" sz="2000" dirty="0" err="1"/>
              <a:t>sklearn.preprocessing</a:t>
            </a:r>
            <a:r>
              <a:rPr lang="en-US" sz="2000" dirty="0"/>
              <a:t> import </a:t>
            </a:r>
            <a:r>
              <a:rPr lang="en-US" sz="2000" dirty="0" err="1"/>
              <a:t>StandardScaler</a:t>
            </a:r>
            <a:endParaRPr lang="en-US" sz="2000" dirty="0"/>
          </a:p>
          <a:p>
            <a:r>
              <a:rPr lang="en-IN" sz="2000" dirty="0"/>
              <a:t>scaler=</a:t>
            </a:r>
            <a:r>
              <a:rPr lang="en-IN" sz="2000" dirty="0" err="1"/>
              <a:t>StandardScaler</a:t>
            </a:r>
            <a:r>
              <a:rPr lang="en-IN" sz="2000" dirty="0"/>
              <a:t>()</a:t>
            </a:r>
          </a:p>
          <a:p>
            <a:r>
              <a:rPr lang="fr-FR" sz="2000" dirty="0" err="1"/>
              <a:t>ScaledX</a:t>
            </a:r>
            <a:r>
              <a:rPr lang="fr-FR" sz="2000" dirty="0"/>
              <a:t>=</a:t>
            </a:r>
            <a:r>
              <a:rPr lang="fr-FR" sz="2000" dirty="0" err="1"/>
              <a:t>scaler.fit_transform</a:t>
            </a:r>
            <a:r>
              <a:rPr lang="fr-FR" sz="2000" dirty="0"/>
              <a:t>(x)</a:t>
            </a:r>
          </a:p>
          <a:p>
            <a:endParaRPr lang="fr-FR" sz="2000" dirty="0"/>
          </a:p>
          <a:p>
            <a:r>
              <a:rPr lang="en-US" sz="3200" b="1" dirty="0"/>
              <a:t>PCA</a:t>
            </a:r>
          </a:p>
          <a:p>
            <a:r>
              <a:rPr lang="en-US" sz="2000" dirty="0"/>
              <a:t>One hot encoding led to an increase in columns from 80 to 210 columns .Thus, PCA  will be performed to reduce the number of features.</a:t>
            </a:r>
          </a:p>
          <a:p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sklearn.decomposition</a:t>
            </a:r>
            <a:r>
              <a:rPr lang="en-US" sz="2000" dirty="0"/>
              <a:t> import PCA</a:t>
            </a:r>
          </a:p>
          <a:p>
            <a:r>
              <a:rPr lang="en-IN" sz="2000" dirty="0" err="1"/>
              <a:t>testpca</a:t>
            </a:r>
            <a:r>
              <a:rPr lang="en-IN" sz="2000" dirty="0"/>
              <a:t>=PCA()</a:t>
            </a:r>
          </a:p>
          <a:p>
            <a:r>
              <a:rPr lang="en-US" sz="2000" dirty="0" err="1"/>
              <a:t>New_x</a:t>
            </a:r>
            <a:r>
              <a:rPr lang="en-US" sz="2000" dirty="0"/>
              <a:t>=</a:t>
            </a:r>
            <a:r>
              <a:rPr lang="en-US" sz="2000" dirty="0" err="1"/>
              <a:t>testpca.fit</a:t>
            </a:r>
            <a:r>
              <a:rPr lang="en-US" sz="2000" dirty="0"/>
              <a:t>(</a:t>
            </a:r>
            <a:r>
              <a:rPr lang="en-US" sz="2000" dirty="0" err="1"/>
              <a:t>ScaledX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New_x.explained_variance_ratio</a:t>
            </a:r>
            <a:r>
              <a:rPr lang="en-US" sz="2000" dirty="0"/>
              <a:t>_</a:t>
            </a:r>
          </a:p>
          <a:p>
            <a:r>
              <a:rPr lang="en-US" sz="2000" dirty="0" err="1"/>
              <a:t>var_cumu</a:t>
            </a:r>
            <a:r>
              <a:rPr lang="en-US" sz="2000" dirty="0"/>
              <a:t>=</a:t>
            </a:r>
            <a:r>
              <a:rPr lang="en-US" sz="2000" dirty="0" err="1"/>
              <a:t>np.cumsum</a:t>
            </a:r>
            <a:r>
              <a:rPr lang="en-US" sz="2000" dirty="0"/>
              <a:t>(</a:t>
            </a:r>
            <a:r>
              <a:rPr lang="en-US" sz="2000" dirty="0" err="1"/>
              <a:t>New_x.explained_variance_ratio</a:t>
            </a:r>
            <a:r>
              <a:rPr lang="en-US" sz="2000" dirty="0"/>
              <a:t>_)*100</a:t>
            </a:r>
          </a:p>
          <a:p>
            <a:r>
              <a:rPr lang="en-IN" sz="2000" dirty="0"/>
              <a:t>k=</a:t>
            </a:r>
            <a:r>
              <a:rPr lang="en-IN" sz="2000" dirty="0" err="1"/>
              <a:t>np.argmax</a:t>
            </a:r>
            <a:r>
              <a:rPr lang="en-IN" sz="2000" dirty="0"/>
              <a:t>(</a:t>
            </a:r>
            <a:r>
              <a:rPr lang="en-IN" sz="2000" dirty="0" err="1"/>
              <a:t>var_cumu</a:t>
            </a:r>
            <a:r>
              <a:rPr lang="en-IN" sz="2000" dirty="0"/>
              <a:t>&gt;90)</a:t>
            </a:r>
          </a:p>
          <a:p>
            <a:r>
              <a:rPr lang="pt-BR" sz="2000" dirty="0"/>
              <a:t>FinalPCA=PCA(n_components=k)</a:t>
            </a:r>
          </a:p>
          <a:p>
            <a:r>
              <a:rPr lang="en-IN" sz="2000" dirty="0" err="1"/>
              <a:t>FinalData</a:t>
            </a:r>
            <a:r>
              <a:rPr lang="en-IN" sz="2000" dirty="0"/>
              <a:t>=</a:t>
            </a:r>
            <a:r>
              <a:rPr lang="en-IN" sz="2000" dirty="0" err="1"/>
              <a:t>FinalPCA.fit_transform</a:t>
            </a:r>
            <a:r>
              <a:rPr lang="en-IN" sz="2000" dirty="0"/>
              <a:t>(</a:t>
            </a:r>
            <a:r>
              <a:rPr lang="en-IN" sz="2000" dirty="0" err="1"/>
              <a:t>ScaledX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FinalData</a:t>
            </a:r>
            <a:r>
              <a:rPr lang="en-IN" sz="2000" dirty="0"/>
              <a:t>=</a:t>
            </a:r>
            <a:r>
              <a:rPr lang="en-IN" sz="2000" dirty="0" err="1"/>
              <a:t>pd.DataFrame</a:t>
            </a:r>
            <a:r>
              <a:rPr lang="en-IN" sz="2000" dirty="0"/>
              <a:t>(</a:t>
            </a:r>
            <a:r>
              <a:rPr lang="en-IN" sz="2000" dirty="0" err="1"/>
              <a:t>FinalData</a:t>
            </a:r>
            <a:r>
              <a:rPr lang="en-IN" sz="2000" dirty="0"/>
              <a:t>)</a:t>
            </a:r>
          </a:p>
          <a:p>
            <a:endParaRPr lang="en-IN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0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425B6-D0D0-4208-AD3C-073E6C809E57}"/>
              </a:ext>
            </a:extLst>
          </p:cNvPr>
          <p:cNvSpPr txBox="1"/>
          <p:nvPr/>
        </p:nvSpPr>
        <p:spPr>
          <a:xfrm>
            <a:off x="556591" y="490330"/>
            <a:ext cx="112908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 align the number of columns in test and train data set</a:t>
            </a:r>
          </a:p>
          <a:p>
            <a:endParaRPr lang="en-US" dirty="0"/>
          </a:p>
          <a:p>
            <a:r>
              <a:rPr lang="en-US" sz="2000" dirty="0"/>
              <a:t>Since the number of columns were different in train and test dataset after one hot encoding, we used align method</a:t>
            </a:r>
          </a:p>
          <a:p>
            <a:endParaRPr lang="en-US" sz="2000" dirty="0"/>
          </a:p>
          <a:p>
            <a:r>
              <a:rPr lang="en-IN" sz="2000" dirty="0" err="1"/>
              <a:t>final_train,final_test</a:t>
            </a:r>
            <a:r>
              <a:rPr lang="en-IN" sz="2000" dirty="0"/>
              <a:t>=</a:t>
            </a:r>
            <a:r>
              <a:rPr lang="en-IN" sz="2000" dirty="0" err="1"/>
              <a:t>FinalData.align</a:t>
            </a:r>
            <a:r>
              <a:rPr lang="en-IN" sz="2000" dirty="0"/>
              <a:t>(</a:t>
            </a:r>
            <a:r>
              <a:rPr lang="en-IN" sz="2000" dirty="0" err="1"/>
              <a:t>ScaledTest,join</a:t>
            </a:r>
            <a:r>
              <a:rPr lang="en-IN" sz="2000" dirty="0"/>
              <a:t>='</a:t>
            </a:r>
            <a:r>
              <a:rPr lang="en-IN" sz="2000" dirty="0" err="1"/>
              <a:t>inner',axis</a:t>
            </a:r>
            <a:r>
              <a:rPr lang="en-IN" sz="2000" dirty="0"/>
              <a:t>=1)</a:t>
            </a:r>
          </a:p>
          <a:p>
            <a:endParaRPr lang="en-IN" sz="2000" dirty="0"/>
          </a:p>
          <a:p>
            <a:r>
              <a:rPr lang="en-IN" sz="3200" b="1" dirty="0" err="1"/>
              <a:t>ModelBuilding</a:t>
            </a:r>
            <a:endParaRPr lang="en-IN" sz="3200" b="1" dirty="0"/>
          </a:p>
          <a:p>
            <a:endParaRPr lang="en-IN" sz="3200" b="1" dirty="0"/>
          </a:p>
          <a:p>
            <a:r>
              <a:rPr lang="en-US" dirty="0"/>
              <a:t>Now train </a:t>
            </a:r>
            <a:r>
              <a:rPr lang="en-US" dirty="0" err="1"/>
              <a:t>tst</a:t>
            </a:r>
            <a:r>
              <a:rPr lang="en-US" dirty="0"/>
              <a:t> split will be done from the training dataset and the testing dataset is kept separate for validation</a:t>
            </a:r>
          </a:p>
          <a:p>
            <a:endParaRPr lang="en-US" sz="2000" dirty="0"/>
          </a:p>
          <a:p>
            <a:r>
              <a:rPr lang="en-US" sz="2000" dirty="0" err="1"/>
              <a:t>x_train,x_test,y_train,y_test</a:t>
            </a:r>
            <a:r>
              <a:rPr lang="en-US" sz="2000" dirty="0"/>
              <a:t>=</a:t>
            </a:r>
            <a:r>
              <a:rPr lang="en-US" sz="2000" dirty="0" err="1"/>
              <a:t>train_test_split</a:t>
            </a:r>
            <a:r>
              <a:rPr lang="en-US" sz="2000" dirty="0"/>
              <a:t>(</a:t>
            </a:r>
            <a:r>
              <a:rPr lang="en-US" sz="2000" dirty="0" err="1"/>
              <a:t>FinalData,y,test_size</a:t>
            </a:r>
            <a:r>
              <a:rPr lang="en-US" sz="2000" dirty="0"/>
              <a:t>=0.30,random_state=1)</a:t>
            </a:r>
          </a:p>
          <a:p>
            <a:endParaRPr lang="en-US" sz="2000" dirty="0"/>
          </a:p>
          <a:p>
            <a:r>
              <a:rPr lang="en-US" sz="2000" dirty="0" err="1"/>
              <a:t>final_train.shape</a:t>
            </a:r>
            <a:endParaRPr lang="en-US" sz="2000" dirty="0"/>
          </a:p>
          <a:p>
            <a:r>
              <a:rPr lang="en-US" sz="2000" dirty="0" err="1"/>
              <a:t>final_test.shape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714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4F1B4-460F-4762-A25F-C0F3D9A262E5}"/>
              </a:ext>
            </a:extLst>
          </p:cNvPr>
          <p:cNvSpPr txBox="1"/>
          <p:nvPr/>
        </p:nvSpPr>
        <p:spPr>
          <a:xfrm>
            <a:off x="516835" y="463826"/>
            <a:ext cx="1009815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Linear Regression</a:t>
            </a:r>
          </a:p>
          <a:p>
            <a:r>
              <a:rPr lang="en-IN" sz="2000" dirty="0" err="1"/>
              <a:t>lnr</a:t>
            </a:r>
            <a:r>
              <a:rPr lang="en-IN" sz="2000" dirty="0"/>
              <a:t>=</a:t>
            </a:r>
            <a:r>
              <a:rPr lang="en-IN" sz="2000" dirty="0" err="1"/>
              <a:t>LinearRegression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lnr.fit</a:t>
            </a:r>
            <a:r>
              <a:rPr lang="en-IN" sz="2000" dirty="0"/>
              <a:t>(</a:t>
            </a:r>
            <a:r>
              <a:rPr lang="en-IN" sz="2000" dirty="0" err="1"/>
              <a:t>x_train,y_train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lnr.coef</a:t>
            </a:r>
            <a:r>
              <a:rPr lang="en-IN" sz="2000" dirty="0"/>
              <a:t>_</a:t>
            </a:r>
          </a:p>
          <a:p>
            <a:r>
              <a:rPr lang="en-IN" sz="2000" dirty="0" err="1"/>
              <a:t>lnr.score</a:t>
            </a:r>
            <a:r>
              <a:rPr lang="en-IN" sz="2000" dirty="0"/>
              <a:t>(</a:t>
            </a:r>
            <a:r>
              <a:rPr lang="en-IN" sz="2000" dirty="0" err="1"/>
              <a:t>x_train,y_train</a:t>
            </a:r>
            <a:r>
              <a:rPr lang="en-IN" sz="2000" dirty="0"/>
              <a:t>)</a:t>
            </a:r>
          </a:p>
          <a:p>
            <a:r>
              <a:rPr lang="en-IN" sz="2000" dirty="0"/>
              <a:t>0.89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predlnr</a:t>
            </a:r>
            <a:r>
              <a:rPr lang="en-IN" sz="2000" dirty="0"/>
              <a:t>=</a:t>
            </a:r>
            <a:r>
              <a:rPr lang="en-IN" sz="2000" dirty="0" err="1"/>
              <a:t>lnr.predict</a:t>
            </a:r>
            <a:r>
              <a:rPr lang="en-IN" sz="2000" dirty="0"/>
              <a:t>(</a:t>
            </a:r>
            <a:r>
              <a:rPr lang="en-IN" sz="2000" dirty="0" err="1"/>
              <a:t>x_test</a:t>
            </a:r>
            <a:r>
              <a:rPr lang="en-IN" sz="2000" dirty="0"/>
              <a:t>)</a:t>
            </a:r>
          </a:p>
          <a:p>
            <a:r>
              <a:rPr lang="en-IN" sz="2000" dirty="0"/>
              <a:t>print('mae_</a:t>
            </a:r>
            <a:r>
              <a:rPr lang="en-IN" sz="2000" dirty="0" err="1"/>
              <a:t>lnr</a:t>
            </a:r>
            <a:r>
              <a:rPr lang="en-IN" sz="2000" dirty="0"/>
              <a:t>',</a:t>
            </a:r>
            <a:r>
              <a:rPr lang="en-IN" sz="2000" dirty="0" err="1"/>
              <a:t>mean_absolute_error</a:t>
            </a:r>
            <a:r>
              <a:rPr lang="en-IN" sz="2000" dirty="0"/>
              <a:t>(</a:t>
            </a:r>
            <a:r>
              <a:rPr lang="en-IN" sz="2000" dirty="0" err="1"/>
              <a:t>y_test,predlnr</a:t>
            </a:r>
            <a:r>
              <a:rPr lang="en-IN" sz="2000" dirty="0"/>
              <a:t>))</a:t>
            </a:r>
          </a:p>
          <a:p>
            <a:r>
              <a:rPr lang="en-IN" sz="2000" dirty="0"/>
              <a:t>print('mse_</a:t>
            </a:r>
            <a:r>
              <a:rPr lang="en-IN" sz="2000" dirty="0" err="1"/>
              <a:t>lnr</a:t>
            </a:r>
            <a:r>
              <a:rPr lang="en-IN" sz="2000" dirty="0"/>
              <a:t>',</a:t>
            </a:r>
            <a:r>
              <a:rPr lang="en-IN" sz="2000" dirty="0" err="1"/>
              <a:t>mean_squared_error</a:t>
            </a:r>
            <a:r>
              <a:rPr lang="en-IN" sz="2000" dirty="0"/>
              <a:t>(</a:t>
            </a:r>
            <a:r>
              <a:rPr lang="en-IN" sz="2000" dirty="0" err="1"/>
              <a:t>y_test,predlnr</a:t>
            </a:r>
            <a:r>
              <a:rPr lang="en-IN" sz="2000" dirty="0"/>
              <a:t>))</a:t>
            </a:r>
          </a:p>
          <a:p>
            <a:r>
              <a:rPr lang="en-IN" sz="2000" dirty="0"/>
              <a:t>print('r2 score_lnr',r2_score(</a:t>
            </a:r>
            <a:r>
              <a:rPr lang="en-IN" sz="2000" dirty="0" err="1"/>
              <a:t>y_test,predlnr</a:t>
            </a:r>
            <a:r>
              <a:rPr lang="en-IN" sz="2000" dirty="0"/>
              <a:t>))</a:t>
            </a:r>
          </a:p>
          <a:p>
            <a:endParaRPr lang="en-IN" sz="2000" dirty="0"/>
          </a:p>
          <a:p>
            <a:r>
              <a:rPr lang="en-IN" sz="2000" dirty="0" err="1"/>
              <a:t>mae_lnr</a:t>
            </a:r>
            <a:r>
              <a:rPr lang="en-IN" sz="2000" dirty="0"/>
              <a:t>=19222.0</a:t>
            </a:r>
          </a:p>
          <a:p>
            <a:r>
              <a:rPr lang="en-IN" sz="2000" dirty="0" err="1"/>
              <a:t>mse_lnr</a:t>
            </a:r>
            <a:r>
              <a:rPr lang="en-IN" sz="2000" dirty="0"/>
              <a:t>=753470267</a:t>
            </a:r>
          </a:p>
          <a:p>
            <a:r>
              <a:rPr lang="en-US" sz="2000" dirty="0"/>
              <a:t>The r2 score of </a:t>
            </a:r>
            <a:r>
              <a:rPr lang="en-US" sz="2000" dirty="0" err="1"/>
              <a:t>linearRegressor</a:t>
            </a:r>
            <a:r>
              <a:rPr lang="en-US" sz="2000" dirty="0"/>
              <a:t> was found 85 percent.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47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1E2553-9C58-4E29-8C7B-8D0E0C446E62}"/>
              </a:ext>
            </a:extLst>
          </p:cNvPr>
          <p:cNvSpPr txBox="1"/>
          <p:nvPr/>
        </p:nvSpPr>
        <p:spPr>
          <a:xfrm>
            <a:off x="675861" y="490330"/>
            <a:ext cx="10972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Introduction</a:t>
            </a:r>
          </a:p>
          <a:p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Housing and real estate market is one of the major contributors in the world’s economy.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Data Science  is being utilized by the companies to increase their overall revenue, profits, improving their marketing strategies and focusing on changing trends in house sales and purchases.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 present project is associated with a US-based housing company named Surprise Housing which is planning to enter the Australian market.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 company uses data analytics to purchase houses at a price below their actual values and flip them at a higher price. The company is looking at prospective properties to buy houses to enter the market.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We are trying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5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0F8B3-B8EE-4CE0-A200-1005F98BF88F}"/>
              </a:ext>
            </a:extLst>
          </p:cNvPr>
          <p:cNvSpPr txBox="1"/>
          <p:nvPr/>
        </p:nvSpPr>
        <p:spPr>
          <a:xfrm>
            <a:off x="1020417" y="410817"/>
            <a:ext cx="78850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3200" b="1" dirty="0"/>
              <a:t>Random Forest Regressor</a:t>
            </a:r>
          </a:p>
          <a:p>
            <a:endParaRPr lang="en-IN" sz="2000" dirty="0"/>
          </a:p>
          <a:p>
            <a:r>
              <a:rPr lang="en-IN" sz="2000" dirty="0" err="1"/>
              <a:t>rfr</a:t>
            </a:r>
            <a:r>
              <a:rPr lang="en-IN" sz="2000" dirty="0"/>
              <a:t>=</a:t>
            </a:r>
            <a:r>
              <a:rPr lang="en-IN" sz="2000" dirty="0" err="1"/>
              <a:t>RandomForestRegressor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rfr.fit</a:t>
            </a:r>
            <a:r>
              <a:rPr lang="en-IN" sz="2000" dirty="0"/>
              <a:t>(</a:t>
            </a:r>
            <a:r>
              <a:rPr lang="en-IN" sz="2000" dirty="0" err="1"/>
              <a:t>x_train,y_train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rfr.score</a:t>
            </a:r>
            <a:r>
              <a:rPr lang="en-IN" sz="2000" dirty="0"/>
              <a:t>(</a:t>
            </a:r>
            <a:r>
              <a:rPr lang="en-IN" sz="2000" dirty="0" err="1"/>
              <a:t>x_train,y_train</a:t>
            </a:r>
            <a:r>
              <a:rPr lang="en-IN" sz="2000" dirty="0"/>
              <a:t>)</a:t>
            </a:r>
          </a:p>
          <a:p>
            <a:r>
              <a:rPr lang="en-IN" sz="2000" dirty="0"/>
              <a:t>0.97</a:t>
            </a:r>
          </a:p>
          <a:p>
            <a:endParaRPr lang="en-IN" sz="2000" dirty="0"/>
          </a:p>
          <a:p>
            <a:r>
              <a:rPr lang="en-IN" sz="2000" dirty="0" err="1"/>
              <a:t>predrfr</a:t>
            </a:r>
            <a:r>
              <a:rPr lang="en-IN" sz="2000" dirty="0"/>
              <a:t>=</a:t>
            </a:r>
            <a:r>
              <a:rPr lang="en-IN" sz="2000" dirty="0" err="1"/>
              <a:t>rfr.predict</a:t>
            </a:r>
            <a:r>
              <a:rPr lang="en-IN" sz="2000" dirty="0"/>
              <a:t>(</a:t>
            </a:r>
            <a:r>
              <a:rPr lang="en-IN" sz="2000" dirty="0" err="1"/>
              <a:t>x_test</a:t>
            </a:r>
            <a:r>
              <a:rPr lang="en-IN" sz="2000" dirty="0"/>
              <a:t>)</a:t>
            </a:r>
          </a:p>
          <a:p>
            <a:r>
              <a:rPr lang="en-IN" sz="2000" dirty="0"/>
              <a:t>print('mae_</a:t>
            </a:r>
            <a:r>
              <a:rPr lang="en-IN" sz="2000" dirty="0" err="1"/>
              <a:t>rfr</a:t>
            </a:r>
            <a:r>
              <a:rPr lang="en-IN" sz="2000" dirty="0"/>
              <a:t>',</a:t>
            </a:r>
            <a:r>
              <a:rPr lang="en-IN" sz="2000" dirty="0" err="1"/>
              <a:t>mean_absolute_error</a:t>
            </a:r>
            <a:r>
              <a:rPr lang="en-IN" sz="2000" dirty="0"/>
              <a:t>(</a:t>
            </a:r>
            <a:r>
              <a:rPr lang="en-IN" sz="2000" dirty="0" err="1"/>
              <a:t>y_test,predrfr</a:t>
            </a:r>
            <a:r>
              <a:rPr lang="en-IN" sz="2000" dirty="0"/>
              <a:t>))</a:t>
            </a:r>
          </a:p>
          <a:p>
            <a:r>
              <a:rPr lang="en-IN" sz="2000" dirty="0"/>
              <a:t>print('mse_</a:t>
            </a:r>
            <a:r>
              <a:rPr lang="en-IN" sz="2000" dirty="0" err="1"/>
              <a:t>rfr</a:t>
            </a:r>
            <a:r>
              <a:rPr lang="en-IN" sz="2000" dirty="0"/>
              <a:t>',</a:t>
            </a:r>
            <a:r>
              <a:rPr lang="en-IN" sz="2000" dirty="0" err="1"/>
              <a:t>mean_squared_error</a:t>
            </a:r>
            <a:r>
              <a:rPr lang="en-IN" sz="2000" dirty="0"/>
              <a:t>(</a:t>
            </a:r>
            <a:r>
              <a:rPr lang="en-IN" sz="2000" dirty="0" err="1"/>
              <a:t>y_test,predrfr</a:t>
            </a:r>
            <a:r>
              <a:rPr lang="en-IN" sz="2000" dirty="0"/>
              <a:t>))</a:t>
            </a:r>
          </a:p>
          <a:p>
            <a:r>
              <a:rPr lang="en-IN" sz="2000" dirty="0"/>
              <a:t>print('r2 score_rfr',r2_score(</a:t>
            </a:r>
            <a:r>
              <a:rPr lang="en-IN" sz="2000" dirty="0" err="1"/>
              <a:t>y_test,predrfr</a:t>
            </a:r>
            <a:r>
              <a:rPr lang="en-IN" sz="2000" dirty="0"/>
              <a:t>))</a:t>
            </a:r>
          </a:p>
          <a:p>
            <a:endParaRPr lang="en-IN" sz="2000" dirty="0"/>
          </a:p>
          <a:p>
            <a:r>
              <a:rPr lang="en-IN" sz="2000" dirty="0" err="1"/>
              <a:t>mae_rfr</a:t>
            </a:r>
            <a:r>
              <a:rPr lang="en-IN" sz="2000" dirty="0"/>
              <a:t>=18099</a:t>
            </a:r>
          </a:p>
          <a:p>
            <a:r>
              <a:rPr lang="en-IN" sz="2000" dirty="0" err="1"/>
              <a:t>mse_rfr</a:t>
            </a:r>
            <a:r>
              <a:rPr lang="en-IN" sz="2000" dirty="0"/>
              <a:t>=662265579</a:t>
            </a:r>
          </a:p>
          <a:p>
            <a:r>
              <a:rPr lang="en-US" sz="2000" dirty="0"/>
              <a:t>The r2 score of Random Forest was 86.9 percent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561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37874-5E80-4871-8546-70807346A907}"/>
              </a:ext>
            </a:extLst>
          </p:cNvPr>
          <p:cNvSpPr txBox="1"/>
          <p:nvPr/>
        </p:nvSpPr>
        <p:spPr>
          <a:xfrm>
            <a:off x="198784" y="132522"/>
            <a:ext cx="1175467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Cross Validation</a:t>
            </a:r>
          </a:p>
          <a:p>
            <a:r>
              <a:rPr lang="en-IN" dirty="0"/>
              <a:t>Cross Val score was determined by importing </a:t>
            </a:r>
            <a:r>
              <a:rPr lang="en-IN" dirty="0" err="1"/>
              <a:t>cross_val_score</a:t>
            </a:r>
            <a:r>
              <a:rPr lang="en-IN" dirty="0"/>
              <a:t> from </a:t>
            </a:r>
            <a:r>
              <a:rPr lang="en-IN" dirty="0" err="1"/>
              <a:t>sklearn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cross_val_score</a:t>
            </a:r>
            <a:endParaRPr lang="en-IN" dirty="0"/>
          </a:p>
          <a:p>
            <a:r>
              <a:rPr lang="en-IN" dirty="0"/>
              <a:t>print ("cross </a:t>
            </a:r>
            <a:r>
              <a:rPr lang="en-IN" dirty="0" err="1"/>
              <a:t>val</a:t>
            </a:r>
            <a:r>
              <a:rPr lang="en-IN" dirty="0"/>
              <a:t> score for linear regression is:",</a:t>
            </a:r>
            <a:r>
              <a:rPr lang="en-IN" dirty="0" err="1"/>
              <a:t>cross_val_score</a:t>
            </a:r>
            <a:r>
              <a:rPr lang="en-IN" dirty="0"/>
              <a:t>(</a:t>
            </a:r>
            <a:r>
              <a:rPr lang="en-IN" dirty="0" err="1"/>
              <a:t>lnr,FinalData,y,scoring</a:t>
            </a:r>
            <a:r>
              <a:rPr lang="en-IN" dirty="0"/>
              <a:t>='r2',cv=3).mean())</a:t>
            </a:r>
          </a:p>
          <a:p>
            <a:r>
              <a:rPr lang="en-IN" dirty="0"/>
              <a:t>print ("cross </a:t>
            </a:r>
            <a:r>
              <a:rPr lang="en-IN" dirty="0" err="1"/>
              <a:t>val</a:t>
            </a:r>
            <a:r>
              <a:rPr lang="en-IN" dirty="0"/>
              <a:t> score for random forest regressor is:",</a:t>
            </a:r>
            <a:r>
              <a:rPr lang="en-IN" dirty="0" err="1"/>
              <a:t>cross_val_score</a:t>
            </a:r>
            <a:r>
              <a:rPr lang="en-IN" dirty="0"/>
              <a:t>(</a:t>
            </a:r>
            <a:r>
              <a:rPr lang="en-IN" dirty="0" err="1"/>
              <a:t>rfr,FinalData,y,scoring</a:t>
            </a:r>
            <a:r>
              <a:rPr lang="en-IN" dirty="0"/>
              <a:t>='r2',cv=3).mean())</a:t>
            </a:r>
          </a:p>
          <a:p>
            <a:endParaRPr lang="en-IN" dirty="0"/>
          </a:p>
          <a:p>
            <a:r>
              <a:rPr lang="en-IN" dirty="0"/>
              <a:t>The cross </a:t>
            </a:r>
            <a:r>
              <a:rPr lang="en-IN" dirty="0" err="1"/>
              <a:t>val</a:t>
            </a:r>
            <a:r>
              <a:rPr lang="en-IN" dirty="0"/>
              <a:t> score was found to be 0.76 and0.81 respectively for </a:t>
            </a:r>
            <a:r>
              <a:rPr lang="en-IN" dirty="0" err="1"/>
              <a:t>lnr</a:t>
            </a:r>
            <a:r>
              <a:rPr lang="en-IN" dirty="0"/>
              <a:t> and </a:t>
            </a:r>
            <a:r>
              <a:rPr lang="en-IN" dirty="0" err="1"/>
              <a:t>rfr</a:t>
            </a:r>
            <a:endParaRPr lang="en-IN" dirty="0"/>
          </a:p>
          <a:p>
            <a:endParaRPr lang="en-IN" dirty="0"/>
          </a:p>
          <a:p>
            <a:r>
              <a:rPr lang="en-US" dirty="0"/>
              <a:t>There was less difference in r2 score and </a:t>
            </a:r>
            <a:r>
              <a:rPr lang="en-US" dirty="0" err="1"/>
              <a:t>crossval</a:t>
            </a:r>
            <a:r>
              <a:rPr lang="en-US" dirty="0"/>
              <a:t> score in Random Forest </a:t>
            </a:r>
            <a:r>
              <a:rPr lang="en-US" dirty="0" err="1"/>
              <a:t>Regressor.So</a:t>
            </a:r>
            <a:r>
              <a:rPr lang="en-US" dirty="0"/>
              <a:t> we will proceed with Hyperparameter tuning of RFR</a:t>
            </a:r>
          </a:p>
          <a:p>
            <a:endParaRPr lang="en-US" dirty="0"/>
          </a:p>
          <a:p>
            <a:r>
              <a:rPr lang="en-US" dirty="0" err="1"/>
              <a:t>HyperParameter</a:t>
            </a:r>
            <a:r>
              <a:rPr lang="en-US" dirty="0"/>
              <a:t> Tuning was performed with the help of Randomized CV and best parameter were obtained.</a:t>
            </a:r>
          </a:p>
          <a:p>
            <a:endParaRPr lang="en-US" dirty="0"/>
          </a:p>
          <a:p>
            <a:r>
              <a:rPr lang="en-US" dirty="0"/>
              <a:t>Finally, Random Forest model was built with best parameter and checked.</a:t>
            </a:r>
          </a:p>
          <a:p>
            <a:endParaRPr lang="en-US" dirty="0"/>
          </a:p>
          <a:p>
            <a:r>
              <a:rPr lang="en-US" dirty="0" err="1"/>
              <a:t>final_model</a:t>
            </a:r>
            <a:r>
              <a:rPr lang="en-US" dirty="0"/>
              <a:t>=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=200,min_samples_split=2,min_samples_leaf=2,max_features='auto’)</a:t>
            </a:r>
          </a:p>
          <a:p>
            <a:endParaRPr lang="en-US" dirty="0"/>
          </a:p>
          <a:p>
            <a:r>
              <a:rPr lang="fr-FR" dirty="0" err="1"/>
              <a:t>final_model.fit</a:t>
            </a:r>
            <a:r>
              <a:rPr lang="fr-FR" dirty="0"/>
              <a:t>(</a:t>
            </a:r>
            <a:r>
              <a:rPr lang="fr-FR" dirty="0" err="1"/>
              <a:t>x_train,y_train</a:t>
            </a:r>
            <a:r>
              <a:rPr lang="fr-FR" dirty="0"/>
              <a:t>)</a:t>
            </a:r>
          </a:p>
          <a:p>
            <a:r>
              <a:rPr lang="fr-FR" dirty="0" err="1"/>
              <a:t>final_model.score</a:t>
            </a:r>
            <a:r>
              <a:rPr lang="fr-FR" dirty="0"/>
              <a:t>(</a:t>
            </a:r>
            <a:r>
              <a:rPr lang="fr-FR" dirty="0" err="1"/>
              <a:t>x_train,y_train</a:t>
            </a:r>
            <a:r>
              <a:rPr lang="fr-FR" dirty="0"/>
              <a:t>)</a:t>
            </a:r>
          </a:p>
          <a:p>
            <a:r>
              <a:rPr lang="en-US" dirty="0" err="1"/>
              <a:t>predfinal</a:t>
            </a:r>
            <a:r>
              <a:rPr lang="en-US" dirty="0"/>
              <a:t>=</a:t>
            </a:r>
            <a:r>
              <a:rPr lang="en-US" dirty="0" err="1"/>
              <a:t>final_model.predict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R2 score was finally found to be 0.87 </a:t>
            </a:r>
            <a:r>
              <a:rPr lang="en-US" dirty="0" err="1"/>
              <a:t>ie</a:t>
            </a:r>
            <a:r>
              <a:rPr lang="en-US" dirty="0"/>
              <a:t> 87 percent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10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7D09A2D-C519-4704-9C53-D1493F52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1" y="1623824"/>
            <a:ext cx="4743727" cy="30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36B314-3855-4D56-82D5-39CE644EC568}"/>
              </a:ext>
            </a:extLst>
          </p:cNvPr>
          <p:cNvSpPr txBox="1"/>
          <p:nvPr/>
        </p:nvSpPr>
        <p:spPr>
          <a:xfrm>
            <a:off x="636104" y="208052"/>
            <a:ext cx="907773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Dist</a:t>
            </a:r>
            <a:r>
              <a:rPr lang="en-IN" sz="3200" dirty="0"/>
              <a:t>-Plot to see the distribution of Sale Price</a:t>
            </a:r>
          </a:p>
          <a:p>
            <a:endParaRPr lang="en-IN" dirty="0"/>
          </a:p>
          <a:p>
            <a:r>
              <a:rPr lang="en-US" dirty="0" err="1"/>
              <a:t>sb.distplot</a:t>
            </a:r>
            <a:r>
              <a:rPr lang="en-US" dirty="0"/>
              <a:t>(</a:t>
            </a:r>
            <a:r>
              <a:rPr lang="en-US" dirty="0" err="1"/>
              <a:t>y_test-predfinal</a:t>
            </a:r>
            <a:r>
              <a:rPr lang="en-US" dirty="0"/>
              <a:t>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9048D-9351-471B-B43E-C64F1B48A8F4}"/>
              </a:ext>
            </a:extLst>
          </p:cNvPr>
          <p:cNvSpPr txBox="1"/>
          <p:nvPr/>
        </p:nvSpPr>
        <p:spPr>
          <a:xfrm>
            <a:off x="636104" y="4698329"/>
            <a:ext cx="93295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Saving the model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joblib</a:t>
            </a:r>
            <a:endParaRPr lang="en-IN" sz="2000" dirty="0"/>
          </a:p>
          <a:p>
            <a:r>
              <a:rPr lang="en-IN" sz="2000" dirty="0"/>
              <a:t>filename='</a:t>
            </a:r>
            <a:r>
              <a:rPr lang="en-IN" sz="2000" dirty="0" err="1"/>
              <a:t>finalhousepricemodel.pkl</a:t>
            </a:r>
            <a:r>
              <a:rPr lang="en-IN" sz="2000" dirty="0"/>
              <a:t>'</a:t>
            </a:r>
          </a:p>
          <a:p>
            <a:r>
              <a:rPr lang="en-IN" sz="2000" dirty="0" err="1"/>
              <a:t>joblib.dump</a:t>
            </a:r>
            <a:r>
              <a:rPr lang="en-IN" sz="2000" dirty="0"/>
              <a:t>(final_model,'</a:t>
            </a:r>
            <a:r>
              <a:rPr lang="en-IN" sz="2000" dirty="0" err="1"/>
              <a:t>finalhousepricemodel.pkl</a:t>
            </a:r>
            <a:r>
              <a:rPr lang="en-IN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9957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B6BC2-1E2C-4D08-8F02-035ACB4CC19A}"/>
              </a:ext>
            </a:extLst>
          </p:cNvPr>
          <p:cNvSpPr txBox="1"/>
          <p:nvPr/>
        </p:nvSpPr>
        <p:spPr>
          <a:xfrm>
            <a:off x="278296" y="437322"/>
            <a:ext cx="1131735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Predicting the house price of the test dataset by the final model</a:t>
            </a:r>
          </a:p>
          <a:p>
            <a:r>
              <a:rPr lang="en-US" sz="2000" dirty="0"/>
              <a:t>#predicting the house price of the test data set...</a:t>
            </a:r>
          </a:p>
          <a:p>
            <a:r>
              <a:rPr lang="en-US" sz="2000" dirty="0" err="1"/>
              <a:t>test_pred</a:t>
            </a:r>
            <a:r>
              <a:rPr lang="en-US" sz="2000" dirty="0"/>
              <a:t>= </a:t>
            </a:r>
            <a:r>
              <a:rPr lang="en-US" sz="2000" dirty="0" err="1"/>
              <a:t>final_model.predict</a:t>
            </a:r>
            <a:r>
              <a:rPr lang="en-US" sz="2000" dirty="0"/>
              <a:t>(final_test)</a:t>
            </a:r>
          </a:p>
          <a:p>
            <a:endParaRPr lang="en-US" sz="2000" dirty="0"/>
          </a:p>
          <a:p>
            <a:r>
              <a:rPr lang="en-US" sz="2000" dirty="0"/>
              <a:t>The predicted house Sale price were observed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test_pred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98735-66BB-4E2B-999B-83E4E1424C6B}"/>
              </a:ext>
            </a:extLst>
          </p:cNvPr>
          <p:cNvSpPr txBox="1"/>
          <p:nvPr/>
        </p:nvSpPr>
        <p:spPr>
          <a:xfrm>
            <a:off x="424070" y="2875722"/>
            <a:ext cx="1148963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Summary and Conclusion</a:t>
            </a:r>
          </a:p>
          <a:p>
            <a:endParaRPr lang="en-IN" dirty="0"/>
          </a:p>
          <a:p>
            <a:r>
              <a:rPr lang="en-IN" sz="2000" dirty="0"/>
              <a:t>Thus, with the present model we were able to predict the price of houses in the test data set with the available independent variables. </a:t>
            </a:r>
          </a:p>
          <a:p>
            <a:endParaRPr lang="en-IN" sz="2000" dirty="0"/>
          </a:p>
          <a:p>
            <a:r>
              <a:rPr lang="en-IN" sz="2000" dirty="0"/>
              <a:t>This model will then be used by the management to understand how exactly the prices vary with the variables. </a:t>
            </a:r>
          </a:p>
          <a:p>
            <a:endParaRPr lang="en-IN" sz="2000" dirty="0"/>
          </a:p>
          <a:p>
            <a:r>
              <a:rPr lang="en-IN" sz="2000" dirty="0"/>
              <a:t>They can accordingly manipulate the strategy of the firm and concentrate on areas that will yield high returns. Further, the model will be a good way for the management to understand the pricing dynamics of a new market.</a:t>
            </a:r>
          </a:p>
        </p:txBody>
      </p:sp>
    </p:spTree>
    <p:extLst>
      <p:ext uri="{BB962C8B-B14F-4D97-AF65-F5344CB8AC3E}">
        <p14:creationId xmlns:p14="http://schemas.microsoft.com/office/powerpoint/2010/main" val="331784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14022-0AA0-414F-BB9B-1B8511AAFA92}"/>
              </a:ext>
            </a:extLst>
          </p:cNvPr>
          <p:cNvSpPr txBox="1"/>
          <p:nvPr/>
        </p:nvSpPr>
        <p:spPr>
          <a:xfrm>
            <a:off x="914400" y="437322"/>
            <a:ext cx="10721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70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F28D0-2858-45A0-9A55-67DC53B21124}"/>
              </a:ext>
            </a:extLst>
          </p:cNvPr>
          <p:cNvSpPr txBox="1"/>
          <p:nvPr/>
        </p:nvSpPr>
        <p:spPr>
          <a:xfrm>
            <a:off x="1007165" y="781878"/>
            <a:ext cx="95415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set Information</a:t>
            </a:r>
          </a:p>
          <a:p>
            <a:endParaRPr lang="en-IN" dirty="0"/>
          </a:p>
          <a:p>
            <a:r>
              <a:rPr lang="en-IN" sz="2000" dirty="0"/>
              <a:t>Two datasets were given to us as train and test data in csv format. </a:t>
            </a:r>
          </a:p>
          <a:p>
            <a:endParaRPr lang="en-IN" sz="2000" dirty="0"/>
          </a:p>
          <a:p>
            <a:r>
              <a:rPr lang="en-IN" sz="2000" dirty="0"/>
              <a:t>Train data set was used to train the model while test data set was  used for house price prediction with the model built. </a:t>
            </a:r>
          </a:p>
          <a:p>
            <a:endParaRPr lang="en-IN" sz="2000" dirty="0"/>
          </a:p>
          <a:p>
            <a:r>
              <a:rPr lang="en-IN" sz="2000" dirty="0"/>
              <a:t>Train data was found to have 81 columns and 1168 rows while test data set had 80 columns and 292 rows. </a:t>
            </a:r>
          </a:p>
          <a:p>
            <a:endParaRPr lang="en-IN" sz="2000" dirty="0"/>
          </a:p>
          <a:p>
            <a:r>
              <a:rPr lang="en-IN" sz="2000" dirty="0"/>
              <a:t>The dataset had both categorical as well as numerical columns.</a:t>
            </a:r>
          </a:p>
          <a:p>
            <a:endParaRPr lang="en-IN" sz="2000" dirty="0"/>
          </a:p>
          <a:p>
            <a:r>
              <a:rPr lang="en-IN" sz="2000" dirty="0"/>
              <a:t>The dataset had null values in few of the columns.</a:t>
            </a:r>
          </a:p>
          <a:p>
            <a:endParaRPr lang="en-IN" sz="2000" dirty="0"/>
          </a:p>
          <a:p>
            <a:r>
              <a:rPr lang="en-IN" sz="2000" dirty="0"/>
              <a:t>The entire project was performed on </a:t>
            </a:r>
            <a:r>
              <a:rPr lang="en-IN" sz="2000" dirty="0" err="1"/>
              <a:t>jupyter</a:t>
            </a:r>
            <a:r>
              <a:rPr lang="en-IN" sz="2000" dirty="0"/>
              <a:t> notebook.</a:t>
            </a:r>
          </a:p>
          <a:p>
            <a:r>
              <a:rPr lang="en-IN" sz="2000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8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221EA-B8CC-4DD0-A75A-67BA97FD598D}"/>
              </a:ext>
            </a:extLst>
          </p:cNvPr>
          <p:cNvSpPr txBox="1"/>
          <p:nvPr/>
        </p:nvSpPr>
        <p:spPr>
          <a:xfrm>
            <a:off x="715617" y="742122"/>
            <a:ext cx="11092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loading and </a:t>
            </a:r>
            <a:r>
              <a:rPr lang="en-IN" sz="3200" b="1" dirty="0" err="1"/>
              <a:t>Preprocessing</a:t>
            </a:r>
            <a:endParaRPr lang="en-IN" sz="3200" b="1" dirty="0"/>
          </a:p>
          <a:p>
            <a:endParaRPr lang="en-IN" b="1" dirty="0"/>
          </a:p>
          <a:p>
            <a:r>
              <a:rPr lang="en-IN" dirty="0"/>
              <a:t> </a:t>
            </a:r>
            <a:r>
              <a:rPr lang="en-IN" sz="2000" dirty="0"/>
              <a:t>All the necessary libraries like Pandas, </a:t>
            </a:r>
            <a:r>
              <a:rPr lang="en-IN" sz="2000" dirty="0" err="1"/>
              <a:t>numpy</a:t>
            </a:r>
            <a:r>
              <a:rPr lang="en-IN" sz="2000" dirty="0"/>
              <a:t> and </a:t>
            </a:r>
            <a:r>
              <a:rPr lang="en-IN" sz="2000" dirty="0" err="1"/>
              <a:t>matplot</a:t>
            </a:r>
            <a:r>
              <a:rPr lang="en-IN" sz="2000" dirty="0"/>
              <a:t> lib were imported.</a:t>
            </a:r>
          </a:p>
          <a:p>
            <a:endParaRPr lang="en-IN" sz="2000" dirty="0"/>
          </a:p>
          <a:p>
            <a:r>
              <a:rPr lang="en-IN" sz="2000" dirty="0"/>
              <a:t>The data set were retrieved as </a:t>
            </a:r>
            <a:r>
              <a:rPr lang="en-IN" sz="2000" dirty="0" err="1"/>
              <a:t>train_data</a:t>
            </a:r>
            <a:r>
              <a:rPr lang="en-IN" sz="2000" dirty="0"/>
              <a:t> and </a:t>
            </a:r>
            <a:r>
              <a:rPr lang="en-IN" sz="2000" dirty="0" err="1"/>
              <a:t>test_data</a:t>
            </a:r>
            <a:r>
              <a:rPr lang="en-IN" sz="2000" dirty="0"/>
              <a:t> by using </a:t>
            </a:r>
            <a:r>
              <a:rPr lang="en-IN" sz="2000" dirty="0" err="1"/>
              <a:t>pd.read_csv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Both the train and test data were analysed for null values. </a:t>
            </a:r>
          </a:p>
          <a:p>
            <a:r>
              <a:rPr lang="en-IN" sz="2000" dirty="0"/>
              <a:t>           </a:t>
            </a:r>
            <a:r>
              <a:rPr lang="en-IN" sz="2000" dirty="0" err="1"/>
              <a:t>train_data.isnull</a:t>
            </a:r>
            <a:r>
              <a:rPr lang="en-IN" sz="2000" dirty="0"/>
              <a:t>().sum()</a:t>
            </a:r>
          </a:p>
          <a:p>
            <a:r>
              <a:rPr lang="en-IN" sz="2000" dirty="0"/>
              <a:t>           </a:t>
            </a:r>
            <a:r>
              <a:rPr lang="en-IN" sz="2000" dirty="0" err="1"/>
              <a:t>test_data.isnull</a:t>
            </a:r>
            <a:r>
              <a:rPr lang="en-IN" sz="2000" dirty="0"/>
              <a:t>().sum()</a:t>
            </a:r>
          </a:p>
          <a:p>
            <a:endParaRPr lang="en-IN" sz="2000" dirty="0"/>
          </a:p>
          <a:p>
            <a:r>
              <a:rPr lang="en-IN" sz="2000" dirty="0"/>
              <a:t>There were five features (</a:t>
            </a:r>
            <a:r>
              <a:rPr lang="en-IN" sz="2000" dirty="0" err="1"/>
              <a:t>PoolQC</a:t>
            </a:r>
            <a:r>
              <a:rPr lang="en-IN" sz="2000" dirty="0"/>
              <a:t>, </a:t>
            </a:r>
            <a:r>
              <a:rPr lang="en-IN" sz="2000" dirty="0" err="1"/>
              <a:t>MiscFeature</a:t>
            </a:r>
            <a:r>
              <a:rPr lang="en-IN" sz="2000" dirty="0"/>
              <a:t>, Alley, Fence, </a:t>
            </a:r>
            <a:r>
              <a:rPr lang="en-IN" sz="2000" dirty="0" err="1"/>
              <a:t>FireplaceQu</a:t>
            </a:r>
            <a:r>
              <a:rPr lang="en-IN" sz="2000" dirty="0"/>
              <a:t>) with more than 45-50 percent null values. These features were dropped from both the data set. 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train_data.drop</a:t>
            </a:r>
            <a:r>
              <a:rPr lang="en-IN" sz="2000" dirty="0"/>
              <a:t>(['</a:t>
            </a:r>
            <a:r>
              <a:rPr lang="en-IN" sz="2000" dirty="0" err="1"/>
              <a:t>PoolQC</a:t>
            </a:r>
            <a:r>
              <a:rPr lang="en-IN" sz="2000" dirty="0"/>
              <a:t>','</a:t>
            </a:r>
            <a:r>
              <a:rPr lang="en-IN" sz="2000" dirty="0" err="1"/>
              <a:t>MiscFeature</a:t>
            </a:r>
            <a:r>
              <a:rPr lang="en-IN" sz="2000" dirty="0"/>
              <a:t>','Alley','Fence','</a:t>
            </a:r>
            <a:r>
              <a:rPr lang="en-IN" sz="2000" dirty="0" err="1"/>
              <a:t>FireplaceQu</a:t>
            </a:r>
            <a:r>
              <a:rPr lang="en-IN" sz="2000" dirty="0"/>
              <a:t>'],axis=1, </a:t>
            </a:r>
            <a:r>
              <a:rPr lang="en-IN" sz="2000" dirty="0" err="1"/>
              <a:t>inplace</a:t>
            </a:r>
            <a:r>
              <a:rPr lang="en-IN" sz="2000" dirty="0"/>
              <a:t>=True)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test_data.drop</a:t>
            </a:r>
            <a:r>
              <a:rPr lang="en-IN" sz="2000" dirty="0"/>
              <a:t>(['</a:t>
            </a:r>
            <a:r>
              <a:rPr lang="en-IN" sz="2000" dirty="0" err="1"/>
              <a:t>PoolQC</a:t>
            </a:r>
            <a:r>
              <a:rPr lang="en-IN" sz="2000" dirty="0"/>
              <a:t>','</a:t>
            </a:r>
            <a:r>
              <a:rPr lang="en-IN" sz="2000" dirty="0" err="1"/>
              <a:t>MiscFeature</a:t>
            </a:r>
            <a:r>
              <a:rPr lang="en-IN" sz="2000" dirty="0"/>
              <a:t>','Alley','Fence','</a:t>
            </a:r>
            <a:r>
              <a:rPr lang="en-IN" sz="2000" dirty="0" err="1"/>
              <a:t>FireplaceQu</a:t>
            </a:r>
            <a:r>
              <a:rPr lang="en-IN" sz="2000" dirty="0"/>
              <a:t>'],axis=1, </a:t>
            </a:r>
            <a:r>
              <a:rPr lang="en-IN" sz="2000" dirty="0" err="1"/>
              <a:t>inplace</a:t>
            </a:r>
            <a:r>
              <a:rPr lang="en-IN" sz="2000" dirty="0"/>
              <a:t>=True)</a:t>
            </a:r>
          </a:p>
          <a:p>
            <a:endParaRPr lang="en-IN" sz="2000" dirty="0"/>
          </a:p>
          <a:p>
            <a:r>
              <a:rPr lang="en-IN" sz="2000" dirty="0"/>
              <a:t>Null values in features with continuous values were replaced by median/mean of that column.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MasVnrArea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MasVnrArea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MasVnrArea</a:t>
            </a:r>
            <a:r>
              <a:rPr lang="en-IN" sz="2000" dirty="0"/>
              <a:t>'].median())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GarageYrBlt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GarageYrBlt</a:t>
            </a:r>
            <a:r>
              <a:rPr lang="en-IN" sz="2000" dirty="0"/>
              <a:t>'].replace(np.nan,0)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LotFrontage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LotFrontage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LotFrontage</a:t>
            </a:r>
            <a:r>
              <a:rPr lang="en-IN" sz="2000" dirty="0"/>
              <a:t>'].mean())</a:t>
            </a:r>
          </a:p>
        </p:txBody>
      </p:sp>
    </p:spTree>
    <p:extLst>
      <p:ext uri="{BB962C8B-B14F-4D97-AF65-F5344CB8AC3E}">
        <p14:creationId xmlns:p14="http://schemas.microsoft.com/office/powerpoint/2010/main" val="2238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072C7-C7F3-4A0F-9F3D-2E97A46DFA13}"/>
              </a:ext>
            </a:extLst>
          </p:cNvPr>
          <p:cNvSpPr txBox="1"/>
          <p:nvPr/>
        </p:nvSpPr>
        <p:spPr>
          <a:xfrm>
            <a:off x="689113" y="583096"/>
            <a:ext cx="107740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Null values in the categorical columns were replaced by mode of the respective column. </a:t>
            </a:r>
          </a:p>
          <a:p>
            <a:endParaRPr lang="en-IN" sz="2000" dirty="0"/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MasVnrType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MasVnrType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MasVnrType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BsmtQual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BsmtQual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BsmtQual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BsmtCond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BsmtCond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BsmtCond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['BsmtFinType1']=</a:t>
            </a:r>
            <a:r>
              <a:rPr lang="en-IN" sz="2000" dirty="0" err="1"/>
              <a:t>train_data</a:t>
            </a:r>
            <a:r>
              <a:rPr lang="en-IN" sz="2000" dirty="0"/>
              <a:t>['BsmtFinType1'].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['BsmtFinType1'].mode()[0])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['BsmtFinType2']=</a:t>
            </a:r>
            <a:r>
              <a:rPr lang="en-IN" sz="2000" dirty="0" err="1"/>
              <a:t>train_data</a:t>
            </a:r>
            <a:r>
              <a:rPr lang="en-IN" sz="2000" dirty="0"/>
              <a:t>['BsmtFinType2'].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['BsmtFinType2'].mode()[0])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BsmtExposure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BsmtExposure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BsmtExposure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GarageCond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GarageCond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GarageCond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GarageQual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GarageQual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GarageQual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GarageFinish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GarageFinish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GarageFinish</a:t>
            </a:r>
            <a:r>
              <a:rPr lang="en-IN" sz="2000" dirty="0"/>
              <a:t>'].mode()[0])</a:t>
            </a:r>
          </a:p>
          <a:p>
            <a:r>
              <a:rPr lang="en-IN" sz="2000" dirty="0"/>
              <a:t>     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GarageType</a:t>
            </a:r>
            <a:r>
              <a:rPr lang="en-IN" sz="2000" dirty="0"/>
              <a:t>']=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GarageType</a:t>
            </a:r>
            <a:r>
              <a:rPr lang="en-IN" sz="2000" dirty="0"/>
              <a:t>'].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train_data</a:t>
            </a:r>
            <a:r>
              <a:rPr lang="en-IN" sz="2000" dirty="0"/>
              <a:t>['</a:t>
            </a:r>
            <a:r>
              <a:rPr lang="en-IN" sz="2000" dirty="0" err="1"/>
              <a:t>GarageType</a:t>
            </a:r>
            <a:r>
              <a:rPr lang="en-IN" sz="2000" dirty="0"/>
              <a:t>'].mode()[0])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Categorical and Numerical Columns with nan values of test dataset were similarly treated.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57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E68B9F-910E-4560-B1F1-833E1D94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8" y="1797590"/>
            <a:ext cx="35718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ED5018-0646-4831-BCAE-F6B9F249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62" y="1797590"/>
            <a:ext cx="3614737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CEC816D-8ED3-43B9-BD96-78490999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6" y="1797590"/>
            <a:ext cx="35718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1BDC5-73F5-426D-9D1B-476DC98B065E}"/>
              </a:ext>
            </a:extLst>
          </p:cNvPr>
          <p:cNvSpPr txBox="1"/>
          <p:nvPr/>
        </p:nvSpPr>
        <p:spPr>
          <a:xfrm>
            <a:off x="675861" y="119270"/>
            <a:ext cx="108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Graphical representation of Categorical features Vs House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2BA21-AE79-488D-A325-7B804043F630}"/>
              </a:ext>
            </a:extLst>
          </p:cNvPr>
          <p:cNvSpPr txBox="1"/>
          <p:nvPr/>
        </p:nvSpPr>
        <p:spPr>
          <a:xfrm>
            <a:off x="834887" y="927652"/>
            <a:ext cx="870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train_data.groupby</a:t>
            </a:r>
            <a:r>
              <a:rPr lang="en-IN" sz="2000" dirty="0"/>
              <a:t>(‘features')['</a:t>
            </a:r>
            <a:r>
              <a:rPr lang="en-IN" sz="2000" dirty="0" err="1"/>
              <a:t>SalePrice</a:t>
            </a:r>
            <a:r>
              <a:rPr lang="en-IN" sz="2000" dirty="0"/>
              <a:t>'].</a:t>
            </a:r>
            <a:r>
              <a:rPr lang="en-IN" sz="2000" dirty="0" err="1"/>
              <a:t>nunique</a:t>
            </a:r>
            <a:r>
              <a:rPr lang="en-IN" sz="2000" dirty="0"/>
              <a:t>().plot(kind='bar')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26C11-0D7E-4A63-9E31-8FD03E479A35}"/>
              </a:ext>
            </a:extLst>
          </p:cNvPr>
          <p:cNvSpPr txBox="1"/>
          <p:nvPr/>
        </p:nvSpPr>
        <p:spPr>
          <a:xfrm>
            <a:off x="834887" y="5115339"/>
            <a:ext cx="1069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 in the category of Residential low density had a higher price range as compared to other categories.</a:t>
            </a:r>
          </a:p>
          <a:p>
            <a:r>
              <a:rPr lang="en-US" dirty="0"/>
              <a:t>Houses near north Ames region had a higher price.</a:t>
            </a:r>
          </a:p>
          <a:p>
            <a:r>
              <a:rPr lang="en-US" dirty="0"/>
              <a:t>Houses with attached garage had higher price as compared to detached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75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A1AA51B-0832-4478-BD79-B2173E59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2" y="704850"/>
            <a:ext cx="3571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2369DF-9D5A-4D49-B9E5-CA1E5ED0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91" y="704850"/>
            <a:ext cx="35718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2D362AC-DB37-4BD5-97C8-3AACB7212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704850"/>
            <a:ext cx="35718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360CB-9C13-43CD-B75C-DF0BBA1263F7}"/>
              </a:ext>
            </a:extLst>
          </p:cNvPr>
          <p:cNvSpPr txBox="1"/>
          <p:nvPr/>
        </p:nvSpPr>
        <p:spPr>
          <a:xfrm>
            <a:off x="927652" y="4121426"/>
            <a:ext cx="1057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 which had the concrete foundation had the highest price while the one with wooden foundation had the least price.</a:t>
            </a:r>
          </a:p>
          <a:p>
            <a:r>
              <a:rPr lang="en-US" dirty="0"/>
              <a:t>Houses with Gable type of roof were more expensive.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3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114C4E0E-7980-4C75-A10E-A2F82E84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7" y="974864"/>
            <a:ext cx="35718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0DA54A2-B31E-46FF-ACA1-80D59AB9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48" y="951051"/>
            <a:ext cx="35718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BEDE8E-CD58-41F8-AD6B-599299B08EB2}"/>
              </a:ext>
            </a:extLst>
          </p:cNvPr>
          <p:cNvSpPr txBox="1"/>
          <p:nvPr/>
        </p:nvSpPr>
        <p:spPr>
          <a:xfrm>
            <a:off x="1166191" y="4055165"/>
            <a:ext cx="9236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1Family houses had more price as compared to duplex and other types of houses.</a:t>
            </a:r>
          </a:p>
          <a:p>
            <a:r>
              <a:rPr lang="en-US" sz="2000" dirty="0"/>
              <a:t>Vinyl sided exterior has higher price.</a:t>
            </a:r>
          </a:p>
          <a:p>
            <a:endParaRPr lang="en-IN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7A56101-4A67-4D9D-AA10-C19AA6D3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98" y="922476"/>
            <a:ext cx="35718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65BD58D-EC90-40DF-8828-42A6CF89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3" y="995592"/>
            <a:ext cx="35814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25B537D-9EC8-45E1-98B3-0932D3D2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48" y="1100367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19F67D9-34CB-4213-9340-3C5E01DE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342" y="1098183"/>
            <a:ext cx="37909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6758F3C-9E15-4E52-93F6-E0D37E48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" y="3698508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F3C9156-06C4-4985-9FF8-4ADFB716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44" y="3669933"/>
            <a:ext cx="40195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BD64B74-FE1C-4B01-8267-909ECAE99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342" y="3702627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AC2853-876B-4E0F-93FD-A453BDC4ADED}"/>
              </a:ext>
            </a:extLst>
          </p:cNvPr>
          <p:cNvSpPr txBox="1"/>
          <p:nvPr/>
        </p:nvSpPr>
        <p:spPr>
          <a:xfrm>
            <a:off x="636104" y="410817"/>
            <a:ext cx="1123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Dist</a:t>
            </a:r>
            <a:r>
              <a:rPr lang="en-IN" sz="3200" dirty="0"/>
              <a:t> Plot of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5E4D-D321-4B9D-A981-40D6B4372D28}"/>
              </a:ext>
            </a:extLst>
          </p:cNvPr>
          <p:cNvSpPr txBox="1"/>
          <p:nvPr/>
        </p:nvSpPr>
        <p:spPr>
          <a:xfrm>
            <a:off x="413720" y="6194058"/>
            <a:ext cx="1159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43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2115</Words>
  <Application>Microsoft Office PowerPoint</Application>
  <PresentationFormat>Widescreen</PresentationFormat>
  <Paragraphs>208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Neue</vt:lpstr>
      <vt:lpstr>inherit</vt:lpstr>
      <vt:lpstr>Office Theme</vt:lpstr>
      <vt:lpstr>HOUSE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Sharanya Singh</dc:creator>
  <cp:lastModifiedBy>Sharanya Singh</cp:lastModifiedBy>
  <cp:revision>42</cp:revision>
  <dcterms:created xsi:type="dcterms:W3CDTF">2021-07-04T07:14:00Z</dcterms:created>
  <dcterms:modified xsi:type="dcterms:W3CDTF">2021-07-04T13:34:28Z</dcterms:modified>
</cp:coreProperties>
</file>