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59" r:id="rId6"/>
    <p:sldId id="285" r:id="rId7"/>
    <p:sldId id="288" r:id="rId8"/>
    <p:sldId id="289" r:id="rId9"/>
    <p:sldId id="286" r:id="rId10"/>
    <p:sldId id="293" r:id="rId11"/>
    <p:sldId id="290" r:id="rId12"/>
    <p:sldId id="291" r:id="rId13"/>
    <p:sldId id="294" r:id="rId14"/>
    <p:sldId id="296" r:id="rId15"/>
    <p:sldId id="297" r:id="rId16"/>
    <p:sldId id="298" r:id="rId17"/>
    <p:sldId id="299" r:id="rId18"/>
    <p:sldId id="300" r:id="rId19"/>
    <p:sldId id="301" r:id="rId20"/>
    <p:sldId id="304" r:id="rId21"/>
    <p:sldId id="303" r:id="rId22"/>
    <p:sldId id="302" r:id="rId23"/>
    <p:sldId id="307" r:id="rId24"/>
    <p:sldId id="305" r:id="rId25"/>
    <p:sldId id="308" r:id="rId26"/>
    <p:sldId id="309"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4FCA-BFA4-414A-AE0B-96624B933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8E3686-557E-4034-B2B5-2F967A926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A5A2F-E870-4A14-9772-9E316FF3D556}"/>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02813DB3-BB00-4CB1-B909-EE7571EB2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94D3F-F09B-4651-8962-A9B7AC5DD4B7}"/>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42075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001A-7466-4240-9E74-EE06EBBE7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9ABEC-706E-4988-B767-F63DCA35E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86497-B012-499C-85ED-9A7C01115C66}"/>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49AAD466-BBF5-4A7A-8698-4B029CAB8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02466-4B3E-416C-9D41-8A73513250C6}"/>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97295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CF27F-4AD4-440A-B3F0-33F294811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2CB78-257C-4821-961D-0468C6B7D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28474-B0D4-4826-BB62-B1EE679403E8}"/>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8DF5CF26-3939-4187-A047-71FF27AC0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D8DB6-A614-4700-927F-2E59A221EB69}"/>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163442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3FA0-A4AA-4F90-8864-80563B6A26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1D500F-05B1-43CD-9537-166B695E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EA2FC-9949-4E0D-B813-24EAAF8A549D}"/>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04F60A32-9FA5-480F-84D4-41C01FAB0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F21A1-37C9-4C6A-B697-2C15D5BA62F8}"/>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312193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ECB4-F7C3-4AE5-9944-09942C8D1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474150-19EE-45B8-8CFD-ABD16681A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B1C2C-9827-402E-A9A4-74BEE0D7C212}"/>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DAA65FD8-2E25-4FE0-9D33-1F99E4A95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604B5-AB28-443F-86C6-1F80655A9FBD}"/>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42908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736-D988-4A60-95B5-966D07803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539DB-1D4C-4392-A385-79FC498B5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0BF0F-4A37-4E7D-8AC8-66F57EF15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63C0D7-E393-4BDE-AB29-BF3F3BBB9151}"/>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6" name="Footer Placeholder 5">
            <a:extLst>
              <a:ext uri="{FF2B5EF4-FFF2-40B4-BE49-F238E27FC236}">
                <a16:creationId xmlns:a16="http://schemas.microsoft.com/office/drawing/2014/main" id="{93ADB114-3D1F-4333-808D-2EBEFE8CD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AF65B-6BFA-41BF-A13A-227C1CBD013D}"/>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13791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118E-BEFA-4425-8BBB-B34AC8A6AB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7809E9-8B54-4E36-9E4B-C267EF749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78E5C-60AC-4EEA-A320-C71E057F9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7C546D-C146-4D87-A030-3322F9105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E1577-365B-4073-AE10-FF7CF293FC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8A28AC-15E3-42C8-8BDB-6C14F944FBBA}"/>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8" name="Footer Placeholder 7">
            <a:extLst>
              <a:ext uri="{FF2B5EF4-FFF2-40B4-BE49-F238E27FC236}">
                <a16:creationId xmlns:a16="http://schemas.microsoft.com/office/drawing/2014/main" id="{E30FCC43-24EF-4DA4-8353-A2D9BEAE17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53B99B-6429-49A8-94F3-561C937C086F}"/>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152528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3F51-7725-4402-AD9F-6EA346957C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D60D6D-AF33-4219-91A1-1F5B914394F7}"/>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4" name="Footer Placeholder 3">
            <a:extLst>
              <a:ext uri="{FF2B5EF4-FFF2-40B4-BE49-F238E27FC236}">
                <a16:creationId xmlns:a16="http://schemas.microsoft.com/office/drawing/2014/main" id="{687C7B7C-7C4B-479C-9EEF-903E7ECDF6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6AAE95-4ABD-4D9B-80AD-1DCE3CDEDE9D}"/>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209005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6DD2F-1B61-456A-ABC7-0E9BBF4A588D}"/>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3" name="Footer Placeholder 2">
            <a:extLst>
              <a:ext uri="{FF2B5EF4-FFF2-40B4-BE49-F238E27FC236}">
                <a16:creationId xmlns:a16="http://schemas.microsoft.com/office/drawing/2014/main" id="{DDFB4AB6-AA6D-40A3-A042-488A4F608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91ED0F-AD75-435B-B2A8-718ACE7CC5E9}"/>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42543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56E3-E2A8-44B6-A163-5BA7BC473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08B770-0CB2-4AA1-9E9B-9BD61CE95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6ADE03-A7AF-4B2C-9362-134CFD188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C8971-2D8A-4458-8F0E-5505358FCE7D}"/>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6" name="Footer Placeholder 5">
            <a:extLst>
              <a:ext uri="{FF2B5EF4-FFF2-40B4-BE49-F238E27FC236}">
                <a16:creationId xmlns:a16="http://schemas.microsoft.com/office/drawing/2014/main" id="{9234EC2C-2928-4176-A692-750DBB528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569FC-0445-406B-BB5E-004D03F5C0F6}"/>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43511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24CA-24BD-4CE3-B772-BDAE9BC2D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29E551-B9A7-4DDD-8907-AFA88BFE87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59B641-D1C9-40BA-99C7-528D92086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AFE05-2EE2-4C23-B84D-5813377CE7AB}"/>
              </a:ext>
            </a:extLst>
          </p:cNvPr>
          <p:cNvSpPr>
            <a:spLocks noGrp="1"/>
          </p:cNvSpPr>
          <p:nvPr>
            <p:ph type="dt" sz="half" idx="10"/>
          </p:nvPr>
        </p:nvSpPr>
        <p:spPr/>
        <p:txBody>
          <a:bodyPr/>
          <a:lstStyle/>
          <a:p>
            <a:fld id="{E7148D92-A95B-405A-8F31-D303CDE9E8F1}" type="datetimeFigureOut">
              <a:rPr lang="en-IN" smtClean="0"/>
              <a:t>18-07-2021</a:t>
            </a:fld>
            <a:endParaRPr lang="en-IN"/>
          </a:p>
        </p:txBody>
      </p:sp>
      <p:sp>
        <p:nvSpPr>
          <p:cNvPr id="6" name="Footer Placeholder 5">
            <a:extLst>
              <a:ext uri="{FF2B5EF4-FFF2-40B4-BE49-F238E27FC236}">
                <a16:creationId xmlns:a16="http://schemas.microsoft.com/office/drawing/2014/main" id="{F4A1CEC0-9CF5-4071-9684-387931119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ED7D12-4379-482C-ADED-1C3AD8BCDA86}"/>
              </a:ext>
            </a:extLst>
          </p:cNvPr>
          <p:cNvSpPr>
            <a:spLocks noGrp="1"/>
          </p:cNvSpPr>
          <p:nvPr>
            <p:ph type="sldNum" sz="quarter" idx="12"/>
          </p:nvPr>
        </p:nvSpPr>
        <p:spPr/>
        <p:txBody>
          <a:bodyPr/>
          <a:lstStyle/>
          <a:p>
            <a:fld id="{FD85DB66-0F3C-4FB4-AA34-666BEC18773C}" type="slidenum">
              <a:rPr lang="en-IN" smtClean="0"/>
              <a:t>‹#›</a:t>
            </a:fld>
            <a:endParaRPr lang="en-IN"/>
          </a:p>
        </p:txBody>
      </p:sp>
    </p:spTree>
    <p:extLst>
      <p:ext uri="{BB962C8B-B14F-4D97-AF65-F5344CB8AC3E}">
        <p14:creationId xmlns:p14="http://schemas.microsoft.com/office/powerpoint/2010/main" val="221305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12D50-1536-40BC-B749-A2EBD266E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9CA71-3270-4EE5-882C-ACE98DD9C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2318D-2800-4046-9F77-8A38FD7BA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48D92-A95B-405A-8F31-D303CDE9E8F1}" type="datetimeFigureOut">
              <a:rPr lang="en-IN" smtClean="0"/>
              <a:t>18-07-2021</a:t>
            </a:fld>
            <a:endParaRPr lang="en-IN"/>
          </a:p>
        </p:txBody>
      </p:sp>
      <p:sp>
        <p:nvSpPr>
          <p:cNvPr id="5" name="Footer Placeholder 4">
            <a:extLst>
              <a:ext uri="{FF2B5EF4-FFF2-40B4-BE49-F238E27FC236}">
                <a16:creationId xmlns:a16="http://schemas.microsoft.com/office/drawing/2014/main" id="{81076191-1368-4135-A0BB-AE6493B0A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E6635E-BAEE-4F71-960A-30ECC344C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5DB66-0F3C-4FB4-AA34-666BEC18773C}" type="slidenum">
              <a:rPr lang="en-IN" smtClean="0"/>
              <a:t>‹#›</a:t>
            </a:fld>
            <a:endParaRPr lang="en-IN"/>
          </a:p>
        </p:txBody>
      </p:sp>
    </p:spTree>
    <p:extLst>
      <p:ext uri="{BB962C8B-B14F-4D97-AF65-F5344CB8AC3E}">
        <p14:creationId xmlns:p14="http://schemas.microsoft.com/office/powerpoint/2010/main" val="14150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5316-7EEC-4B02-9B93-DB12EE666B8A}"/>
              </a:ext>
            </a:extLst>
          </p:cNvPr>
          <p:cNvSpPr>
            <a:spLocks noGrp="1"/>
          </p:cNvSpPr>
          <p:nvPr>
            <p:ph type="ctrTitle"/>
          </p:nvPr>
        </p:nvSpPr>
        <p:spPr>
          <a:xfrm>
            <a:off x="1205948" y="318052"/>
            <a:ext cx="9462052" cy="2478157"/>
          </a:xfrm>
        </p:spPr>
        <p:txBody>
          <a:bodyPr>
            <a:normAutofit/>
          </a:bodyPr>
          <a:lstStyle/>
          <a:p>
            <a:r>
              <a:rPr lang="en-IN" sz="4000" b="1" dirty="0"/>
              <a:t>CUSTOMER RETENTION</a:t>
            </a:r>
          </a:p>
        </p:txBody>
      </p:sp>
      <p:sp>
        <p:nvSpPr>
          <p:cNvPr id="3" name="Subtitle 2">
            <a:extLst>
              <a:ext uri="{FF2B5EF4-FFF2-40B4-BE49-F238E27FC236}">
                <a16:creationId xmlns:a16="http://schemas.microsoft.com/office/drawing/2014/main" id="{38FD1A94-918F-4ED4-B941-76F1A2E27624}"/>
              </a:ext>
            </a:extLst>
          </p:cNvPr>
          <p:cNvSpPr>
            <a:spLocks noGrp="1"/>
          </p:cNvSpPr>
          <p:nvPr>
            <p:ph type="subTitle" idx="1"/>
          </p:nvPr>
        </p:nvSpPr>
        <p:spPr>
          <a:xfrm>
            <a:off x="1524000" y="4543865"/>
            <a:ext cx="9144000" cy="713934"/>
          </a:xfrm>
        </p:spPr>
        <p:txBody>
          <a:bodyPr/>
          <a:lstStyle/>
          <a:p>
            <a:r>
              <a:rPr lang="en-IN" b="1" dirty="0"/>
              <a:t>BY: ARPITA MISHRA</a:t>
            </a:r>
          </a:p>
        </p:txBody>
      </p:sp>
    </p:spTree>
    <p:extLst>
      <p:ext uri="{BB962C8B-B14F-4D97-AF65-F5344CB8AC3E}">
        <p14:creationId xmlns:p14="http://schemas.microsoft.com/office/powerpoint/2010/main" val="311608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EE1FC42-0FB6-4B71-9E50-734BEC484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362986"/>
            <a:ext cx="3638550" cy="5495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A7D6C3E-861A-471F-9CBA-52328B0AD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203" y="362986"/>
            <a:ext cx="3638550" cy="54959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6732872-44F5-4F06-8258-C2ABBC7CA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9525" y="362985"/>
            <a:ext cx="3638550" cy="5495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9D32C2-D909-481E-98B8-D79B65509B9F}"/>
              </a:ext>
            </a:extLst>
          </p:cNvPr>
          <p:cNvSpPr txBox="1"/>
          <p:nvPr/>
        </p:nvSpPr>
        <p:spPr>
          <a:xfrm>
            <a:off x="821634" y="5963478"/>
            <a:ext cx="10774017" cy="369332"/>
          </a:xfrm>
          <a:prstGeom prst="rect">
            <a:avLst/>
          </a:prstGeom>
          <a:noFill/>
        </p:spPr>
        <p:txBody>
          <a:bodyPr wrap="square" rtlCol="0">
            <a:spAutoFit/>
          </a:bodyPr>
          <a:lstStyle/>
          <a:p>
            <a:pPr marL="285750" indent="-285750">
              <a:buFont typeface="Arial" panose="020B0604020202020204" pitchFamily="34" charset="0"/>
              <a:buChar char="•"/>
            </a:pPr>
            <a:r>
              <a:rPr lang="en-IN" dirty="0"/>
              <a:t>Amazon was rated the best in terms of security of financial information, customer privacy and eventually trust. </a:t>
            </a:r>
          </a:p>
        </p:txBody>
      </p:sp>
    </p:spTree>
    <p:extLst>
      <p:ext uri="{BB962C8B-B14F-4D97-AF65-F5344CB8AC3E}">
        <p14:creationId xmlns:p14="http://schemas.microsoft.com/office/powerpoint/2010/main" val="265107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B3363B2-27FC-4409-A54B-08EE423C8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83" y="761999"/>
            <a:ext cx="4038600" cy="407504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BAA6CF5-C27A-4D35-9021-40A0366C2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134" y="842961"/>
            <a:ext cx="3638550" cy="47337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434A644-0D3C-490E-8447-264C0360B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42" y="842962"/>
            <a:ext cx="3895105" cy="4933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260229-62D2-4264-9151-00EF616F1F4A}"/>
              </a:ext>
            </a:extLst>
          </p:cNvPr>
          <p:cNvSpPr txBox="1"/>
          <p:nvPr/>
        </p:nvSpPr>
        <p:spPr>
          <a:xfrm>
            <a:off x="848139" y="5910470"/>
            <a:ext cx="10946296" cy="923330"/>
          </a:xfrm>
          <a:prstGeom prst="rect">
            <a:avLst/>
          </a:prstGeom>
          <a:noFill/>
        </p:spPr>
        <p:txBody>
          <a:bodyPr wrap="square" rtlCol="0">
            <a:spAutoFit/>
          </a:bodyPr>
          <a:lstStyle/>
          <a:p>
            <a:pPr marL="285750" indent="-285750">
              <a:buFont typeface="Arial" panose="020B0604020202020204" pitchFamily="34" charset="0"/>
              <a:buChar char="•"/>
            </a:pPr>
            <a:r>
              <a:rPr lang="en-IN" dirty="0"/>
              <a:t>Customers found Amazon’s website efficient, and had the fastest product delivery.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Among all the Indian Online retailer Amazon was the most widely recommended one.</a:t>
            </a:r>
          </a:p>
        </p:txBody>
      </p:sp>
    </p:spTree>
    <p:extLst>
      <p:ext uri="{BB962C8B-B14F-4D97-AF65-F5344CB8AC3E}">
        <p14:creationId xmlns:p14="http://schemas.microsoft.com/office/powerpoint/2010/main" val="133967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0EDA5A0-06D4-481C-85FA-C65E96BF8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40" y="1465607"/>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9C55DED-3F3D-468F-8E8A-01EC3794A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256" y="1465607"/>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2E393B8-0AF4-4805-943E-B8CD33E40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806" y="1456082"/>
            <a:ext cx="3705225"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80A9B2-21D5-4CA0-8184-119418E16EE6}"/>
              </a:ext>
            </a:extLst>
          </p:cNvPr>
          <p:cNvSpPr txBox="1"/>
          <p:nvPr/>
        </p:nvSpPr>
        <p:spPr>
          <a:xfrm>
            <a:off x="993913" y="477078"/>
            <a:ext cx="9594574" cy="646331"/>
          </a:xfrm>
          <a:prstGeom prst="rect">
            <a:avLst/>
          </a:prstGeom>
          <a:noFill/>
        </p:spPr>
        <p:txBody>
          <a:bodyPr wrap="square" rtlCol="0">
            <a:spAutoFit/>
          </a:bodyPr>
          <a:lstStyle/>
          <a:p>
            <a:r>
              <a:rPr lang="en-IN" sz="3600" b="1" dirty="0"/>
              <a:t>Univariate analysis   </a:t>
            </a:r>
          </a:p>
        </p:txBody>
      </p:sp>
      <p:sp>
        <p:nvSpPr>
          <p:cNvPr id="3" name="TextBox 2">
            <a:extLst>
              <a:ext uri="{FF2B5EF4-FFF2-40B4-BE49-F238E27FC236}">
                <a16:creationId xmlns:a16="http://schemas.microsoft.com/office/drawing/2014/main" id="{3EE02464-DD48-40F3-B05A-73B9196B0785}"/>
              </a:ext>
            </a:extLst>
          </p:cNvPr>
          <p:cNvSpPr txBox="1"/>
          <p:nvPr/>
        </p:nvSpPr>
        <p:spPr>
          <a:xfrm>
            <a:off x="993913" y="4691270"/>
            <a:ext cx="1095954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Present dataset shows that the strength of female was double to that of males.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Also most of the customer were in the age group between 20-50 years. Percentage of customers with age less than 20 and more than 50 were very less.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customers have been shopping from past 5 years.</a:t>
            </a:r>
          </a:p>
        </p:txBody>
      </p:sp>
    </p:spTree>
    <p:extLst>
      <p:ext uri="{BB962C8B-B14F-4D97-AF65-F5344CB8AC3E}">
        <p14:creationId xmlns:p14="http://schemas.microsoft.com/office/powerpoint/2010/main" val="149050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D5A103E5-50E8-420C-A78E-6ED804E78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22" y="228393"/>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239A4E4-700D-40A6-8212-C319B8677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118" y="239782"/>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B135558D-4689-42AF-80D6-7A184FE84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014" y="249307"/>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28C4CA7-3AA5-4563-8BCC-435EAD1C5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22" y="3161058"/>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BB34284-7AE0-43FF-80A9-AAC21AAAC6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117" y="3161058"/>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564AA7-F584-4BE2-BF7A-FEE2895682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0014" y="3151533"/>
            <a:ext cx="3705225"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0563A1-B3B4-439B-ADA8-3F274AC04037}"/>
              </a:ext>
            </a:extLst>
          </p:cNvPr>
          <p:cNvSpPr txBox="1"/>
          <p:nvPr/>
        </p:nvSpPr>
        <p:spPr>
          <a:xfrm>
            <a:off x="503583" y="5656608"/>
            <a:ext cx="11500195" cy="1200329"/>
          </a:xfrm>
          <a:prstGeom prst="rect">
            <a:avLst/>
          </a:prstGeom>
          <a:noFill/>
        </p:spPr>
        <p:txBody>
          <a:bodyPr wrap="square" rtlCol="0">
            <a:spAutoFit/>
          </a:bodyPr>
          <a:lstStyle/>
          <a:p>
            <a:r>
              <a:rPr lang="en-US" dirty="0"/>
              <a:t>For majority of the customer, the frequency of shopping was less than 10 times in the last one year and take more than 15 mins to buy a product. The customers have been using mobile internet for </a:t>
            </a:r>
            <a:r>
              <a:rPr lang="en-US" dirty="0" err="1"/>
              <a:t>shopping.The</a:t>
            </a:r>
            <a:r>
              <a:rPr lang="en-US" dirty="0"/>
              <a:t> device used for shopping was found to be smartphones, followed by laptops. 3.Windows/windows mobile is being used as OS with google chrome as a browser. </a:t>
            </a:r>
            <a:endParaRPr lang="en-IN" dirty="0"/>
          </a:p>
        </p:txBody>
      </p:sp>
    </p:spTree>
    <p:extLst>
      <p:ext uri="{BB962C8B-B14F-4D97-AF65-F5344CB8AC3E}">
        <p14:creationId xmlns:p14="http://schemas.microsoft.com/office/powerpoint/2010/main" val="149189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D8651219-83FD-41AF-B8B4-C0B6C55B5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2" y="339173"/>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624F30E-AA15-42D6-ACF5-F242DF0A7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31" y="339173"/>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A93DFAD4-D4DB-4F54-90A0-83EFE2901F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256" y="339173"/>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EE17FC34-3ECE-468F-B076-7CE1AD909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02" y="285584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a:extLst>
              <a:ext uri="{FF2B5EF4-FFF2-40B4-BE49-F238E27FC236}">
                <a16:creationId xmlns:a16="http://schemas.microsoft.com/office/drawing/2014/main" id="{3F2424C1-19D4-4BED-8AFA-3B93207991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6401" y="2834723"/>
            <a:ext cx="3667248" cy="2479399"/>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12">
            <a:extLst>
              <a:ext uri="{FF2B5EF4-FFF2-40B4-BE49-F238E27FC236}">
                <a16:creationId xmlns:a16="http://schemas.microsoft.com/office/drawing/2014/main" id="{DB2557F5-754C-441C-BF05-8F7066C052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0255" y="285584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8EA953-377B-4DD3-BDFA-C6B1C9B7DAC9}"/>
              </a:ext>
            </a:extLst>
          </p:cNvPr>
          <p:cNvSpPr txBox="1"/>
          <p:nvPr/>
        </p:nvSpPr>
        <p:spPr>
          <a:xfrm>
            <a:off x="360502" y="5335243"/>
            <a:ext cx="11364980" cy="1200329"/>
          </a:xfrm>
          <a:prstGeom prst="rect">
            <a:avLst/>
          </a:prstGeom>
          <a:noFill/>
        </p:spPr>
        <p:txBody>
          <a:bodyPr wrap="square" rtlCol="0">
            <a:spAutoFit/>
          </a:bodyPr>
          <a:lstStyle/>
          <a:p>
            <a:r>
              <a:rPr lang="en-US" dirty="0"/>
              <a:t>Most of the customer are using debit/credit cards for payment, followed by COD and e-wallet being used the least. Most common reason for leaving the cart without shopping is when better alternate offer is found on some other site. The content must be clear and understandable. Also the information of similar product for product comparison is also very important. </a:t>
            </a:r>
            <a:endParaRPr lang="en-IN" dirty="0"/>
          </a:p>
        </p:txBody>
      </p:sp>
    </p:spTree>
    <p:extLst>
      <p:ext uri="{BB962C8B-B14F-4D97-AF65-F5344CB8AC3E}">
        <p14:creationId xmlns:p14="http://schemas.microsoft.com/office/powerpoint/2010/main" val="77976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43B794E2-1502-4FD5-B0CD-18ECD765D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23" y="524703"/>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AB14BD2A-79E9-447C-BEB6-1B89DF7D1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858" y="524703"/>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1368230E-43C0-47E6-981D-F28818C17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3510" y="524703"/>
            <a:ext cx="37052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39AF6C91-BBFA-46CD-BD0C-065B39A59B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23" y="3214895"/>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a:extLst>
              <a:ext uri="{FF2B5EF4-FFF2-40B4-BE49-F238E27FC236}">
                <a16:creationId xmlns:a16="http://schemas.microsoft.com/office/drawing/2014/main" id="{BB76E35B-9F23-436A-BE5D-FCF7960533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417" y="3214895"/>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a:extLst>
              <a:ext uri="{FF2B5EF4-FFF2-40B4-BE49-F238E27FC236}">
                <a16:creationId xmlns:a16="http://schemas.microsoft.com/office/drawing/2014/main" id="{A2303F4D-2F65-4F64-840D-C4D153096B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8611" y="3214895"/>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00055C-5A27-473F-894F-863051ED1B4E}"/>
              </a:ext>
            </a:extLst>
          </p:cNvPr>
          <p:cNvSpPr txBox="1"/>
          <p:nvPr/>
        </p:nvSpPr>
        <p:spPr>
          <a:xfrm>
            <a:off x="609600" y="6069496"/>
            <a:ext cx="11129135" cy="646331"/>
          </a:xfrm>
          <a:prstGeom prst="rect">
            <a:avLst/>
          </a:prstGeom>
          <a:noFill/>
        </p:spPr>
        <p:txBody>
          <a:bodyPr wrap="square" rtlCol="0">
            <a:spAutoFit/>
          </a:bodyPr>
          <a:lstStyle/>
          <a:p>
            <a:r>
              <a:rPr lang="en-US" dirty="0"/>
              <a:t>Clarity in product information, Ease of navigation in </a:t>
            </a:r>
            <a:r>
              <a:rPr lang="en-US" dirty="0" err="1"/>
              <a:t>website,along</a:t>
            </a:r>
            <a:r>
              <a:rPr lang="en-US" dirty="0"/>
              <a:t> with loading and processing speed is very crucial for customers. User friendly interface is another important feature to be taken into consideration </a:t>
            </a:r>
            <a:endParaRPr lang="en-IN" dirty="0"/>
          </a:p>
        </p:txBody>
      </p:sp>
    </p:spTree>
    <p:extLst>
      <p:ext uri="{BB962C8B-B14F-4D97-AF65-F5344CB8AC3E}">
        <p14:creationId xmlns:p14="http://schemas.microsoft.com/office/powerpoint/2010/main" val="57497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D19CC02B-BDD8-4249-B842-82294AB0A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58" y="458442"/>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476831ED-817A-465D-827A-9CE8DE549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483" y="458442"/>
            <a:ext cx="370522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62D4AFF9-AC74-4595-BB47-237595C0F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708" y="467967"/>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32463151-20A7-4BE1-9098-B2709D8DA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258" y="314863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a:extLst>
              <a:ext uri="{FF2B5EF4-FFF2-40B4-BE49-F238E27FC236}">
                <a16:creationId xmlns:a16="http://schemas.microsoft.com/office/drawing/2014/main" id="{4A131F8A-EE71-478C-A797-D369447F2B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2158" y="3148634"/>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76D8B9F1-BC60-431F-A829-5CBBC0C117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7383" y="314863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264C77-FF3B-4831-9B45-05810F59975F}"/>
              </a:ext>
            </a:extLst>
          </p:cNvPr>
          <p:cNvSpPr txBox="1"/>
          <p:nvPr/>
        </p:nvSpPr>
        <p:spPr>
          <a:xfrm>
            <a:off x="914400" y="5764696"/>
            <a:ext cx="10760765" cy="923330"/>
          </a:xfrm>
          <a:prstGeom prst="rect">
            <a:avLst/>
          </a:prstGeom>
          <a:noFill/>
        </p:spPr>
        <p:txBody>
          <a:bodyPr wrap="square" rtlCol="0">
            <a:spAutoFit/>
          </a:bodyPr>
          <a:lstStyle/>
          <a:p>
            <a:r>
              <a:rPr lang="en-US" dirty="0"/>
              <a:t>Customer care </a:t>
            </a:r>
            <a:r>
              <a:rPr lang="en-US" dirty="0" err="1"/>
              <a:t>facility,solving</a:t>
            </a:r>
            <a:r>
              <a:rPr lang="en-US" dirty="0"/>
              <a:t> </a:t>
            </a:r>
            <a:r>
              <a:rPr lang="en-US" dirty="0" err="1"/>
              <a:t>queries,privacy</a:t>
            </a:r>
            <a:r>
              <a:rPr lang="en-US" dirty="0"/>
              <a:t> and responsiveness are another important features important for customers. </a:t>
            </a:r>
          </a:p>
          <a:p>
            <a:r>
              <a:rPr lang="en-US" dirty="0"/>
              <a:t>Monetary benefit, return/replacement policy, has been found to be strongly preferred.</a:t>
            </a:r>
            <a:endParaRPr lang="en-IN" dirty="0"/>
          </a:p>
        </p:txBody>
      </p:sp>
    </p:spTree>
    <p:extLst>
      <p:ext uri="{BB962C8B-B14F-4D97-AF65-F5344CB8AC3E}">
        <p14:creationId xmlns:p14="http://schemas.microsoft.com/office/powerpoint/2010/main" val="264121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00FDC5B5-C3E4-4DC4-8C13-AF99FDDAE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430903"/>
            <a:ext cx="37052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0A55F019-2CB7-4C58-8995-042014D0D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459478"/>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078F163C-7F0A-48CC-B961-CD3788947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745" y="459478"/>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D1CAC368-AA9E-42D0-B019-702E2AB46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8" y="309852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5F91A6A0-A31A-4234-8CED-0B2171093F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458" y="309852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8444" name="Picture 12">
            <a:extLst>
              <a:ext uri="{FF2B5EF4-FFF2-40B4-BE49-F238E27FC236}">
                <a16:creationId xmlns:a16="http://schemas.microsoft.com/office/drawing/2014/main" id="{B9BB4782-100B-4EB4-B992-2D57DFE349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683" y="309852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99DFDD-5104-434C-81D1-D0FBBC3901B3}"/>
              </a:ext>
            </a:extLst>
          </p:cNvPr>
          <p:cNvSpPr txBox="1"/>
          <p:nvPr/>
        </p:nvSpPr>
        <p:spPr>
          <a:xfrm>
            <a:off x="636104" y="5830957"/>
            <a:ext cx="11198087" cy="646331"/>
          </a:xfrm>
          <a:prstGeom prst="rect">
            <a:avLst/>
          </a:prstGeom>
          <a:noFill/>
        </p:spPr>
        <p:txBody>
          <a:bodyPr wrap="square" rtlCol="0">
            <a:spAutoFit/>
          </a:bodyPr>
          <a:lstStyle/>
          <a:p>
            <a:r>
              <a:rPr lang="en-US" dirty="0"/>
              <a:t>Access to loyalty program, wide variety of product, net benefit and quality of website or application has been the most strongly agreed factors.</a:t>
            </a:r>
            <a:endParaRPr lang="en-IN" dirty="0"/>
          </a:p>
        </p:txBody>
      </p:sp>
    </p:spTree>
    <p:extLst>
      <p:ext uri="{BB962C8B-B14F-4D97-AF65-F5344CB8AC3E}">
        <p14:creationId xmlns:p14="http://schemas.microsoft.com/office/powerpoint/2010/main" val="121733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5E06CB12-627E-4E85-BF82-D2D29B7DA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488674"/>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44299638-54A1-4E54-824B-7341DA6FB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50772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AA9291AF-D325-4E10-8241-1BBAAC032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787" y="50772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093299-0E08-42CE-8196-03738FC9915F}"/>
              </a:ext>
            </a:extLst>
          </p:cNvPr>
          <p:cNvSpPr txBox="1"/>
          <p:nvPr/>
        </p:nvSpPr>
        <p:spPr>
          <a:xfrm>
            <a:off x="556591" y="3429000"/>
            <a:ext cx="10522226" cy="369332"/>
          </a:xfrm>
          <a:prstGeom prst="rect">
            <a:avLst/>
          </a:prstGeom>
          <a:noFill/>
        </p:spPr>
        <p:txBody>
          <a:bodyPr wrap="square" rtlCol="0">
            <a:spAutoFit/>
          </a:bodyPr>
          <a:lstStyle/>
          <a:p>
            <a:r>
              <a:rPr lang="en-IN" dirty="0"/>
              <a:t>The retailer must provide monetary benefit and it should have value for money</a:t>
            </a:r>
          </a:p>
        </p:txBody>
      </p:sp>
    </p:spTree>
    <p:extLst>
      <p:ext uri="{BB962C8B-B14F-4D97-AF65-F5344CB8AC3E}">
        <p14:creationId xmlns:p14="http://schemas.microsoft.com/office/powerpoint/2010/main" val="299697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C0A90EB9-5A47-4C29-A53E-52891A5F0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08" y="1174060"/>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70BD57A1-EF11-45B6-AE76-32266D5CE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1174060"/>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94D73711-DA5E-4B2D-A007-4BAB14213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342" y="1164535"/>
            <a:ext cx="3705225"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7A9E72-5D81-45F0-A89C-793D1EE6F4AF}"/>
              </a:ext>
            </a:extLst>
          </p:cNvPr>
          <p:cNvSpPr txBox="1"/>
          <p:nvPr/>
        </p:nvSpPr>
        <p:spPr>
          <a:xfrm>
            <a:off x="848139" y="357809"/>
            <a:ext cx="7646504" cy="646331"/>
          </a:xfrm>
          <a:prstGeom prst="rect">
            <a:avLst/>
          </a:prstGeom>
          <a:noFill/>
        </p:spPr>
        <p:txBody>
          <a:bodyPr wrap="square" rtlCol="0">
            <a:spAutoFit/>
          </a:bodyPr>
          <a:lstStyle/>
          <a:p>
            <a:r>
              <a:rPr lang="en-IN" sz="3600" b="1" dirty="0"/>
              <a:t>Bivariate Analysis</a:t>
            </a:r>
          </a:p>
        </p:txBody>
      </p:sp>
      <p:sp>
        <p:nvSpPr>
          <p:cNvPr id="3" name="TextBox 2">
            <a:extLst>
              <a:ext uri="{FF2B5EF4-FFF2-40B4-BE49-F238E27FC236}">
                <a16:creationId xmlns:a16="http://schemas.microsoft.com/office/drawing/2014/main" id="{53B4D67E-8FDA-4136-8455-4FE6B6847684}"/>
              </a:ext>
            </a:extLst>
          </p:cNvPr>
          <p:cNvSpPr txBox="1"/>
          <p:nvPr/>
        </p:nvSpPr>
        <p:spPr>
          <a:xfrm>
            <a:off x="755374" y="4200939"/>
            <a:ext cx="10416209" cy="2308324"/>
          </a:xfrm>
          <a:prstGeom prst="rect">
            <a:avLst/>
          </a:prstGeom>
          <a:noFill/>
        </p:spPr>
        <p:txBody>
          <a:bodyPr wrap="square" rtlCol="0">
            <a:spAutoFit/>
          </a:bodyPr>
          <a:lstStyle/>
          <a:p>
            <a:r>
              <a:rPr lang="en-IN" dirty="0"/>
              <a:t>Although the preferred payment option has been found to be Debit/credit card but COD have been more preferred by females.</a:t>
            </a:r>
          </a:p>
          <a:p>
            <a:endParaRPr lang="en-IN" dirty="0"/>
          </a:p>
          <a:p>
            <a:r>
              <a:rPr lang="en-US" dirty="0"/>
              <a:t>The frequency of abandoning a cart is greater in females than males.</a:t>
            </a:r>
            <a:r>
              <a:rPr lang="en-IN" dirty="0"/>
              <a:t> </a:t>
            </a:r>
          </a:p>
          <a:p>
            <a:endParaRPr lang="en-IN" dirty="0"/>
          </a:p>
          <a:p>
            <a:r>
              <a:rPr lang="en-US" dirty="0"/>
              <a:t>Majority of the customer doing online shopping are between age group 20-50.There are very less customers below 20 years and more than 50 years in both males and females but the ratio of males to females in above 50 age group is less as compared to below 20 age group.</a:t>
            </a:r>
            <a:endParaRPr lang="en-IN" dirty="0"/>
          </a:p>
        </p:txBody>
      </p:sp>
    </p:spTree>
    <p:extLst>
      <p:ext uri="{BB962C8B-B14F-4D97-AF65-F5344CB8AC3E}">
        <p14:creationId xmlns:p14="http://schemas.microsoft.com/office/powerpoint/2010/main" val="357923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999BA-27BB-4920-A9D0-DDDC7AA6D4E5}"/>
              </a:ext>
            </a:extLst>
          </p:cNvPr>
          <p:cNvSpPr txBox="1"/>
          <p:nvPr/>
        </p:nvSpPr>
        <p:spPr>
          <a:xfrm>
            <a:off x="848139" y="516835"/>
            <a:ext cx="10283687" cy="1077218"/>
          </a:xfrm>
          <a:prstGeom prst="rect">
            <a:avLst/>
          </a:prstGeom>
          <a:noFill/>
        </p:spPr>
        <p:txBody>
          <a:bodyPr wrap="square" rtlCol="0">
            <a:spAutoFit/>
          </a:bodyPr>
          <a:lstStyle/>
          <a:p>
            <a:r>
              <a:rPr lang="en-IN" sz="3200" b="1" dirty="0"/>
              <a:t>Introduction</a:t>
            </a:r>
          </a:p>
          <a:p>
            <a:endParaRPr lang="en-IN" sz="3200" b="1" dirty="0"/>
          </a:p>
        </p:txBody>
      </p:sp>
      <p:sp>
        <p:nvSpPr>
          <p:cNvPr id="3" name="TextBox 2">
            <a:extLst>
              <a:ext uri="{FF2B5EF4-FFF2-40B4-BE49-F238E27FC236}">
                <a16:creationId xmlns:a16="http://schemas.microsoft.com/office/drawing/2014/main" id="{B1F12973-F067-4507-AD91-4E84079965B0}"/>
              </a:ext>
            </a:extLst>
          </p:cNvPr>
          <p:cNvSpPr txBox="1"/>
          <p:nvPr/>
        </p:nvSpPr>
        <p:spPr>
          <a:xfrm>
            <a:off x="848139" y="1205948"/>
            <a:ext cx="1060173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E-commerce (electronic commerce) is the activity of electronically buying or selling of products on online services or over the Internet. </a:t>
            </a:r>
          </a:p>
          <a:p>
            <a:endParaRPr lang="en-US" sz="2000" dirty="0"/>
          </a:p>
          <a:p>
            <a:pPr marL="285750" indent="-285750">
              <a:buFont typeface="Arial" panose="020B0604020202020204" pitchFamily="34" charset="0"/>
              <a:buChar char="•"/>
            </a:pPr>
            <a:r>
              <a:rPr lang="en-US" sz="2000" dirty="0"/>
              <a:t>It draws on technologies such as mobile commerce, electronic funds transfer, supply chain management, Internet marketing, online transaction processing, electronic data interchange (EDI), inventory management systems, and automated data collection systems. </a:t>
            </a:r>
          </a:p>
          <a:p>
            <a:endParaRPr lang="en-US" sz="2000" dirty="0"/>
          </a:p>
          <a:p>
            <a:pPr marL="285750" indent="-285750">
              <a:buFont typeface="Arial" panose="020B0604020202020204" pitchFamily="34" charset="0"/>
              <a:buChar char="•"/>
            </a:pPr>
            <a:r>
              <a:rPr lang="en-US" sz="2000" dirty="0"/>
              <a:t>The ecommerce industry was reported at $24 billion in 2017 and was recognized as the fastest growing industry in India.</a:t>
            </a:r>
          </a:p>
          <a:p>
            <a:endParaRPr lang="en-US" sz="2000" dirty="0"/>
          </a:p>
          <a:p>
            <a:pPr marL="285750" indent="-285750">
              <a:buFont typeface="Arial" panose="020B0604020202020204" pitchFamily="34" charset="0"/>
              <a:buChar char="•"/>
            </a:pPr>
            <a:r>
              <a:rPr lang="en-US" sz="2000" dirty="0"/>
              <a:t>The ecommerce market grew to $38.5 billion in 2018.</a:t>
            </a:r>
            <a:r>
              <a:rPr lang="en-US" sz="2000" baseline="30000" dirty="0"/>
              <a:t> </a:t>
            </a:r>
            <a:r>
              <a:rPr lang="en-US" sz="2000" dirty="0"/>
              <a:t>It is estimated that one in every three Indian shops via smartphone and online retailers deliver to 20,000 pin-codes out of the 100,000 pin-codes in India</a:t>
            </a:r>
          </a:p>
          <a:p>
            <a:endParaRPr lang="en-US" sz="2000" dirty="0"/>
          </a:p>
          <a:p>
            <a:pPr marL="342900" indent="-342900">
              <a:buFont typeface="Arial" panose="020B0604020202020204" pitchFamily="34" charset="0"/>
              <a:buChar char="•"/>
            </a:pPr>
            <a:r>
              <a:rPr lang="en-US" sz="2000" dirty="0">
                <a:solidFill>
                  <a:srgbClr val="333333"/>
                </a:solidFill>
                <a:latin typeface="Montserrat"/>
              </a:rPr>
              <a:t>Technology enabled innovations like digital payments, hyper-local logistics, analytics driven customer engagement and digital advertisements will likely support the growth in the sector. </a:t>
            </a:r>
            <a:endParaRPr lang="en-US" sz="2000" dirty="0"/>
          </a:p>
          <a:p>
            <a:endParaRPr lang="en-IN" sz="2000" dirty="0"/>
          </a:p>
        </p:txBody>
      </p:sp>
    </p:spTree>
    <p:extLst>
      <p:ext uri="{BB962C8B-B14F-4D97-AF65-F5344CB8AC3E}">
        <p14:creationId xmlns:p14="http://schemas.microsoft.com/office/powerpoint/2010/main" val="47180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1362DFE-7B77-4230-93E0-49A65F0BB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62" y="604217"/>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9AB92DD4-01EA-461D-A54C-176F1DE77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516" y="604217"/>
            <a:ext cx="363855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DE9136-4323-4973-B521-023F54721AF8}"/>
              </a:ext>
            </a:extLst>
          </p:cNvPr>
          <p:cNvSpPr txBox="1"/>
          <p:nvPr/>
        </p:nvSpPr>
        <p:spPr>
          <a:xfrm>
            <a:off x="848139" y="3776870"/>
            <a:ext cx="9846365" cy="1477328"/>
          </a:xfrm>
          <a:prstGeom prst="rect">
            <a:avLst/>
          </a:prstGeom>
          <a:noFill/>
        </p:spPr>
        <p:txBody>
          <a:bodyPr wrap="square" rtlCol="0">
            <a:spAutoFit/>
          </a:bodyPr>
          <a:lstStyle/>
          <a:p>
            <a:r>
              <a:rPr lang="en-US" dirty="0"/>
              <a:t>Most of the people shop via smartphones followed by </a:t>
            </a:r>
            <a:r>
              <a:rPr lang="en-US" dirty="0" err="1"/>
              <a:t>laptops.The</a:t>
            </a:r>
            <a:r>
              <a:rPr lang="en-US" dirty="0"/>
              <a:t> ratio of males to females is almost equal in using </a:t>
            </a:r>
            <a:r>
              <a:rPr lang="en-US" dirty="0" err="1"/>
              <a:t>Desktop.Females</a:t>
            </a:r>
            <a:r>
              <a:rPr lang="en-US" dirty="0"/>
              <a:t> have not been found using tablet.</a:t>
            </a:r>
          </a:p>
          <a:p>
            <a:endParaRPr lang="en-US" dirty="0"/>
          </a:p>
          <a:p>
            <a:r>
              <a:rPr lang="en-US" dirty="0"/>
              <a:t>Time taken to purchase a product is greater in females(more than 15 mins)as compared to </a:t>
            </a:r>
            <a:r>
              <a:rPr lang="en-US" dirty="0" err="1"/>
              <a:t>males.Also</a:t>
            </a:r>
            <a:r>
              <a:rPr lang="en-US" dirty="0"/>
              <a:t> males generally take 6-10 mins to purchase a product</a:t>
            </a:r>
            <a:endParaRPr lang="en-IN" dirty="0"/>
          </a:p>
        </p:txBody>
      </p:sp>
    </p:spTree>
    <p:extLst>
      <p:ext uri="{BB962C8B-B14F-4D97-AF65-F5344CB8AC3E}">
        <p14:creationId xmlns:p14="http://schemas.microsoft.com/office/powerpoint/2010/main" val="38644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D511010D-9023-4D12-ABA0-FE5E72B5F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142" y="1084608"/>
            <a:ext cx="3543300" cy="49339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6E63C286-1CC9-418D-B6AA-41A7BB0C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689" y="1196488"/>
            <a:ext cx="3448050" cy="4933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78334-636D-4108-A0F6-C7A6CF6CB2BA}"/>
              </a:ext>
            </a:extLst>
          </p:cNvPr>
          <p:cNvSpPr txBox="1"/>
          <p:nvPr/>
        </p:nvSpPr>
        <p:spPr>
          <a:xfrm>
            <a:off x="6096000" y="3551583"/>
            <a:ext cx="2186609" cy="1754326"/>
          </a:xfrm>
          <a:prstGeom prst="rect">
            <a:avLst/>
          </a:prstGeom>
          <a:noFill/>
        </p:spPr>
        <p:txBody>
          <a:bodyPr wrap="square" rtlCol="0">
            <a:spAutoFit/>
          </a:bodyPr>
          <a:lstStyle/>
          <a:p>
            <a:r>
              <a:rPr lang="en-US" dirty="0"/>
              <a:t>Amazon has the best return and replacement policy and is the most recommended </a:t>
            </a:r>
            <a:r>
              <a:rPr lang="en-US" dirty="0" err="1"/>
              <a:t>indian</a:t>
            </a:r>
            <a:r>
              <a:rPr lang="en-US" dirty="0"/>
              <a:t> online retailer.</a:t>
            </a:r>
            <a:endParaRPr lang="en-IN" dirty="0"/>
          </a:p>
        </p:txBody>
      </p:sp>
      <p:sp>
        <p:nvSpPr>
          <p:cNvPr id="3" name="TextBox 2">
            <a:extLst>
              <a:ext uri="{FF2B5EF4-FFF2-40B4-BE49-F238E27FC236}">
                <a16:creationId xmlns:a16="http://schemas.microsoft.com/office/drawing/2014/main" id="{CF653632-8CE1-4D9D-B961-AD99B2CED359}"/>
              </a:ext>
            </a:extLst>
          </p:cNvPr>
          <p:cNvSpPr txBox="1"/>
          <p:nvPr/>
        </p:nvSpPr>
        <p:spPr>
          <a:xfrm>
            <a:off x="159026" y="3551583"/>
            <a:ext cx="2041663" cy="2308324"/>
          </a:xfrm>
          <a:prstGeom prst="rect">
            <a:avLst/>
          </a:prstGeom>
          <a:noFill/>
        </p:spPr>
        <p:txBody>
          <a:bodyPr wrap="square" rtlCol="0">
            <a:spAutoFit/>
          </a:bodyPr>
          <a:lstStyle/>
          <a:p>
            <a:r>
              <a:rPr lang="en-US" dirty="0"/>
              <a:t>Of all the retailer recommended Amazon has been considered to be associated with gratification by majority of the customer</a:t>
            </a:r>
            <a:endParaRPr lang="en-IN" dirty="0"/>
          </a:p>
        </p:txBody>
      </p:sp>
      <p:sp>
        <p:nvSpPr>
          <p:cNvPr id="5" name="TextBox 4">
            <a:extLst>
              <a:ext uri="{FF2B5EF4-FFF2-40B4-BE49-F238E27FC236}">
                <a16:creationId xmlns:a16="http://schemas.microsoft.com/office/drawing/2014/main" id="{FDDF57DB-7DFC-4DF8-9E53-0A4F2A33B09B}"/>
              </a:ext>
            </a:extLst>
          </p:cNvPr>
          <p:cNvSpPr txBox="1"/>
          <p:nvPr/>
        </p:nvSpPr>
        <p:spPr>
          <a:xfrm>
            <a:off x="159026" y="119270"/>
            <a:ext cx="11834191" cy="1077218"/>
          </a:xfrm>
          <a:prstGeom prst="rect">
            <a:avLst/>
          </a:prstGeom>
          <a:noFill/>
        </p:spPr>
        <p:txBody>
          <a:bodyPr wrap="square" rtlCol="0">
            <a:spAutoFit/>
          </a:bodyPr>
          <a:lstStyle/>
          <a:p>
            <a:r>
              <a:rPr lang="en-IN" sz="3200" dirty="0"/>
              <a:t>Relationship between retailer recommended and (a)Gratification (b) Return and replacement policy using ‘</a:t>
            </a:r>
            <a:r>
              <a:rPr lang="en-IN" sz="3200" dirty="0" err="1"/>
              <a:t>Groupby</a:t>
            </a:r>
            <a:r>
              <a:rPr lang="en-IN" sz="3200" dirty="0"/>
              <a:t>’</a:t>
            </a:r>
          </a:p>
        </p:txBody>
      </p:sp>
    </p:spTree>
    <p:extLst>
      <p:ext uri="{BB962C8B-B14F-4D97-AF65-F5344CB8AC3E}">
        <p14:creationId xmlns:p14="http://schemas.microsoft.com/office/powerpoint/2010/main" val="109289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58A2467C-FB33-45C0-A50F-AA7212938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974" y="92765"/>
            <a:ext cx="8523149" cy="6427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6872D5-9482-48BD-A089-1D7B0917292A}"/>
              </a:ext>
            </a:extLst>
          </p:cNvPr>
          <p:cNvSpPr txBox="1"/>
          <p:nvPr/>
        </p:nvSpPr>
        <p:spPr>
          <a:xfrm>
            <a:off x="251791" y="1298713"/>
            <a:ext cx="3299791" cy="1200329"/>
          </a:xfrm>
          <a:prstGeom prst="rect">
            <a:avLst/>
          </a:prstGeom>
          <a:noFill/>
        </p:spPr>
        <p:txBody>
          <a:bodyPr wrap="square" rtlCol="0">
            <a:spAutoFit/>
          </a:bodyPr>
          <a:lstStyle/>
          <a:p>
            <a:r>
              <a:rPr lang="en-IN" dirty="0" err="1"/>
              <a:t>plt.figure</a:t>
            </a:r>
            <a:r>
              <a:rPr lang="en-IN" dirty="0"/>
              <a:t>(</a:t>
            </a:r>
            <a:r>
              <a:rPr lang="en-IN" dirty="0" err="1"/>
              <a:t>figsize</a:t>
            </a:r>
            <a:r>
              <a:rPr lang="en-IN" dirty="0"/>
              <a:t>=[22,12])</a:t>
            </a:r>
          </a:p>
          <a:p>
            <a:r>
              <a:rPr lang="en-IN" dirty="0" err="1"/>
              <a:t>sns.heatmap</a:t>
            </a:r>
            <a:r>
              <a:rPr lang="en-IN" dirty="0"/>
              <a:t>(</a:t>
            </a:r>
            <a:r>
              <a:rPr lang="en-IN" dirty="0" err="1"/>
              <a:t>cor,annot</a:t>
            </a:r>
            <a:r>
              <a:rPr lang="en-IN" dirty="0"/>
              <a:t>=True)</a:t>
            </a:r>
          </a:p>
          <a:p>
            <a:r>
              <a:rPr lang="en-IN" dirty="0" err="1"/>
              <a:t>plt.title</a:t>
            </a:r>
            <a:r>
              <a:rPr lang="en-IN" dirty="0"/>
              <a:t>('correlation matrix')</a:t>
            </a:r>
          </a:p>
          <a:p>
            <a:r>
              <a:rPr lang="en-IN" dirty="0" err="1"/>
              <a:t>plt.show</a:t>
            </a:r>
            <a:endParaRPr lang="en-IN" dirty="0"/>
          </a:p>
        </p:txBody>
      </p:sp>
      <p:sp>
        <p:nvSpPr>
          <p:cNvPr id="3" name="TextBox 2">
            <a:extLst>
              <a:ext uri="{FF2B5EF4-FFF2-40B4-BE49-F238E27FC236}">
                <a16:creationId xmlns:a16="http://schemas.microsoft.com/office/drawing/2014/main" id="{ED32DAA4-6C2E-4199-BCBB-7FE0280EEF2A}"/>
              </a:ext>
            </a:extLst>
          </p:cNvPr>
          <p:cNvSpPr txBox="1"/>
          <p:nvPr/>
        </p:nvSpPr>
        <p:spPr>
          <a:xfrm>
            <a:off x="251791" y="92765"/>
            <a:ext cx="8083826" cy="646331"/>
          </a:xfrm>
          <a:prstGeom prst="rect">
            <a:avLst/>
          </a:prstGeom>
          <a:noFill/>
        </p:spPr>
        <p:txBody>
          <a:bodyPr wrap="square" rtlCol="0">
            <a:spAutoFit/>
          </a:bodyPr>
          <a:lstStyle/>
          <a:p>
            <a:r>
              <a:rPr lang="en-IN" sz="3600" b="1" dirty="0"/>
              <a:t>Correlation</a:t>
            </a:r>
          </a:p>
        </p:txBody>
      </p:sp>
    </p:spTree>
    <p:extLst>
      <p:ext uri="{BB962C8B-B14F-4D97-AF65-F5344CB8AC3E}">
        <p14:creationId xmlns:p14="http://schemas.microsoft.com/office/powerpoint/2010/main" val="80052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604B7F-55BC-4DD6-9FA8-1A35B27489E3}"/>
              </a:ext>
            </a:extLst>
          </p:cNvPr>
          <p:cNvSpPr/>
          <p:nvPr/>
        </p:nvSpPr>
        <p:spPr>
          <a:xfrm>
            <a:off x="821635" y="1582341"/>
            <a:ext cx="10402956" cy="4401205"/>
          </a:xfrm>
          <a:prstGeom prst="rect">
            <a:avLst/>
          </a:prstGeom>
        </p:spPr>
        <p:txBody>
          <a:bodyPr wrap="square">
            <a:spAutoFit/>
          </a:bodyPr>
          <a:lstStyle/>
          <a:p>
            <a:pPr marL="342900" lvl="0" indent="-342900">
              <a:buFont typeface="Arial" panose="020B0604020202020204" pitchFamily="34" charset="0"/>
              <a:buChar char="•"/>
            </a:pPr>
            <a:r>
              <a:rPr lang="en-US" sz="2000" dirty="0">
                <a:solidFill>
                  <a:prstClr val="black"/>
                </a:solidFill>
              </a:rPr>
              <a:t>A strong and obvious positive correlation was found between customer trust and retailer's empathy towards customer. Trust will be built in response of retailers response to queries. </a:t>
            </a:r>
          </a:p>
          <a:p>
            <a:pPr marL="342900" lvl="0" indent="-342900">
              <a:buFont typeface="Arial" panose="020B0604020202020204" pitchFamily="34" charset="0"/>
              <a:buChar char="•"/>
            </a:pPr>
            <a:endParaRPr lang="en-US" sz="2000" dirty="0">
              <a:solidFill>
                <a:prstClr val="black"/>
              </a:solidFill>
            </a:endParaRPr>
          </a:p>
          <a:p>
            <a:pPr marL="342900" lvl="0" indent="-342900">
              <a:buFont typeface="Arial" panose="020B0604020202020204" pitchFamily="34" charset="0"/>
              <a:buChar char="•"/>
            </a:pPr>
            <a:r>
              <a:rPr lang="en-US" sz="2000" dirty="0">
                <a:solidFill>
                  <a:prstClr val="black"/>
                </a:solidFill>
              </a:rPr>
              <a:t>There is strong correlation between monetary benefit and enjoyment which is quite understandable. </a:t>
            </a:r>
          </a:p>
          <a:p>
            <a:pPr marL="342900" lvl="0" indent="-342900">
              <a:buFont typeface="Arial" panose="020B0604020202020204" pitchFamily="34" charset="0"/>
              <a:buChar char="•"/>
            </a:pPr>
            <a:endParaRPr lang="en-US" sz="2000" dirty="0">
              <a:solidFill>
                <a:prstClr val="black"/>
              </a:solidFill>
            </a:endParaRPr>
          </a:p>
          <a:p>
            <a:pPr marL="342900" lvl="0" indent="-342900">
              <a:buFont typeface="Arial" panose="020B0604020202020204" pitchFamily="34" charset="0"/>
              <a:buChar char="•"/>
            </a:pPr>
            <a:r>
              <a:rPr lang="en-US" sz="2000" dirty="0">
                <a:solidFill>
                  <a:prstClr val="black"/>
                </a:solidFill>
              </a:rPr>
              <a:t>Also customers enjoy more with ease of navigation, faster loading and processing speed and user friendly interface. </a:t>
            </a:r>
          </a:p>
          <a:p>
            <a:pPr marL="342900" lvl="0" indent="-342900">
              <a:buFont typeface="Arial" panose="020B0604020202020204" pitchFamily="34" charset="0"/>
              <a:buChar char="•"/>
            </a:pPr>
            <a:endParaRPr lang="en-US" sz="2000" dirty="0">
              <a:solidFill>
                <a:prstClr val="black"/>
              </a:solidFill>
            </a:endParaRPr>
          </a:p>
          <a:p>
            <a:pPr marL="342900" lvl="0" indent="-342900">
              <a:buFont typeface="Arial" panose="020B0604020202020204" pitchFamily="34" charset="0"/>
              <a:buChar char="•"/>
            </a:pPr>
            <a:r>
              <a:rPr lang="en-US" sz="2000" dirty="0">
                <a:solidFill>
                  <a:prstClr val="black"/>
                </a:solidFill>
              </a:rPr>
              <a:t>Majority of the customer strongly agreed on the importance of display of content on the website. The content must be easy to read and understand. </a:t>
            </a:r>
          </a:p>
          <a:p>
            <a:pPr marL="342900" lvl="0" indent="-342900">
              <a:buFont typeface="Arial" panose="020B0604020202020204" pitchFamily="34" charset="0"/>
              <a:buChar char="•"/>
            </a:pPr>
            <a:endParaRPr lang="en-US" sz="2000" dirty="0">
              <a:solidFill>
                <a:prstClr val="black"/>
              </a:solidFill>
            </a:endParaRPr>
          </a:p>
          <a:p>
            <a:pPr marL="342900" lvl="0" indent="-342900">
              <a:buFont typeface="Arial" panose="020B0604020202020204" pitchFamily="34" charset="0"/>
              <a:buChar char="•"/>
            </a:pPr>
            <a:r>
              <a:rPr lang="en-US" sz="2000" dirty="0">
                <a:solidFill>
                  <a:prstClr val="black"/>
                </a:solidFill>
              </a:rPr>
              <a:t>Also, Information on similar product for product comparison, Complete information on listed seller and product, clear relevant information on listed products plays important role</a:t>
            </a:r>
            <a:r>
              <a:rPr lang="en-US" dirty="0">
                <a:solidFill>
                  <a:prstClr val="black"/>
                </a:solidFill>
              </a:rPr>
              <a:t>.</a:t>
            </a:r>
            <a:endParaRPr lang="en-IN" dirty="0">
              <a:solidFill>
                <a:prstClr val="black"/>
              </a:solidFill>
            </a:endParaRPr>
          </a:p>
        </p:txBody>
      </p:sp>
      <p:sp>
        <p:nvSpPr>
          <p:cNvPr id="3" name="TextBox 2">
            <a:extLst>
              <a:ext uri="{FF2B5EF4-FFF2-40B4-BE49-F238E27FC236}">
                <a16:creationId xmlns:a16="http://schemas.microsoft.com/office/drawing/2014/main" id="{B64D5A42-D439-495F-BC53-EDBED25FE254}"/>
              </a:ext>
            </a:extLst>
          </p:cNvPr>
          <p:cNvSpPr txBox="1"/>
          <p:nvPr/>
        </p:nvSpPr>
        <p:spPr>
          <a:xfrm>
            <a:off x="569843" y="318052"/>
            <a:ext cx="4797287" cy="646331"/>
          </a:xfrm>
          <a:prstGeom prst="rect">
            <a:avLst/>
          </a:prstGeom>
          <a:noFill/>
        </p:spPr>
        <p:txBody>
          <a:bodyPr wrap="square" rtlCol="0">
            <a:spAutoFit/>
          </a:bodyPr>
          <a:lstStyle/>
          <a:p>
            <a:r>
              <a:rPr lang="en-IN" sz="3600" dirty="0"/>
              <a:t>Correlation </a:t>
            </a:r>
            <a:r>
              <a:rPr lang="en-IN" sz="3600" dirty="0" err="1"/>
              <a:t>contd</a:t>
            </a:r>
            <a:r>
              <a:rPr lang="en-IN" sz="3600" dirty="0"/>
              <a:t>…..</a:t>
            </a:r>
          </a:p>
        </p:txBody>
      </p:sp>
    </p:spTree>
    <p:extLst>
      <p:ext uri="{BB962C8B-B14F-4D97-AF65-F5344CB8AC3E}">
        <p14:creationId xmlns:p14="http://schemas.microsoft.com/office/powerpoint/2010/main" val="412680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1CE14-F259-4EED-9831-C181CE93C035}"/>
              </a:ext>
            </a:extLst>
          </p:cNvPr>
          <p:cNvSpPr txBox="1"/>
          <p:nvPr/>
        </p:nvSpPr>
        <p:spPr>
          <a:xfrm>
            <a:off x="622852" y="318053"/>
            <a:ext cx="7540488" cy="646331"/>
          </a:xfrm>
          <a:prstGeom prst="rect">
            <a:avLst/>
          </a:prstGeom>
          <a:noFill/>
        </p:spPr>
        <p:txBody>
          <a:bodyPr wrap="square" rtlCol="0">
            <a:spAutoFit/>
          </a:bodyPr>
          <a:lstStyle/>
          <a:p>
            <a:r>
              <a:rPr lang="en-IN" sz="3600" b="1" dirty="0"/>
              <a:t>Summary</a:t>
            </a:r>
          </a:p>
        </p:txBody>
      </p:sp>
      <p:sp>
        <p:nvSpPr>
          <p:cNvPr id="3" name="TextBox 2">
            <a:extLst>
              <a:ext uri="{FF2B5EF4-FFF2-40B4-BE49-F238E27FC236}">
                <a16:creationId xmlns:a16="http://schemas.microsoft.com/office/drawing/2014/main" id="{B1C3F789-9CB5-4A61-AA37-96CB0430274E}"/>
              </a:ext>
            </a:extLst>
          </p:cNvPr>
          <p:cNvSpPr txBox="1"/>
          <p:nvPr/>
        </p:nvSpPr>
        <p:spPr>
          <a:xfrm>
            <a:off x="384314" y="964384"/>
            <a:ext cx="11661912" cy="7417415"/>
          </a:xfrm>
          <a:prstGeom prst="rect">
            <a:avLst/>
          </a:prstGeom>
          <a:noFill/>
        </p:spPr>
        <p:txBody>
          <a:bodyPr wrap="square" rtlCol="0">
            <a:spAutoFit/>
          </a:bodyPr>
          <a:lstStyle/>
          <a:p>
            <a:pPr marL="342900" indent="-342900">
              <a:buFont typeface="Arial" panose="020B0604020202020204" pitchFamily="34" charset="0"/>
              <a:buChar char="•"/>
            </a:pPr>
            <a:r>
              <a:rPr lang="en-US" sz="2000" dirty="0"/>
              <a:t>Delhi/NCR region has the maximum number of online customer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ratio of male to female customers was 1:2 </a:t>
            </a:r>
            <a:r>
              <a:rPr lang="en-US" sz="2000" dirty="0" err="1"/>
              <a:t>ie</a:t>
            </a:r>
            <a:r>
              <a:rPr lang="en-US" sz="2000" dirty="0"/>
              <a:t> there were more female customers than males.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Also it was found that there were very few customers of age below 20 years and age more than 50 years.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of the customers in the dataset have been shopping since past four years or more.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for majority of the customer, the frequency of shopping was less than 10 times in the last one year and take more than 15 mins to buy a product.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of the customers have been using mobile internet for shopping.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device used for shopping was found to be smartphones, followed by laptops.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Windows/windows mobile is being used as OS with google chrome as a browser.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of the customer are using debit/credit cards for payment, followed by COD and e-wallet being used the least.</a:t>
            </a:r>
          </a:p>
          <a:p>
            <a:endParaRPr lang="en-US" sz="2000" dirty="0"/>
          </a:p>
          <a:p>
            <a:r>
              <a:rPr lang="en-US" sz="2000" dirty="0"/>
              <a:t>Most common reason for leaving the cart without shopping is when better alternate offer is found on some other site.</a:t>
            </a:r>
          </a:p>
          <a:p>
            <a:endParaRPr lang="en-US" dirty="0"/>
          </a:p>
          <a:p>
            <a:endParaRPr lang="en-US" dirty="0"/>
          </a:p>
        </p:txBody>
      </p:sp>
    </p:spTree>
    <p:extLst>
      <p:ext uri="{BB962C8B-B14F-4D97-AF65-F5344CB8AC3E}">
        <p14:creationId xmlns:p14="http://schemas.microsoft.com/office/powerpoint/2010/main" val="3316360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ECAED-3EC4-464B-8FB0-3C4C314FE1E1}"/>
              </a:ext>
            </a:extLst>
          </p:cNvPr>
          <p:cNvSpPr txBox="1"/>
          <p:nvPr/>
        </p:nvSpPr>
        <p:spPr>
          <a:xfrm>
            <a:off x="583096" y="861391"/>
            <a:ext cx="10522226"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Following interpretation could be made from the graphical analysis of several questions answered by the customer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content of the product must be clear and understandable.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Also the information of similar product for product comparison is also very important.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Ease of navigation in website, along with loading and processing speed is very crucial for customers.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User friendly interface is another important feature to be taken into consideration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Customer care facility, solving queries, privacy and responsiveness are another important features important for customers.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Monetary benefit, return/replacement policy, access to loyalty program, wide variety of product has been found to be strongly preferred.</a:t>
            </a:r>
          </a:p>
          <a:p>
            <a:endParaRPr lang="en-US" dirty="0"/>
          </a:p>
          <a:p>
            <a:endParaRPr lang="en-IN" dirty="0"/>
          </a:p>
          <a:p>
            <a:endParaRPr lang="en-IN" dirty="0"/>
          </a:p>
        </p:txBody>
      </p:sp>
    </p:spTree>
    <p:extLst>
      <p:ext uri="{BB962C8B-B14F-4D97-AF65-F5344CB8AC3E}">
        <p14:creationId xmlns:p14="http://schemas.microsoft.com/office/powerpoint/2010/main" val="165653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F66177-F399-4055-A925-46C9D34FD9A9}"/>
              </a:ext>
            </a:extLst>
          </p:cNvPr>
          <p:cNvSpPr txBox="1"/>
          <p:nvPr/>
        </p:nvSpPr>
        <p:spPr>
          <a:xfrm>
            <a:off x="530087" y="874643"/>
            <a:ext cx="10946296"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Customer found </a:t>
            </a:r>
            <a:r>
              <a:rPr lang="en-US" dirty="0" err="1"/>
              <a:t>myntra</a:t>
            </a:r>
            <a:r>
              <a:rPr lang="en-US" dirty="0"/>
              <a:t> and </a:t>
            </a:r>
            <a:r>
              <a:rPr lang="en-US" dirty="0" err="1"/>
              <a:t>flipkart</a:t>
            </a:r>
            <a:r>
              <a:rPr lang="en-US" dirty="0"/>
              <a:t> to be having least visual appealing of web page lay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of the customer found Amazon and Flipkart to be having wide variety of product on offer, complete, relevant description of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Late declaration of price and longer page loading time  has been observed in Myntra and Paytm by majority of the  customer.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Snapdeal has the longest delivery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has the most speedy order delivery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has the fastest loading speed and the purchase is also quick.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 privacy, security of financial information and trustworthiness is also found to be highest with Amazon retailer.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of the customer believe that Amazon is as efficient as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has been the most recommended website for online shopping.</a:t>
            </a:r>
          </a:p>
          <a:p>
            <a:endParaRPr lang="en-IN" dirty="0"/>
          </a:p>
        </p:txBody>
      </p:sp>
    </p:spTree>
    <p:extLst>
      <p:ext uri="{BB962C8B-B14F-4D97-AF65-F5344CB8AC3E}">
        <p14:creationId xmlns:p14="http://schemas.microsoft.com/office/powerpoint/2010/main" val="1372551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8AFCE-9E72-490C-9C09-3DD97088649A}"/>
              </a:ext>
            </a:extLst>
          </p:cNvPr>
          <p:cNvSpPr txBox="1"/>
          <p:nvPr/>
        </p:nvSpPr>
        <p:spPr>
          <a:xfrm>
            <a:off x="583097" y="596348"/>
            <a:ext cx="11277598" cy="2800767"/>
          </a:xfrm>
          <a:prstGeom prst="rect">
            <a:avLst/>
          </a:prstGeom>
          <a:noFill/>
        </p:spPr>
        <p:txBody>
          <a:bodyPr wrap="square" rtlCol="0">
            <a:spAutoFit/>
          </a:bodyPr>
          <a:lstStyle/>
          <a:p>
            <a:r>
              <a:rPr lang="en-IN" sz="3600" b="1" dirty="0"/>
              <a:t>Conclusion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Present data analysis indicates the critical factors in  customer satisfaction.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It was found that features like monetary benefit, wide variety of product, user friendly interface, customer privacy and responsiveness are crucial for customer satisfaction.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Present data analysis can be exploited for further expansion of e commerce market in India.  </a:t>
            </a:r>
          </a:p>
        </p:txBody>
      </p:sp>
    </p:spTree>
    <p:extLst>
      <p:ext uri="{BB962C8B-B14F-4D97-AF65-F5344CB8AC3E}">
        <p14:creationId xmlns:p14="http://schemas.microsoft.com/office/powerpoint/2010/main" val="33876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7332A2-D529-4018-B369-9B7B50083B51}"/>
              </a:ext>
            </a:extLst>
          </p:cNvPr>
          <p:cNvSpPr txBox="1"/>
          <p:nvPr/>
        </p:nvSpPr>
        <p:spPr>
          <a:xfrm>
            <a:off x="1033670" y="622852"/>
            <a:ext cx="10588487"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Indian E-commerce market is expected to grow to US$ 200 billion by 2026 .</a:t>
            </a:r>
          </a:p>
          <a:p>
            <a:endParaRPr lang="en-US" sz="2000" dirty="0"/>
          </a:p>
          <a:p>
            <a:pPr marL="285750" indent="-285750">
              <a:buFont typeface="Arial" panose="020B0604020202020204" pitchFamily="34" charset="0"/>
              <a:buChar char="•"/>
            </a:pPr>
            <a:r>
              <a:rPr lang="en-US" sz="2000" dirty="0"/>
              <a:t>Much of the growth for the industry has been triggered by an increase in internet and smartphone penetration.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a:t>Five major factors that contributed to the success of an e-commerce store have been identified as: service quality, system quality, information quality, trust and net benefit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Customer satisfaction has emerged as one of the most important factors that guarantee the success of online store; it has been posited as a key stimulant of purchase, repurchase intentions and customer loyalty. </a:t>
            </a:r>
          </a:p>
          <a:p>
            <a:endParaRPr lang="en-IN" sz="2000" dirty="0"/>
          </a:p>
          <a:p>
            <a:pPr marL="342900" indent="-342900">
              <a:buFont typeface="Arial" panose="020B0604020202020204" pitchFamily="34" charset="0"/>
              <a:buChar char="•"/>
            </a:pPr>
            <a:r>
              <a:rPr lang="en-IN" sz="2000" dirty="0"/>
              <a:t>Present data is collected from the Indian online shoppers.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Our aim is to analyse the data for further studies.</a:t>
            </a:r>
          </a:p>
          <a:p>
            <a:endParaRPr lang="en-IN" dirty="0"/>
          </a:p>
        </p:txBody>
      </p:sp>
    </p:spTree>
    <p:extLst>
      <p:ext uri="{BB962C8B-B14F-4D97-AF65-F5344CB8AC3E}">
        <p14:creationId xmlns:p14="http://schemas.microsoft.com/office/powerpoint/2010/main" val="158936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61CB3-8441-4DC3-B822-805F9031AF46}"/>
              </a:ext>
            </a:extLst>
          </p:cNvPr>
          <p:cNvSpPr txBox="1"/>
          <p:nvPr/>
        </p:nvSpPr>
        <p:spPr>
          <a:xfrm>
            <a:off x="834887" y="331304"/>
            <a:ext cx="8653670" cy="584775"/>
          </a:xfrm>
          <a:prstGeom prst="rect">
            <a:avLst/>
          </a:prstGeom>
          <a:noFill/>
        </p:spPr>
        <p:txBody>
          <a:bodyPr wrap="square" rtlCol="0">
            <a:spAutoFit/>
          </a:bodyPr>
          <a:lstStyle/>
          <a:p>
            <a:r>
              <a:rPr lang="en-IN" sz="3200" b="1" dirty="0"/>
              <a:t>Exploratory Data Analysis</a:t>
            </a:r>
          </a:p>
        </p:txBody>
      </p:sp>
      <p:sp>
        <p:nvSpPr>
          <p:cNvPr id="3" name="TextBox 2">
            <a:extLst>
              <a:ext uri="{FF2B5EF4-FFF2-40B4-BE49-F238E27FC236}">
                <a16:creationId xmlns:a16="http://schemas.microsoft.com/office/drawing/2014/main" id="{AE0EA82A-074E-43AA-85B0-719A05C9D8A3}"/>
              </a:ext>
            </a:extLst>
          </p:cNvPr>
          <p:cNvSpPr txBox="1"/>
          <p:nvPr/>
        </p:nvSpPr>
        <p:spPr>
          <a:xfrm>
            <a:off x="834887" y="1325217"/>
            <a:ext cx="10707756" cy="5909310"/>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was in the form of excel file.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All the necessary libraries like Pandas, </a:t>
            </a:r>
            <a:r>
              <a:rPr lang="en-IN" dirty="0" err="1"/>
              <a:t>numpy</a:t>
            </a:r>
            <a:r>
              <a:rPr lang="en-IN" dirty="0"/>
              <a:t> and </a:t>
            </a:r>
            <a:r>
              <a:rPr lang="en-IN" dirty="0" err="1"/>
              <a:t>matplot</a:t>
            </a:r>
            <a:r>
              <a:rPr lang="en-IN" dirty="0"/>
              <a:t> lib were imported.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 set was loaded as df by using </a:t>
            </a:r>
            <a:r>
              <a:rPr lang="en-IN" b="1" dirty="0" err="1"/>
              <a:t>pd.read_excel</a:t>
            </a:r>
            <a:r>
              <a:rPr lang="en-IN" b="1"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shape of the dataset was found to be 269 rows and 71 columns.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columns included the customers age, gender, opinion about their online shopping, features important to online shopping and  their preference for online retailers.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datatypes of all the feature were observed by </a:t>
            </a:r>
          </a:p>
          <a:p>
            <a:pPr marL="285750" indent="-285750">
              <a:buFont typeface="Arial" panose="020B0604020202020204" pitchFamily="34" charset="0"/>
              <a:buChar char="•"/>
            </a:pPr>
            <a:r>
              <a:rPr lang="en-IN" b="1" dirty="0"/>
              <a:t>                                                                        </a:t>
            </a:r>
            <a:r>
              <a:rPr lang="en-IN" b="1" dirty="0" err="1"/>
              <a:t>df.dtypes</a:t>
            </a:r>
            <a:r>
              <a:rPr lang="en-IN" b="1"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top five rows with all the columns were displayed by </a:t>
            </a:r>
            <a:r>
              <a:rPr lang="en-IN" b="1" dirty="0" err="1"/>
              <a:t>df.head</a:t>
            </a:r>
            <a:r>
              <a:rPr lang="en-IN" b="1"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Pin code column was dropped as we found it irrelevant for data analysis</a:t>
            </a:r>
          </a:p>
          <a:p>
            <a:pPr marL="285750" indent="-285750">
              <a:buFont typeface="Arial" panose="020B0604020202020204" pitchFamily="34" charset="0"/>
              <a:buChar char="•"/>
            </a:pPr>
            <a:r>
              <a:rPr lang="en-IN" b="1" dirty="0"/>
              <a:t>                                                        </a:t>
            </a:r>
            <a:r>
              <a:rPr lang="en-IN" b="1" dirty="0" err="1"/>
              <a:t>df.drop</a:t>
            </a:r>
            <a:r>
              <a:rPr lang="en-IN" b="1" dirty="0"/>
              <a:t>(['</a:t>
            </a:r>
            <a:r>
              <a:rPr lang="en-IN" b="1" dirty="0" err="1"/>
              <a:t>pincode</a:t>
            </a:r>
            <a:r>
              <a:rPr lang="en-IN" b="1" dirty="0"/>
              <a:t>'],axis=1, </a:t>
            </a:r>
            <a:r>
              <a:rPr lang="en-IN" b="1" dirty="0" err="1"/>
              <a:t>inplace</a:t>
            </a:r>
            <a:r>
              <a:rPr lang="en-IN" b="1" dirty="0"/>
              <a:t>=True)</a:t>
            </a:r>
          </a:p>
          <a:p>
            <a:endParaRPr lang="en-IN" b="1" dirty="0"/>
          </a:p>
          <a:p>
            <a:endParaRPr lang="en-IN" dirty="0"/>
          </a:p>
          <a:p>
            <a:endParaRPr lang="en-IN" dirty="0"/>
          </a:p>
        </p:txBody>
      </p:sp>
    </p:spTree>
    <p:extLst>
      <p:ext uri="{BB962C8B-B14F-4D97-AF65-F5344CB8AC3E}">
        <p14:creationId xmlns:p14="http://schemas.microsoft.com/office/powerpoint/2010/main" val="188735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14022-0AA0-414F-BB9B-1B8511AAFA92}"/>
              </a:ext>
            </a:extLst>
          </p:cNvPr>
          <p:cNvSpPr txBox="1"/>
          <p:nvPr/>
        </p:nvSpPr>
        <p:spPr>
          <a:xfrm>
            <a:off x="914400" y="437322"/>
            <a:ext cx="10721009" cy="954107"/>
          </a:xfrm>
          <a:prstGeom prst="rect">
            <a:avLst/>
          </a:prstGeom>
          <a:noFill/>
        </p:spPr>
        <p:txBody>
          <a:bodyPr wrap="square" rtlCol="0">
            <a:spAutoFit/>
          </a:bodyPr>
          <a:lstStyle/>
          <a:p>
            <a:endParaRPr lang="en-IN" sz="2000" dirty="0"/>
          </a:p>
          <a:p>
            <a:endParaRPr lang="en-IN" dirty="0"/>
          </a:p>
          <a:p>
            <a:endParaRPr lang="en-IN" dirty="0"/>
          </a:p>
        </p:txBody>
      </p:sp>
      <p:sp>
        <p:nvSpPr>
          <p:cNvPr id="3" name="TextBox 2">
            <a:extLst>
              <a:ext uri="{FF2B5EF4-FFF2-40B4-BE49-F238E27FC236}">
                <a16:creationId xmlns:a16="http://schemas.microsoft.com/office/drawing/2014/main" id="{5B6B7099-312E-4FE7-996B-9792A4EB3075}"/>
              </a:ext>
            </a:extLst>
          </p:cNvPr>
          <p:cNvSpPr txBox="1"/>
          <p:nvPr/>
        </p:nvSpPr>
        <p:spPr>
          <a:xfrm>
            <a:off x="212035" y="1205948"/>
            <a:ext cx="4638261" cy="4339650"/>
          </a:xfrm>
          <a:prstGeom prst="rect">
            <a:avLst/>
          </a:prstGeom>
          <a:noFill/>
        </p:spPr>
        <p:txBody>
          <a:bodyPr wrap="square" rtlCol="0">
            <a:spAutoFit/>
          </a:bodyPr>
          <a:lstStyle/>
          <a:p>
            <a:r>
              <a:rPr lang="en-IN" sz="2000" dirty="0"/>
              <a:t>Null values in the dataset were observed by</a:t>
            </a:r>
          </a:p>
          <a:p>
            <a:r>
              <a:rPr lang="en-IN" sz="2000" b="1" dirty="0" err="1"/>
              <a:t>df.isnull</a:t>
            </a:r>
            <a:r>
              <a:rPr lang="en-IN" sz="2000" b="1" dirty="0"/>
              <a:t>().sum()</a:t>
            </a:r>
          </a:p>
          <a:p>
            <a:endParaRPr lang="en-IN" sz="2000" dirty="0"/>
          </a:p>
          <a:p>
            <a:r>
              <a:rPr lang="en-IN" sz="2000" dirty="0"/>
              <a:t>To visualize the null values easily, heat map was used.</a:t>
            </a:r>
          </a:p>
          <a:p>
            <a:endParaRPr lang="en-IN" sz="2000" dirty="0"/>
          </a:p>
          <a:p>
            <a:r>
              <a:rPr lang="en-IN" sz="2000" b="1" dirty="0" err="1"/>
              <a:t>plt.figure</a:t>
            </a:r>
            <a:r>
              <a:rPr lang="en-IN" sz="2000" b="1" dirty="0"/>
              <a:t>(</a:t>
            </a:r>
            <a:r>
              <a:rPr lang="en-IN" sz="2000" b="1" dirty="0" err="1"/>
              <a:t>figsize</a:t>
            </a:r>
            <a:r>
              <a:rPr lang="en-IN" sz="2000" b="1" dirty="0"/>
              <a:t>=[22,12])</a:t>
            </a:r>
          </a:p>
          <a:p>
            <a:r>
              <a:rPr lang="en-IN" sz="2000" b="1" dirty="0" err="1"/>
              <a:t>sns.heatmap</a:t>
            </a:r>
            <a:r>
              <a:rPr lang="en-IN" sz="2000" b="1" dirty="0"/>
              <a:t>(</a:t>
            </a:r>
            <a:r>
              <a:rPr lang="en-IN" sz="2000" b="1" dirty="0" err="1"/>
              <a:t>df.isnull</a:t>
            </a:r>
            <a:r>
              <a:rPr lang="en-IN" sz="2000" b="1" dirty="0"/>
              <a:t>())</a:t>
            </a:r>
          </a:p>
          <a:p>
            <a:r>
              <a:rPr lang="en-IN" sz="2000" b="1" dirty="0" err="1"/>
              <a:t>plt.show</a:t>
            </a:r>
            <a:endParaRPr lang="en-IN" sz="2000" b="1" dirty="0"/>
          </a:p>
          <a:p>
            <a:endParaRPr lang="en-IN" sz="2000" dirty="0"/>
          </a:p>
          <a:p>
            <a:pPr marL="342900" indent="-342900">
              <a:buFont typeface="Arial" panose="020B0604020202020204" pitchFamily="34" charset="0"/>
              <a:buChar char="•"/>
            </a:pPr>
            <a:r>
              <a:rPr lang="en-IN" sz="2000" dirty="0"/>
              <a:t>No null values were observed</a:t>
            </a:r>
          </a:p>
          <a:p>
            <a:endParaRPr lang="en-IN" dirty="0"/>
          </a:p>
          <a:p>
            <a:endParaRPr lang="en-IN" dirty="0"/>
          </a:p>
        </p:txBody>
      </p:sp>
      <p:pic>
        <p:nvPicPr>
          <p:cNvPr id="1028" name="Picture 4">
            <a:extLst>
              <a:ext uri="{FF2B5EF4-FFF2-40B4-BE49-F238E27FC236}">
                <a16:creationId xmlns:a16="http://schemas.microsoft.com/office/drawing/2014/main" id="{4241A685-6FAC-4186-932B-528D5BAEC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078" y="278296"/>
            <a:ext cx="65598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70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4250441-A50E-4C6F-B908-705E0ACD5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52" y="1328945"/>
            <a:ext cx="4982816" cy="27726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B0CBC78F-C06F-4258-BC1D-B502894B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713" y="1421710"/>
            <a:ext cx="5221355" cy="35847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F64E9D-5B02-4F52-AE6B-424E3E9597EE}"/>
              </a:ext>
            </a:extLst>
          </p:cNvPr>
          <p:cNvSpPr txBox="1"/>
          <p:nvPr/>
        </p:nvSpPr>
        <p:spPr>
          <a:xfrm>
            <a:off x="901148" y="304800"/>
            <a:ext cx="6281530" cy="646331"/>
          </a:xfrm>
          <a:prstGeom prst="rect">
            <a:avLst/>
          </a:prstGeom>
          <a:noFill/>
        </p:spPr>
        <p:txBody>
          <a:bodyPr wrap="square" rtlCol="0">
            <a:spAutoFit/>
          </a:bodyPr>
          <a:lstStyle/>
          <a:p>
            <a:r>
              <a:rPr lang="en-IN" sz="3600" b="1" dirty="0"/>
              <a:t>Univariate analysis</a:t>
            </a:r>
          </a:p>
        </p:txBody>
      </p:sp>
      <p:sp>
        <p:nvSpPr>
          <p:cNvPr id="5" name="TextBox 4">
            <a:extLst>
              <a:ext uri="{FF2B5EF4-FFF2-40B4-BE49-F238E27FC236}">
                <a16:creationId xmlns:a16="http://schemas.microsoft.com/office/drawing/2014/main" id="{B15F4E1A-9FE5-42E2-8BA8-890C24772B20}"/>
              </a:ext>
            </a:extLst>
          </p:cNvPr>
          <p:cNvSpPr txBox="1"/>
          <p:nvPr/>
        </p:nvSpPr>
        <p:spPr>
          <a:xfrm>
            <a:off x="622852" y="5287617"/>
            <a:ext cx="10800522" cy="1754326"/>
          </a:xfrm>
          <a:prstGeom prst="rect">
            <a:avLst/>
          </a:prstGeom>
          <a:noFill/>
        </p:spPr>
        <p:txBody>
          <a:bodyPr wrap="square" rtlCol="0">
            <a:spAutoFit/>
          </a:bodyPr>
          <a:lstStyle/>
          <a:p>
            <a:pPr marL="285750" indent="-285750">
              <a:buFont typeface="Arial" panose="020B0604020202020204" pitchFamily="34" charset="0"/>
              <a:buChar char="•"/>
            </a:pPr>
            <a:r>
              <a:rPr lang="en-IN" dirty="0"/>
              <a:t>269 customers were asked about their details of online shopping. 71 questions were asked which was used as feature for data analysis on customer retention.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Countplot</a:t>
            </a:r>
            <a:r>
              <a:rPr lang="en-IN" dirty="0"/>
              <a:t> showed that most of the customers were from Delhi/NCR region, followed by Bangalore.</a:t>
            </a:r>
          </a:p>
          <a:p>
            <a:endParaRPr lang="en-IN" dirty="0"/>
          </a:p>
          <a:p>
            <a:endParaRPr lang="en-IN" dirty="0"/>
          </a:p>
        </p:txBody>
      </p:sp>
    </p:spTree>
    <p:extLst>
      <p:ext uri="{BB962C8B-B14F-4D97-AF65-F5344CB8AC3E}">
        <p14:creationId xmlns:p14="http://schemas.microsoft.com/office/powerpoint/2010/main" val="39836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CA07F9A-9527-495B-A2EE-7C3FAE09B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182" y="167410"/>
            <a:ext cx="4097862" cy="56352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0FA8112-286E-4EC2-921A-06A28AEBF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044" y="167410"/>
            <a:ext cx="4029296" cy="53447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CEF974D-429A-423E-AC1C-A1F55E033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7" y="167410"/>
            <a:ext cx="3799179" cy="5635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A0252-1237-409E-A0B6-4845F3CF1FA7}"/>
              </a:ext>
            </a:extLst>
          </p:cNvPr>
          <p:cNvSpPr txBox="1"/>
          <p:nvPr/>
        </p:nvSpPr>
        <p:spPr>
          <a:xfrm>
            <a:off x="543339" y="5963478"/>
            <a:ext cx="115161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Majority of the customer found Amazon and Flipkart to be having complete relevant description of products, better visual appealing and wider product range with offers.</a:t>
            </a:r>
          </a:p>
        </p:txBody>
      </p:sp>
    </p:spTree>
    <p:extLst>
      <p:ext uri="{BB962C8B-B14F-4D97-AF65-F5344CB8AC3E}">
        <p14:creationId xmlns:p14="http://schemas.microsoft.com/office/powerpoint/2010/main" val="247202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0F3E85D-599D-443C-A74D-161A8F6FA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55" y="76200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85B389D-C42C-45F1-B680-33E4C643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787" y="762000"/>
            <a:ext cx="4038600" cy="457862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411C80D-CF4C-4B96-8AFD-F8D9E5D04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0"/>
            <a:ext cx="4038600" cy="30281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2F0BD5-2ABF-456F-A9E7-93615FE9B362}"/>
              </a:ext>
            </a:extLst>
          </p:cNvPr>
          <p:cNvSpPr txBox="1"/>
          <p:nvPr/>
        </p:nvSpPr>
        <p:spPr>
          <a:xfrm>
            <a:off x="318052" y="5512904"/>
            <a:ext cx="113041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Myntra was found to have the late declaration of price and longer page loading time by majority of the customer.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Snapdeal had a limited payment option among all the retailers.</a:t>
            </a:r>
          </a:p>
        </p:txBody>
      </p:sp>
    </p:spTree>
    <p:extLst>
      <p:ext uri="{BB962C8B-B14F-4D97-AF65-F5344CB8AC3E}">
        <p14:creationId xmlns:p14="http://schemas.microsoft.com/office/powerpoint/2010/main" val="307884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7F080E8-CA1C-421B-B4A0-EB4708974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434" y="309976"/>
            <a:ext cx="3638550" cy="54959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C419E1B-9668-4140-8E99-744EAE933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467" y="309976"/>
            <a:ext cx="3638550" cy="491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52A5D11-6F48-406A-BD4B-31E133DE8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94" y="309976"/>
            <a:ext cx="3638550" cy="5381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294DBF-004F-443C-9483-77390A7B4919}"/>
              </a:ext>
            </a:extLst>
          </p:cNvPr>
          <p:cNvSpPr txBox="1"/>
          <p:nvPr/>
        </p:nvSpPr>
        <p:spPr>
          <a:xfrm>
            <a:off x="861391" y="5805901"/>
            <a:ext cx="10694505" cy="369332"/>
          </a:xfrm>
          <a:prstGeom prst="rect">
            <a:avLst/>
          </a:prstGeom>
          <a:noFill/>
        </p:spPr>
        <p:txBody>
          <a:bodyPr wrap="square" rtlCol="0">
            <a:spAutoFit/>
          </a:bodyPr>
          <a:lstStyle/>
          <a:p>
            <a:pPr marL="285750" indent="-285750">
              <a:buFont typeface="Arial" panose="020B0604020202020204" pitchFamily="34" charset="0"/>
              <a:buChar char="•"/>
            </a:pPr>
            <a:r>
              <a:rPr lang="en-IN" dirty="0"/>
              <a:t>Amazon has been found to have fast website loading speed, more reliable and more quick in purchase</a:t>
            </a:r>
          </a:p>
        </p:txBody>
      </p:sp>
    </p:spTree>
    <p:extLst>
      <p:ext uri="{BB962C8B-B14F-4D97-AF65-F5344CB8AC3E}">
        <p14:creationId xmlns:p14="http://schemas.microsoft.com/office/powerpoint/2010/main" val="267458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1795</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Montserrat</vt:lpstr>
      <vt:lpstr>Office Theme</vt:lpstr>
      <vt:lpstr>CUSTOMER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Sharanya Singh</dc:creator>
  <cp:lastModifiedBy>Sharanya Singh</cp:lastModifiedBy>
  <cp:revision>92</cp:revision>
  <dcterms:created xsi:type="dcterms:W3CDTF">2021-07-04T07:14:00Z</dcterms:created>
  <dcterms:modified xsi:type="dcterms:W3CDTF">2021-07-19T13:40:29Z</dcterms:modified>
</cp:coreProperties>
</file>