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56" r:id="rId5"/>
    <p:sldId id="258" r:id="rId6"/>
    <p:sldId id="257" r:id="rId7"/>
    <p:sldId id="272" r:id="rId8"/>
    <p:sldId id="269" r:id="rId9"/>
    <p:sldId id="288" r:id="rId10"/>
    <p:sldId id="289" r:id="rId11"/>
    <p:sldId id="287" r:id="rId12"/>
    <p:sldId id="282" r:id="rId13"/>
    <p:sldId id="281" r:id="rId14"/>
    <p:sldId id="286" r:id="rId15"/>
    <p:sldId id="276" r:id="rId16"/>
    <p:sldId id="259" r:id="rId17"/>
    <p:sldId id="285" r:id="rId18"/>
    <p:sldId id="273" r:id="rId19"/>
    <p:sldId id="284" r:id="rId20"/>
    <p:sldId id="260" r:id="rId21"/>
    <p:sldId id="262" r:id="rId22"/>
    <p:sldId id="283" r:id="rId23"/>
    <p:sldId id="275" r:id="rId24"/>
    <p:sldId id="265" r:id="rId25"/>
    <p:sldId id="270" r:id="rId26"/>
    <p:sldId id="279" r:id="rId27"/>
    <p:sldId id="280"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CAC9"/>
    <a:srgbClr val="D1D1D0"/>
    <a:srgbClr val="514843"/>
    <a:srgbClr val="FFFFF3"/>
    <a:srgbClr val="009999"/>
    <a:srgbClr val="B1ACA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8" d="100"/>
          <a:sy n="58" d="100"/>
        </p:scale>
        <p:origin x="1646" y="65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4" qsCatId="simple" csTypeId="urn:microsoft.com/office/officeart/2005/8/colors/colorful3" csCatId="colorful" phldr="1"/>
      <dgm:spPr/>
      <dgm:t>
        <a:bodyPr/>
        <a:lstStyle/>
        <a:p>
          <a:endParaRPr lang="en-US"/>
        </a:p>
      </dgm:t>
    </dgm:pt>
    <dgm:pt modelId="{F2881FB1-6580-4F21-A283-BFAA6F91D5D2}">
      <dgm:prSet phldrT="[Text]" custT="1"/>
      <dgm:spPr/>
      <dgm:t>
        <a:bodyPr/>
        <a:lstStyle/>
        <a:p>
          <a:r>
            <a:rPr lang="en-US" sz="1900" dirty="0">
              <a:latin typeface="Arial" panose="020B0604020202020204" pitchFamily="34" charset="0"/>
              <a:cs typeface="Arial" panose="020B0604020202020204" pitchFamily="34" charset="0"/>
            </a:rPr>
            <a:t>T5 Transformer and Hybrid Approach </a:t>
          </a:r>
          <a:r>
            <a:rPr lang="en-US" sz="1900" b="1" dirty="0">
              <a:solidFill>
                <a:schemeClr val="bg2"/>
              </a:solidFill>
              <a:effectLst/>
              <a:latin typeface="Arial" panose="020B0604020202020204" pitchFamily="34" charset="0"/>
              <a:cs typeface="Arial" panose="020B0604020202020204" pitchFamily="34" charset="0"/>
              <a:hlinkClick xmlns:r="http://schemas.openxmlformats.org/officeDocument/2006/relationships" r:id="rId1" action="ppaction://hlinksldjump">
                <a:extLst>
                  <a:ext uri="{A12FA001-AC4F-418D-AE19-62706E023703}">
                    <ahyp:hlinkClr xmlns:ahyp="http://schemas.microsoft.com/office/drawing/2018/hyperlinkcolor" val="tx"/>
                  </a:ext>
                </a:extLst>
              </a:hlinkClick>
            </a:rPr>
            <a:t>[1]</a:t>
          </a:r>
          <a:endParaRPr lang="en-US" sz="1900" dirty="0">
            <a:solidFill>
              <a:schemeClr val="bg2"/>
            </a:solidFill>
            <a:latin typeface="Arial" panose="020B0604020202020204" pitchFamily="34" charset="0"/>
            <a:cs typeface="Arial" panose="020B0604020202020204" pitchFamily="34" charset="0"/>
          </a:endParaRP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6352CA33-6755-44BE-808F-400DA4CF80A7}">
      <dgm:prSet phldrT="[Text]" custT="1"/>
      <dgm:spPr/>
      <dgm:t>
        <a:bodyPr/>
        <a:lstStyle/>
        <a:p>
          <a:r>
            <a:rPr lang="en-US" sz="1900" dirty="0">
              <a:latin typeface="Arial" panose="020B0604020202020204" pitchFamily="34" charset="0"/>
              <a:cs typeface="Arial" panose="020B0604020202020204" pitchFamily="34" charset="0"/>
            </a:rPr>
            <a:t>Hybrid Pointer Generator Network </a:t>
          </a:r>
          <a:r>
            <a:rPr lang="en-US" sz="1900" b="1" dirty="0">
              <a:solidFill>
                <a:schemeClr val="bg2"/>
              </a:solidFill>
              <a:effectLst/>
              <a:latin typeface="Arial" panose="020B0604020202020204" pitchFamily="34" charset="0"/>
              <a:cs typeface="Arial" panose="020B0604020202020204" pitchFamily="34" charset="0"/>
              <a:hlinkClick xmlns:r="http://schemas.openxmlformats.org/officeDocument/2006/relationships" r:id="rId1" action="ppaction://hlinksldjump">
                <a:extLst>
                  <a:ext uri="{A12FA001-AC4F-418D-AE19-62706E023703}">
                    <ahyp:hlinkClr xmlns:ahyp="http://schemas.microsoft.com/office/drawing/2018/hyperlinkcolor" val="tx"/>
                  </a:ext>
                </a:extLst>
              </a:hlinkClick>
            </a:rPr>
            <a:t>[3]</a:t>
          </a:r>
          <a:endParaRPr lang="en-US" sz="1900" dirty="0">
            <a:solidFill>
              <a:schemeClr val="bg2"/>
            </a:solidFill>
            <a:latin typeface="Arial" panose="020B0604020202020204" pitchFamily="34" charset="0"/>
            <a:cs typeface="Arial" panose="020B0604020202020204" pitchFamily="34" charset="0"/>
          </a:endParaRP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Evaluation Metrics: ROUGE-1, ROUGE-2</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Achieved ROUGE-1 score of 0.67 and ROUGE-2 score of 0.42 on BANS-133k dataset</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B1D7D94-472A-4487-A552-9C9E5E8D34F8}">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Outperforms state-of-the-art Bengali abstractive summarization techniques.</a:t>
          </a:r>
        </a:p>
      </dgm:t>
    </dgm:pt>
    <dgm:pt modelId="{FB58E2D4-2D86-4DEA-AAB5-92D85A0347AD}" type="parTrans" cxnId="{2C8F0207-FF24-4E87-8858-834B04660655}">
      <dgm:prSet/>
      <dgm:spPr/>
      <dgm:t>
        <a:bodyPr/>
        <a:lstStyle/>
        <a:p>
          <a:endParaRPr lang="en-US"/>
        </a:p>
      </dgm:t>
    </dgm:pt>
    <dgm:pt modelId="{A82892A3-6067-48AA-9A70-889A4A3FD584}" type="sibTrans" cxnId="{2C8F0207-FF24-4E87-8858-834B04660655}">
      <dgm:prSet/>
      <dgm:spPr/>
      <dgm:t>
        <a:bodyPr/>
        <a:lstStyle/>
        <a:p>
          <a:endParaRPr lang="en-US"/>
        </a:p>
      </dgm:t>
    </dgm:pt>
    <dgm:pt modelId="{F5BDEFC5-1ABA-4AA0-9EE6-B0A7123E4F6A}">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Evaluation Metrics: ROUGE</a:t>
          </a:r>
        </a:p>
      </dgm:t>
    </dgm:pt>
    <dgm:pt modelId="{BFA7FC43-6593-4959-A1EA-418219A557C4}" type="sibTrans" cxnId="{6B8FFE01-6CC7-4AAE-AA5F-5B00234269A2}">
      <dgm:prSet/>
      <dgm:spPr/>
      <dgm:t>
        <a:bodyPr/>
        <a:lstStyle/>
        <a:p>
          <a:endParaRPr lang="en-US"/>
        </a:p>
      </dgm:t>
    </dgm:pt>
    <dgm:pt modelId="{BC11D8CD-C9CB-4693-9C17-5C5DCD45DEB6}" type="parTrans" cxnId="{6B8FFE01-6CC7-4AAE-AA5F-5B00234269A2}">
      <dgm:prSet/>
      <dgm:spPr/>
      <dgm:t>
        <a:bodyPr/>
        <a:lstStyle/>
        <a:p>
          <a:endParaRPr lang="en-US"/>
        </a:p>
      </dgm:t>
    </dgm:pt>
    <dgm:pt modelId="{9D72CDD3-5859-43DB-BD75-0C3C30E3DE62}">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Outperforms baseline extractive summarization systems</a:t>
          </a:r>
        </a:p>
      </dgm:t>
    </dgm:pt>
    <dgm:pt modelId="{15E25BD4-1EBF-43C2-8885-DBF66B8429E1}" type="sibTrans" cxnId="{DDB5AD9A-40B0-48EF-AF2C-8CCDA330F7FE}">
      <dgm:prSet/>
      <dgm:spPr/>
      <dgm:t>
        <a:bodyPr/>
        <a:lstStyle/>
        <a:p>
          <a:endParaRPr lang="en-US"/>
        </a:p>
      </dgm:t>
    </dgm:pt>
    <dgm:pt modelId="{1D5B1F83-33A7-4298-BC11-2B1252AFAEA5}" type="parTrans" cxnId="{DDB5AD9A-40B0-48EF-AF2C-8CCDA330F7FE}">
      <dgm:prSet/>
      <dgm:spPr/>
      <dgm:t>
        <a:bodyPr/>
        <a:lstStyle/>
        <a:p>
          <a:endParaRPr lang="en-US"/>
        </a:p>
      </dgm:t>
    </dgm:pt>
    <dgm:pt modelId="{F9D46839-CD06-4669-AAE4-4D1E9AFEDA78}">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Efficiently identifies and ranks key sentences</a:t>
          </a:r>
        </a:p>
      </dgm:t>
    </dgm:pt>
    <dgm:pt modelId="{6497F199-DC2A-41F9-A449-D395E6BC4900}" type="sibTrans" cxnId="{AD25A8A0-4628-40E2-8C9E-64E6AD4D4D91}">
      <dgm:prSet/>
      <dgm:spPr/>
      <dgm:t>
        <a:bodyPr/>
        <a:lstStyle/>
        <a:p>
          <a:endParaRPr lang="en-US"/>
        </a:p>
      </dgm:t>
    </dgm:pt>
    <dgm:pt modelId="{B6B535D8-00AB-4FA1-AAEC-92498ABC6F4C}" type="parTrans" cxnId="{AD25A8A0-4628-40E2-8C9E-64E6AD4D4D91}">
      <dgm:prSet/>
      <dgm:spPr/>
      <dgm:t>
        <a:bodyPr/>
        <a:lstStyle/>
        <a:p>
          <a:endParaRPr lang="en-US"/>
        </a:p>
      </dgm:t>
    </dgm:pt>
    <dgm:pt modelId="{7103B56B-2815-4DFE-80DE-672D509B1629}">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Evaluation Metrics: ROUGE, BELU</a:t>
          </a:r>
        </a:p>
      </dgm:t>
    </dgm:pt>
    <dgm:pt modelId="{9C431B3B-11C8-4525-A989-B6941D3D8196}" type="sibTrans" cxnId="{3A45C9BB-23E6-4297-8C1D-01B3A99FF49B}">
      <dgm:prSet/>
      <dgm:spPr/>
      <dgm:t>
        <a:bodyPr/>
        <a:lstStyle/>
        <a:p>
          <a:endParaRPr lang="en-US"/>
        </a:p>
      </dgm:t>
    </dgm:pt>
    <dgm:pt modelId="{575E8638-A285-429A-922D-CD2C008CA33A}" type="parTrans" cxnId="{3A45C9BB-23E6-4297-8C1D-01B3A99FF49B}">
      <dgm:prSet/>
      <dgm:spPr/>
      <dgm:t>
        <a:bodyPr/>
        <a:lstStyle/>
        <a:p>
          <a:endParaRPr lang="en-US"/>
        </a:p>
      </dgm:t>
    </dgm:pt>
    <dgm:pt modelId="{D5197DDB-D5D2-499F-B255-CF7BB5AE2B43}">
      <dgm:prSet phldrT="[Text]" custT="1"/>
      <dgm:spPr/>
      <dgm:t>
        <a:bodyPr/>
        <a:lstStyle/>
        <a:p>
          <a:pPr>
            <a:buFont typeface="Wingdings" panose="05000000000000000000" pitchFamily="2" charset="2"/>
            <a:buChar char="§"/>
          </a:pPr>
          <a:r>
            <a:rPr lang="en-US" sz="1700" dirty="0">
              <a:latin typeface="Arial" panose="020B0604020202020204" pitchFamily="34" charset="0"/>
              <a:cs typeface="Arial" panose="020B0604020202020204" pitchFamily="34" charset="0"/>
            </a:rPr>
            <a:t>High ROUGE and BLEU scores, indicating improved summarization quality.
Efficiently identifies and ranks key sentences. improvement in human evaluation scores.</a:t>
          </a:r>
        </a:p>
      </dgm:t>
    </dgm:pt>
    <dgm:pt modelId="{29F2454A-2FA8-4B3A-AC63-4A0B9FD04A75}" type="sibTrans" cxnId="{3204ED53-15A0-4643-A582-021A785F1BA2}">
      <dgm:prSet/>
      <dgm:spPr/>
      <dgm:t>
        <a:bodyPr/>
        <a:lstStyle/>
        <a:p>
          <a:endParaRPr lang="en-US"/>
        </a:p>
      </dgm:t>
    </dgm:pt>
    <dgm:pt modelId="{B14A4DC9-F40A-4867-ADB8-4BA8A1F83766}" type="parTrans" cxnId="{3204ED53-15A0-4643-A582-021A785F1BA2}">
      <dgm:prSet/>
      <dgm:spPr/>
      <dgm:t>
        <a:bodyPr/>
        <a:lstStyle/>
        <a:p>
          <a:endParaRPr lang="en-US"/>
        </a:p>
      </dgm:t>
    </dgm:pt>
    <dgm:pt modelId="{B4F1B46E-22B2-4721-950C-8704487586DC}">
      <dgm:prSet phldrT="[Text]" custT="1"/>
      <dgm:spPr/>
      <dgm:t>
        <a:bodyPr/>
        <a:lstStyle/>
        <a:p>
          <a:r>
            <a:rPr lang="en-US" sz="1900" dirty="0" err="1">
              <a:latin typeface="Arial" panose="020B0604020202020204" pitchFamily="34" charset="0"/>
              <a:cs typeface="Arial" panose="020B0604020202020204" pitchFamily="34" charset="0"/>
            </a:rPr>
            <a:t>TextRank</a:t>
          </a:r>
          <a:r>
            <a:rPr lang="en-US" sz="1900" dirty="0">
              <a:latin typeface="Arial" panose="020B0604020202020204" pitchFamily="34" charset="0"/>
              <a:cs typeface="Arial" panose="020B0604020202020204" pitchFamily="34" charset="0"/>
            </a:rPr>
            <a:t>, Fuzzy C-Means, and Aggregate Scoring </a:t>
          </a:r>
          <a:r>
            <a:rPr lang="en-US" sz="1900" b="1" dirty="0">
              <a:solidFill>
                <a:schemeClr val="bg2"/>
              </a:solidFill>
              <a:effectLst/>
              <a:latin typeface="Arial" panose="020B0604020202020204" pitchFamily="34" charset="0"/>
              <a:cs typeface="Arial" panose="020B0604020202020204" pitchFamily="34" charset="0"/>
              <a:hlinkClick xmlns:r="http://schemas.openxmlformats.org/officeDocument/2006/relationships" r:id="rId1" action="ppaction://hlinksldjump">
                <a:extLst>
                  <a:ext uri="{A12FA001-AC4F-418D-AE19-62706E023703}">
                    <ahyp:hlinkClr xmlns:ahyp="http://schemas.microsoft.com/office/drawing/2018/hyperlinkcolor" val="tx"/>
                  </a:ext>
                </a:extLst>
              </a:hlinkClick>
            </a:rPr>
            <a:t>[2]</a:t>
          </a:r>
          <a:endParaRPr lang="en-US" sz="1900" dirty="0">
            <a:solidFill>
              <a:schemeClr val="bg2"/>
            </a:solidFill>
            <a:latin typeface="Arial" panose="020B0604020202020204" pitchFamily="34" charset="0"/>
            <a:cs typeface="Arial" panose="020B0604020202020204" pitchFamily="34" charset="0"/>
          </a:endParaRPr>
        </a:p>
      </dgm:t>
    </dgm:pt>
    <dgm:pt modelId="{A7E2530A-34E2-4E9F-BC78-8920BA140C41}" type="sibTrans" cxnId="{2C8317B2-2EBB-4589-86EA-C77B3B6E81AA}">
      <dgm:prSet/>
      <dgm:spPr/>
      <dgm:t>
        <a:bodyPr/>
        <a:lstStyle/>
        <a:p>
          <a:endParaRPr lang="en-US"/>
        </a:p>
      </dgm:t>
    </dgm:pt>
    <dgm:pt modelId="{E8A66543-CC4D-4785-A93E-5B125E09F826}" type="parTrans" cxnId="{2C8317B2-2EBB-4589-86EA-C77B3B6E81AA}">
      <dgm:prSet/>
      <dgm:spPr/>
      <dgm:t>
        <a:bodyPr/>
        <a:lstStyle/>
        <a:p>
          <a:endParaRPr lang="en-US"/>
        </a:p>
      </dgm:t>
    </dgm:pt>
    <dgm:pt modelId="{46FE300F-52C8-4457-B6A9-78455ADBE523}" type="pres">
      <dgm:prSet presAssocID="{00C18FBF-3FF5-4C16-97CF-AF03740D7AB6}" presName="linear" presStyleCnt="0">
        <dgm:presLayoutVars>
          <dgm:dir/>
          <dgm:animLvl val="lvl"/>
          <dgm:resizeHandles val="exact"/>
        </dgm:presLayoutVars>
      </dgm:prSet>
      <dgm:spPr/>
    </dgm:pt>
    <dgm:pt modelId="{4C33AA80-5C9B-4EBD-A633-952E30B5319C}" type="pres">
      <dgm:prSet presAssocID="{F2881FB1-6580-4F21-A283-BFAA6F91D5D2}" presName="parentLin" presStyleCnt="0"/>
      <dgm:spPr/>
    </dgm:pt>
    <dgm:pt modelId="{83056920-0769-4906-AB1D-791A9FA920C0}" type="pres">
      <dgm:prSet presAssocID="{F2881FB1-6580-4F21-A283-BFAA6F91D5D2}" presName="parentLeftMargin" presStyleLbl="node1" presStyleIdx="0" presStyleCnt="3"/>
      <dgm:spPr/>
    </dgm:pt>
    <dgm:pt modelId="{9F8A2256-6326-44AE-914F-34FEE93AA05A}" type="pres">
      <dgm:prSet presAssocID="{F2881FB1-6580-4F21-A283-BFAA6F91D5D2}" presName="parentText" presStyleLbl="node1" presStyleIdx="0" presStyleCnt="3">
        <dgm:presLayoutVars>
          <dgm:chMax val="0"/>
          <dgm:bulletEnabled val="1"/>
        </dgm:presLayoutVars>
      </dgm:prSet>
      <dgm:spPr/>
    </dgm:pt>
    <dgm:pt modelId="{7E3DAB90-5C99-4C5B-99CE-3D77478A87DD}" type="pres">
      <dgm:prSet presAssocID="{F2881FB1-6580-4F21-A283-BFAA6F91D5D2}" presName="negativeSpace" presStyleCnt="0"/>
      <dgm:spPr/>
    </dgm:pt>
    <dgm:pt modelId="{C98BFF37-219B-4810-8D17-A4EAF3E8B37B}" type="pres">
      <dgm:prSet presAssocID="{F2881FB1-6580-4F21-A283-BFAA6F91D5D2}" presName="childText" presStyleLbl="conFgAcc1" presStyleIdx="0" presStyleCnt="3">
        <dgm:presLayoutVars>
          <dgm:bulletEnabled val="1"/>
        </dgm:presLayoutVars>
      </dgm:prSet>
      <dgm:spPr/>
    </dgm:pt>
    <dgm:pt modelId="{01630C91-1358-439B-9B72-ACD2A9E594F1}" type="pres">
      <dgm:prSet presAssocID="{A5ABDC17-7AB5-4F0E-992A-F9343F5D74EB}" presName="spaceBetweenRectangles" presStyleCnt="0"/>
      <dgm:spPr/>
    </dgm:pt>
    <dgm:pt modelId="{5F240CED-9789-43DF-992E-07FF891706CE}" type="pres">
      <dgm:prSet presAssocID="{B4F1B46E-22B2-4721-950C-8704487586DC}" presName="parentLin" presStyleCnt="0"/>
      <dgm:spPr/>
    </dgm:pt>
    <dgm:pt modelId="{E629EB3E-2144-4011-BC4D-9A166CBDEA1E}" type="pres">
      <dgm:prSet presAssocID="{B4F1B46E-22B2-4721-950C-8704487586DC}" presName="parentLeftMargin" presStyleLbl="node1" presStyleIdx="0" presStyleCnt="3"/>
      <dgm:spPr/>
    </dgm:pt>
    <dgm:pt modelId="{DAE7941D-231A-4BF6-AD0C-74AEF46B3893}" type="pres">
      <dgm:prSet presAssocID="{B4F1B46E-22B2-4721-950C-8704487586DC}" presName="parentText" presStyleLbl="node1" presStyleIdx="1" presStyleCnt="3">
        <dgm:presLayoutVars>
          <dgm:chMax val="0"/>
          <dgm:bulletEnabled val="1"/>
        </dgm:presLayoutVars>
      </dgm:prSet>
      <dgm:spPr/>
    </dgm:pt>
    <dgm:pt modelId="{64DA53FE-F066-4BEC-9896-D610D8978983}" type="pres">
      <dgm:prSet presAssocID="{B4F1B46E-22B2-4721-950C-8704487586DC}" presName="negativeSpace" presStyleCnt="0"/>
      <dgm:spPr/>
    </dgm:pt>
    <dgm:pt modelId="{1EB09FB9-7690-43CE-AACB-EDD6B3BD279D}" type="pres">
      <dgm:prSet presAssocID="{B4F1B46E-22B2-4721-950C-8704487586DC}" presName="childText" presStyleLbl="conFgAcc1" presStyleIdx="1" presStyleCnt="3">
        <dgm:presLayoutVars>
          <dgm:bulletEnabled val="1"/>
        </dgm:presLayoutVars>
      </dgm:prSet>
      <dgm:spPr/>
    </dgm:pt>
    <dgm:pt modelId="{A2820D2F-C046-4D87-8877-B4E01B9A07A6}" type="pres">
      <dgm:prSet presAssocID="{A7E2530A-34E2-4E9F-BC78-8920BA140C41}" presName="spaceBetweenRectangles" presStyleCnt="0"/>
      <dgm:spPr/>
    </dgm:pt>
    <dgm:pt modelId="{8FC664C1-DD5E-4A64-8410-48F990CC0A54}" type="pres">
      <dgm:prSet presAssocID="{6352CA33-6755-44BE-808F-400DA4CF80A7}" presName="parentLin" presStyleCnt="0"/>
      <dgm:spPr/>
    </dgm:pt>
    <dgm:pt modelId="{D8C64FE8-023F-4B0B-B1A8-80530448BEB4}" type="pres">
      <dgm:prSet presAssocID="{6352CA33-6755-44BE-808F-400DA4CF80A7}" presName="parentLeftMargin" presStyleLbl="node1" presStyleIdx="1" presStyleCnt="3"/>
      <dgm:spPr/>
    </dgm:pt>
    <dgm:pt modelId="{044BBAAA-7779-4D30-92E6-97040FA184A7}" type="pres">
      <dgm:prSet presAssocID="{6352CA33-6755-44BE-808F-400DA4CF80A7}" presName="parentText" presStyleLbl="node1" presStyleIdx="2" presStyleCnt="3">
        <dgm:presLayoutVars>
          <dgm:chMax val="0"/>
          <dgm:bulletEnabled val="1"/>
        </dgm:presLayoutVars>
      </dgm:prSet>
      <dgm:spPr/>
    </dgm:pt>
    <dgm:pt modelId="{5F425ED7-35EC-449D-AF54-49B14D61B35A}" type="pres">
      <dgm:prSet presAssocID="{6352CA33-6755-44BE-808F-400DA4CF80A7}" presName="negativeSpace" presStyleCnt="0"/>
      <dgm:spPr/>
    </dgm:pt>
    <dgm:pt modelId="{C67FB822-BDB7-4769-AEC1-2A01AEF725DB}" type="pres">
      <dgm:prSet presAssocID="{6352CA33-6755-44BE-808F-400DA4CF80A7}" presName="childText" presStyleLbl="conFgAcc1" presStyleIdx="2" presStyleCnt="3" custLinFactNeighborX="-15" custLinFactNeighborY="-35835">
        <dgm:presLayoutVars>
          <dgm:bulletEnabled val="1"/>
        </dgm:presLayoutVars>
      </dgm:prSet>
      <dgm:spPr/>
    </dgm:pt>
  </dgm:ptLst>
  <dgm:cxnLst>
    <dgm:cxn modelId="{6B8FFE01-6CC7-4AAE-AA5F-5B00234269A2}" srcId="{B4F1B46E-22B2-4721-950C-8704487586DC}" destId="{F5BDEFC5-1ABA-4AA0-9EE6-B0A7123E4F6A}" srcOrd="0" destOrd="0" parTransId="{BC11D8CD-C9CB-4693-9C17-5C5DCD45DEB6}" sibTransId="{BFA7FC43-6593-4959-A1EA-418219A557C4}"/>
    <dgm:cxn modelId="{2C8F0207-FF24-4E87-8858-834B04660655}" srcId="{6352CA33-6755-44BE-808F-400DA4CF80A7}" destId="{2B1D7D94-472A-4487-A552-9C9E5E8D34F8}" srcOrd="2" destOrd="0" parTransId="{FB58E2D4-2D86-4DEA-AAB5-92D85A0347AD}" sibTransId="{A82892A3-6067-48AA-9A70-889A4A3FD584}"/>
    <dgm:cxn modelId="{4A31D641-1B5D-46D3-B685-0C4DC6EFE71B}" srcId="{00C18FBF-3FF5-4C16-97CF-AF03740D7AB6}" destId="{F2881FB1-6580-4F21-A283-BFAA6F91D5D2}" srcOrd="0" destOrd="0" parTransId="{2D960FDD-BADA-480D-9043-497C56588AD3}" sibTransId="{A5ABDC17-7AB5-4F0E-992A-F9343F5D74EB}"/>
    <dgm:cxn modelId="{C256ED67-1F22-4839-8180-3B4546C14294}" type="presOf" srcId="{F2881FB1-6580-4F21-A283-BFAA6F91D5D2}" destId="{83056920-0769-4906-AB1D-791A9FA920C0}" srcOrd="0" destOrd="0" presId="urn:microsoft.com/office/officeart/2005/8/layout/list1"/>
    <dgm:cxn modelId="{A2CBA66D-F825-4F73-82ED-C0A5F8C219C5}" type="presOf" srcId="{3D5CDB25-F8FA-444B-8D4A-1D29D0CBA282}" destId="{C67FB822-BDB7-4769-AEC1-2A01AEF725DB}" srcOrd="0" destOrd="1" presId="urn:microsoft.com/office/officeart/2005/8/layout/list1"/>
    <dgm:cxn modelId="{3204ED53-15A0-4643-A582-021A785F1BA2}" srcId="{F2881FB1-6580-4F21-A283-BFAA6F91D5D2}" destId="{D5197DDB-D5D2-499F-B255-CF7BB5AE2B43}" srcOrd="1" destOrd="0" parTransId="{B14A4DC9-F40A-4867-ADB8-4BA8A1F83766}" sibTransId="{29F2454A-2FA8-4B3A-AC63-4A0B9FD04A75}"/>
    <dgm:cxn modelId="{407A077B-CBC8-4D3B-ACD7-C515C0CEB7EB}" type="presOf" srcId="{F9D46839-CD06-4669-AAE4-4D1E9AFEDA78}" destId="{1EB09FB9-7690-43CE-AACB-EDD6B3BD279D}" srcOrd="0" destOrd="2" presId="urn:microsoft.com/office/officeart/2005/8/layout/list1"/>
    <dgm:cxn modelId="{27C0C37B-0E32-451A-9DCB-B91D0AA8D855}" type="presOf" srcId="{9614A323-64B1-4077-A841-022051EC749A}" destId="{C67FB822-BDB7-4769-AEC1-2A01AEF725DB}" srcOrd="0" destOrd="0" presId="urn:microsoft.com/office/officeart/2005/8/layout/list1"/>
    <dgm:cxn modelId="{8D026283-6F9D-4889-BA85-12A96C4C739C}" type="presOf" srcId="{D5197DDB-D5D2-499F-B255-CF7BB5AE2B43}" destId="{C98BFF37-219B-4810-8D17-A4EAF3E8B37B}" srcOrd="0" destOrd="1" presId="urn:microsoft.com/office/officeart/2005/8/layout/list1"/>
    <dgm:cxn modelId="{FC7BD086-74EA-4D6C-9657-E916D355F209}" srcId="{6352CA33-6755-44BE-808F-400DA4CF80A7}" destId="{9614A323-64B1-4077-A841-022051EC749A}" srcOrd="0" destOrd="0" parTransId="{E5F6BCBD-B84E-4018-BE9E-BF57FF3B4B36}" sibTransId="{FEC2A79F-8857-403A-A738-E8CE75C965E2}"/>
    <dgm:cxn modelId="{56EB0489-68D4-46A6-A12A-3AF4DE21CE8E}" type="presOf" srcId="{7103B56B-2815-4DFE-80DE-672D509B1629}" destId="{C98BFF37-219B-4810-8D17-A4EAF3E8B37B}" srcOrd="0" destOrd="0" presId="urn:microsoft.com/office/officeart/2005/8/layout/list1"/>
    <dgm:cxn modelId="{7EA1E198-F15C-4C86-AB0D-9C67EB42DDE9}" type="presOf" srcId="{2B1D7D94-472A-4487-A552-9C9E5E8D34F8}" destId="{C67FB822-BDB7-4769-AEC1-2A01AEF725DB}" srcOrd="0" destOrd="2" presId="urn:microsoft.com/office/officeart/2005/8/layout/list1"/>
    <dgm:cxn modelId="{4C865799-FA88-47E0-B1E5-FCFD6E4F7F93}" type="presOf" srcId="{B4F1B46E-22B2-4721-950C-8704487586DC}" destId="{E629EB3E-2144-4011-BC4D-9A166CBDEA1E}" srcOrd="0" destOrd="0" presId="urn:microsoft.com/office/officeart/2005/8/layout/list1"/>
    <dgm:cxn modelId="{DDB5AD9A-40B0-48EF-AF2C-8CCDA330F7FE}" srcId="{B4F1B46E-22B2-4721-950C-8704487586DC}" destId="{9D72CDD3-5859-43DB-BD75-0C3C30E3DE62}" srcOrd="1" destOrd="0" parTransId="{1D5B1F83-33A7-4298-BC11-2B1252AFAEA5}" sibTransId="{15E25BD4-1EBF-43C2-8885-DBF66B8429E1}"/>
    <dgm:cxn modelId="{148E299E-536D-417E-8AFC-D3F7F7808174}" type="presOf" srcId="{6352CA33-6755-44BE-808F-400DA4CF80A7}" destId="{044BBAAA-7779-4D30-92E6-97040FA184A7}" srcOrd="1" destOrd="0" presId="urn:microsoft.com/office/officeart/2005/8/layout/list1"/>
    <dgm:cxn modelId="{AD25A8A0-4628-40E2-8C9E-64E6AD4D4D91}" srcId="{B4F1B46E-22B2-4721-950C-8704487586DC}" destId="{F9D46839-CD06-4669-AAE4-4D1E9AFEDA78}" srcOrd="2" destOrd="0" parTransId="{B6B535D8-00AB-4FA1-AAEC-92498ABC6F4C}" sibTransId="{6497F199-DC2A-41F9-A449-D395E6BC4900}"/>
    <dgm:cxn modelId="{2C8317B2-2EBB-4589-86EA-C77B3B6E81AA}" srcId="{00C18FBF-3FF5-4C16-97CF-AF03740D7AB6}" destId="{B4F1B46E-22B2-4721-950C-8704487586DC}" srcOrd="1" destOrd="0" parTransId="{E8A66543-CC4D-4785-A93E-5B125E09F826}" sibTransId="{A7E2530A-34E2-4E9F-BC78-8920BA140C41}"/>
    <dgm:cxn modelId="{3A45C9BB-23E6-4297-8C1D-01B3A99FF49B}" srcId="{F2881FB1-6580-4F21-A283-BFAA6F91D5D2}" destId="{7103B56B-2815-4DFE-80DE-672D509B1629}" srcOrd="0" destOrd="0" parTransId="{575E8638-A285-429A-922D-CD2C008CA33A}" sibTransId="{9C431B3B-11C8-4525-A989-B6941D3D8196}"/>
    <dgm:cxn modelId="{FA589EC9-EE0D-4054-BB40-D8F8D7DD5343}" type="presOf" srcId="{6352CA33-6755-44BE-808F-400DA4CF80A7}" destId="{D8C64FE8-023F-4B0B-B1A8-80530448BEB4}" srcOrd="0" destOrd="0" presId="urn:microsoft.com/office/officeart/2005/8/layout/list1"/>
    <dgm:cxn modelId="{1901B4D0-AE68-42EF-B87D-5A587D41B394}" type="presOf" srcId="{00C18FBF-3FF5-4C16-97CF-AF03740D7AB6}" destId="{46FE300F-52C8-4457-B6A9-78455ADBE523}" srcOrd="0" destOrd="0" presId="urn:microsoft.com/office/officeart/2005/8/layout/list1"/>
    <dgm:cxn modelId="{91110CD9-951F-4EAB-A1DB-917D7AE72B5D}" type="presOf" srcId="{F2881FB1-6580-4F21-A283-BFAA6F91D5D2}" destId="{9F8A2256-6326-44AE-914F-34FEE93AA05A}" srcOrd="1"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8E8837EC-D97D-4C54-AC16-EDDD08660234}" type="presOf" srcId="{B4F1B46E-22B2-4721-950C-8704487586DC}" destId="{DAE7941D-231A-4BF6-AD0C-74AEF46B3893}" srcOrd="1" destOrd="0" presId="urn:microsoft.com/office/officeart/2005/8/layout/list1"/>
    <dgm:cxn modelId="{CEFBD4F0-364A-4286-A59C-51B2EF6EA7AB}" type="presOf" srcId="{F5BDEFC5-1ABA-4AA0-9EE6-B0A7123E4F6A}" destId="{1EB09FB9-7690-43CE-AACB-EDD6B3BD279D}" srcOrd="0" destOrd="0" presId="urn:microsoft.com/office/officeart/2005/8/layout/list1"/>
    <dgm:cxn modelId="{1FFBDBFF-D2A8-43AD-89F5-40B834929A9A}" type="presOf" srcId="{9D72CDD3-5859-43DB-BD75-0C3C30E3DE62}" destId="{1EB09FB9-7690-43CE-AACB-EDD6B3BD279D}" srcOrd="0" destOrd="1" presId="urn:microsoft.com/office/officeart/2005/8/layout/list1"/>
    <dgm:cxn modelId="{264712E7-3631-4266-AD4C-BB1616AA86DA}" type="presParOf" srcId="{46FE300F-52C8-4457-B6A9-78455ADBE523}" destId="{4C33AA80-5C9B-4EBD-A633-952E30B5319C}" srcOrd="0" destOrd="0" presId="urn:microsoft.com/office/officeart/2005/8/layout/list1"/>
    <dgm:cxn modelId="{A3AD7E94-F45E-4D70-BBD2-317FD2A09E89}" type="presParOf" srcId="{4C33AA80-5C9B-4EBD-A633-952E30B5319C}" destId="{83056920-0769-4906-AB1D-791A9FA920C0}" srcOrd="0" destOrd="0" presId="urn:microsoft.com/office/officeart/2005/8/layout/list1"/>
    <dgm:cxn modelId="{E44E88E9-148D-4679-A529-FFCDDC10CE5C}" type="presParOf" srcId="{4C33AA80-5C9B-4EBD-A633-952E30B5319C}" destId="{9F8A2256-6326-44AE-914F-34FEE93AA05A}" srcOrd="1" destOrd="0" presId="urn:microsoft.com/office/officeart/2005/8/layout/list1"/>
    <dgm:cxn modelId="{78DA3214-B4E0-4BFC-B9DB-A18086E8FEE1}" type="presParOf" srcId="{46FE300F-52C8-4457-B6A9-78455ADBE523}" destId="{7E3DAB90-5C99-4C5B-99CE-3D77478A87DD}" srcOrd="1" destOrd="0" presId="urn:microsoft.com/office/officeart/2005/8/layout/list1"/>
    <dgm:cxn modelId="{7FADDF36-8670-49A6-826B-A547D48DE164}" type="presParOf" srcId="{46FE300F-52C8-4457-B6A9-78455ADBE523}" destId="{C98BFF37-219B-4810-8D17-A4EAF3E8B37B}" srcOrd="2" destOrd="0" presId="urn:microsoft.com/office/officeart/2005/8/layout/list1"/>
    <dgm:cxn modelId="{FA0A7A47-714D-437F-8DF1-901D9590D97E}" type="presParOf" srcId="{46FE300F-52C8-4457-B6A9-78455ADBE523}" destId="{01630C91-1358-439B-9B72-ACD2A9E594F1}" srcOrd="3" destOrd="0" presId="urn:microsoft.com/office/officeart/2005/8/layout/list1"/>
    <dgm:cxn modelId="{569175F0-6E93-4CF7-A3FA-9D01BC21F435}" type="presParOf" srcId="{46FE300F-52C8-4457-B6A9-78455ADBE523}" destId="{5F240CED-9789-43DF-992E-07FF891706CE}" srcOrd="4" destOrd="0" presId="urn:microsoft.com/office/officeart/2005/8/layout/list1"/>
    <dgm:cxn modelId="{FD60DDAC-AB12-4165-824E-5D490BDBB065}" type="presParOf" srcId="{5F240CED-9789-43DF-992E-07FF891706CE}" destId="{E629EB3E-2144-4011-BC4D-9A166CBDEA1E}" srcOrd="0" destOrd="0" presId="urn:microsoft.com/office/officeart/2005/8/layout/list1"/>
    <dgm:cxn modelId="{FCC54EB7-24B8-4B79-AEA8-ECAD50016D5A}" type="presParOf" srcId="{5F240CED-9789-43DF-992E-07FF891706CE}" destId="{DAE7941D-231A-4BF6-AD0C-74AEF46B3893}" srcOrd="1" destOrd="0" presId="urn:microsoft.com/office/officeart/2005/8/layout/list1"/>
    <dgm:cxn modelId="{6085430F-00E6-4356-82F0-B0803BA77BC0}" type="presParOf" srcId="{46FE300F-52C8-4457-B6A9-78455ADBE523}" destId="{64DA53FE-F066-4BEC-9896-D610D8978983}" srcOrd="5" destOrd="0" presId="urn:microsoft.com/office/officeart/2005/8/layout/list1"/>
    <dgm:cxn modelId="{AA681FB1-FF89-4767-81A1-037F07710CD1}" type="presParOf" srcId="{46FE300F-52C8-4457-B6A9-78455ADBE523}" destId="{1EB09FB9-7690-43CE-AACB-EDD6B3BD279D}" srcOrd="6" destOrd="0" presId="urn:microsoft.com/office/officeart/2005/8/layout/list1"/>
    <dgm:cxn modelId="{0525E404-0B55-40F0-A844-7F5E8D0D5A21}" type="presParOf" srcId="{46FE300F-52C8-4457-B6A9-78455ADBE523}" destId="{A2820D2F-C046-4D87-8877-B4E01B9A07A6}" srcOrd="7" destOrd="0" presId="urn:microsoft.com/office/officeart/2005/8/layout/list1"/>
    <dgm:cxn modelId="{0A6B675F-46E7-43C0-B749-948242F028BD}" type="presParOf" srcId="{46FE300F-52C8-4457-B6A9-78455ADBE523}" destId="{8FC664C1-DD5E-4A64-8410-48F990CC0A54}" srcOrd="8" destOrd="0" presId="urn:microsoft.com/office/officeart/2005/8/layout/list1"/>
    <dgm:cxn modelId="{BC27CB90-3E16-4904-BA26-DC5A32EAB14C}" type="presParOf" srcId="{8FC664C1-DD5E-4A64-8410-48F990CC0A54}" destId="{D8C64FE8-023F-4B0B-B1A8-80530448BEB4}" srcOrd="0" destOrd="0" presId="urn:microsoft.com/office/officeart/2005/8/layout/list1"/>
    <dgm:cxn modelId="{77DE57E3-4EA5-489F-B835-A24341197EA7}" type="presParOf" srcId="{8FC664C1-DD5E-4A64-8410-48F990CC0A54}" destId="{044BBAAA-7779-4D30-92E6-97040FA184A7}" srcOrd="1" destOrd="0" presId="urn:microsoft.com/office/officeart/2005/8/layout/list1"/>
    <dgm:cxn modelId="{87EF06B6-7010-4058-AD5A-56CF70BFBA26}" type="presParOf" srcId="{46FE300F-52C8-4457-B6A9-78455ADBE523}" destId="{5F425ED7-35EC-449D-AF54-49B14D61B35A}" srcOrd="9" destOrd="0" presId="urn:microsoft.com/office/officeart/2005/8/layout/list1"/>
    <dgm:cxn modelId="{1C9A6C4D-8AEA-4ED0-BB2E-470E1C1F7856}" type="presParOf" srcId="{46FE300F-52C8-4457-B6A9-78455ADBE523}" destId="{C67FB822-BDB7-4769-AEC1-2A01AEF725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FF37-219B-4810-8D17-A4EAF3E8B37B}">
      <dsp:nvSpPr>
        <dsp:cNvPr id="0" name=""/>
        <dsp:cNvSpPr/>
      </dsp:nvSpPr>
      <dsp:spPr>
        <a:xfrm>
          <a:off x="0" y="253594"/>
          <a:ext cx="9982200" cy="1445850"/>
        </a:xfrm>
        <a:prstGeom prst="rect">
          <a:avLst/>
        </a:prstGeom>
        <a:solidFill>
          <a:schemeClr val="lt1">
            <a:alpha val="90000"/>
            <a:hueOff val="0"/>
            <a:satOff val="0"/>
            <a:lumOff val="0"/>
            <a:alphaOff val="0"/>
          </a:schemeClr>
        </a:solidFill>
        <a:ln w="635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Evaluation Metrics: ROUGE, BELU</a:t>
          </a:r>
        </a:p>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High ROUGE and BLEU scores, indicating improved summarization quality.
Efficiently identifies and ranks key sentences. improvement in human evaluation scores.</a:t>
          </a:r>
        </a:p>
      </dsp:txBody>
      <dsp:txXfrm>
        <a:off x="0" y="253594"/>
        <a:ext cx="9982200" cy="1445850"/>
      </dsp:txXfrm>
    </dsp:sp>
    <dsp:sp modelId="{9F8A2256-6326-44AE-914F-34FEE93AA05A}">
      <dsp:nvSpPr>
        <dsp:cNvPr id="0" name=""/>
        <dsp:cNvSpPr/>
      </dsp:nvSpPr>
      <dsp:spPr>
        <a:xfrm>
          <a:off x="499110" y="2674"/>
          <a:ext cx="6987540" cy="501840"/>
        </a:xfrm>
        <a:prstGeom prst="roundRect">
          <a:avLst/>
        </a:prstGeom>
        <a:gradFill rotWithShape="0">
          <a:gsLst>
            <a:gs pos="0">
              <a:schemeClr val="accent3">
                <a:hueOff val="0"/>
                <a:satOff val="0"/>
                <a:lumOff val="0"/>
                <a:alphaOff val="0"/>
                <a:shade val="100000"/>
                <a:satMod val="137000"/>
              </a:schemeClr>
            </a:gs>
            <a:gs pos="71000">
              <a:schemeClr val="accent3">
                <a:hueOff val="0"/>
                <a:satOff val="0"/>
                <a:lumOff val="0"/>
                <a:alphaOff val="0"/>
                <a:shade val="98000"/>
                <a:satMod val="137000"/>
              </a:schemeClr>
            </a:gs>
            <a:gs pos="100000">
              <a:schemeClr val="accent3">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Arial" panose="020B0604020202020204" pitchFamily="34" charset="0"/>
              <a:cs typeface="Arial" panose="020B0604020202020204" pitchFamily="34" charset="0"/>
            </a:rPr>
            <a:t>T5 Transformer and Hybrid Approach </a:t>
          </a:r>
          <a:r>
            <a:rPr lang="en-US" sz="1900" b="1" kern="1200" dirty="0">
              <a:solidFill>
                <a:schemeClr val="bg2"/>
              </a:solidFill>
              <a:effectLst/>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[1]</a:t>
          </a:r>
          <a:endParaRPr lang="en-US" sz="1900" kern="1200" dirty="0">
            <a:solidFill>
              <a:schemeClr val="bg2"/>
            </a:solidFill>
            <a:latin typeface="Arial" panose="020B0604020202020204" pitchFamily="34" charset="0"/>
            <a:cs typeface="Arial" panose="020B0604020202020204" pitchFamily="34" charset="0"/>
          </a:endParaRPr>
        </a:p>
      </dsp:txBody>
      <dsp:txXfrm>
        <a:off x="523608" y="27172"/>
        <a:ext cx="6938544" cy="452844"/>
      </dsp:txXfrm>
    </dsp:sp>
    <dsp:sp modelId="{1EB09FB9-7690-43CE-AACB-EDD6B3BD279D}">
      <dsp:nvSpPr>
        <dsp:cNvPr id="0" name=""/>
        <dsp:cNvSpPr/>
      </dsp:nvSpPr>
      <dsp:spPr>
        <a:xfrm>
          <a:off x="0" y="2042164"/>
          <a:ext cx="9982200" cy="1231650"/>
        </a:xfrm>
        <a:prstGeom prst="rect">
          <a:avLst/>
        </a:prstGeom>
        <a:solidFill>
          <a:schemeClr val="lt1">
            <a:alpha val="90000"/>
            <a:hueOff val="0"/>
            <a:satOff val="0"/>
            <a:lumOff val="0"/>
            <a:alphaOff val="0"/>
          </a:schemeClr>
        </a:solidFill>
        <a:ln w="6350" cap="rnd" cmpd="sng" algn="ctr">
          <a:solidFill>
            <a:schemeClr val="accent3">
              <a:hueOff val="-5828754"/>
              <a:satOff val="-348"/>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Evaluation Metrics: ROUGE</a:t>
          </a:r>
        </a:p>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Outperforms baseline extractive summarization systems</a:t>
          </a:r>
        </a:p>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Efficiently identifies and ranks key sentences</a:t>
          </a:r>
        </a:p>
      </dsp:txBody>
      <dsp:txXfrm>
        <a:off x="0" y="2042164"/>
        <a:ext cx="9982200" cy="1231650"/>
      </dsp:txXfrm>
    </dsp:sp>
    <dsp:sp modelId="{DAE7941D-231A-4BF6-AD0C-74AEF46B3893}">
      <dsp:nvSpPr>
        <dsp:cNvPr id="0" name=""/>
        <dsp:cNvSpPr/>
      </dsp:nvSpPr>
      <dsp:spPr>
        <a:xfrm>
          <a:off x="499110" y="1791244"/>
          <a:ext cx="6987540" cy="501840"/>
        </a:xfrm>
        <a:prstGeom prst="roundRect">
          <a:avLst/>
        </a:prstGeom>
        <a:gradFill rotWithShape="0">
          <a:gsLst>
            <a:gs pos="0">
              <a:schemeClr val="accent3">
                <a:hueOff val="-5828754"/>
                <a:satOff val="-348"/>
                <a:lumOff val="4314"/>
                <a:alphaOff val="0"/>
                <a:shade val="100000"/>
                <a:satMod val="137000"/>
              </a:schemeClr>
            </a:gs>
            <a:gs pos="71000">
              <a:schemeClr val="accent3">
                <a:hueOff val="-5828754"/>
                <a:satOff val="-348"/>
                <a:lumOff val="4314"/>
                <a:alphaOff val="0"/>
                <a:shade val="98000"/>
                <a:satMod val="137000"/>
              </a:schemeClr>
            </a:gs>
            <a:gs pos="100000">
              <a:schemeClr val="accent3">
                <a:hueOff val="-5828754"/>
                <a:satOff val="-348"/>
                <a:lumOff val="431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44550">
            <a:lnSpc>
              <a:spcPct val="90000"/>
            </a:lnSpc>
            <a:spcBef>
              <a:spcPct val="0"/>
            </a:spcBef>
            <a:spcAft>
              <a:spcPct val="35000"/>
            </a:spcAft>
            <a:buNone/>
          </a:pPr>
          <a:r>
            <a:rPr lang="en-US" sz="1900" kern="1200" dirty="0" err="1">
              <a:latin typeface="Arial" panose="020B0604020202020204" pitchFamily="34" charset="0"/>
              <a:cs typeface="Arial" panose="020B0604020202020204" pitchFamily="34" charset="0"/>
            </a:rPr>
            <a:t>TextRank</a:t>
          </a:r>
          <a:r>
            <a:rPr lang="en-US" sz="1900" kern="1200" dirty="0">
              <a:latin typeface="Arial" panose="020B0604020202020204" pitchFamily="34" charset="0"/>
              <a:cs typeface="Arial" panose="020B0604020202020204" pitchFamily="34" charset="0"/>
            </a:rPr>
            <a:t>, Fuzzy C-Means, and Aggregate Scoring </a:t>
          </a:r>
          <a:r>
            <a:rPr lang="en-US" sz="1900" b="1" kern="1200" dirty="0">
              <a:solidFill>
                <a:schemeClr val="bg2"/>
              </a:solidFill>
              <a:effectLst/>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[2]</a:t>
          </a:r>
          <a:endParaRPr lang="en-US" sz="1900" kern="1200" dirty="0">
            <a:solidFill>
              <a:schemeClr val="bg2"/>
            </a:solidFill>
            <a:latin typeface="Arial" panose="020B0604020202020204" pitchFamily="34" charset="0"/>
            <a:cs typeface="Arial" panose="020B0604020202020204" pitchFamily="34" charset="0"/>
          </a:endParaRPr>
        </a:p>
      </dsp:txBody>
      <dsp:txXfrm>
        <a:off x="523608" y="1815742"/>
        <a:ext cx="6938544" cy="452844"/>
      </dsp:txXfrm>
    </dsp:sp>
    <dsp:sp modelId="{C67FB822-BDB7-4769-AEC1-2A01AEF725DB}">
      <dsp:nvSpPr>
        <dsp:cNvPr id="0" name=""/>
        <dsp:cNvSpPr/>
      </dsp:nvSpPr>
      <dsp:spPr>
        <a:xfrm>
          <a:off x="0" y="3526617"/>
          <a:ext cx="9982200" cy="1445850"/>
        </a:xfrm>
        <a:prstGeom prst="rect">
          <a:avLst/>
        </a:prstGeom>
        <a:solidFill>
          <a:schemeClr val="lt1">
            <a:alpha val="90000"/>
            <a:hueOff val="0"/>
            <a:satOff val="0"/>
            <a:lumOff val="0"/>
            <a:alphaOff val="0"/>
          </a:schemeClr>
        </a:solidFill>
        <a:ln w="6350" cap="rnd" cmpd="sng" algn="ctr">
          <a:solidFill>
            <a:schemeClr val="accent3">
              <a:hueOff val="-11657509"/>
              <a:satOff val="-696"/>
              <a:lumOff val="86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74730" tIns="354076" rIns="774730" bIns="120904" numCol="1" spcCol="1270" anchor="t" anchorCtr="0">
          <a:noAutofit/>
        </a:bodyPr>
        <a:lstStyle/>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Evaluation Metrics: ROUGE-1, ROUGE-2</a:t>
          </a:r>
        </a:p>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Achieved ROUGE-1 score of 0.67 and ROUGE-2 score of 0.42 on BANS-133k dataset</a:t>
          </a:r>
        </a:p>
        <a:p>
          <a:pPr marL="171450" lvl="1" indent="-171450" algn="l" defTabSz="755650">
            <a:lnSpc>
              <a:spcPct val="90000"/>
            </a:lnSpc>
            <a:spcBef>
              <a:spcPct val="0"/>
            </a:spcBef>
            <a:spcAft>
              <a:spcPct val="15000"/>
            </a:spcAft>
            <a:buFont typeface="Wingdings" panose="05000000000000000000" pitchFamily="2" charset="2"/>
            <a:buChar char="§"/>
          </a:pPr>
          <a:r>
            <a:rPr lang="en-US" sz="1700" kern="1200" dirty="0">
              <a:latin typeface="Arial" panose="020B0604020202020204" pitchFamily="34" charset="0"/>
              <a:cs typeface="Arial" panose="020B0604020202020204" pitchFamily="34" charset="0"/>
            </a:rPr>
            <a:t>Outperforms state-of-the-art Bengali abstractive summarization techniques.</a:t>
          </a:r>
        </a:p>
      </dsp:txBody>
      <dsp:txXfrm>
        <a:off x="0" y="3526617"/>
        <a:ext cx="9982200" cy="1445850"/>
      </dsp:txXfrm>
    </dsp:sp>
    <dsp:sp modelId="{044BBAAA-7779-4D30-92E6-97040FA184A7}">
      <dsp:nvSpPr>
        <dsp:cNvPr id="0" name=""/>
        <dsp:cNvSpPr/>
      </dsp:nvSpPr>
      <dsp:spPr>
        <a:xfrm>
          <a:off x="499110" y="3365614"/>
          <a:ext cx="6987540" cy="501840"/>
        </a:xfrm>
        <a:prstGeom prst="roundRect">
          <a:avLst/>
        </a:prstGeom>
        <a:gradFill rotWithShape="0">
          <a:gsLst>
            <a:gs pos="0">
              <a:schemeClr val="accent3">
                <a:hueOff val="-11657509"/>
                <a:satOff val="-696"/>
                <a:lumOff val="8627"/>
                <a:alphaOff val="0"/>
                <a:shade val="100000"/>
                <a:satMod val="137000"/>
              </a:schemeClr>
            </a:gs>
            <a:gs pos="71000">
              <a:schemeClr val="accent3">
                <a:hueOff val="-11657509"/>
                <a:satOff val="-696"/>
                <a:lumOff val="8627"/>
                <a:alphaOff val="0"/>
                <a:shade val="98000"/>
                <a:satMod val="137000"/>
              </a:schemeClr>
            </a:gs>
            <a:gs pos="100000">
              <a:schemeClr val="accent3">
                <a:hueOff val="-11657509"/>
                <a:satOff val="-696"/>
                <a:lumOff val="862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Arial" panose="020B0604020202020204" pitchFamily="34" charset="0"/>
              <a:cs typeface="Arial" panose="020B0604020202020204" pitchFamily="34" charset="0"/>
            </a:rPr>
            <a:t>Hybrid Pointer Generator Network </a:t>
          </a:r>
          <a:r>
            <a:rPr lang="en-US" sz="1900" b="1" kern="1200" dirty="0">
              <a:solidFill>
                <a:schemeClr val="bg2"/>
              </a:solidFill>
              <a:effectLst/>
              <a:latin typeface="Arial" panose="020B0604020202020204" pitchFamily="34" charset="0"/>
              <a:cs typeface="Arial" panose="020B06040202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[3]</a:t>
          </a:r>
          <a:endParaRPr lang="en-US" sz="1900" kern="1200" dirty="0">
            <a:solidFill>
              <a:schemeClr val="bg2"/>
            </a:solidFill>
            <a:latin typeface="Arial" panose="020B0604020202020204" pitchFamily="34" charset="0"/>
            <a:cs typeface="Arial" panose="020B0604020202020204" pitchFamily="34" charset="0"/>
          </a:endParaRPr>
        </a:p>
      </dsp:txBody>
      <dsp:txXfrm>
        <a:off x="523608" y="3390112"/>
        <a:ext cx="693854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01-Jun-24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01-Jun-24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80FBF997-F95A-4B85-B39D-960CFE956CBB}" type="datetime1">
              <a:rPr lang="en-US" smtClean="0"/>
              <a:t>03-Jun-24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A8977C52-B664-4AB2-BEB6-31C6E039C97A}" type="datetime1">
              <a:rPr lang="en-US" smtClean="0"/>
              <a:t>03-Jun-24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1FF1CA0-C7E9-43F5-96B1-968B7F2F8C68}" type="datetime1">
              <a:rPr lang="en-US" smtClean="0"/>
              <a:t>03-Jun-24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C6AE36E-0EF3-4F01-AA6B-3499965A5ED1}" type="datetime1">
              <a:rPr lang="en-US" smtClean="0"/>
              <a:t>03-Jun-24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2B41D20-D888-491B-8302-7BE82252A7CD}" type="datetime1">
              <a:rPr lang="en-US" smtClean="0"/>
              <a:t>03-Jun-24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37E1C-1936-4958-AAF3-1CC3F8ABC168}" type="datetime1">
              <a:rPr lang="en-US" smtClean="0"/>
              <a:t>03-Jun-24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086D4A8-7FD9-430E-B3E7-683CB7C78C60}" type="datetime1">
              <a:rPr lang="en-US" smtClean="0"/>
              <a:t>03-Jun-24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C57904-5FDD-44B9-8158-96937E86C6D7}" type="datetime1">
              <a:rPr lang="en-US" smtClean="0"/>
              <a:t>03-Jun-24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DDE3D82-341F-45EE-8923-EB8E7F4DDD4D}" type="datetime1">
              <a:rPr lang="en-US" smtClean="0"/>
              <a:t>03-Jun-24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EA696-FC74-4406-8E1D-E46AEDF9347D}" type="datetime1">
              <a:rPr lang="en-US" smtClean="0"/>
              <a:t>03-Jun-24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90F0566-298D-4A44-85BD-382241817F4F}" type="datetime1">
              <a:rPr lang="en-US" smtClean="0"/>
              <a:t>03-Jun-24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3B29700A-23E5-4A05-9866-DF39C8E1FB5D}" type="datetime1">
              <a:rPr lang="en-US" smtClean="0"/>
              <a:t>03-Jun-24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xiv.org/abs/2102.0449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angla.bdnews24.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90751" y="1206278"/>
            <a:ext cx="8724900" cy="1298831"/>
          </a:xfrm>
        </p:spPr>
        <p:txBody>
          <a:bodyPr anchor="ctr">
            <a:normAutofit/>
          </a:bodyPr>
          <a:lstStyle/>
          <a:p>
            <a:pPr algn="ctr"/>
            <a:r>
              <a:rPr lang="en-US" cap="none" dirty="0">
                <a:latin typeface="Arial" panose="020B0604020202020204" pitchFamily="34" charset="0"/>
                <a:cs typeface="Arial" panose="020B0604020202020204" pitchFamily="34" charset="0"/>
              </a:rPr>
              <a:t>Bangla Text Summarization</a:t>
            </a:r>
          </a:p>
        </p:txBody>
      </p:sp>
      <p:sp>
        <p:nvSpPr>
          <p:cNvPr id="7" name="Subtitle 6"/>
          <p:cNvSpPr>
            <a:spLocks noGrp="1"/>
          </p:cNvSpPr>
          <p:nvPr>
            <p:ph type="subTitle" idx="1"/>
          </p:nvPr>
        </p:nvSpPr>
        <p:spPr>
          <a:xfrm>
            <a:off x="35202" y="3465443"/>
            <a:ext cx="5734050" cy="1298831"/>
          </a:xfrm>
        </p:spPr>
        <p:txBody>
          <a:bodyPr>
            <a:noAutofit/>
          </a:bodyPr>
          <a:lstStyle/>
          <a:p>
            <a:pPr algn="ctr"/>
            <a:r>
              <a:rPr lang="en-US" sz="2000" b="1" dirty="0">
                <a:latin typeface="Arial" panose="020B0604020202020204" pitchFamily="34" charset="0"/>
                <a:cs typeface="Arial" panose="020B0604020202020204" pitchFamily="34" charset="0"/>
              </a:rPr>
              <a:t>Presented by</a:t>
            </a:r>
          </a:p>
        </p:txBody>
      </p:sp>
      <p:sp>
        <p:nvSpPr>
          <p:cNvPr id="2" name="TextBox 1">
            <a:extLst>
              <a:ext uri="{FF2B5EF4-FFF2-40B4-BE49-F238E27FC236}">
                <a16:creationId xmlns:a16="http://schemas.microsoft.com/office/drawing/2014/main" id="{22FD52D4-DFAB-685C-2147-C1445F5FEF51}"/>
              </a:ext>
            </a:extLst>
          </p:cNvPr>
          <p:cNvSpPr txBox="1"/>
          <p:nvPr/>
        </p:nvSpPr>
        <p:spPr>
          <a:xfrm>
            <a:off x="3395480" y="2505109"/>
            <a:ext cx="5692588"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CSE 4120: Technical Writing and Seminar</a:t>
            </a:r>
          </a:p>
        </p:txBody>
      </p:sp>
      <p:sp>
        <p:nvSpPr>
          <p:cNvPr id="3" name="Subtitle 6">
            <a:extLst>
              <a:ext uri="{FF2B5EF4-FFF2-40B4-BE49-F238E27FC236}">
                <a16:creationId xmlns:a16="http://schemas.microsoft.com/office/drawing/2014/main" id="{4AF2E353-DB77-B13D-8980-228BE918BEF1}"/>
              </a:ext>
            </a:extLst>
          </p:cNvPr>
          <p:cNvSpPr txBox="1">
            <a:spLocks/>
          </p:cNvSpPr>
          <p:nvPr/>
        </p:nvSpPr>
        <p:spPr>
          <a:xfrm>
            <a:off x="6003235" y="3429000"/>
            <a:ext cx="5734050" cy="369531"/>
          </a:xfrm>
          <a:prstGeom prst="rect">
            <a:avLst/>
          </a:prstGeom>
        </p:spPr>
        <p:txBody>
          <a:bodyPr vert="horz" lIns="0" tIns="45720" rIns="0" bIns="4572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pPr algn="ctr"/>
            <a:r>
              <a:rPr lang="en-US" sz="2000" b="1" dirty="0">
                <a:latin typeface="Arial" panose="020B0604020202020204" pitchFamily="34" charset="0"/>
                <a:cs typeface="Arial" panose="020B0604020202020204" pitchFamily="34" charset="0"/>
              </a:rPr>
              <a:t>Supervised by</a:t>
            </a:r>
          </a:p>
          <a:p>
            <a:pPr algn="ctr"/>
            <a:endParaRPr lang="en-US"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1892CD5-2F67-579E-E580-CE3478F6D4C6}"/>
              </a:ext>
            </a:extLst>
          </p:cNvPr>
          <p:cNvSpPr txBox="1"/>
          <p:nvPr/>
        </p:nvSpPr>
        <p:spPr>
          <a:xfrm>
            <a:off x="2352261" y="5777948"/>
            <a:ext cx="7301948" cy="1243417"/>
          </a:xfrm>
          <a:prstGeom prst="rect">
            <a:avLst/>
          </a:prstGeom>
          <a:noFill/>
        </p:spPr>
        <p:txBody>
          <a:bodyPr wrap="square" rtlCol="0">
            <a:spAutoFit/>
          </a:bodyPr>
          <a:lstStyle/>
          <a:p>
            <a:pPr algn="ctr">
              <a:lnSpc>
                <a:spcPct val="120000"/>
              </a:lnSpc>
            </a:pPr>
            <a:r>
              <a:rPr lang="en-US" sz="2200" dirty="0">
                <a:solidFill>
                  <a:schemeClr val="bg2"/>
                </a:solidFill>
                <a:latin typeface="Arial" panose="020B0604020202020204" pitchFamily="34" charset="0"/>
                <a:cs typeface="Arial" panose="020B0604020202020204" pitchFamily="34" charset="0"/>
              </a:rPr>
              <a:t>Department of Computer Science and Engineering</a:t>
            </a:r>
          </a:p>
          <a:p>
            <a:pPr algn="ctr">
              <a:lnSpc>
                <a:spcPct val="120000"/>
              </a:lnSpc>
            </a:pPr>
            <a:r>
              <a:rPr lang="en-US" sz="2200" dirty="0">
                <a:solidFill>
                  <a:schemeClr val="bg2"/>
                </a:solidFill>
                <a:latin typeface="Arial" panose="020B0604020202020204" pitchFamily="34" charset="0"/>
                <a:cs typeface="Arial" panose="020B0604020202020204" pitchFamily="34" charset="0"/>
              </a:rPr>
              <a:t>Khulna University of Engineering &amp; Technology</a:t>
            </a:r>
          </a:p>
          <a:p>
            <a:endParaRPr lang="en-US" sz="2200" dirty="0">
              <a:solidFill>
                <a:schemeClr val="bg2"/>
              </a:solidFill>
            </a:endParaRPr>
          </a:p>
        </p:txBody>
      </p:sp>
      <p:sp>
        <p:nvSpPr>
          <p:cNvPr id="5" name="TextBox 4">
            <a:extLst>
              <a:ext uri="{FF2B5EF4-FFF2-40B4-BE49-F238E27FC236}">
                <a16:creationId xmlns:a16="http://schemas.microsoft.com/office/drawing/2014/main" id="{38F8F91F-5798-A5CE-E32B-B66B42F839C6}"/>
              </a:ext>
            </a:extLst>
          </p:cNvPr>
          <p:cNvSpPr txBox="1"/>
          <p:nvPr/>
        </p:nvSpPr>
        <p:spPr>
          <a:xfrm>
            <a:off x="4850295" y="3861482"/>
            <a:ext cx="4996070" cy="1391407"/>
          </a:xfrm>
          <a:prstGeom prst="rect">
            <a:avLst/>
          </a:prstGeom>
          <a:noFill/>
        </p:spPr>
        <p:txBody>
          <a:bodyPr wrap="square" rtlCol="0">
            <a:spAutoFit/>
          </a:bodyPr>
          <a:lstStyle/>
          <a:p>
            <a:pPr algn="r">
              <a:lnSpc>
                <a:spcPct val="120000"/>
              </a:lnSpc>
            </a:pPr>
            <a:r>
              <a:rPr lang="en-US" sz="1800">
                <a:latin typeface="Arial" panose="020B0604020202020204" pitchFamily="34" charset="0"/>
                <a:cs typeface="Arial" panose="020B0604020202020204" pitchFamily="34" charset="0"/>
              </a:rPr>
              <a:t>Dr K. M. Azharul Hasan</a:t>
            </a:r>
          </a:p>
          <a:p>
            <a:pPr algn="r">
              <a:lnSpc>
                <a:spcPct val="120000"/>
              </a:lnSpc>
            </a:pPr>
            <a:r>
              <a:rPr lang="en-US" sz="1800">
                <a:latin typeface="Arial" panose="020B0604020202020204" pitchFamily="34" charset="0"/>
                <a:cs typeface="Arial" panose="020B0604020202020204" pitchFamily="34" charset="0"/>
              </a:rPr>
              <a:t>Professor</a:t>
            </a:r>
          </a:p>
          <a:p>
            <a:pPr algn="r">
              <a:lnSpc>
                <a:spcPct val="120000"/>
              </a:lnSpc>
            </a:pPr>
            <a:r>
              <a:rPr lang="en-US" sz="1800">
                <a:latin typeface="Arial" panose="020B0604020202020204" pitchFamily="34" charset="0"/>
                <a:cs typeface="Arial" panose="020B0604020202020204" pitchFamily="34" charset="0"/>
              </a:rPr>
              <a:t>Sunanda das </a:t>
            </a:r>
          </a:p>
          <a:p>
            <a:pPr algn="r">
              <a:lnSpc>
                <a:spcPct val="120000"/>
              </a:lnSpc>
            </a:pPr>
            <a:r>
              <a:rPr lang="en-US" sz="1800">
                <a:latin typeface="Arial" panose="020B0604020202020204" pitchFamily="34" charset="0"/>
                <a:cs typeface="Arial" panose="020B0604020202020204" pitchFamily="34" charset="0"/>
              </a:rPr>
              <a:t>Assistant Professor</a:t>
            </a:r>
            <a:endParaRPr lang="en-US" sz="1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ED8ABBF-FA37-3D2B-2062-1FB473446932}"/>
              </a:ext>
            </a:extLst>
          </p:cNvPr>
          <p:cNvSpPr txBox="1"/>
          <p:nvPr/>
        </p:nvSpPr>
        <p:spPr>
          <a:xfrm>
            <a:off x="2087218" y="3856751"/>
            <a:ext cx="4996070" cy="1391407"/>
          </a:xfrm>
          <a:prstGeom prst="rect">
            <a:avLst/>
          </a:prstGeom>
          <a:noFill/>
        </p:spPr>
        <p:txBody>
          <a:bodyPr wrap="square" rtlCol="0">
            <a:spAutoFit/>
          </a:bodyPr>
          <a:lstStyle/>
          <a:p>
            <a:pPr>
              <a:lnSpc>
                <a:spcPct val="120000"/>
              </a:lnSpc>
            </a:pPr>
            <a:r>
              <a:rPr lang="en-US" sz="1800" dirty="0">
                <a:latin typeface="Arial" panose="020B0604020202020204" pitchFamily="34" charset="0"/>
                <a:cs typeface="Arial" panose="020B0604020202020204" pitchFamily="34" charset="0"/>
              </a:rPr>
              <a:t>Arpita Kundu</a:t>
            </a:r>
          </a:p>
          <a:p>
            <a:pPr>
              <a:lnSpc>
                <a:spcPct val="120000"/>
              </a:lnSpc>
            </a:pPr>
            <a:r>
              <a:rPr lang="en-US" dirty="0">
                <a:latin typeface="Arial" panose="020B0604020202020204" pitchFamily="34" charset="0"/>
                <a:cs typeface="Arial" panose="020B0604020202020204" pitchFamily="34" charset="0"/>
              </a:rPr>
              <a:t>Roll: 1907050</a:t>
            </a:r>
          </a:p>
          <a:p>
            <a:pPr>
              <a:lnSpc>
                <a:spcPct val="120000"/>
              </a:lnSpc>
            </a:pPr>
            <a:r>
              <a:rPr lang="en-US" sz="1800" dirty="0">
                <a:latin typeface="Arial" panose="020B0604020202020204" pitchFamily="34" charset="0"/>
                <a:cs typeface="Arial" panose="020B0604020202020204" pitchFamily="34" charset="0"/>
              </a:rPr>
              <a:t>Year: 4</a:t>
            </a:r>
            <a:r>
              <a:rPr lang="en-US" sz="1800" baseline="30000" dirty="0">
                <a:latin typeface="Arial" panose="020B0604020202020204" pitchFamily="34" charset="0"/>
                <a:cs typeface="Arial" panose="020B0604020202020204" pitchFamily="34" charset="0"/>
              </a:rPr>
              <a:t>th</a:t>
            </a:r>
            <a:endParaRPr lang="en-US" sz="1800" dirty="0">
              <a:latin typeface="Arial" panose="020B0604020202020204" pitchFamily="34" charset="0"/>
              <a:cs typeface="Arial" panose="020B0604020202020204" pitchFamily="34" charset="0"/>
            </a:endParaRPr>
          </a:p>
          <a:p>
            <a:pPr>
              <a:lnSpc>
                <a:spcPct val="120000"/>
              </a:lnSpc>
            </a:pPr>
            <a:r>
              <a:rPr lang="en-US" dirty="0">
                <a:latin typeface="Arial" panose="020B0604020202020204" pitchFamily="34" charset="0"/>
                <a:cs typeface="Arial" panose="020B0604020202020204" pitchFamily="34" charset="0"/>
              </a:rPr>
              <a:t>Semester: 1st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a:t>
            </a:r>
          </a:p>
        </p:txBody>
      </p:sp>
      <p:sp>
        <p:nvSpPr>
          <p:cNvPr id="3" name="Content Placeholder 2"/>
          <p:cNvSpPr>
            <a:spLocks noGrp="1"/>
          </p:cNvSpPr>
          <p:nvPr>
            <p:ph sz="half" idx="1"/>
          </p:nvPr>
        </p:nvSpPr>
        <p:spPr>
          <a:xfrm>
            <a:off x="1104899" y="2072106"/>
            <a:ext cx="9688605" cy="3079547"/>
          </a:xfrm>
        </p:spPr>
        <p:txBody>
          <a:bodyPr>
            <a:noAutofit/>
          </a:bodyPr>
          <a:lstStyle/>
          <a:p>
            <a:pPr>
              <a:lnSpc>
                <a:spcPct val="100000"/>
              </a:lnSpc>
              <a:buFont typeface="Wingdings" panose="05000000000000000000" pitchFamily="2" charset="2"/>
              <a:buChar char="q"/>
            </a:pPr>
            <a:r>
              <a:rPr lang="en-US" sz="2200" b="1" dirty="0">
                <a:latin typeface="Arial" panose="020B0604020202020204" pitchFamily="34" charset="0"/>
                <a:cs typeface="Arial" panose="020B0604020202020204" pitchFamily="34" charset="0"/>
              </a:rPr>
              <a:t>T5 Transformer and Hybrid Approach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sz="2200" b="1" dirty="0">
                <a:latin typeface="Arial" panose="020B0604020202020204" pitchFamily="34" charset="0"/>
                <a:cs typeface="Arial" panose="020B0604020202020204" pitchFamily="34" charset="0"/>
              </a:rPr>
              <a:t>:</a:t>
            </a:r>
          </a:p>
          <a:p>
            <a:pPr lvl="1">
              <a:lnSpc>
                <a:spcPct val="100000"/>
              </a:lnSpc>
            </a:pPr>
            <a:r>
              <a:rPr lang="en-US" sz="2200" dirty="0">
                <a:latin typeface="Arial" panose="020B0604020202020204" pitchFamily="34" charset="0"/>
                <a:cs typeface="Arial" panose="020B0604020202020204" pitchFamily="34" charset="0"/>
              </a:rPr>
              <a:t>Utilizes the T5 transformer model</a:t>
            </a:r>
          </a:p>
          <a:p>
            <a:pPr lvl="2">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To handle translation and summarization tasks.</a:t>
            </a:r>
          </a:p>
          <a:p>
            <a:pPr lvl="1">
              <a:lnSpc>
                <a:spcPct val="100000"/>
              </a:lnSpc>
            </a:pPr>
            <a:r>
              <a:rPr lang="en-US" sz="2200" dirty="0">
                <a:latin typeface="Arial" panose="020B0604020202020204" pitchFamily="34" charset="0"/>
                <a:cs typeface="Arial" panose="020B0604020202020204" pitchFamily="34" charset="0"/>
              </a:rPr>
              <a:t>Integrates ML algorithms with the model</a:t>
            </a:r>
          </a:p>
          <a:p>
            <a:pPr lvl="2">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To enhance summary generation</a:t>
            </a:r>
          </a:p>
          <a:p>
            <a:pPr lvl="1">
              <a:lnSpc>
                <a:spcPct val="100000"/>
              </a:lnSpc>
            </a:pPr>
            <a:r>
              <a:rPr lang="en-US" sz="2200" dirty="0">
                <a:latin typeface="Arial" panose="020B0604020202020204" pitchFamily="34" charset="0"/>
                <a:cs typeface="Arial" panose="020B0604020202020204" pitchFamily="34" charset="0"/>
              </a:rPr>
              <a:t>Employs fine-tuning</a:t>
            </a:r>
          </a:p>
          <a:p>
            <a:pPr lvl="2">
              <a:lnSpc>
                <a:spcPct val="100000"/>
              </a:lnSpc>
              <a:buFont typeface="Arial" panose="020B0604020202020204" pitchFamily="34" charset="0"/>
              <a:buChar char="•"/>
            </a:pPr>
            <a:r>
              <a:rPr lang="en-US" sz="2200" dirty="0">
                <a:latin typeface="Arial" panose="020B0604020202020204" pitchFamily="34" charset="0"/>
                <a:cs typeface="Arial" panose="020B0604020202020204" pitchFamily="34" charset="0"/>
              </a:rPr>
              <a:t>To adapt the generalized model to more specific use cases</a:t>
            </a:r>
          </a:p>
        </p:txBody>
      </p:sp>
      <p:sp>
        <p:nvSpPr>
          <p:cNvPr id="5" name="Date Placeholder 4">
            <a:extLst>
              <a:ext uri="{FF2B5EF4-FFF2-40B4-BE49-F238E27FC236}">
                <a16:creationId xmlns:a16="http://schemas.microsoft.com/office/drawing/2014/main" id="{79FB5B2E-E0A4-A362-DEF3-9D14D3CD048F}"/>
              </a:ext>
            </a:extLst>
          </p:cNvPr>
          <p:cNvSpPr>
            <a:spLocks noGrp="1"/>
          </p:cNvSpPr>
          <p:nvPr>
            <p:ph type="dt" sz="half" idx="10"/>
          </p:nvPr>
        </p:nvSpPr>
        <p:spPr/>
        <p:txBody>
          <a:bodyPr/>
          <a:lstStyle/>
          <a:p>
            <a:fld id="{EE2F74CA-AF6A-47BF-B993-D85709F59493}"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99A01D1-A317-E10D-099C-667175DAA03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72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cont’d                                                             </a:t>
            </a:r>
          </a:p>
        </p:txBody>
      </p:sp>
      <p:pic>
        <p:nvPicPr>
          <p:cNvPr id="7" name="Content Placeholder 6">
            <a:extLst>
              <a:ext uri="{FF2B5EF4-FFF2-40B4-BE49-F238E27FC236}">
                <a16:creationId xmlns:a16="http://schemas.microsoft.com/office/drawing/2014/main" id="{284452CD-1CFF-80B1-7E12-1A9268BC70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7104" y="1477929"/>
            <a:ext cx="4072389" cy="4272373"/>
          </a:xfrm>
        </p:spPr>
      </p:pic>
      <p:sp>
        <p:nvSpPr>
          <p:cNvPr id="5" name="Date Placeholder 4">
            <a:extLst>
              <a:ext uri="{FF2B5EF4-FFF2-40B4-BE49-F238E27FC236}">
                <a16:creationId xmlns:a16="http://schemas.microsoft.com/office/drawing/2014/main" id="{79FB5B2E-E0A4-A362-DEF3-9D14D3CD048F}"/>
              </a:ext>
            </a:extLst>
          </p:cNvPr>
          <p:cNvSpPr>
            <a:spLocks noGrp="1"/>
          </p:cNvSpPr>
          <p:nvPr>
            <p:ph type="dt" sz="half" idx="10"/>
          </p:nvPr>
        </p:nvSpPr>
        <p:spPr/>
        <p:txBody>
          <a:bodyPr/>
          <a:lstStyle/>
          <a:p>
            <a:fld id="{7A9B2622-9E32-47D6-9B6A-2ADF91807E0E}"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99A01D1-A317-E10D-099C-667175DAA03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11</a:t>
            </a:fld>
            <a:endParaRPr lang="en-US">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CABE60E-A6D3-7036-F381-AF2724347254}"/>
              </a:ext>
            </a:extLst>
          </p:cNvPr>
          <p:cNvSpPr txBox="1"/>
          <p:nvPr/>
        </p:nvSpPr>
        <p:spPr>
          <a:xfrm>
            <a:off x="6329588" y="2213731"/>
            <a:ext cx="4755994" cy="2800767"/>
          </a:xfrm>
          <a:prstGeom prst="rect">
            <a:avLst/>
          </a:prstGeom>
          <a:noFill/>
        </p:spPr>
        <p:txBody>
          <a:bodyPr wrap="square">
            <a:spAutoFit/>
          </a:bodyPr>
          <a:lstStyle/>
          <a:p>
            <a:pPr marL="342900" indent="-342900">
              <a:lnSpc>
                <a:spcPct val="10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They used </a:t>
            </a:r>
            <a:r>
              <a:rPr lang="en-US" sz="2200" dirty="0" err="1">
                <a:latin typeface="Arial" panose="020B0604020202020204" pitchFamily="34" charset="0"/>
                <a:cs typeface="Arial" panose="020B0604020202020204" pitchFamily="34" charset="0"/>
              </a:rPr>
              <a:t>BenSumm</a:t>
            </a:r>
            <a:r>
              <a:rPr lang="en-US" sz="2200" dirty="0">
                <a:latin typeface="Arial" panose="020B0604020202020204" pitchFamily="34" charset="0"/>
                <a:cs typeface="Arial" panose="020B0604020202020204" pitchFamily="34" charset="0"/>
              </a:rPr>
              <a:t> model to generate extractive summary</a:t>
            </a:r>
          </a:p>
          <a:p>
            <a:pPr marL="342900" indent="-342900">
              <a:lnSpc>
                <a:spcPct val="10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This output was fed to the T5 transfer model and the Hybrid model later</a:t>
            </a:r>
          </a:p>
          <a:p>
            <a:pPr marL="342900" indent="-342900">
              <a:lnSpc>
                <a:spcPct val="10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Since, the </a:t>
            </a:r>
            <a:r>
              <a:rPr lang="en-US" sz="2200" dirty="0" err="1">
                <a:latin typeface="Arial" panose="020B0604020202020204" pitchFamily="34" charset="0"/>
                <a:cs typeface="Arial" panose="020B0604020202020204" pitchFamily="34" charset="0"/>
              </a:rPr>
              <a:t>BenSumm</a:t>
            </a:r>
            <a:r>
              <a:rPr lang="en-US" sz="2200" dirty="0">
                <a:latin typeface="Arial" panose="020B0604020202020204" pitchFamily="34" charset="0"/>
                <a:cs typeface="Arial" panose="020B0604020202020204" pitchFamily="34" charset="0"/>
              </a:rPr>
              <a:t> is unsupervised, they did not train this model.</a:t>
            </a:r>
          </a:p>
        </p:txBody>
      </p:sp>
      <p:sp>
        <p:nvSpPr>
          <p:cNvPr id="12" name="TextBox 11">
            <a:extLst>
              <a:ext uri="{FF2B5EF4-FFF2-40B4-BE49-F238E27FC236}">
                <a16:creationId xmlns:a16="http://schemas.microsoft.com/office/drawing/2014/main" id="{BF26D8FD-AE15-8259-8C9C-80691854A420}"/>
              </a:ext>
            </a:extLst>
          </p:cNvPr>
          <p:cNvSpPr txBox="1"/>
          <p:nvPr/>
        </p:nvSpPr>
        <p:spPr>
          <a:xfrm>
            <a:off x="1347104" y="5714772"/>
            <a:ext cx="4511171"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Figure 1: </a:t>
            </a:r>
            <a:r>
              <a:rPr lang="en-US" sz="1600" dirty="0" err="1">
                <a:latin typeface="Arial" panose="020B0604020202020204" pitchFamily="34" charset="0"/>
                <a:cs typeface="Arial" panose="020B0604020202020204" pitchFamily="34" charset="0"/>
              </a:rPr>
              <a:t>BenSumm</a:t>
            </a:r>
            <a:r>
              <a:rPr lang="en-US" sz="1600" dirty="0">
                <a:latin typeface="Arial" panose="020B0604020202020204" pitchFamily="34" charset="0"/>
                <a:cs typeface="Arial" panose="020B0604020202020204" pitchFamily="34" charset="0"/>
              </a:rPr>
              <a:t> model architecture from </a:t>
            </a:r>
            <a:r>
              <a:rPr lang="en-US" sz="1600" dirty="0">
                <a:solidFill>
                  <a:srgbClr val="002060"/>
                </a:solidFill>
                <a:effectLst/>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[1]</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90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cont’d </a:t>
            </a:r>
          </a:p>
        </p:txBody>
      </p:sp>
      <p:sp>
        <p:nvSpPr>
          <p:cNvPr id="47" name="TextBox 46">
            <a:extLst>
              <a:ext uri="{FF2B5EF4-FFF2-40B4-BE49-F238E27FC236}">
                <a16:creationId xmlns:a16="http://schemas.microsoft.com/office/drawing/2014/main" id="{597FC0BE-22AE-AF42-0DF6-AED7355203B1}"/>
              </a:ext>
            </a:extLst>
          </p:cNvPr>
          <p:cNvSpPr txBox="1"/>
          <p:nvPr/>
        </p:nvSpPr>
        <p:spPr>
          <a:xfrm>
            <a:off x="4090333" y="5519475"/>
            <a:ext cx="3663183"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Figure 2: Proposed Methodology in </a:t>
            </a:r>
            <a:r>
              <a:rPr lang="en-US" sz="1600"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endParaRPr lang="en-US" sz="1600" dirty="0">
              <a:solidFill>
                <a:srgbClr val="002060"/>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79FB5B2E-E0A4-A362-DEF3-9D14D3CD048F}"/>
              </a:ext>
            </a:extLst>
          </p:cNvPr>
          <p:cNvSpPr>
            <a:spLocks noGrp="1"/>
          </p:cNvSpPr>
          <p:nvPr>
            <p:ph type="dt" sz="half" idx="10"/>
          </p:nvPr>
        </p:nvSpPr>
        <p:spPr/>
        <p:txBody>
          <a:bodyPr/>
          <a:lstStyle/>
          <a:p>
            <a:fld id="{8B810671-90E9-492E-827E-B3A7E0DA32F7}"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99A01D1-A317-E10D-099C-667175DAA03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12</a:t>
            </a:fld>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188A122-535F-8DA8-2DE0-0DEB1D342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899" y="743621"/>
            <a:ext cx="10147950" cy="4775854"/>
          </a:xfrm>
          <a:prstGeom prst="rect">
            <a:avLst/>
          </a:prstGeom>
        </p:spPr>
      </p:pic>
    </p:spTree>
    <p:extLst>
      <p:ext uri="{BB962C8B-B14F-4D97-AF65-F5344CB8AC3E}">
        <p14:creationId xmlns:p14="http://schemas.microsoft.com/office/powerpoint/2010/main" val="415902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cont’d </a:t>
            </a:r>
          </a:p>
        </p:txBody>
      </p:sp>
      <p:sp>
        <p:nvSpPr>
          <p:cNvPr id="3" name="Content Placeholder 2"/>
          <p:cNvSpPr>
            <a:spLocks noGrp="1"/>
          </p:cNvSpPr>
          <p:nvPr>
            <p:ph sz="half" idx="1"/>
          </p:nvPr>
        </p:nvSpPr>
        <p:spPr>
          <a:xfrm>
            <a:off x="1104899" y="1966101"/>
            <a:ext cx="10065124" cy="3850511"/>
          </a:xfrm>
        </p:spPr>
        <p:txBody>
          <a:bodyPr>
            <a:normAutofit/>
          </a:bodyPr>
          <a:lstStyle/>
          <a:p>
            <a:pPr>
              <a:lnSpc>
                <a:spcPct val="100000"/>
              </a:lnSpc>
              <a:buFont typeface="Wingdings" panose="05000000000000000000" pitchFamily="2" charset="2"/>
              <a:buChar char="q"/>
            </a:pPr>
            <a:r>
              <a:rPr lang="en-US" sz="2200" b="1" dirty="0" err="1">
                <a:latin typeface="Arial" panose="020B0604020202020204" pitchFamily="34" charset="0"/>
                <a:cs typeface="Arial" panose="020B0604020202020204" pitchFamily="34" charset="0"/>
              </a:rPr>
              <a:t>TextRank</a:t>
            </a:r>
            <a:r>
              <a:rPr lang="en-US" sz="2200" b="1" dirty="0">
                <a:latin typeface="Arial" panose="020B0604020202020204" pitchFamily="34" charset="0"/>
                <a:cs typeface="Arial" panose="020B0604020202020204" pitchFamily="34" charset="0"/>
              </a:rPr>
              <a:t>, FCM and Aggregate Scoring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sz="2200" b="1"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lvl="1">
              <a:lnSpc>
                <a:spcPct val="100000"/>
              </a:lnSpc>
            </a:pPr>
            <a:r>
              <a:rPr lang="en-US" sz="2200" dirty="0">
                <a:latin typeface="Arial" panose="020B0604020202020204" pitchFamily="34" charset="0"/>
                <a:cs typeface="Arial" panose="020B0604020202020204" pitchFamily="34" charset="0"/>
              </a:rPr>
              <a:t>Applies </a:t>
            </a:r>
            <a:r>
              <a:rPr lang="en-US" sz="2200" dirty="0" err="1">
                <a:latin typeface="Arial" panose="020B0604020202020204" pitchFamily="34" charset="0"/>
                <a:cs typeface="Arial" panose="020B0604020202020204" pitchFamily="34" charset="0"/>
              </a:rPr>
              <a:t>TextRank</a:t>
            </a:r>
            <a:endParaRPr lang="en-US" sz="2200" dirty="0">
              <a:latin typeface="Arial" panose="020B0604020202020204" pitchFamily="34" charset="0"/>
              <a:cs typeface="Arial" panose="020B0604020202020204" pitchFamily="34" charset="0"/>
            </a:endParaRP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A graph-based ranking model</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Identify key sentences based on their importance</a:t>
            </a:r>
          </a:p>
          <a:p>
            <a:pPr lvl="1"/>
            <a:r>
              <a:rPr lang="en-US" sz="2200" dirty="0">
                <a:latin typeface="Arial" panose="020B0604020202020204" pitchFamily="34" charset="0"/>
                <a:cs typeface="Arial" panose="020B0604020202020204" pitchFamily="34" charset="0"/>
              </a:rPr>
              <a:t>Integrates Fuzzy C-Means clustering </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Group similar sentences</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Reduce redundancy.</a:t>
            </a:r>
          </a:p>
          <a:p>
            <a:pPr lvl="1"/>
            <a:r>
              <a:rPr lang="en-US" sz="2200" dirty="0">
                <a:latin typeface="Arial" panose="020B0604020202020204" pitchFamily="34" charset="0"/>
                <a:cs typeface="Arial" panose="020B0604020202020204" pitchFamily="34" charset="0"/>
              </a:rPr>
              <a:t>Utilizes aggregate scoring</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Combines various features to score and rank sentences.</a:t>
            </a:r>
          </a:p>
        </p:txBody>
      </p:sp>
      <p:sp>
        <p:nvSpPr>
          <p:cNvPr id="33" name="Date Placeholder 32">
            <a:extLst>
              <a:ext uri="{FF2B5EF4-FFF2-40B4-BE49-F238E27FC236}">
                <a16:creationId xmlns:a16="http://schemas.microsoft.com/office/drawing/2014/main" id="{AEFA29B6-6214-2B0B-DB0C-F860FC638A4E}"/>
              </a:ext>
            </a:extLst>
          </p:cNvPr>
          <p:cNvSpPr>
            <a:spLocks noGrp="1"/>
          </p:cNvSpPr>
          <p:nvPr>
            <p:ph type="dt" sz="half" idx="10"/>
          </p:nvPr>
        </p:nvSpPr>
        <p:spPr/>
        <p:txBody>
          <a:bodyPr/>
          <a:lstStyle/>
          <a:p>
            <a:fld id="{7374935E-A7A0-41A5-A808-5EC932A87F8F}"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34" name="Slide Number Placeholder 33">
            <a:extLst>
              <a:ext uri="{FF2B5EF4-FFF2-40B4-BE49-F238E27FC236}">
                <a16:creationId xmlns:a16="http://schemas.microsoft.com/office/drawing/2014/main" id="{2084FAD1-33ED-13FE-315C-75640BDA8D89}"/>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cont’d </a:t>
            </a:r>
          </a:p>
        </p:txBody>
      </p:sp>
      <p:pic>
        <p:nvPicPr>
          <p:cNvPr id="5" name="Content Placeholder 4">
            <a:extLst>
              <a:ext uri="{FF2B5EF4-FFF2-40B4-BE49-F238E27FC236}">
                <a16:creationId xmlns:a16="http://schemas.microsoft.com/office/drawing/2014/main" id="{E3B81B4B-DBA2-CA02-D1BD-D7AF2992D0B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59139"/>
          <a:stretch/>
        </p:blipFill>
        <p:spPr>
          <a:xfrm>
            <a:off x="1104899" y="2046550"/>
            <a:ext cx="4882433" cy="3250344"/>
          </a:xfrm>
        </p:spPr>
      </p:pic>
      <p:sp>
        <p:nvSpPr>
          <p:cNvPr id="33" name="Date Placeholder 32">
            <a:extLst>
              <a:ext uri="{FF2B5EF4-FFF2-40B4-BE49-F238E27FC236}">
                <a16:creationId xmlns:a16="http://schemas.microsoft.com/office/drawing/2014/main" id="{AEFA29B6-6214-2B0B-DB0C-F860FC638A4E}"/>
              </a:ext>
            </a:extLst>
          </p:cNvPr>
          <p:cNvSpPr>
            <a:spLocks noGrp="1"/>
          </p:cNvSpPr>
          <p:nvPr>
            <p:ph type="dt" sz="half" idx="10"/>
          </p:nvPr>
        </p:nvSpPr>
        <p:spPr/>
        <p:txBody>
          <a:bodyPr/>
          <a:lstStyle/>
          <a:p>
            <a:fld id="{3F81C00E-9F55-45E9-8D3B-195980F3E43E}"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34" name="Slide Number Placeholder 33">
            <a:extLst>
              <a:ext uri="{FF2B5EF4-FFF2-40B4-BE49-F238E27FC236}">
                <a16:creationId xmlns:a16="http://schemas.microsoft.com/office/drawing/2014/main" id="{2084FAD1-33ED-13FE-315C-75640BDA8D89}"/>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14</a:t>
            </a:fld>
            <a:endParaRPr lang="en-US">
              <a:latin typeface="Arial" panose="020B0604020202020204" pitchFamily="34" charset="0"/>
              <a:cs typeface="Arial" panose="020B0604020202020204" pitchFamily="34" charset="0"/>
            </a:endParaRPr>
          </a:p>
        </p:txBody>
      </p:sp>
      <p:pic>
        <p:nvPicPr>
          <p:cNvPr id="6" name="Content Placeholder 4">
            <a:extLst>
              <a:ext uri="{FF2B5EF4-FFF2-40B4-BE49-F238E27FC236}">
                <a16:creationId xmlns:a16="http://schemas.microsoft.com/office/drawing/2014/main" id="{22F4A2BE-7A25-5B32-26B7-51576EF18B03}"/>
              </a:ext>
            </a:extLst>
          </p:cNvPr>
          <p:cNvPicPr>
            <a:picLocks noChangeAspect="1"/>
          </p:cNvPicPr>
          <p:nvPr/>
        </p:nvPicPr>
        <p:blipFill rotWithShape="1">
          <a:blip r:embed="rId2">
            <a:extLst>
              <a:ext uri="{28A0092B-C50C-407E-A947-70E740481C1C}">
                <a14:useLocalDpi xmlns:a14="http://schemas.microsoft.com/office/drawing/2010/main" val="0"/>
              </a:ext>
            </a:extLst>
          </a:blip>
          <a:srcRect t="39354"/>
          <a:stretch/>
        </p:blipFill>
        <p:spPr>
          <a:xfrm>
            <a:off x="6687211" y="1978964"/>
            <a:ext cx="4449323" cy="4089849"/>
          </a:xfrm>
          <a:prstGeom prst="rect">
            <a:avLst/>
          </a:prstGeom>
        </p:spPr>
      </p:pic>
      <p:cxnSp>
        <p:nvCxnSpPr>
          <p:cNvPr id="12" name="Connector: Elbow 11">
            <a:extLst>
              <a:ext uri="{FF2B5EF4-FFF2-40B4-BE49-F238E27FC236}">
                <a16:creationId xmlns:a16="http://schemas.microsoft.com/office/drawing/2014/main" id="{27E4E69B-EF95-822A-8360-9E7C3B6DDCF8}"/>
              </a:ext>
            </a:extLst>
          </p:cNvPr>
          <p:cNvCxnSpPr>
            <a:cxnSpLocks/>
          </p:cNvCxnSpPr>
          <p:nvPr/>
        </p:nvCxnSpPr>
        <p:spPr>
          <a:xfrm rot="5400000" flipH="1" flipV="1">
            <a:off x="4580963" y="973935"/>
            <a:ext cx="3272210" cy="5373708"/>
          </a:xfrm>
          <a:prstGeom prst="bentConnector5">
            <a:avLst>
              <a:gd name="adj1" fmla="val -6986"/>
              <a:gd name="adj2" fmla="val 52563"/>
              <a:gd name="adj3" fmla="val 106986"/>
            </a:avLst>
          </a:prstGeom>
          <a:ln w="19050">
            <a:solidFill>
              <a:srgbClr val="D1D1D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35D6FB4-DA14-6A0C-8490-2D8CC6414D81}"/>
              </a:ext>
            </a:extLst>
          </p:cNvPr>
          <p:cNvSpPr txBox="1"/>
          <p:nvPr/>
        </p:nvSpPr>
        <p:spPr>
          <a:xfrm>
            <a:off x="3809266" y="6017797"/>
            <a:ext cx="3136885"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Figure 3: System Workflow in </a:t>
            </a:r>
            <a:r>
              <a:rPr lang="en-US" sz="1600" dirty="0">
                <a:solidFill>
                  <a:srgbClr val="002060"/>
                </a:solidFill>
                <a:effectLst/>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[2]</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608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cont’d </a:t>
            </a:r>
          </a:p>
        </p:txBody>
      </p:sp>
      <p:sp>
        <p:nvSpPr>
          <p:cNvPr id="3" name="Content Placeholder 2"/>
          <p:cNvSpPr>
            <a:spLocks noGrp="1"/>
          </p:cNvSpPr>
          <p:nvPr>
            <p:ph sz="half" idx="1"/>
          </p:nvPr>
        </p:nvSpPr>
        <p:spPr>
          <a:xfrm>
            <a:off x="1517275" y="1966914"/>
            <a:ext cx="9858935" cy="4571999"/>
          </a:xfrm>
        </p:spPr>
        <p:txBody>
          <a:bodyPr>
            <a:normAutofit/>
          </a:bodyPr>
          <a:lstStyle/>
          <a:p>
            <a:pPr>
              <a:lnSpc>
                <a:spcPct val="100000"/>
              </a:lnSpc>
              <a:buFont typeface="Wingdings" panose="05000000000000000000" pitchFamily="2" charset="2"/>
              <a:buChar char="q"/>
            </a:pPr>
            <a:r>
              <a:rPr lang="en-US" sz="2200" b="1" dirty="0">
                <a:latin typeface="Arial" panose="020B0604020202020204" pitchFamily="34" charset="0"/>
                <a:cs typeface="Arial" panose="020B0604020202020204" pitchFamily="34" charset="0"/>
              </a:rPr>
              <a:t>Hybrid Pointer Generator Network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[3]</a:t>
            </a:r>
            <a:r>
              <a:rPr lang="en-US" sz="2200" b="1" dirty="0">
                <a:latin typeface="Arial" panose="020B0604020202020204" pitchFamily="34" charset="0"/>
                <a:cs typeface="Arial" panose="020B0604020202020204" pitchFamily="34" charset="0"/>
              </a:rPr>
              <a:t>:</a:t>
            </a:r>
          </a:p>
          <a:p>
            <a:pPr lvl="1">
              <a:lnSpc>
                <a:spcPct val="100000"/>
              </a:lnSpc>
            </a:pPr>
            <a:r>
              <a:rPr lang="en-US" sz="2200" dirty="0">
                <a:latin typeface="Arial" panose="020B0604020202020204" pitchFamily="34" charset="0"/>
                <a:cs typeface="Arial" panose="020B0604020202020204" pitchFamily="34" charset="0"/>
              </a:rPr>
              <a:t>Incorporates a sequence-to-sequence model with attention</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Generates contextually relevant summaries.</a:t>
            </a:r>
          </a:p>
          <a:p>
            <a:pPr lvl="1"/>
            <a:r>
              <a:rPr lang="en-US" sz="2200" dirty="0">
                <a:latin typeface="Arial" panose="020B0604020202020204" pitchFamily="34" charset="0"/>
                <a:cs typeface="Arial" panose="020B0604020202020204" pitchFamily="34" charset="0"/>
              </a:rPr>
              <a:t>Uses a pointer-generator network</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Enables the model to copy words directly from the source text</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Addresses out-of-vocabulary issues.</a:t>
            </a:r>
          </a:p>
          <a:p>
            <a:pPr lvl="1"/>
            <a:r>
              <a:rPr lang="en-US" sz="2200" dirty="0">
                <a:latin typeface="Arial" panose="020B0604020202020204" pitchFamily="34" charset="0"/>
                <a:cs typeface="Arial" panose="020B0604020202020204" pitchFamily="34" charset="0"/>
              </a:rPr>
              <a:t>Implements a coverage mechanism</a:t>
            </a:r>
          </a:p>
          <a:p>
            <a:pPr lvl="2">
              <a:buFont typeface="Arial" panose="020B0604020202020204" pitchFamily="34" charset="0"/>
              <a:buChar char="•"/>
            </a:pPr>
            <a:r>
              <a:rPr lang="en-US" sz="2200" dirty="0">
                <a:latin typeface="Arial" panose="020B0604020202020204" pitchFamily="34" charset="0"/>
                <a:cs typeface="Arial" panose="020B0604020202020204" pitchFamily="34" charset="0"/>
              </a:rPr>
              <a:t>Ensures unique and concise summaries</a:t>
            </a:r>
          </a:p>
        </p:txBody>
      </p:sp>
      <p:sp>
        <p:nvSpPr>
          <p:cNvPr id="5" name="Date Placeholder 4">
            <a:extLst>
              <a:ext uri="{FF2B5EF4-FFF2-40B4-BE49-F238E27FC236}">
                <a16:creationId xmlns:a16="http://schemas.microsoft.com/office/drawing/2014/main" id="{07535A34-5911-522F-085E-71206651A2EC}"/>
              </a:ext>
            </a:extLst>
          </p:cNvPr>
          <p:cNvSpPr>
            <a:spLocks noGrp="1"/>
          </p:cNvSpPr>
          <p:nvPr>
            <p:ph type="dt" sz="half" idx="10"/>
          </p:nvPr>
        </p:nvSpPr>
        <p:spPr/>
        <p:txBody>
          <a:bodyPr/>
          <a:lstStyle/>
          <a:p>
            <a:fld id="{796B9174-28B6-4F24-9306-EAF37F6D042E}"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073E5BC-1B1C-E80D-97DC-DE70A5F3E81E}"/>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56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                                                                      cont’d</a:t>
            </a:r>
          </a:p>
        </p:txBody>
      </p:sp>
      <p:pic>
        <p:nvPicPr>
          <p:cNvPr id="7" name="Content Placeholder 6">
            <a:extLst>
              <a:ext uri="{FF2B5EF4-FFF2-40B4-BE49-F238E27FC236}">
                <a16:creationId xmlns:a16="http://schemas.microsoft.com/office/drawing/2014/main" id="{E4FCB7F4-7132-3C9E-6568-982AD03C47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91909" y="1486894"/>
            <a:ext cx="7808181" cy="4264453"/>
          </a:xfrm>
        </p:spPr>
      </p:pic>
      <p:sp>
        <p:nvSpPr>
          <p:cNvPr id="5" name="Date Placeholder 4">
            <a:extLst>
              <a:ext uri="{FF2B5EF4-FFF2-40B4-BE49-F238E27FC236}">
                <a16:creationId xmlns:a16="http://schemas.microsoft.com/office/drawing/2014/main" id="{07535A34-5911-522F-085E-71206651A2EC}"/>
              </a:ext>
            </a:extLst>
          </p:cNvPr>
          <p:cNvSpPr>
            <a:spLocks noGrp="1"/>
          </p:cNvSpPr>
          <p:nvPr>
            <p:ph type="dt" sz="half" idx="10"/>
          </p:nvPr>
        </p:nvSpPr>
        <p:spPr/>
        <p:txBody>
          <a:bodyPr/>
          <a:lstStyle/>
          <a:p>
            <a:fld id="{A0DC04CD-8605-48B6-B7BB-8880C5C98437}"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073E5BC-1B1C-E80D-97DC-DE70A5F3E81E}"/>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16</a:t>
            </a:fld>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C830E2C-7572-62B6-B90E-4D10A8AFEB85}"/>
              </a:ext>
            </a:extLst>
          </p:cNvPr>
          <p:cNvSpPr txBox="1"/>
          <p:nvPr/>
        </p:nvSpPr>
        <p:spPr>
          <a:xfrm>
            <a:off x="2808805" y="6017797"/>
            <a:ext cx="5137817"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Figure 4: Pointer Generator Network Architecture in </a:t>
            </a:r>
            <a:r>
              <a:rPr lang="en-US" sz="1600" dirty="0">
                <a:solidFill>
                  <a:srgbClr val="002060"/>
                </a:solidFill>
                <a:effectLst/>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t>
            </a:r>
            <a:r>
              <a:rPr lang="en-US" sz="1600" dirty="0">
                <a:solidFill>
                  <a:srgbClr val="002060"/>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3</a:t>
            </a:r>
            <a:r>
              <a:rPr lang="en-US" sz="1600" dirty="0">
                <a:solidFill>
                  <a:srgbClr val="002060"/>
                </a:solidFill>
                <a:effectLst/>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a:t>
            </a:r>
            <a:endParaRPr lang="en-US" sz="16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185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 Analysis and Comparison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215787618"/>
              </p:ext>
            </p:extLst>
          </p:nvPr>
        </p:nvGraphicFramePr>
        <p:xfrm>
          <a:off x="1104900" y="1380565"/>
          <a:ext cx="9982200" cy="5065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2EDE92C1-783B-9E24-5E89-89BD4E6C5023}"/>
              </a:ext>
            </a:extLst>
          </p:cNvPr>
          <p:cNvSpPr>
            <a:spLocks noGrp="1"/>
          </p:cNvSpPr>
          <p:nvPr>
            <p:ph type="dt" sz="half" idx="10"/>
          </p:nvPr>
        </p:nvSpPr>
        <p:spPr/>
        <p:txBody>
          <a:bodyPr/>
          <a:lstStyle/>
          <a:p>
            <a:fld id="{5BEA0F56-0B86-4CC2-8DAC-4ADCFA26E251}"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4B1351F3-41DA-ADDA-3277-6412AEF64CFD}"/>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17</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Recommendation and Findings</a:t>
            </a:r>
          </a:p>
        </p:txBody>
      </p:sp>
      <p:sp>
        <p:nvSpPr>
          <p:cNvPr id="3" name="Text Placeholder 2"/>
          <p:cNvSpPr>
            <a:spLocks noGrp="1"/>
          </p:cNvSpPr>
          <p:nvPr>
            <p:ph type="body" idx="1"/>
          </p:nvPr>
        </p:nvSpPr>
        <p:spPr>
          <a:xfrm>
            <a:off x="1104900" y="1490836"/>
            <a:ext cx="4919472" cy="460841"/>
          </a:xfrm>
        </p:spPr>
        <p:txBody>
          <a:bodyPr/>
          <a:lstStyle/>
          <a:p>
            <a:pPr marL="342900" indent="-342900">
              <a:buFont typeface="Wingdings" panose="05000000000000000000" pitchFamily="2" charset="2"/>
              <a:buChar char="q"/>
            </a:pPr>
            <a:r>
              <a:rPr lang="en-US" dirty="0">
                <a:latin typeface="Arial" panose="020B0604020202020204" pitchFamily="34" charset="0"/>
                <a:cs typeface="Arial" panose="020B0604020202020204" pitchFamily="34" charset="0"/>
              </a:rPr>
              <a:t>Contributions:</a:t>
            </a:r>
          </a:p>
        </p:txBody>
      </p:sp>
      <p:sp>
        <p:nvSpPr>
          <p:cNvPr id="4" name="Content Placeholder 3"/>
          <p:cNvSpPr>
            <a:spLocks noGrp="1"/>
          </p:cNvSpPr>
          <p:nvPr>
            <p:ph sz="half" idx="2"/>
          </p:nvPr>
        </p:nvSpPr>
        <p:spPr>
          <a:xfrm>
            <a:off x="1350227" y="2224923"/>
            <a:ext cx="9735355" cy="4559501"/>
          </a:xfrm>
        </p:spPr>
        <p:txBody>
          <a:bodyPr>
            <a:normAutofit/>
          </a:bodyPr>
          <a:lstStyle/>
          <a:p>
            <a:pPr algn="just"/>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T5 Transformer and Hybrid Approach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sz="2200" dirty="0">
                <a:latin typeface="Arial" panose="020B0604020202020204" pitchFamily="34" charset="0"/>
                <a:cs typeface="Arial" panose="020B0604020202020204" pitchFamily="34" charset="0"/>
              </a:rPr>
              <a:t> handles complex Bengali sentences effectively. Also maintains contextual integrity in summaries.</a:t>
            </a:r>
          </a:p>
          <a:p>
            <a:pPr algn="just"/>
            <a:r>
              <a:rPr lang="en-US" sz="2200" dirty="0">
                <a:latin typeface="Arial" panose="020B0604020202020204" pitchFamily="34" charset="0"/>
                <a:cs typeface="Arial" panose="020B0604020202020204" pitchFamily="34" charset="0"/>
              </a:rPr>
              <a:t>The </a:t>
            </a:r>
            <a:r>
              <a:rPr lang="en-US" sz="2200" b="1" dirty="0" err="1">
                <a:latin typeface="Arial" panose="020B0604020202020204" pitchFamily="34" charset="0"/>
                <a:cs typeface="Arial" panose="020B0604020202020204" pitchFamily="34" charset="0"/>
              </a:rPr>
              <a:t>TextRank</a:t>
            </a:r>
            <a:r>
              <a:rPr lang="en-US" sz="2200" b="1" dirty="0">
                <a:latin typeface="Arial" panose="020B0604020202020204" pitchFamily="34" charset="0"/>
                <a:cs typeface="Arial" panose="020B0604020202020204" pitchFamily="34" charset="0"/>
              </a:rPr>
              <a:t>, Fuzzy C-Means, and Aggregate Scoring Methods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sz="2200" dirty="0">
                <a:latin typeface="Arial" panose="020B0604020202020204" pitchFamily="34" charset="0"/>
                <a:cs typeface="Arial" panose="020B0604020202020204" pitchFamily="34" charset="0"/>
              </a:rPr>
              <a:t> are straightforward and highly effective for extractive summarization. Enhances the overall extraction process by integrating multiple text features and clustering techniques.</a:t>
            </a:r>
          </a:p>
          <a:p>
            <a:pPr algn="just"/>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Hybrid Pointer Generator Network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[3]</a:t>
            </a:r>
            <a:r>
              <a:rPr lang="en-US" sz="2200" dirty="0">
                <a:latin typeface="Arial" panose="020B0604020202020204" pitchFamily="34" charset="0"/>
                <a:cs typeface="Arial" panose="020B0604020202020204" pitchFamily="34" charset="0"/>
              </a:rPr>
              <a:t> effectively handles out-of-vocabulary words. Coverage mechanism significantly reduces repetition. Maintains conceptual integrity and factual accuracy.</a:t>
            </a:r>
          </a:p>
        </p:txBody>
      </p:sp>
      <p:sp>
        <p:nvSpPr>
          <p:cNvPr id="12" name="Date Placeholder 11">
            <a:extLst>
              <a:ext uri="{FF2B5EF4-FFF2-40B4-BE49-F238E27FC236}">
                <a16:creationId xmlns:a16="http://schemas.microsoft.com/office/drawing/2014/main" id="{D72FCE09-9583-6ADB-FF0F-0131C6BFB3D3}"/>
              </a:ext>
            </a:extLst>
          </p:cNvPr>
          <p:cNvSpPr>
            <a:spLocks noGrp="1"/>
          </p:cNvSpPr>
          <p:nvPr>
            <p:ph type="dt" sz="half" idx="10"/>
          </p:nvPr>
        </p:nvSpPr>
        <p:spPr/>
        <p:txBody>
          <a:bodyPr/>
          <a:lstStyle/>
          <a:p>
            <a:fld id="{635C106B-A991-4059-8208-037A055CBFD3}"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B862A750-A9A1-A8B7-6D00-3AFD13BFE68A}"/>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Recommendation and Findings                                    cont’d</a:t>
            </a:r>
          </a:p>
        </p:txBody>
      </p:sp>
      <p:sp>
        <p:nvSpPr>
          <p:cNvPr id="3" name="Text Placeholder 2"/>
          <p:cNvSpPr>
            <a:spLocks noGrp="1"/>
          </p:cNvSpPr>
          <p:nvPr>
            <p:ph type="body" idx="1"/>
          </p:nvPr>
        </p:nvSpPr>
        <p:spPr>
          <a:xfrm>
            <a:off x="1104900" y="1490836"/>
            <a:ext cx="4919472" cy="460841"/>
          </a:xfrm>
        </p:spPr>
        <p:txBody>
          <a:bodyPr/>
          <a:lstStyle/>
          <a:p>
            <a:pPr marL="342900" indent="-342900">
              <a:buFont typeface="Wingdings" panose="05000000000000000000" pitchFamily="2" charset="2"/>
              <a:buChar char="q"/>
            </a:pPr>
            <a:r>
              <a:rPr lang="en-US" dirty="0">
                <a:latin typeface="Arial" panose="020B0604020202020204" pitchFamily="34" charset="0"/>
                <a:cs typeface="Arial" panose="020B0604020202020204" pitchFamily="34" charset="0"/>
              </a:rPr>
              <a:t>Limitations:</a:t>
            </a:r>
          </a:p>
        </p:txBody>
      </p:sp>
      <p:sp>
        <p:nvSpPr>
          <p:cNvPr id="4" name="Content Placeholder 3"/>
          <p:cNvSpPr>
            <a:spLocks noGrp="1"/>
          </p:cNvSpPr>
          <p:nvPr>
            <p:ph sz="half" idx="2"/>
          </p:nvPr>
        </p:nvSpPr>
        <p:spPr>
          <a:xfrm>
            <a:off x="1350227" y="2083918"/>
            <a:ext cx="9735355" cy="4559501"/>
          </a:xfrm>
        </p:spPr>
        <p:txBody>
          <a:bodyPr>
            <a:normAutofit/>
          </a:bodyPr>
          <a:lstStyle/>
          <a:p>
            <a:pPr algn="just"/>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T5 Transformer and Hybrid Approach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has high computational demands and requires longer training times.</a:t>
            </a:r>
          </a:p>
          <a:p>
            <a:pPr algn="just"/>
            <a:r>
              <a:rPr lang="en-US" sz="2200" dirty="0">
                <a:latin typeface="Arial" panose="020B0604020202020204" pitchFamily="34" charset="0"/>
                <a:cs typeface="Arial" panose="020B0604020202020204" pitchFamily="34" charset="0"/>
              </a:rPr>
              <a:t>The </a:t>
            </a:r>
            <a:r>
              <a:rPr lang="en-US" sz="2200" b="1" dirty="0" err="1">
                <a:latin typeface="Arial" panose="020B0604020202020204" pitchFamily="34" charset="0"/>
                <a:cs typeface="Arial" panose="020B0604020202020204" pitchFamily="34" charset="0"/>
              </a:rPr>
              <a:t>TextRank</a:t>
            </a:r>
            <a:r>
              <a:rPr lang="en-US" sz="2200" b="1" dirty="0">
                <a:latin typeface="Arial" panose="020B0604020202020204" pitchFamily="34" charset="0"/>
                <a:cs typeface="Arial" panose="020B0604020202020204" pitchFamily="34" charset="0"/>
              </a:rPr>
              <a:t>, Fuzzy C-Means, and Aggregate Scoring Methods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lack of fluidity and cohesion in generated summaries. Often fails to rephrase or integrate extracted sentences smoothly.</a:t>
            </a:r>
          </a:p>
          <a:p>
            <a:pPr algn="just"/>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Hybrid Pointer Generator Network </a:t>
            </a:r>
            <a:r>
              <a:rPr lang="en-US" sz="2200" b="1"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[3]</a:t>
            </a:r>
            <a:r>
              <a:rPr lang="en-US" sz="2200" dirty="0">
                <a:latin typeface="Arial" panose="020B0604020202020204" pitchFamily="34" charset="0"/>
                <a:cs typeface="Arial" panose="020B0604020202020204" pitchFamily="34" charset="0"/>
              </a:rPr>
              <a:t> requires large datasets for training. This method is computationally demanding, making real-time applications challenging.</a:t>
            </a:r>
          </a:p>
        </p:txBody>
      </p:sp>
      <p:sp>
        <p:nvSpPr>
          <p:cNvPr id="12" name="Date Placeholder 11">
            <a:extLst>
              <a:ext uri="{FF2B5EF4-FFF2-40B4-BE49-F238E27FC236}">
                <a16:creationId xmlns:a16="http://schemas.microsoft.com/office/drawing/2014/main" id="{D72FCE09-9583-6ADB-FF0F-0131C6BFB3D3}"/>
              </a:ext>
            </a:extLst>
          </p:cNvPr>
          <p:cNvSpPr>
            <a:spLocks noGrp="1"/>
          </p:cNvSpPr>
          <p:nvPr>
            <p:ph type="dt" sz="half" idx="10"/>
          </p:nvPr>
        </p:nvSpPr>
        <p:spPr/>
        <p:txBody>
          <a:bodyPr/>
          <a:lstStyle/>
          <a:p>
            <a:fld id="{C0F7C3C7-A087-4291-B5C0-E16CB64DF4FA}"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B862A750-A9A1-A8B7-6D00-3AFD13BFE68A}"/>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Paper Information</a:t>
            </a:r>
          </a:p>
        </p:txBody>
      </p:sp>
      <p:graphicFrame>
        <p:nvGraphicFramePr>
          <p:cNvPr id="7" name="Content Placeholder 6">
            <a:extLst>
              <a:ext uri="{FF2B5EF4-FFF2-40B4-BE49-F238E27FC236}">
                <a16:creationId xmlns:a16="http://schemas.microsoft.com/office/drawing/2014/main" id="{204BB540-2E2B-5339-536A-088440370445}"/>
              </a:ext>
            </a:extLst>
          </p:cNvPr>
          <p:cNvGraphicFramePr>
            <a:graphicFrameLocks noGrp="1"/>
          </p:cNvGraphicFramePr>
          <p:nvPr>
            <p:ph idx="1"/>
            <p:extLst>
              <p:ext uri="{D42A27DB-BD31-4B8C-83A1-F6EECF244321}">
                <p14:modId xmlns:p14="http://schemas.microsoft.com/office/powerpoint/2010/main" val="1269895810"/>
              </p:ext>
            </p:extLst>
          </p:nvPr>
        </p:nvGraphicFramePr>
        <p:xfrm>
          <a:off x="680818" y="1660599"/>
          <a:ext cx="10827327" cy="4754880"/>
        </p:xfrm>
        <a:graphic>
          <a:graphicData uri="http://schemas.openxmlformats.org/drawingml/2006/table">
            <a:tbl>
              <a:tblPr firstRow="1" bandRow="1">
                <a:tableStyleId>{21E4AEA4-8DFA-4A89-87EB-49C32662AFE0}</a:tableStyleId>
              </a:tblPr>
              <a:tblGrid>
                <a:gridCol w="904074">
                  <a:extLst>
                    <a:ext uri="{9D8B030D-6E8A-4147-A177-3AD203B41FA5}">
                      <a16:colId xmlns:a16="http://schemas.microsoft.com/office/drawing/2014/main" val="2174305280"/>
                    </a:ext>
                  </a:extLst>
                </a:gridCol>
                <a:gridCol w="3402744">
                  <a:extLst>
                    <a:ext uri="{9D8B030D-6E8A-4147-A177-3AD203B41FA5}">
                      <a16:colId xmlns:a16="http://schemas.microsoft.com/office/drawing/2014/main" val="945437022"/>
                    </a:ext>
                  </a:extLst>
                </a:gridCol>
                <a:gridCol w="2571964">
                  <a:extLst>
                    <a:ext uri="{9D8B030D-6E8A-4147-A177-3AD203B41FA5}">
                      <a16:colId xmlns:a16="http://schemas.microsoft.com/office/drawing/2014/main" val="2368225680"/>
                    </a:ext>
                  </a:extLst>
                </a:gridCol>
                <a:gridCol w="2722418">
                  <a:extLst>
                    <a:ext uri="{9D8B030D-6E8A-4147-A177-3AD203B41FA5}">
                      <a16:colId xmlns:a16="http://schemas.microsoft.com/office/drawing/2014/main" val="2103344802"/>
                    </a:ext>
                  </a:extLst>
                </a:gridCol>
                <a:gridCol w="1226127">
                  <a:extLst>
                    <a:ext uri="{9D8B030D-6E8A-4147-A177-3AD203B41FA5}">
                      <a16:colId xmlns:a16="http://schemas.microsoft.com/office/drawing/2014/main" val="1576640868"/>
                    </a:ext>
                  </a:extLst>
                </a:gridCol>
              </a:tblGrid>
              <a:tr h="370840">
                <a:tc>
                  <a:txBody>
                    <a:bodyPr/>
                    <a:lstStyle/>
                    <a:p>
                      <a:pPr algn="ctr"/>
                      <a:r>
                        <a:rPr lang="en-US" sz="1800" dirty="0">
                          <a:latin typeface="Arial" panose="020B0604020202020204" pitchFamily="34" charset="0"/>
                          <a:cs typeface="Arial" panose="020B0604020202020204" pitchFamily="34" charset="0"/>
                        </a:rPr>
                        <a:t>Serial No.</a:t>
                      </a:r>
                    </a:p>
                  </a:txBody>
                  <a:tcPr anchor="ctr"/>
                </a:tc>
                <a:tc>
                  <a:txBody>
                    <a:bodyPr/>
                    <a:lstStyle/>
                    <a:p>
                      <a:pPr algn="ctr"/>
                      <a:r>
                        <a:rPr lang="en-US" sz="1800" dirty="0">
                          <a:latin typeface="Arial" panose="020B0604020202020204" pitchFamily="34" charset="0"/>
                          <a:cs typeface="Arial" panose="020B0604020202020204" pitchFamily="34" charset="0"/>
                        </a:rPr>
                        <a:t>Title</a:t>
                      </a:r>
                    </a:p>
                  </a:txBody>
                  <a:tcPr anchor="ctr"/>
                </a:tc>
                <a:tc>
                  <a:txBody>
                    <a:bodyPr/>
                    <a:lstStyle/>
                    <a:p>
                      <a:pPr algn="ctr"/>
                      <a:r>
                        <a:rPr lang="en-US" sz="1800" dirty="0">
                          <a:latin typeface="Arial" panose="020B0604020202020204" pitchFamily="34" charset="0"/>
                          <a:cs typeface="Arial" panose="020B0604020202020204" pitchFamily="34" charset="0"/>
                        </a:rPr>
                        <a:t>Authors</a:t>
                      </a:r>
                    </a:p>
                  </a:txBody>
                  <a:tcPr anchor="ctr"/>
                </a:tc>
                <a:tc>
                  <a:txBody>
                    <a:bodyPr/>
                    <a:lstStyle/>
                    <a:p>
                      <a:pPr algn="ctr"/>
                      <a:r>
                        <a:rPr lang="en-US" sz="1800" dirty="0">
                          <a:latin typeface="Arial" panose="020B0604020202020204" pitchFamily="34" charset="0"/>
                          <a:cs typeface="Arial" panose="020B0604020202020204" pitchFamily="34" charset="0"/>
                        </a:rPr>
                        <a:t>Source</a:t>
                      </a:r>
                    </a:p>
                  </a:txBody>
                  <a:tcPr anchor="ctr"/>
                </a:tc>
                <a:tc>
                  <a:txBody>
                    <a:bodyPr/>
                    <a:lstStyle/>
                    <a:p>
                      <a:pPr algn="ctr"/>
                      <a:r>
                        <a:rPr lang="en-US" sz="1800" dirty="0">
                          <a:latin typeface="Arial" panose="020B0604020202020204" pitchFamily="34" charset="0"/>
                          <a:cs typeface="Arial" panose="020B0604020202020204" pitchFamily="34" charset="0"/>
                        </a:rPr>
                        <a:t>Published Year</a:t>
                      </a:r>
                    </a:p>
                  </a:txBody>
                  <a:tcPr anchor="ctr"/>
                </a:tc>
                <a:extLst>
                  <a:ext uri="{0D108BD9-81ED-4DB2-BD59-A6C34878D82A}">
                    <a16:rowId xmlns:a16="http://schemas.microsoft.com/office/drawing/2014/main" val="1160524652"/>
                  </a:ext>
                </a:extLst>
              </a:tr>
              <a:tr h="370840">
                <a:tc>
                  <a:txBody>
                    <a:bodyPr/>
                    <a:lstStyle/>
                    <a:p>
                      <a:pPr algn="ctr"/>
                      <a:r>
                        <a:rPr lang="en-US" sz="1800" b="1" dirty="0">
                          <a:latin typeface="Arial" panose="020B0604020202020204" pitchFamily="34" charset="0"/>
                          <a:cs typeface="Arial" panose="020B0604020202020204" pitchFamily="34" charset="0"/>
                        </a:rPr>
                        <a:t>01</a:t>
                      </a:r>
                    </a:p>
                  </a:txBody>
                  <a:tcPr anchor="ctr"/>
                </a:tc>
                <a:tc>
                  <a:txBody>
                    <a:bodyPr/>
                    <a:lstStyle/>
                    <a:p>
                      <a:pPr algn="l"/>
                      <a:r>
                        <a:rPr lang="en-US" sz="1800" kern="1200" dirty="0">
                          <a:solidFill>
                            <a:schemeClr val="dk1"/>
                          </a:solidFill>
                          <a:effectLst/>
                          <a:latin typeface="Arial" panose="020B0604020202020204" pitchFamily="34" charset="0"/>
                          <a:cs typeface="Arial" panose="020B0604020202020204" pitchFamily="34" charset="0"/>
                        </a:rPr>
                        <a:t>Bengali Text Summarization using </a:t>
                      </a:r>
                      <a:r>
                        <a:rPr lang="en-US" sz="1800" kern="1200" dirty="0" err="1">
                          <a:solidFill>
                            <a:schemeClr val="dk1"/>
                          </a:solidFill>
                          <a:effectLst/>
                          <a:latin typeface="Arial" panose="020B0604020202020204" pitchFamily="34" charset="0"/>
                          <a:cs typeface="Arial" panose="020B0604020202020204" pitchFamily="34" charset="0"/>
                        </a:rPr>
                        <a:t>TextRank</a:t>
                      </a:r>
                      <a:r>
                        <a:rPr lang="en-US" sz="1800" kern="1200" dirty="0">
                          <a:solidFill>
                            <a:schemeClr val="dk1"/>
                          </a:solidFill>
                          <a:effectLst/>
                          <a:latin typeface="Arial" panose="020B0604020202020204" pitchFamily="34" charset="0"/>
                          <a:cs typeface="Arial" panose="020B0604020202020204" pitchFamily="34" charset="0"/>
                        </a:rPr>
                        <a:t>, Fuzzy C-Means and Aggregate Scoring methods.</a:t>
                      </a:r>
                    </a:p>
                  </a:txBody>
                  <a:tcPr anchor="ctr"/>
                </a:tc>
                <a:tc>
                  <a:txBody>
                    <a:bodyPr/>
                    <a:lstStyle/>
                    <a:p>
                      <a:pPr algn="l"/>
                      <a:r>
                        <a:rPr lang="en-US" sz="1800" dirty="0">
                          <a:latin typeface="Arial" panose="020B0604020202020204" pitchFamily="34" charset="0"/>
                          <a:cs typeface="Arial" panose="020B0604020202020204" pitchFamily="34" charset="0"/>
                        </a:rPr>
                        <a:t>A. Rahman, F. M. Rafiq, R. Saha, R. </a:t>
                      </a:r>
                      <a:r>
                        <a:rPr lang="en-US" sz="1800" dirty="0" err="1">
                          <a:latin typeface="Arial" panose="020B0604020202020204" pitchFamily="34" charset="0"/>
                          <a:cs typeface="Arial" panose="020B0604020202020204" pitchFamily="34" charset="0"/>
                        </a:rPr>
                        <a:t>Rafian</a:t>
                      </a:r>
                      <a:r>
                        <a:rPr lang="en-US" sz="1800" dirty="0">
                          <a:latin typeface="Arial" panose="020B0604020202020204" pitchFamily="34" charset="0"/>
                          <a:cs typeface="Arial" panose="020B0604020202020204" pitchFamily="34" charset="0"/>
                        </a:rPr>
                        <a:t> and H. Arif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514843"/>
                          </a:solidFill>
                          <a:latin typeface="Arial" panose="020B0604020202020204" pitchFamily="34" charset="0"/>
                          <a:cs typeface="Arial" panose="020B0604020202020204" pitchFamily="34" charset="0"/>
                        </a:rPr>
                        <a:t>2019 IEEE Region 10 Symposium (TENSYMP)</a:t>
                      </a:r>
                    </a:p>
                  </a:txBody>
                  <a:tcPr anchor="ctr"/>
                </a:tc>
                <a:tc>
                  <a:txBody>
                    <a:bodyPr/>
                    <a:lstStyle/>
                    <a:p>
                      <a:pPr algn="ctr"/>
                      <a:r>
                        <a:rPr lang="en-US" sz="1800" dirty="0">
                          <a:latin typeface="Arial" panose="020B0604020202020204" pitchFamily="34" charset="0"/>
                          <a:cs typeface="Arial" panose="020B0604020202020204" pitchFamily="34" charset="0"/>
                        </a:rPr>
                        <a:t>2019</a:t>
                      </a:r>
                    </a:p>
                  </a:txBody>
                  <a:tcPr anchor="ctr"/>
                </a:tc>
                <a:extLst>
                  <a:ext uri="{0D108BD9-81ED-4DB2-BD59-A6C34878D82A}">
                    <a16:rowId xmlns:a16="http://schemas.microsoft.com/office/drawing/2014/main" val="3967495237"/>
                  </a:ext>
                </a:extLst>
              </a:tr>
              <a:tr h="370840">
                <a:tc>
                  <a:txBody>
                    <a:bodyPr/>
                    <a:lstStyle/>
                    <a:p>
                      <a:pPr algn="ctr"/>
                      <a:r>
                        <a:rPr lang="en-US" sz="1800" b="1" dirty="0">
                          <a:latin typeface="Arial" panose="020B0604020202020204" pitchFamily="34" charset="0"/>
                          <a:cs typeface="Arial" panose="020B0604020202020204" pitchFamily="34" charset="0"/>
                        </a:rPr>
                        <a:t>02</a:t>
                      </a:r>
                    </a:p>
                  </a:txBody>
                  <a:tcPr anchor="ctr"/>
                </a:tc>
                <a:tc>
                  <a:txBody>
                    <a:bodyPr/>
                    <a:lstStyle/>
                    <a:p>
                      <a:pPr algn="l"/>
                      <a:r>
                        <a:rPr lang="en-US" sz="1800" kern="1200" dirty="0">
                          <a:solidFill>
                            <a:schemeClr val="dk1"/>
                          </a:solidFill>
                          <a:effectLst/>
                          <a:latin typeface="Arial" panose="020B0604020202020204" pitchFamily="34" charset="0"/>
                          <a:cs typeface="Arial" panose="020B0604020202020204" pitchFamily="34" charset="0"/>
                        </a:rPr>
                        <a:t>Bengali News Abstractive Summarization: T5 Transformer and Hybrid Approach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K. M. Hasib, M. A. Rahman, M. I. Masum, F. D. Boer, S. Azam and A. Karim</a:t>
                      </a:r>
                    </a:p>
                  </a:txBody>
                  <a:tcPr anchor="ctr"/>
                </a:tc>
                <a:tc>
                  <a:txBody>
                    <a:bodyPr/>
                    <a:lstStyle/>
                    <a:p>
                      <a:pPr algn="ctr"/>
                      <a:r>
                        <a:rPr lang="en-US" sz="1800" dirty="0">
                          <a:solidFill>
                            <a:schemeClr val="tx1"/>
                          </a:solidFill>
                          <a:latin typeface="Arial" panose="020B0604020202020204" pitchFamily="34" charset="0"/>
                          <a:cs typeface="Arial" panose="020B0604020202020204" pitchFamily="34" charset="0"/>
                        </a:rPr>
                        <a:t>2023 International Conference on Digital Image Computing: Techniques and Applications (DICTA)</a:t>
                      </a:r>
                    </a:p>
                  </a:txBody>
                  <a:tcPr anchor="ctr"/>
                </a:tc>
                <a:tc>
                  <a:txBody>
                    <a:bodyPr/>
                    <a:lstStyle/>
                    <a:p>
                      <a:pPr algn="ctr"/>
                      <a:r>
                        <a:rPr lang="en-US" sz="1800" dirty="0">
                          <a:latin typeface="Arial" panose="020B0604020202020204" pitchFamily="34" charset="0"/>
                          <a:cs typeface="Arial" panose="020B0604020202020204" pitchFamily="34" charset="0"/>
                        </a:rPr>
                        <a:t>2023</a:t>
                      </a:r>
                    </a:p>
                  </a:txBody>
                  <a:tcPr anchor="ctr"/>
                </a:tc>
                <a:extLst>
                  <a:ext uri="{0D108BD9-81ED-4DB2-BD59-A6C34878D82A}">
                    <a16:rowId xmlns:a16="http://schemas.microsoft.com/office/drawing/2014/main" val="2621139904"/>
                  </a:ext>
                </a:extLst>
              </a:tr>
              <a:tr h="370840">
                <a:tc>
                  <a:txBody>
                    <a:bodyPr/>
                    <a:lstStyle/>
                    <a:p>
                      <a:pPr algn="ctr"/>
                      <a:r>
                        <a:rPr lang="en-US" sz="1800" b="1" dirty="0">
                          <a:latin typeface="Arial" panose="020B0604020202020204" pitchFamily="34" charset="0"/>
                          <a:cs typeface="Arial" panose="020B0604020202020204" pitchFamily="34" charset="0"/>
                        </a:rPr>
                        <a:t>03</a:t>
                      </a:r>
                    </a:p>
                  </a:txBody>
                  <a:tcPr anchor="ctr"/>
                </a:tc>
                <a:tc>
                  <a:txBody>
                    <a:bodyPr/>
                    <a:lstStyle/>
                    <a:p>
                      <a:pPr algn="l"/>
                      <a:r>
                        <a:rPr lang="en-US" sz="1800" kern="1200" dirty="0">
                          <a:solidFill>
                            <a:schemeClr val="dk1"/>
                          </a:solidFill>
                          <a:effectLst/>
                          <a:latin typeface="Arial" panose="020B0604020202020204" pitchFamily="34" charset="0"/>
                          <a:cs typeface="Arial" panose="020B0604020202020204" pitchFamily="34" charset="0"/>
                        </a:rPr>
                        <a:t>Pointer over Attention: An Improved Bangla Text Summarization Approach Using Hybrid Pointer Generator Network</a:t>
                      </a:r>
                    </a:p>
                  </a:txBody>
                  <a:tcPr anchor="ctr"/>
                </a:tc>
                <a:tc>
                  <a:txBody>
                    <a:bodyPr/>
                    <a:lstStyle/>
                    <a:p>
                      <a:pPr algn="l"/>
                      <a:r>
                        <a:rPr lang="en-US" sz="1800" dirty="0">
                          <a:latin typeface="Arial" panose="020B0604020202020204" pitchFamily="34" charset="0"/>
                          <a:cs typeface="Arial" panose="020B0604020202020204" pitchFamily="34" charset="0"/>
                        </a:rPr>
                        <a:t>N. Dhar, G. Saha, P. Bhattacharjee, A. Mallick and M. S. Islam</a:t>
                      </a:r>
                    </a:p>
                  </a:txBody>
                  <a:tcPr anchor="ctr"/>
                </a:tc>
                <a:tc>
                  <a:txBody>
                    <a:bodyPr/>
                    <a:lstStyle/>
                    <a:p>
                      <a:pPr algn="ctr"/>
                      <a:r>
                        <a:rPr lang="en-US" sz="1800" dirty="0">
                          <a:solidFill>
                            <a:schemeClr val="tx1"/>
                          </a:solidFill>
                          <a:latin typeface="Arial" panose="020B0604020202020204" pitchFamily="34" charset="0"/>
                          <a:cs typeface="Arial" panose="020B0604020202020204" pitchFamily="34" charset="0"/>
                        </a:rPr>
                        <a:t>2021 24th International Conference on Computer and Information Technology (ICCIT)</a:t>
                      </a:r>
                    </a:p>
                  </a:txBody>
                  <a:tcPr anchor="ctr"/>
                </a:tc>
                <a:tc>
                  <a:txBody>
                    <a:bodyPr/>
                    <a:lstStyle/>
                    <a:p>
                      <a:pPr algn="ctr"/>
                      <a:r>
                        <a:rPr lang="en-US" sz="1800" dirty="0">
                          <a:latin typeface="Arial" panose="020B0604020202020204" pitchFamily="34" charset="0"/>
                          <a:cs typeface="Arial" panose="020B0604020202020204" pitchFamily="34" charset="0"/>
                        </a:rPr>
                        <a:t>2021</a:t>
                      </a:r>
                    </a:p>
                  </a:txBody>
                  <a:tcPr anchor="ctr"/>
                </a:tc>
                <a:extLst>
                  <a:ext uri="{0D108BD9-81ED-4DB2-BD59-A6C34878D82A}">
                    <a16:rowId xmlns:a16="http://schemas.microsoft.com/office/drawing/2014/main" val="99593102"/>
                  </a:ext>
                </a:extLst>
              </a:tr>
            </a:tbl>
          </a:graphicData>
        </a:graphic>
      </p:graphicFrame>
      <p:sp>
        <p:nvSpPr>
          <p:cNvPr id="8" name="TextBox 7">
            <a:extLst>
              <a:ext uri="{FF2B5EF4-FFF2-40B4-BE49-F238E27FC236}">
                <a16:creationId xmlns:a16="http://schemas.microsoft.com/office/drawing/2014/main" id="{5C1FBEE2-057A-265D-59E3-061E0B8B0821}"/>
              </a:ext>
            </a:extLst>
          </p:cNvPr>
          <p:cNvSpPr txBox="1"/>
          <p:nvPr/>
        </p:nvSpPr>
        <p:spPr>
          <a:xfrm>
            <a:off x="4574194" y="1363071"/>
            <a:ext cx="3040576"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Table 1: Publications Summary</a:t>
            </a:r>
          </a:p>
        </p:txBody>
      </p:sp>
      <p:sp>
        <p:nvSpPr>
          <p:cNvPr id="4" name="Date Placeholder 3">
            <a:extLst>
              <a:ext uri="{FF2B5EF4-FFF2-40B4-BE49-F238E27FC236}">
                <a16:creationId xmlns:a16="http://schemas.microsoft.com/office/drawing/2014/main" id="{2D91CAE0-A611-FAD0-2D84-953124C524B6}"/>
              </a:ext>
            </a:extLst>
          </p:cNvPr>
          <p:cNvSpPr>
            <a:spLocks noGrp="1"/>
          </p:cNvSpPr>
          <p:nvPr>
            <p:ph type="dt" sz="half" idx="10"/>
          </p:nvPr>
        </p:nvSpPr>
        <p:spPr/>
        <p:txBody>
          <a:bodyPr/>
          <a:lstStyle/>
          <a:p>
            <a:fld id="{F3C56354-FA60-49BD-8103-18998338E2A9}" type="datetime1">
              <a:rPr lang="en-US" smtClean="0">
                <a:latin typeface="Arial" panose="020B0604020202020204" pitchFamily="34" charset="0"/>
                <a:cs typeface="Arial" panose="020B0604020202020204" pitchFamily="34" charset="0"/>
              </a:rPr>
              <a:t>03-Jun-24</a:t>
            </a:fld>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8AFAF66-C3B7-D2E7-2BEC-04108E38A338}"/>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Recommendation and Findings                                    cont’d</a:t>
            </a:r>
          </a:p>
        </p:txBody>
      </p:sp>
      <p:sp>
        <p:nvSpPr>
          <p:cNvPr id="5" name="Text Placeholder 4"/>
          <p:cNvSpPr>
            <a:spLocks noGrp="1"/>
          </p:cNvSpPr>
          <p:nvPr>
            <p:ph type="body" sz="quarter" idx="3"/>
          </p:nvPr>
        </p:nvSpPr>
        <p:spPr>
          <a:xfrm>
            <a:off x="1104900" y="1551081"/>
            <a:ext cx="4919472" cy="424983"/>
          </a:xfrm>
        </p:spPr>
        <p:txBody>
          <a:bodyPr/>
          <a:lstStyle/>
          <a:p>
            <a:pPr marL="342900" indent="-342900">
              <a:buFont typeface="Wingdings" panose="05000000000000000000" pitchFamily="2" charset="2"/>
              <a:buChar char="q"/>
            </a:pPr>
            <a:r>
              <a:rPr lang="en-US" dirty="0">
                <a:latin typeface="Arial" panose="020B0604020202020204" pitchFamily="34" charset="0"/>
                <a:cs typeface="Arial" panose="020B0604020202020204" pitchFamily="34" charset="0"/>
              </a:rPr>
              <a:t>Recommendation:</a:t>
            </a:r>
          </a:p>
        </p:txBody>
      </p:sp>
      <p:sp>
        <p:nvSpPr>
          <p:cNvPr id="20" name="Rectangle: Rounded Corners 19">
            <a:extLst>
              <a:ext uri="{FF2B5EF4-FFF2-40B4-BE49-F238E27FC236}">
                <a16:creationId xmlns:a16="http://schemas.microsoft.com/office/drawing/2014/main" id="{763FC8FF-F874-0294-C549-87DA8F1A8402}"/>
              </a:ext>
            </a:extLst>
          </p:cNvPr>
          <p:cNvSpPr/>
          <p:nvPr/>
        </p:nvSpPr>
        <p:spPr>
          <a:xfrm>
            <a:off x="1892719" y="2698375"/>
            <a:ext cx="3576918" cy="22841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200" dirty="0">
                <a:latin typeface="Arial" panose="020B0604020202020204" pitchFamily="34" charset="0"/>
                <a:cs typeface="Arial" panose="020B0604020202020204" pitchFamily="34" charset="0"/>
              </a:rPr>
              <a:t>Considering all aspects and objectives, I would recommend Hybrid Pointer Generator Network </a:t>
            </a:r>
            <a:r>
              <a:rPr lang="en-US" sz="2400"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[3]</a:t>
            </a:r>
            <a:r>
              <a:rPr lang="en-US" sz="2200" dirty="0">
                <a:solidFill>
                  <a:srgbClr val="002060"/>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approach for text summarization. </a:t>
            </a:r>
          </a:p>
        </p:txBody>
      </p:sp>
      <p:sp>
        <p:nvSpPr>
          <p:cNvPr id="21" name="Rectangle: Rounded Corners 20">
            <a:extLst>
              <a:ext uri="{FF2B5EF4-FFF2-40B4-BE49-F238E27FC236}">
                <a16:creationId xmlns:a16="http://schemas.microsoft.com/office/drawing/2014/main" id="{3CC98E24-EC27-B081-C938-7D50B14B7630}"/>
              </a:ext>
            </a:extLst>
          </p:cNvPr>
          <p:cNvSpPr/>
          <p:nvPr/>
        </p:nvSpPr>
        <p:spPr>
          <a:xfrm>
            <a:off x="6024372" y="2590798"/>
            <a:ext cx="4517046" cy="24992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200" dirty="0">
                <a:latin typeface="Arial" panose="020B0604020202020204" pitchFamily="34" charset="0"/>
                <a:cs typeface="Arial" panose="020B0604020202020204" pitchFamily="34" charset="0"/>
              </a:rPr>
              <a:t>In spite of High computational demand, the output will be more accurate and coherent. It’s abstractive summary will also be generated after handling out-of-vocabulary words and repetitions. </a:t>
            </a:r>
          </a:p>
        </p:txBody>
      </p:sp>
      <p:sp>
        <p:nvSpPr>
          <p:cNvPr id="22" name="Date Placeholder 21">
            <a:extLst>
              <a:ext uri="{FF2B5EF4-FFF2-40B4-BE49-F238E27FC236}">
                <a16:creationId xmlns:a16="http://schemas.microsoft.com/office/drawing/2014/main" id="{414CCE1C-24D8-FE99-65B3-080DECE59E69}"/>
              </a:ext>
            </a:extLst>
          </p:cNvPr>
          <p:cNvSpPr>
            <a:spLocks noGrp="1"/>
          </p:cNvSpPr>
          <p:nvPr>
            <p:ph type="dt" sz="half" idx="10"/>
          </p:nvPr>
        </p:nvSpPr>
        <p:spPr/>
        <p:txBody>
          <a:bodyPr/>
          <a:lstStyle/>
          <a:p>
            <a:fld id="{E8C6F672-390D-40D8-89B4-6B103EE065A5}"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D8205A29-9E84-D005-FC90-B5B64B0C2410}"/>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20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96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1104900" y="1340223"/>
            <a:ext cx="9482418" cy="4572001"/>
          </a:xfrm>
        </p:spPr>
        <p:txBody>
          <a:bodyPr/>
          <a:lstStyle/>
          <a:p>
            <a:endParaRPr lang="en-US"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We analyzed three papers to work on Bangla Text Summarization.</a:t>
            </a:r>
          </a:p>
          <a:p>
            <a:pPr algn="just"/>
            <a:r>
              <a:rPr lang="en-US" sz="2200" dirty="0">
                <a:latin typeface="Arial" panose="020B0604020202020204" pitchFamily="34" charset="0"/>
                <a:cs typeface="Arial" panose="020B0604020202020204" pitchFamily="34" charset="0"/>
              </a:rPr>
              <a:t>Each one of them used a different methodology and achieved success in individual ways.</a:t>
            </a:r>
          </a:p>
          <a:p>
            <a:pPr algn="just"/>
            <a:r>
              <a:rPr lang="en-US" sz="2200" dirty="0">
                <a:latin typeface="Arial" panose="020B0604020202020204" pitchFamily="34" charset="0"/>
                <a:cs typeface="Arial" panose="020B0604020202020204" pitchFamily="34" charset="0"/>
              </a:rPr>
              <a:t>This study analyzed strengths and weaknesses of three different approaches to Bengali text summarization.</a:t>
            </a:r>
          </a:p>
          <a:p>
            <a:pPr algn="just"/>
            <a:r>
              <a:rPr lang="en-US" sz="2200" dirty="0">
                <a:latin typeface="Arial" panose="020B0604020202020204" pitchFamily="34" charset="0"/>
                <a:cs typeface="Arial" panose="020B0604020202020204" pitchFamily="34" charset="0"/>
              </a:rPr>
              <a:t>Considering all necessary requirements, like abstraction, accuracy, handling multiple situations, The Hybrid Pointer Network </a:t>
            </a:r>
            <a:r>
              <a:rPr lang="en-US" sz="2200" dirty="0">
                <a:solidFill>
                  <a:srgbClr val="002060"/>
                </a:solidFill>
                <a:effectLst/>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[3]</a:t>
            </a:r>
            <a:r>
              <a:rPr lang="en-US" sz="2200" dirty="0">
                <a:solidFill>
                  <a:srgbClr val="002060"/>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is recommended.</a:t>
            </a:r>
          </a:p>
        </p:txBody>
      </p:sp>
      <p:sp>
        <p:nvSpPr>
          <p:cNvPr id="4" name="Date Placeholder 3">
            <a:extLst>
              <a:ext uri="{FF2B5EF4-FFF2-40B4-BE49-F238E27FC236}">
                <a16:creationId xmlns:a16="http://schemas.microsoft.com/office/drawing/2014/main" id="{6C7AEDFB-36BA-6FF9-495A-ED8B62318A5B}"/>
              </a:ext>
            </a:extLst>
          </p:cNvPr>
          <p:cNvSpPr>
            <a:spLocks noGrp="1"/>
          </p:cNvSpPr>
          <p:nvPr>
            <p:ph type="dt" sz="half" idx="10"/>
          </p:nvPr>
        </p:nvSpPr>
        <p:spPr/>
        <p:txBody>
          <a:bodyPr/>
          <a:lstStyle/>
          <a:p>
            <a:fld id="{83AAA85D-E405-4C23-BB71-BB5346E06220}"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E492787C-673B-0DF0-1143-A5336ED3BBEF}"/>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21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14" name="Content Placeholder 13"/>
          <p:cNvSpPr>
            <a:spLocks noGrp="1"/>
          </p:cNvSpPr>
          <p:nvPr>
            <p:ph idx="1"/>
          </p:nvPr>
        </p:nvSpPr>
        <p:spPr/>
        <p:txBody>
          <a:bodyPr>
            <a:normAutofit/>
          </a:bodyPr>
          <a:lstStyle/>
          <a:p>
            <a:pPr marL="457200" indent="-457200">
              <a:buFont typeface="+mj-lt"/>
              <a:buAutoNum type="arabicPeriod"/>
            </a:pPr>
            <a:r>
              <a:rPr lang="en-US" dirty="0">
                <a:latin typeface="Arial" panose="020B0604020202020204" pitchFamily="34" charset="0"/>
                <a:cs typeface="Arial" panose="020B0604020202020204" pitchFamily="34" charset="0"/>
              </a:rPr>
              <a:t>K. M. Hasib, M. A. Rahman, M. I. Masum, F. D. Boer, S. Azam, and A. Karim, "Bengali News Abstractive Summarization: T5 Transformer and Hybrid Approach," in Proc. 2023 Int. Conf. Digital Image Computing: Techniques and Applications (DICTA), Port Macquarie, Australia, 2023, pp. 539-545,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10.1109/DICTA60407.2023.00080.</a:t>
            </a:r>
          </a:p>
          <a:p>
            <a:pPr marL="457200" indent="-457200">
              <a:buFont typeface="+mj-lt"/>
              <a:buAutoNum type="arabicPeriod"/>
            </a:pPr>
            <a:r>
              <a:rPr lang="en-US" dirty="0">
                <a:latin typeface="Arial" panose="020B0604020202020204" pitchFamily="34" charset="0"/>
                <a:cs typeface="Arial" panose="020B0604020202020204" pitchFamily="34" charset="0"/>
              </a:rPr>
              <a:t>A. Rahman, F. M. Rafiq, R. Saha, R. </a:t>
            </a:r>
            <a:r>
              <a:rPr lang="en-US" dirty="0" err="1">
                <a:latin typeface="Arial" panose="020B0604020202020204" pitchFamily="34" charset="0"/>
                <a:cs typeface="Arial" panose="020B0604020202020204" pitchFamily="34" charset="0"/>
              </a:rPr>
              <a:t>Rafian</a:t>
            </a:r>
            <a:r>
              <a:rPr lang="en-US" dirty="0">
                <a:latin typeface="Arial" panose="020B0604020202020204" pitchFamily="34" charset="0"/>
                <a:cs typeface="Arial" panose="020B0604020202020204" pitchFamily="34" charset="0"/>
              </a:rPr>
              <a:t>, and H. Arif, "Bengali Text Summarization using </a:t>
            </a:r>
            <a:r>
              <a:rPr lang="en-US" dirty="0" err="1">
                <a:latin typeface="Arial" panose="020B0604020202020204" pitchFamily="34" charset="0"/>
                <a:cs typeface="Arial" panose="020B0604020202020204" pitchFamily="34" charset="0"/>
              </a:rPr>
              <a:t>TextRank</a:t>
            </a:r>
            <a:r>
              <a:rPr lang="en-US" dirty="0">
                <a:latin typeface="Arial" panose="020B0604020202020204" pitchFamily="34" charset="0"/>
                <a:cs typeface="Arial" panose="020B0604020202020204" pitchFamily="34" charset="0"/>
              </a:rPr>
              <a:t>, Fuzzy C-Means, and Aggregate Scoring methods," in Proc. 2019 IEEE Region 10 Symposium (TENSYMP), Kolkata, India, 2019, pp. 331-336,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10.1109/TENSYMP46218.2019.8971039.</a:t>
            </a:r>
          </a:p>
          <a:p>
            <a:pPr marL="457200" indent="-457200">
              <a:buFont typeface="+mj-lt"/>
              <a:buAutoNum type="arabicPeriod"/>
            </a:pPr>
            <a:r>
              <a:rPr lang="en-US" dirty="0">
                <a:latin typeface="Arial" panose="020B0604020202020204" pitchFamily="34" charset="0"/>
                <a:cs typeface="Arial" panose="020B0604020202020204" pitchFamily="34" charset="0"/>
              </a:rPr>
              <a:t>N. Dhar, G. Saha, P. Bhattacharjee, A. Mallick, and M. S. Islam, "Pointer over Attention: An Improved Bangla Text Summarization Approach Using Hybrid Pointer Generator Network," in Proc. 2021 24th Int. Conf. on Computer and Information Technology (ICCIT), Dhaka, Bangladesh, 2021, pp. 1-5,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10.1109/ICCIT54785.2021.9689852.</a:t>
            </a:r>
          </a:p>
          <a:p>
            <a:pPr marL="457200" indent="-457200">
              <a:buFont typeface="+mj-lt"/>
              <a:buAutoNum type="arabicPeriod"/>
            </a:pPr>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CF20BA05-2F8D-6E22-EB1A-900B747D7D88}"/>
              </a:ext>
            </a:extLst>
          </p:cNvPr>
          <p:cNvSpPr>
            <a:spLocks noGrp="1"/>
          </p:cNvSpPr>
          <p:nvPr>
            <p:ph type="dt" sz="half" idx="10"/>
          </p:nvPr>
        </p:nvSpPr>
        <p:spPr/>
        <p:txBody>
          <a:bodyPr/>
          <a:lstStyle/>
          <a:p>
            <a:fld id="{6C85242F-CEC6-499C-9FD5-12BFD8F669A9}"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085476F-F969-EF7B-ADBB-9A8A04931BE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22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14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14" name="Content Placeholder 13"/>
          <p:cNvSpPr>
            <a:spLocks noGrp="1"/>
          </p:cNvSpPr>
          <p:nvPr>
            <p:ph idx="1"/>
          </p:nvPr>
        </p:nvSpPr>
        <p:spPr/>
        <p:txBody>
          <a:bodyPr>
            <a:normAutofit/>
          </a:bodyPr>
          <a:lstStyle/>
          <a:p>
            <a:pPr marL="457200" indent="-457200">
              <a:buFont typeface="+mj-lt"/>
              <a:buAutoNum type="arabicPeriod" startAt="4"/>
            </a:pPr>
            <a:r>
              <a:rPr lang="en-US" dirty="0">
                <a:latin typeface="Arial" panose="020B0604020202020204" pitchFamily="34" charset="0"/>
                <a:cs typeface="Arial" panose="020B0604020202020204" pitchFamily="34" charset="0"/>
              </a:rPr>
              <a:t>P. Bhattacharjee, A. Mallick, M. S. Islam, and M. E. Jannat, "Bengali Abstractive News Summarization (BANS): A Neural Attention Approach," in Proceedings of International Conference on Trends in Computational and Cognitive Engineering, M. S. Kaiser, A. Bandyopadhyay, M. Mahmud, and K. Ray, Eds. Advances in Intelligent Systems and Computing, vol. 1309. Springer, Singapore, 2021.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10.1007/978-981-33-4673-4_4.</a:t>
            </a:r>
          </a:p>
          <a:p>
            <a:pPr marL="457200" indent="-457200">
              <a:buFont typeface="+mj-lt"/>
              <a:buAutoNum type="arabicPeriod" startAt="4"/>
            </a:pPr>
            <a:r>
              <a:rPr lang="en-US" dirty="0">
                <a:latin typeface="Arial" panose="020B0604020202020204" pitchFamily="34" charset="0"/>
                <a:cs typeface="Arial" panose="020B0604020202020204" pitchFamily="34" charset="0"/>
              </a:rPr>
              <a:t>R. R. Chowdhury, M. T. Nayeem, T. T. </a:t>
            </a:r>
            <a:r>
              <a:rPr lang="en-US" dirty="0" err="1">
                <a:latin typeface="Arial" panose="020B0604020202020204" pitchFamily="34" charset="0"/>
                <a:cs typeface="Arial" panose="020B0604020202020204" pitchFamily="34" charset="0"/>
              </a:rPr>
              <a:t>Mim</a:t>
            </a:r>
            <a:r>
              <a:rPr lang="en-US" dirty="0">
                <a:latin typeface="Arial" panose="020B0604020202020204" pitchFamily="34" charset="0"/>
                <a:cs typeface="Arial" panose="020B0604020202020204" pitchFamily="34" charset="0"/>
              </a:rPr>
              <a:t>, M. S. R. Chowdhury, and T. Jannat, "Unsupervised Abstractive Summarization of Bengali Text Documents," </a:t>
            </a:r>
            <a:r>
              <a:rPr lang="en-US" dirty="0" err="1">
                <a:latin typeface="Arial" panose="020B0604020202020204" pitchFamily="34" charset="0"/>
                <a:cs typeface="Arial" panose="020B0604020202020204" pitchFamily="34" charset="0"/>
              </a:rPr>
              <a:t>arXiv</a:t>
            </a:r>
            <a:r>
              <a:rPr lang="en-US" dirty="0">
                <a:latin typeface="Arial" panose="020B0604020202020204" pitchFamily="34" charset="0"/>
                <a:cs typeface="Arial" panose="020B0604020202020204" pitchFamily="34" charset="0"/>
              </a:rPr>
              <a:t> preprint arXiv:2102.04490, 2021. [Online]. Available: </a:t>
            </a:r>
            <a:r>
              <a:rPr lang="en-US" dirty="0">
                <a:latin typeface="Arial" panose="020B0604020202020204" pitchFamily="34" charset="0"/>
                <a:cs typeface="Arial" panose="020B0604020202020204" pitchFamily="34" charset="0"/>
                <a:hlinkClick r:id="rId2"/>
              </a:rPr>
              <a:t>https://arxiv.org/abs/2102.04490</a:t>
            </a:r>
            <a:r>
              <a:rPr lang="en-US" dirty="0">
                <a:latin typeface="Arial" panose="020B0604020202020204" pitchFamily="34" charset="0"/>
                <a:cs typeface="Arial" panose="020B0604020202020204" pitchFamily="34" charset="0"/>
              </a:rPr>
              <a:t>.</a:t>
            </a:r>
          </a:p>
          <a:p>
            <a:pPr marL="457200" indent="-457200">
              <a:buFont typeface="+mj-lt"/>
              <a:buAutoNum type="arabicPeriod" startAt="4"/>
            </a:pP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Andhale</a:t>
            </a:r>
            <a:r>
              <a:rPr lang="en-US" dirty="0">
                <a:latin typeface="Arial" panose="020B0604020202020204" pitchFamily="34" charset="0"/>
                <a:cs typeface="Arial" panose="020B0604020202020204" pitchFamily="34" charset="0"/>
              </a:rPr>
              <a:t> and L. A. </a:t>
            </a:r>
            <a:r>
              <a:rPr lang="en-US" dirty="0" err="1">
                <a:latin typeface="Arial" panose="020B0604020202020204" pitchFamily="34" charset="0"/>
                <a:cs typeface="Arial" panose="020B0604020202020204" pitchFamily="34" charset="0"/>
              </a:rPr>
              <a:t>Bewoor</a:t>
            </a:r>
            <a:r>
              <a:rPr lang="en-US" dirty="0">
                <a:latin typeface="Arial" panose="020B0604020202020204" pitchFamily="34" charset="0"/>
                <a:cs typeface="Arial" panose="020B0604020202020204" pitchFamily="34" charset="0"/>
              </a:rPr>
              <a:t>, "An overview of Text Summarization techniques," 2016 International Conference on Computing Communication Control and Automation (ICCUBEA), Pune, India, 2016, pp. 1-7.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10.1109/ICCUBEA.2016.7860024.</a:t>
            </a:r>
          </a:p>
        </p:txBody>
      </p:sp>
      <p:sp>
        <p:nvSpPr>
          <p:cNvPr id="3" name="Date Placeholder 2">
            <a:extLst>
              <a:ext uri="{FF2B5EF4-FFF2-40B4-BE49-F238E27FC236}">
                <a16:creationId xmlns:a16="http://schemas.microsoft.com/office/drawing/2014/main" id="{CF20BA05-2F8D-6E22-EB1A-900B747D7D88}"/>
              </a:ext>
            </a:extLst>
          </p:cNvPr>
          <p:cNvSpPr>
            <a:spLocks noGrp="1"/>
          </p:cNvSpPr>
          <p:nvPr>
            <p:ph type="dt" sz="half" idx="10"/>
          </p:nvPr>
        </p:nvSpPr>
        <p:spPr/>
        <p:txBody>
          <a:bodyPr/>
          <a:lstStyle/>
          <a:p>
            <a:fld id="{3FF2EECF-484D-42AC-A000-784AA9977F4E}"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085476F-F969-EF7B-ADBB-9A8A04931BE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23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34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14" name="Content Placeholder 13"/>
          <p:cNvSpPr>
            <a:spLocks noGrp="1"/>
          </p:cNvSpPr>
          <p:nvPr>
            <p:ph idx="1"/>
          </p:nvPr>
        </p:nvSpPr>
        <p:spPr/>
        <p:txBody>
          <a:bodyPr>
            <a:normAutofit/>
          </a:bodyPr>
          <a:lstStyle/>
          <a:p>
            <a:pPr marL="457200" indent="-457200">
              <a:buFont typeface="+mj-lt"/>
              <a:buAutoNum type="arabicPeriod" startAt="7"/>
            </a:pPr>
            <a:r>
              <a:rPr lang="en-US" dirty="0">
                <a:latin typeface="Arial" panose="020B0604020202020204" pitchFamily="34" charset="0"/>
                <a:cs typeface="Arial" panose="020B0604020202020204" pitchFamily="34" charset="0"/>
              </a:rPr>
              <a:t>P. P. Ghosh, R. </a:t>
            </a:r>
            <a:r>
              <a:rPr lang="en-US" dirty="0" err="1">
                <a:latin typeface="Arial" panose="020B0604020202020204" pitchFamily="34" charset="0"/>
                <a:cs typeface="Arial" panose="020B0604020202020204" pitchFamily="34" charset="0"/>
              </a:rPr>
              <a:t>Shahariar</a:t>
            </a:r>
            <a:r>
              <a:rPr lang="en-US" dirty="0">
                <a:latin typeface="Arial" panose="020B0604020202020204" pitchFamily="34" charset="0"/>
                <a:cs typeface="Arial" panose="020B0604020202020204" pitchFamily="34" charset="0"/>
              </a:rPr>
              <a:t>, and M. A. H. Khan, "A Rule-Based Extractive Text Summarization Technique for Bangla News Documents," International Journal of Modern Education and Computer Science, vol. 10, no. 12, pp. 44-53, Dec. 2018.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10.5815/ijmecs.2018.12.06.</a:t>
            </a:r>
          </a:p>
          <a:p>
            <a:pPr marL="457200" indent="-457200">
              <a:buFont typeface="+mj-lt"/>
              <a:buAutoNum type="arabicPeriod" startAt="7"/>
            </a:pPr>
            <a:r>
              <a:rPr lang="en-US" dirty="0">
                <a:latin typeface="Arial" panose="020B0604020202020204" pitchFamily="34" charset="0"/>
                <a:cs typeface="Arial" panose="020B0604020202020204" pitchFamily="34" charset="0"/>
              </a:rPr>
              <a:t>P. B. </a:t>
            </a:r>
            <a:r>
              <a:rPr lang="en-US" dirty="0" err="1">
                <a:latin typeface="Arial" panose="020B0604020202020204" pitchFamily="34" charset="0"/>
                <a:cs typeface="Arial" panose="020B0604020202020204" pitchFamily="34" charset="0"/>
              </a:rPr>
              <a:t>Tumpa</a:t>
            </a:r>
            <a:r>
              <a:rPr lang="en-US" dirty="0">
                <a:latin typeface="Arial" panose="020B0604020202020204" pitchFamily="34" charset="0"/>
                <a:cs typeface="Arial" panose="020B0604020202020204" pitchFamily="34" charset="0"/>
              </a:rPr>
              <a:t>, S. </a:t>
            </a:r>
            <a:r>
              <a:rPr lang="en-US" dirty="0" err="1">
                <a:latin typeface="Arial" panose="020B0604020202020204" pitchFamily="34" charset="0"/>
                <a:cs typeface="Arial" panose="020B0604020202020204" pitchFamily="34" charset="0"/>
              </a:rPr>
              <a:t>Yeasmin</a:t>
            </a:r>
            <a:r>
              <a:rPr lang="en-US" dirty="0">
                <a:latin typeface="Arial" panose="020B0604020202020204" pitchFamily="34" charset="0"/>
                <a:cs typeface="Arial" panose="020B0604020202020204" pitchFamily="34" charset="0"/>
              </a:rPr>
              <a:t>, A. M. Nitu, M. P. Uddin, M. I. </a:t>
            </a:r>
            <a:r>
              <a:rPr lang="en-US" dirty="0" err="1">
                <a:latin typeface="Arial" panose="020B0604020202020204" pitchFamily="34" charset="0"/>
                <a:cs typeface="Arial" panose="020B0604020202020204" pitchFamily="34" charset="0"/>
              </a:rPr>
              <a:t>Afjal</a:t>
            </a:r>
            <a:r>
              <a:rPr lang="en-US" dirty="0">
                <a:latin typeface="Arial" panose="020B0604020202020204" pitchFamily="34" charset="0"/>
                <a:cs typeface="Arial" panose="020B0604020202020204" pitchFamily="34" charset="0"/>
              </a:rPr>
              <a:t>, and M. A. A. Mamun, "An Improved Extractive Summarization Technique for Bengali Text(s)," 2018 International Conference on Computer, Communication, Chemical, Material and Electronic Engineering (IC4ME2), </a:t>
            </a:r>
            <a:r>
              <a:rPr lang="en-US" dirty="0" err="1">
                <a:latin typeface="Arial" panose="020B0604020202020204" pitchFamily="34" charset="0"/>
                <a:cs typeface="Arial" panose="020B0604020202020204" pitchFamily="34" charset="0"/>
              </a:rPr>
              <a:t>Rajshahi</a:t>
            </a:r>
            <a:r>
              <a:rPr lang="en-US" dirty="0">
                <a:latin typeface="Arial" panose="020B0604020202020204" pitchFamily="34" charset="0"/>
                <a:cs typeface="Arial" panose="020B0604020202020204" pitchFamily="34" charset="0"/>
              </a:rPr>
              <a:t>, Bangladesh, 2018, pp. 1-4. </a:t>
            </a:r>
            <a:r>
              <a:rPr lang="en-US" dirty="0" err="1">
                <a:latin typeface="Arial" panose="020B0604020202020204" pitchFamily="34" charset="0"/>
                <a:cs typeface="Arial" panose="020B0604020202020204" pitchFamily="34" charset="0"/>
              </a:rPr>
              <a:t>doi</a:t>
            </a:r>
            <a:r>
              <a:rPr lang="en-US" dirty="0">
                <a:latin typeface="Arial" panose="020B0604020202020204" pitchFamily="34" charset="0"/>
                <a:cs typeface="Arial" panose="020B0604020202020204" pitchFamily="34" charset="0"/>
              </a:rPr>
              <a:t>: 10.1109/IC4ME2.2018.8465609.</a:t>
            </a:r>
          </a:p>
          <a:p>
            <a:pPr marL="457200" indent="-457200">
              <a:buFont typeface="+mj-lt"/>
              <a:buAutoNum type="arabicPeriod" startAt="7"/>
            </a:pPr>
            <a:r>
              <a:rPr lang="en-US" dirty="0"/>
              <a:t>bangla.bdnews24.com. Available: </a:t>
            </a:r>
            <a:r>
              <a:rPr lang="en-US" dirty="0">
                <a:hlinkClick r:id="rId2"/>
              </a:rPr>
              <a:t>https://bangla.bdnews24.com/</a:t>
            </a:r>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CF20BA05-2F8D-6E22-EB1A-900B747D7D88}"/>
              </a:ext>
            </a:extLst>
          </p:cNvPr>
          <p:cNvSpPr>
            <a:spLocks noGrp="1"/>
          </p:cNvSpPr>
          <p:nvPr>
            <p:ph type="dt" sz="half" idx="10"/>
          </p:nvPr>
        </p:nvSpPr>
        <p:spPr/>
        <p:txBody>
          <a:bodyPr/>
          <a:lstStyle/>
          <a:p>
            <a:fld id="{5A56FA46-246C-4B59-9BD6-1C02F15073A7}"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085476F-F969-EF7B-ADBB-9A8A04931BE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24</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0114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cap="none"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14" name="Content Placeholder 13"/>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Introduction</a:t>
            </a:r>
          </a:p>
          <a:p>
            <a:r>
              <a:rPr lang="en-US" sz="2200" dirty="0">
                <a:latin typeface="Arial" panose="020B0604020202020204" pitchFamily="34" charset="0"/>
                <a:cs typeface="Arial" panose="020B0604020202020204" pitchFamily="34" charset="0"/>
              </a:rPr>
              <a:t>Literature Review</a:t>
            </a:r>
          </a:p>
          <a:p>
            <a:r>
              <a:rPr lang="en-US" sz="2200" dirty="0">
                <a:latin typeface="Arial" panose="020B0604020202020204" pitchFamily="34" charset="0"/>
                <a:cs typeface="Arial" panose="020B0604020202020204" pitchFamily="34" charset="0"/>
              </a:rPr>
              <a:t>Methodology</a:t>
            </a:r>
          </a:p>
          <a:p>
            <a:r>
              <a:rPr lang="en-US" sz="2200" dirty="0">
                <a:latin typeface="Arial" panose="020B0604020202020204" pitchFamily="34" charset="0"/>
                <a:cs typeface="Arial" panose="020B0604020202020204" pitchFamily="34" charset="0"/>
              </a:rPr>
              <a:t>Result Analysis and Comparison</a:t>
            </a:r>
          </a:p>
          <a:p>
            <a:r>
              <a:rPr lang="en-US" sz="2200" dirty="0">
                <a:latin typeface="Arial" panose="020B0604020202020204" pitchFamily="34" charset="0"/>
                <a:cs typeface="Arial" panose="020B0604020202020204" pitchFamily="34" charset="0"/>
              </a:rPr>
              <a:t>Recommendations and Findings</a:t>
            </a:r>
          </a:p>
          <a:p>
            <a:r>
              <a:rPr lang="en-US" sz="2200" dirty="0">
                <a:latin typeface="Arial" panose="020B0604020202020204" pitchFamily="34" charset="0"/>
                <a:cs typeface="Arial" panose="020B0604020202020204" pitchFamily="34" charset="0"/>
              </a:rPr>
              <a:t>Conclusion</a:t>
            </a:r>
          </a:p>
          <a:p>
            <a:r>
              <a:rPr lang="en-US" sz="2200" dirty="0">
                <a:latin typeface="Arial" panose="020B0604020202020204" pitchFamily="34" charset="0"/>
                <a:cs typeface="Arial" panose="020B0604020202020204" pitchFamily="34" charset="0"/>
              </a:rPr>
              <a:t>References</a:t>
            </a:r>
          </a:p>
        </p:txBody>
      </p:sp>
      <p:sp>
        <p:nvSpPr>
          <p:cNvPr id="3" name="Date Placeholder 2">
            <a:extLst>
              <a:ext uri="{FF2B5EF4-FFF2-40B4-BE49-F238E27FC236}">
                <a16:creationId xmlns:a16="http://schemas.microsoft.com/office/drawing/2014/main" id="{ECD20B33-6D35-83A0-823B-FE7D3FE343D9}"/>
              </a:ext>
            </a:extLst>
          </p:cNvPr>
          <p:cNvSpPr>
            <a:spLocks noGrp="1"/>
          </p:cNvSpPr>
          <p:nvPr>
            <p:ph type="dt" sz="half" idx="10"/>
          </p:nvPr>
        </p:nvSpPr>
        <p:spPr/>
        <p:txBody>
          <a:bodyPr/>
          <a:lstStyle/>
          <a:p>
            <a:fld id="{80DA0C0B-F09E-4ABB-829F-F6A1F36DB0A4}" type="datetime1">
              <a:rPr lang="en-US" smtClean="0">
                <a:latin typeface="Arial" panose="020B0604020202020204" pitchFamily="34" charset="0"/>
                <a:cs typeface="Arial" panose="020B0604020202020204" pitchFamily="34" charset="0"/>
              </a:rPr>
              <a:t>03-Jun-24</a:t>
            </a:fld>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7F6882F-053B-CE33-7238-AC25918AB775}"/>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sz="half" idx="1"/>
          </p:nvPr>
        </p:nvSpPr>
        <p:spPr>
          <a:xfrm>
            <a:off x="1104899" y="2920119"/>
            <a:ext cx="9688605" cy="1847430"/>
          </a:xfrm>
        </p:spPr>
        <p:txBody>
          <a:bodyPr>
            <a:noAutofit/>
          </a:bodyPr>
          <a:lstStyle/>
          <a:p>
            <a:pPr>
              <a:lnSpc>
                <a:spcPct val="100000"/>
              </a:lnSpc>
            </a:pPr>
            <a:r>
              <a:rPr lang="en-US" sz="2200" dirty="0">
                <a:latin typeface="Arial" panose="020B0604020202020204" pitchFamily="34" charset="0"/>
                <a:cs typeface="Arial" panose="020B0604020202020204" pitchFamily="34" charset="0"/>
              </a:rPr>
              <a:t>Text summarization condenses lengthy texts into concise statements that capture the main points. </a:t>
            </a:r>
          </a:p>
          <a:p>
            <a:pPr>
              <a:lnSpc>
                <a:spcPct val="100000"/>
              </a:lnSpc>
            </a:pPr>
            <a:endParaRPr lang="en-US" sz="2200" dirty="0">
              <a:latin typeface="Arial" panose="020B0604020202020204" pitchFamily="34" charset="0"/>
              <a:cs typeface="Arial" panose="020B0604020202020204" pitchFamily="34" charset="0"/>
            </a:endParaRPr>
          </a:p>
          <a:p>
            <a:pPr>
              <a:lnSpc>
                <a:spcPct val="100000"/>
              </a:lnSpc>
            </a:pPr>
            <a:r>
              <a:rPr lang="en-US" sz="2200" dirty="0">
                <a:latin typeface="Arial" panose="020B0604020202020204" pitchFamily="34" charset="0"/>
                <a:cs typeface="Arial" panose="020B0604020202020204" pitchFamily="34" charset="0"/>
              </a:rPr>
              <a:t>This tool is crucial in today's information-heavy world for quickly obtaining essential details.</a:t>
            </a:r>
          </a:p>
        </p:txBody>
      </p:sp>
      <p:sp>
        <p:nvSpPr>
          <p:cNvPr id="5" name="Date Placeholder 4">
            <a:extLst>
              <a:ext uri="{FF2B5EF4-FFF2-40B4-BE49-F238E27FC236}">
                <a16:creationId xmlns:a16="http://schemas.microsoft.com/office/drawing/2014/main" id="{79FB5B2E-E0A4-A362-DEF3-9D14D3CD048F}"/>
              </a:ext>
            </a:extLst>
          </p:cNvPr>
          <p:cNvSpPr>
            <a:spLocks noGrp="1"/>
          </p:cNvSpPr>
          <p:nvPr>
            <p:ph type="dt" sz="half" idx="10"/>
          </p:nvPr>
        </p:nvSpPr>
        <p:spPr/>
        <p:txBody>
          <a:bodyPr/>
          <a:lstStyle/>
          <a:p>
            <a:fld id="{9507FE8B-9F3B-4C6E-99EA-8B2C45E71BA7}"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199A01D1-A317-E10D-099C-667175DAA033}"/>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A672E991-0561-F47D-3E8C-2556BB75E8F8}"/>
              </a:ext>
            </a:extLst>
          </p:cNvPr>
          <p:cNvSpPr txBox="1">
            <a:spLocks/>
          </p:cNvSpPr>
          <p:nvPr/>
        </p:nvSpPr>
        <p:spPr>
          <a:xfrm>
            <a:off x="1234997" y="1311175"/>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sz="2600" u="sng" dirty="0">
                <a:latin typeface="Arial" panose="020B0604020202020204" pitchFamily="34" charset="0"/>
                <a:cs typeface="Arial" panose="020B0604020202020204" pitchFamily="34" charset="0"/>
              </a:rPr>
              <a:t>Text Summary Generation</a:t>
            </a:r>
          </a:p>
        </p:txBody>
      </p:sp>
    </p:spTree>
    <p:extLst>
      <p:ext uri="{BB962C8B-B14F-4D97-AF65-F5344CB8AC3E}">
        <p14:creationId xmlns:p14="http://schemas.microsoft.com/office/powerpoint/2010/main" val="409588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Literature Review</a:t>
            </a:r>
          </a:p>
        </p:txBody>
      </p:sp>
      <p:sp>
        <p:nvSpPr>
          <p:cNvPr id="4" name="Date Placeholder 3">
            <a:extLst>
              <a:ext uri="{FF2B5EF4-FFF2-40B4-BE49-F238E27FC236}">
                <a16:creationId xmlns:a16="http://schemas.microsoft.com/office/drawing/2014/main" id="{ED333507-9544-0111-7034-BF6C7DC15547}"/>
              </a:ext>
            </a:extLst>
          </p:cNvPr>
          <p:cNvSpPr>
            <a:spLocks noGrp="1"/>
          </p:cNvSpPr>
          <p:nvPr>
            <p:ph type="dt" sz="half" idx="10"/>
          </p:nvPr>
        </p:nvSpPr>
        <p:spPr/>
        <p:txBody>
          <a:bodyPr/>
          <a:lstStyle/>
          <a:p>
            <a:fld id="{34E86649-DB9C-40CC-BAC2-8500BBF15AF2}"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62C823-AECA-D383-0307-6261B07A22DF}"/>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87F8B61-F5BC-FE55-50BB-E549B9B5EA86}"/>
              </a:ext>
            </a:extLst>
          </p:cNvPr>
          <p:cNvSpPr>
            <a:spLocks noGrp="1"/>
          </p:cNvSpPr>
          <p:nvPr>
            <p:ph idx="1"/>
          </p:nvPr>
        </p:nvSpPr>
        <p:spPr>
          <a:xfrm>
            <a:off x="1367292" y="2160580"/>
            <a:ext cx="9096624" cy="1604176"/>
          </a:xfrm>
        </p:spPr>
        <p:txBody>
          <a:bodyPr>
            <a:noAutofit/>
          </a:bodyPr>
          <a:lstStyle/>
          <a:p>
            <a:pPr marL="0" indent="0" algn="just">
              <a:lnSpc>
                <a:spcPct val="160000"/>
              </a:lnSpc>
              <a:buNone/>
            </a:pPr>
            <a:r>
              <a:rPr lang="en-US" sz="2200" dirty="0">
                <a:latin typeface="Arial" panose="020B0604020202020204" pitchFamily="34" charset="0"/>
                <a:cs typeface="Arial" panose="020B0604020202020204" pitchFamily="34" charset="0"/>
              </a:rPr>
              <a:t>Bhattacharjee et al. </a:t>
            </a:r>
            <a:r>
              <a:rPr lang="en-US" sz="2200" dirty="0">
                <a:solidFill>
                  <a:srgbClr val="002060"/>
                </a:solidFill>
                <a:hlinkClick r:id="rId2" action="ppaction://hlinksldjump">
                  <a:extLst>
                    <a:ext uri="{A12FA001-AC4F-418D-AE19-62706E023703}">
                      <ahyp:hlinkClr xmlns:ahyp="http://schemas.microsoft.com/office/drawing/2018/hyperlinkcolor" val="tx"/>
                    </a:ext>
                  </a:extLst>
                </a:hlinkClick>
              </a:rPr>
              <a:t>[4]</a:t>
            </a:r>
            <a:r>
              <a:rPr lang="en-US" sz="2200" dirty="0">
                <a:solidFill>
                  <a:srgbClr val="002060"/>
                </a:solidFill>
              </a:rPr>
              <a:t> </a:t>
            </a:r>
            <a:r>
              <a:rPr lang="en-US" sz="2200" dirty="0">
                <a:latin typeface="Arial" panose="020B0604020202020204" pitchFamily="34" charset="0"/>
                <a:cs typeface="Arial" panose="020B0604020202020204" pitchFamily="34" charset="0"/>
              </a:rPr>
              <a:t>introduced the Bengali Abstractive News Summarization (BANS) system, using a seq2seq LSTM network with attention. Trained on over 19,000 articles, it significantly improves human evaluation scores, highlighting the importance of a high-quality dataset and effective LSTM encoder-decoder structures.</a:t>
            </a:r>
          </a:p>
        </p:txBody>
      </p:sp>
    </p:spTree>
    <p:extLst>
      <p:ext uri="{BB962C8B-B14F-4D97-AF65-F5344CB8AC3E}">
        <p14:creationId xmlns:p14="http://schemas.microsoft.com/office/powerpoint/2010/main" val="99828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Literature Review                                                              cont’d</a:t>
            </a:r>
          </a:p>
        </p:txBody>
      </p:sp>
      <p:sp>
        <p:nvSpPr>
          <p:cNvPr id="4" name="Date Placeholder 3">
            <a:extLst>
              <a:ext uri="{FF2B5EF4-FFF2-40B4-BE49-F238E27FC236}">
                <a16:creationId xmlns:a16="http://schemas.microsoft.com/office/drawing/2014/main" id="{ED333507-9544-0111-7034-BF6C7DC15547}"/>
              </a:ext>
            </a:extLst>
          </p:cNvPr>
          <p:cNvSpPr>
            <a:spLocks noGrp="1"/>
          </p:cNvSpPr>
          <p:nvPr>
            <p:ph type="dt" sz="half" idx="10"/>
          </p:nvPr>
        </p:nvSpPr>
        <p:spPr/>
        <p:txBody>
          <a:bodyPr/>
          <a:lstStyle/>
          <a:p>
            <a:fld id="{AD5D23CE-57E2-45F1-83C4-BB12F9AE8D9B}"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62C823-AECA-D383-0307-6261B07A22DF}"/>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87F8B61-F5BC-FE55-50BB-E549B9B5EA86}"/>
              </a:ext>
            </a:extLst>
          </p:cNvPr>
          <p:cNvSpPr>
            <a:spLocks noGrp="1"/>
          </p:cNvSpPr>
          <p:nvPr>
            <p:ph idx="1"/>
          </p:nvPr>
        </p:nvSpPr>
        <p:spPr>
          <a:xfrm>
            <a:off x="1367292" y="2160580"/>
            <a:ext cx="9096624" cy="1604176"/>
          </a:xfrm>
        </p:spPr>
        <p:txBody>
          <a:bodyPr>
            <a:noAutofit/>
          </a:bodyPr>
          <a:lstStyle/>
          <a:p>
            <a:pPr marL="0" indent="0" algn="just">
              <a:lnSpc>
                <a:spcPct val="160000"/>
              </a:lnSpc>
              <a:buNone/>
            </a:pPr>
            <a:r>
              <a:rPr lang="en-US" sz="2200" dirty="0">
                <a:latin typeface="Arial" panose="020B0604020202020204" pitchFamily="34" charset="0"/>
                <a:cs typeface="Arial" panose="020B0604020202020204" pitchFamily="34" charset="0"/>
              </a:rPr>
              <a:t>Chowdhury et al. </a:t>
            </a:r>
            <a:r>
              <a:rPr lang="en-US" sz="2200" dirty="0">
                <a:solidFill>
                  <a:srgbClr val="002060"/>
                </a:solidFill>
                <a:hlinkClick r:id="rId2" action="ppaction://hlinksldjump">
                  <a:extLst>
                    <a:ext uri="{A12FA001-AC4F-418D-AE19-62706E023703}">
                      <ahyp:hlinkClr xmlns:ahyp="http://schemas.microsoft.com/office/drawing/2018/hyperlinkcolor" val="tx"/>
                    </a:ext>
                  </a:extLst>
                </a:hlinkClick>
              </a:rPr>
              <a:t>[5]</a:t>
            </a:r>
            <a:r>
              <a:rPr lang="en-US" sz="2200" dirty="0">
                <a:latin typeface="Arial" panose="020B0604020202020204" pitchFamily="34" charset="0"/>
                <a:cs typeface="Arial" panose="020B0604020202020204" pitchFamily="34" charset="0"/>
              </a:rPr>
              <a:t> proposed an unsupervised abstractive summarization method using a graph-based system with a POS tagger and a pre-trained language model. Tested on a human-annotated dataset, it outperforms other unsupervised extractive methods, showing great potential for low-resource languages like Bengali.</a:t>
            </a:r>
          </a:p>
        </p:txBody>
      </p:sp>
    </p:spTree>
    <p:extLst>
      <p:ext uri="{BB962C8B-B14F-4D97-AF65-F5344CB8AC3E}">
        <p14:creationId xmlns:p14="http://schemas.microsoft.com/office/powerpoint/2010/main" val="246711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Literature Review                                                              cont’d</a:t>
            </a:r>
          </a:p>
        </p:txBody>
      </p:sp>
      <p:sp>
        <p:nvSpPr>
          <p:cNvPr id="4" name="Date Placeholder 3">
            <a:extLst>
              <a:ext uri="{FF2B5EF4-FFF2-40B4-BE49-F238E27FC236}">
                <a16:creationId xmlns:a16="http://schemas.microsoft.com/office/drawing/2014/main" id="{ED333507-9544-0111-7034-BF6C7DC15547}"/>
              </a:ext>
            </a:extLst>
          </p:cNvPr>
          <p:cNvSpPr>
            <a:spLocks noGrp="1"/>
          </p:cNvSpPr>
          <p:nvPr>
            <p:ph type="dt" sz="half" idx="10"/>
          </p:nvPr>
        </p:nvSpPr>
        <p:spPr/>
        <p:txBody>
          <a:bodyPr/>
          <a:lstStyle/>
          <a:p>
            <a:fld id="{B6514125-FD73-46C8-B266-7E0F146CECDA}"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62C823-AECA-D383-0307-6261B07A22DF}"/>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87F8B61-F5BC-FE55-50BB-E549B9B5EA86}"/>
              </a:ext>
            </a:extLst>
          </p:cNvPr>
          <p:cNvSpPr>
            <a:spLocks noGrp="1"/>
          </p:cNvSpPr>
          <p:nvPr>
            <p:ph idx="1"/>
          </p:nvPr>
        </p:nvSpPr>
        <p:spPr>
          <a:xfrm>
            <a:off x="1367292" y="2160580"/>
            <a:ext cx="9096624" cy="1604176"/>
          </a:xfrm>
        </p:spPr>
        <p:txBody>
          <a:bodyPr>
            <a:noAutofit/>
          </a:bodyPr>
          <a:lstStyle/>
          <a:p>
            <a:pPr marL="0" indent="0" algn="just">
              <a:lnSpc>
                <a:spcPct val="160000"/>
              </a:lnSpc>
              <a:buNone/>
            </a:pPr>
            <a:r>
              <a:rPr lang="en-US" sz="2200" dirty="0">
                <a:latin typeface="Arial" panose="020B0604020202020204" pitchFamily="34" charset="0"/>
                <a:cs typeface="Arial" panose="020B0604020202020204" pitchFamily="34" charset="0"/>
              </a:rPr>
              <a:t>Sarkar's work </a:t>
            </a:r>
            <a:r>
              <a:rPr lang="en-US" sz="2200" dirty="0">
                <a:solidFill>
                  <a:srgbClr val="002060"/>
                </a:solidFill>
                <a:hlinkClick r:id="rId2" action="ppaction://hlinksldjump">
                  <a:extLst>
                    <a:ext uri="{A12FA001-AC4F-418D-AE19-62706E023703}">
                      <ahyp:hlinkClr xmlns:ahyp="http://schemas.microsoft.com/office/drawing/2018/hyperlinkcolor" val="tx"/>
                    </a:ext>
                  </a:extLst>
                </a:hlinkClick>
              </a:rPr>
              <a:t>[6]</a:t>
            </a:r>
            <a:r>
              <a:rPr lang="en-US" sz="2200" dirty="0">
                <a:latin typeface="Arial" panose="020B0604020202020204" pitchFamily="34" charset="0"/>
                <a:cs typeface="Arial" panose="020B0604020202020204" pitchFamily="34" charset="0"/>
              </a:rPr>
              <a:t> focuses on a rule-based extractive summarization technique for Bangla news, utilizing term frequency-inverse sentence frequency (TF-ISF) and other features. Tested on over two thousand documents, it outperforms previous methods, proving the effectiveness of integrating multiple sentence scoring features.</a:t>
            </a:r>
          </a:p>
        </p:txBody>
      </p:sp>
    </p:spTree>
    <p:extLst>
      <p:ext uri="{BB962C8B-B14F-4D97-AF65-F5344CB8AC3E}">
        <p14:creationId xmlns:p14="http://schemas.microsoft.com/office/powerpoint/2010/main" val="202580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Literature Review                                                              cont’d</a:t>
            </a:r>
          </a:p>
        </p:txBody>
      </p:sp>
      <p:graphicFrame>
        <p:nvGraphicFramePr>
          <p:cNvPr id="7" name="Content Placeholder 6">
            <a:extLst>
              <a:ext uri="{FF2B5EF4-FFF2-40B4-BE49-F238E27FC236}">
                <a16:creationId xmlns:a16="http://schemas.microsoft.com/office/drawing/2014/main" id="{204BB540-2E2B-5339-536A-088440370445}"/>
              </a:ext>
            </a:extLst>
          </p:cNvPr>
          <p:cNvGraphicFramePr>
            <a:graphicFrameLocks noGrp="1"/>
          </p:cNvGraphicFramePr>
          <p:nvPr>
            <p:ph idx="1"/>
          </p:nvPr>
        </p:nvGraphicFramePr>
        <p:xfrm>
          <a:off x="899033" y="1712608"/>
          <a:ext cx="10575573" cy="4539958"/>
        </p:xfrm>
        <a:graphic>
          <a:graphicData uri="http://schemas.openxmlformats.org/drawingml/2006/table">
            <a:tbl>
              <a:tblPr firstRow="1" bandRow="1">
                <a:tableStyleId>{F5AB1C69-6EDB-4FF4-983F-18BD219EF322}</a:tableStyleId>
              </a:tblPr>
              <a:tblGrid>
                <a:gridCol w="1592190">
                  <a:extLst>
                    <a:ext uri="{9D8B030D-6E8A-4147-A177-3AD203B41FA5}">
                      <a16:colId xmlns:a16="http://schemas.microsoft.com/office/drawing/2014/main" val="2174305280"/>
                    </a:ext>
                  </a:extLst>
                </a:gridCol>
                <a:gridCol w="4576855">
                  <a:extLst>
                    <a:ext uri="{9D8B030D-6E8A-4147-A177-3AD203B41FA5}">
                      <a16:colId xmlns:a16="http://schemas.microsoft.com/office/drawing/2014/main" val="945437022"/>
                    </a:ext>
                  </a:extLst>
                </a:gridCol>
                <a:gridCol w="4406528">
                  <a:extLst>
                    <a:ext uri="{9D8B030D-6E8A-4147-A177-3AD203B41FA5}">
                      <a16:colId xmlns:a16="http://schemas.microsoft.com/office/drawing/2014/main" val="2103344802"/>
                    </a:ext>
                  </a:extLst>
                </a:gridCol>
              </a:tblGrid>
              <a:tr h="369377">
                <a:tc>
                  <a:txBody>
                    <a:bodyPr/>
                    <a:lstStyle/>
                    <a:p>
                      <a:r>
                        <a:rPr lang="en-US" sz="1600" dirty="0"/>
                        <a:t>Feature</a:t>
                      </a:r>
                    </a:p>
                  </a:txBody>
                  <a:tcPr anchor="ctr"/>
                </a:tc>
                <a:tc>
                  <a:txBody>
                    <a:bodyPr/>
                    <a:lstStyle/>
                    <a:p>
                      <a:r>
                        <a:rPr lang="en-US" sz="1600" dirty="0"/>
                        <a:t>Bengali Abstractive News Summarization (BANS) </a:t>
                      </a:r>
                      <a:r>
                        <a:rPr lang="en-US" sz="1600" dirty="0">
                          <a:solidFill>
                            <a:srgbClr val="CACAC9"/>
                          </a:solidFill>
                          <a:hlinkClick r:id="rId2" action="ppaction://hlinksldjump">
                            <a:extLst>
                              <a:ext uri="{A12FA001-AC4F-418D-AE19-62706E023703}">
                                <ahyp:hlinkClr xmlns:ahyp="http://schemas.microsoft.com/office/drawing/2018/hyperlinkcolor" val="tx"/>
                              </a:ext>
                            </a:extLst>
                          </a:hlinkClick>
                        </a:rPr>
                        <a:t>[4]</a:t>
                      </a:r>
                      <a:endParaRPr lang="en-US" sz="1600" dirty="0">
                        <a:solidFill>
                          <a:srgbClr val="CACAC9"/>
                        </a:solidFill>
                      </a:endParaRPr>
                    </a:p>
                  </a:txBody>
                  <a:tcPr anchor="ctr"/>
                </a:tc>
                <a:tc>
                  <a:txBody>
                    <a:bodyPr/>
                    <a:lstStyle/>
                    <a:p>
                      <a:r>
                        <a:rPr lang="en-US" sz="1600" dirty="0"/>
                        <a:t>Unsupervised Abstractive Summarization of Bengali Text Documents </a:t>
                      </a:r>
                      <a:r>
                        <a:rPr lang="en-US" sz="1600" dirty="0">
                          <a:solidFill>
                            <a:srgbClr val="CACAC9"/>
                          </a:solidFill>
                          <a:hlinkClick r:id="rId2" action="ppaction://hlinksldjump">
                            <a:extLst>
                              <a:ext uri="{A12FA001-AC4F-418D-AE19-62706E023703}">
                                <ahyp:hlinkClr xmlns:ahyp="http://schemas.microsoft.com/office/drawing/2018/hyperlinkcolor" val="tx"/>
                              </a:ext>
                            </a:extLst>
                          </a:hlinkClick>
                        </a:rPr>
                        <a:t>[5]</a:t>
                      </a:r>
                      <a:endParaRPr lang="en-US" sz="1600" dirty="0">
                        <a:solidFill>
                          <a:srgbClr val="CACAC9"/>
                        </a:solidFill>
                      </a:endParaRPr>
                    </a:p>
                  </a:txBody>
                  <a:tcPr anchor="ctr"/>
                </a:tc>
                <a:extLst>
                  <a:ext uri="{0D108BD9-81ED-4DB2-BD59-A6C34878D82A}">
                    <a16:rowId xmlns:a16="http://schemas.microsoft.com/office/drawing/2014/main" val="1160524652"/>
                  </a:ext>
                </a:extLst>
              </a:tr>
              <a:tr h="1092645">
                <a:tc>
                  <a:txBody>
                    <a:bodyPr/>
                    <a:lstStyle/>
                    <a:p>
                      <a:r>
                        <a:rPr lang="en-US" sz="1600" b="1" dirty="0"/>
                        <a:t>Proposed Methodology</a:t>
                      </a:r>
                      <a:endParaRPr lang="en-US" sz="1600" dirty="0"/>
                    </a:p>
                  </a:txBody>
                  <a:tcPr anchor="ctr"/>
                </a:tc>
                <a:tc>
                  <a:txBody>
                    <a:bodyPr/>
                    <a:lstStyle/>
                    <a:p>
                      <a:r>
                        <a:rPr lang="da-DK" sz="1600" dirty="0"/>
                        <a:t>Seq2seq LSTM model, Attention at encoder-decoder</a:t>
                      </a:r>
                      <a:endParaRPr lang="en-US" sz="1600" dirty="0"/>
                    </a:p>
                  </a:txBody>
                  <a:tcPr anchor="ctr"/>
                </a:tc>
                <a:tc>
                  <a:txBody>
                    <a:bodyPr/>
                    <a:lstStyle/>
                    <a:p>
                      <a:r>
                        <a:rPr lang="en-US" sz="1600" dirty="0"/>
                        <a:t>Graph-based unsupervised abstractive method, Uses POS tagging and pre-trained language model</a:t>
                      </a:r>
                    </a:p>
                  </a:txBody>
                  <a:tcPr anchor="ctr"/>
                </a:tc>
                <a:extLst>
                  <a:ext uri="{0D108BD9-81ED-4DB2-BD59-A6C34878D82A}">
                    <a16:rowId xmlns:a16="http://schemas.microsoft.com/office/drawing/2014/main" val="3967495237"/>
                  </a:ext>
                </a:extLst>
              </a:tr>
              <a:tr h="1092645">
                <a:tc>
                  <a:txBody>
                    <a:bodyPr/>
                    <a:lstStyle/>
                    <a:p>
                      <a:r>
                        <a:rPr lang="en-US" sz="1600" b="1" dirty="0"/>
                        <a:t>Result</a:t>
                      </a:r>
                      <a:endParaRPr lang="en-US" sz="1600" dirty="0"/>
                    </a:p>
                  </a:txBody>
                  <a:tcPr anchor="ctr"/>
                </a:tc>
                <a:tc>
                  <a:txBody>
                    <a:bodyPr/>
                    <a:lstStyle/>
                    <a:p>
                      <a:r>
                        <a:rPr lang="en-US" sz="1600" dirty="0"/>
                        <a:t>Higher human evaluation scores, Improved ROUGE and BLEU metrics</a:t>
                      </a:r>
                    </a:p>
                  </a:txBody>
                  <a:tcPr anchor="ctr"/>
                </a:tc>
                <a:tc>
                  <a:txBody>
                    <a:bodyPr/>
                    <a:lstStyle/>
                    <a:p>
                      <a:r>
                        <a:rPr lang="en-US" sz="1600" dirty="0"/>
                        <a:t>Outperforms extractive methods, Higher ROUGE metrics without human-annotated summaries</a:t>
                      </a:r>
                    </a:p>
                  </a:txBody>
                  <a:tcPr anchor="ctr"/>
                </a:tc>
                <a:extLst>
                  <a:ext uri="{0D108BD9-81ED-4DB2-BD59-A6C34878D82A}">
                    <a16:rowId xmlns:a16="http://schemas.microsoft.com/office/drawing/2014/main" val="2621139904"/>
                  </a:ext>
                </a:extLst>
              </a:tr>
              <a:tr h="887774">
                <a:tc>
                  <a:txBody>
                    <a:bodyPr/>
                    <a:lstStyle/>
                    <a:p>
                      <a:r>
                        <a:rPr lang="en-US" sz="1600" b="1" dirty="0"/>
                        <a:t>Contribution</a:t>
                      </a:r>
                      <a:endParaRPr lang="en-US" sz="1600" dirty="0"/>
                    </a:p>
                  </a:txBody>
                  <a:tcPr anchor="ctr"/>
                </a:tc>
                <a:tc>
                  <a:txBody>
                    <a:bodyPr/>
                    <a:lstStyle/>
                    <a:p>
                      <a:r>
                        <a:rPr lang="en-US" sz="1600" dirty="0"/>
                        <a:t>Largest Bengali news dataset, 19k+ articles with summaries</a:t>
                      </a:r>
                    </a:p>
                  </a:txBody>
                  <a:tcPr anchor="ctr"/>
                </a:tc>
                <a:tc>
                  <a:txBody>
                    <a:bodyPr/>
                    <a:lstStyle/>
                    <a:p>
                      <a:r>
                        <a:rPr lang="en-US" sz="1600" dirty="0"/>
                        <a:t>Introduced abstractive dataset, Unsupervised sentence fusion model</a:t>
                      </a:r>
                    </a:p>
                  </a:txBody>
                  <a:tcPr anchor="ctr"/>
                </a:tc>
                <a:extLst>
                  <a:ext uri="{0D108BD9-81ED-4DB2-BD59-A6C34878D82A}">
                    <a16:rowId xmlns:a16="http://schemas.microsoft.com/office/drawing/2014/main" val="1910885205"/>
                  </a:ext>
                </a:extLst>
              </a:tr>
              <a:tr h="887774">
                <a:tc>
                  <a:txBody>
                    <a:bodyPr/>
                    <a:lstStyle/>
                    <a:p>
                      <a:r>
                        <a:rPr lang="en-US" sz="1600" b="1" dirty="0"/>
                        <a:t>Limitation</a:t>
                      </a:r>
                      <a:endParaRPr lang="en-US" sz="1600" dirty="0"/>
                    </a:p>
                  </a:txBody>
                  <a:tcPr anchor="ctr"/>
                </a:tc>
                <a:tc>
                  <a:txBody>
                    <a:bodyPr/>
                    <a:lstStyle/>
                    <a:p>
                      <a:r>
                        <a:rPr lang="en-US" sz="1600" dirty="0"/>
                        <a:t>High computational demands, Longer training times</a:t>
                      </a:r>
                    </a:p>
                  </a:txBody>
                  <a:tcPr anchor="ctr"/>
                </a:tc>
                <a:tc>
                  <a:txBody>
                    <a:bodyPr/>
                    <a:lstStyle/>
                    <a:p>
                      <a:r>
                        <a:rPr lang="en-US" sz="1600" dirty="0"/>
                        <a:t>Dependency on POS tagging and pre-trained models, May not capture all linguistic nuances.</a:t>
                      </a:r>
                    </a:p>
                  </a:txBody>
                  <a:tcPr anchor="ctr"/>
                </a:tc>
                <a:extLst>
                  <a:ext uri="{0D108BD9-81ED-4DB2-BD59-A6C34878D82A}">
                    <a16:rowId xmlns:a16="http://schemas.microsoft.com/office/drawing/2014/main" val="2139783982"/>
                  </a:ext>
                </a:extLst>
              </a:tr>
            </a:tbl>
          </a:graphicData>
        </a:graphic>
      </p:graphicFrame>
      <p:sp>
        <p:nvSpPr>
          <p:cNvPr id="8" name="TextBox 7">
            <a:extLst>
              <a:ext uri="{FF2B5EF4-FFF2-40B4-BE49-F238E27FC236}">
                <a16:creationId xmlns:a16="http://schemas.microsoft.com/office/drawing/2014/main" id="{5C1FBEE2-057A-265D-59E3-061E0B8B0821}"/>
              </a:ext>
            </a:extLst>
          </p:cNvPr>
          <p:cNvSpPr txBox="1"/>
          <p:nvPr/>
        </p:nvSpPr>
        <p:spPr>
          <a:xfrm>
            <a:off x="4055083" y="1374054"/>
            <a:ext cx="4078810"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Table 2: Summary of Reviewed Literatures</a:t>
            </a:r>
          </a:p>
        </p:txBody>
      </p:sp>
      <p:sp>
        <p:nvSpPr>
          <p:cNvPr id="4" name="Date Placeholder 3">
            <a:extLst>
              <a:ext uri="{FF2B5EF4-FFF2-40B4-BE49-F238E27FC236}">
                <a16:creationId xmlns:a16="http://schemas.microsoft.com/office/drawing/2014/main" id="{ED333507-9544-0111-7034-BF6C7DC15547}"/>
              </a:ext>
            </a:extLst>
          </p:cNvPr>
          <p:cNvSpPr>
            <a:spLocks noGrp="1"/>
          </p:cNvSpPr>
          <p:nvPr>
            <p:ph type="dt" sz="half" idx="10"/>
          </p:nvPr>
        </p:nvSpPr>
        <p:spPr/>
        <p:txBody>
          <a:bodyPr/>
          <a:lstStyle/>
          <a:p>
            <a:fld id="{27646E18-4F36-4E57-B61C-2AC856A96BB8}" type="datetime1">
              <a:rPr lang="en-US" smtClean="0">
                <a:latin typeface="Arial" panose="020B0604020202020204" pitchFamily="34" charset="0"/>
                <a:cs typeface="Arial" panose="020B0604020202020204" pitchFamily="34" charset="0"/>
              </a:rPr>
              <a:t>03-Jun-24</a:t>
            </a:fld>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62C823-AECA-D383-0307-6261B07A22DF}"/>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81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Literature Review                                                              cont’d</a:t>
            </a:r>
          </a:p>
        </p:txBody>
      </p:sp>
      <p:graphicFrame>
        <p:nvGraphicFramePr>
          <p:cNvPr id="7" name="Content Placeholder 6">
            <a:extLst>
              <a:ext uri="{FF2B5EF4-FFF2-40B4-BE49-F238E27FC236}">
                <a16:creationId xmlns:a16="http://schemas.microsoft.com/office/drawing/2014/main" id="{204BB540-2E2B-5339-536A-088440370445}"/>
              </a:ext>
            </a:extLst>
          </p:cNvPr>
          <p:cNvGraphicFramePr>
            <a:graphicFrameLocks noGrp="1"/>
          </p:cNvGraphicFramePr>
          <p:nvPr>
            <p:ph idx="1"/>
            <p:extLst>
              <p:ext uri="{D42A27DB-BD31-4B8C-83A1-F6EECF244321}">
                <p14:modId xmlns:p14="http://schemas.microsoft.com/office/powerpoint/2010/main" val="1927572614"/>
              </p:ext>
            </p:extLst>
          </p:nvPr>
        </p:nvGraphicFramePr>
        <p:xfrm>
          <a:off x="691723" y="1589947"/>
          <a:ext cx="10917045" cy="4783798"/>
        </p:xfrm>
        <a:graphic>
          <a:graphicData uri="http://schemas.openxmlformats.org/drawingml/2006/table">
            <a:tbl>
              <a:tblPr firstRow="1" bandRow="1">
                <a:tableStyleId>{F5AB1C69-6EDB-4FF4-983F-18BD219EF322}</a:tableStyleId>
              </a:tblPr>
              <a:tblGrid>
                <a:gridCol w="1416205">
                  <a:extLst>
                    <a:ext uri="{9D8B030D-6E8A-4147-A177-3AD203B41FA5}">
                      <a16:colId xmlns:a16="http://schemas.microsoft.com/office/drawing/2014/main" val="2174305280"/>
                    </a:ext>
                  </a:extLst>
                </a:gridCol>
                <a:gridCol w="3079008">
                  <a:extLst>
                    <a:ext uri="{9D8B030D-6E8A-4147-A177-3AD203B41FA5}">
                      <a16:colId xmlns:a16="http://schemas.microsoft.com/office/drawing/2014/main" val="945437022"/>
                    </a:ext>
                  </a:extLst>
                </a:gridCol>
                <a:gridCol w="3210916">
                  <a:extLst>
                    <a:ext uri="{9D8B030D-6E8A-4147-A177-3AD203B41FA5}">
                      <a16:colId xmlns:a16="http://schemas.microsoft.com/office/drawing/2014/main" val="2103344802"/>
                    </a:ext>
                  </a:extLst>
                </a:gridCol>
                <a:gridCol w="3210916">
                  <a:extLst>
                    <a:ext uri="{9D8B030D-6E8A-4147-A177-3AD203B41FA5}">
                      <a16:colId xmlns:a16="http://schemas.microsoft.com/office/drawing/2014/main" val="3538667441"/>
                    </a:ext>
                  </a:extLst>
                </a:gridCol>
              </a:tblGrid>
              <a:tr h="369377">
                <a:tc>
                  <a:txBody>
                    <a:bodyPr/>
                    <a:lstStyle/>
                    <a:p>
                      <a:r>
                        <a:rPr lang="en-US" sz="1600" dirty="0"/>
                        <a:t>Feature</a:t>
                      </a:r>
                    </a:p>
                  </a:txBody>
                  <a:tcPr anchor="ctr"/>
                </a:tc>
                <a:tc>
                  <a:txBody>
                    <a:bodyPr/>
                    <a:lstStyle/>
                    <a:p>
                      <a:r>
                        <a:rPr lang="en-US" sz="1600" dirty="0"/>
                        <a:t>Rule-Based Extractive Summarization for Bangla News </a:t>
                      </a:r>
                      <a:r>
                        <a:rPr lang="en-US" sz="1600" dirty="0">
                          <a:solidFill>
                            <a:srgbClr val="CACAC9"/>
                          </a:solidFill>
                          <a:hlinkClick r:id="rId2" action="ppaction://hlinksldjump">
                            <a:extLst>
                              <a:ext uri="{A12FA001-AC4F-418D-AE19-62706E023703}">
                                <ahyp:hlinkClr xmlns:ahyp="http://schemas.microsoft.com/office/drawing/2018/hyperlinkcolor" val="tx"/>
                              </a:ext>
                            </a:extLst>
                          </a:hlinkClick>
                        </a:rPr>
                        <a:t>[6]</a:t>
                      </a:r>
                      <a:endParaRPr lang="en-US" sz="1600" dirty="0">
                        <a:solidFill>
                          <a:srgbClr val="CACAC9"/>
                        </a:solidFill>
                      </a:endParaRPr>
                    </a:p>
                  </a:txBody>
                  <a:tcPr anchor="ctr"/>
                </a:tc>
                <a:tc>
                  <a:txBody>
                    <a:bodyPr/>
                    <a:lstStyle/>
                    <a:p>
                      <a:r>
                        <a:rPr lang="en-US" sz="1600" dirty="0"/>
                        <a:t>Overview of Text Summarization Techniques </a:t>
                      </a:r>
                      <a:r>
                        <a:rPr lang="en-US" sz="1600" dirty="0">
                          <a:solidFill>
                            <a:srgbClr val="CACAC9"/>
                          </a:solidFill>
                          <a:hlinkClick r:id="rId3" action="ppaction://hlinksldjump">
                            <a:extLst>
                              <a:ext uri="{A12FA001-AC4F-418D-AE19-62706E023703}">
                                <ahyp:hlinkClr xmlns:ahyp="http://schemas.microsoft.com/office/drawing/2018/hyperlinkcolor" val="tx"/>
                              </a:ext>
                            </a:extLst>
                          </a:hlinkClick>
                        </a:rPr>
                        <a:t>[7]</a:t>
                      </a:r>
                      <a:endParaRPr lang="en-US" sz="1600" dirty="0">
                        <a:solidFill>
                          <a:srgbClr val="CACAC9"/>
                        </a:solidFill>
                      </a:endParaRPr>
                    </a:p>
                  </a:txBody>
                  <a:tcPr anchor="ctr"/>
                </a:tc>
                <a:tc>
                  <a:txBody>
                    <a:bodyPr/>
                    <a:lstStyle/>
                    <a:p>
                      <a:r>
                        <a:rPr lang="en-US" sz="1600" dirty="0"/>
                        <a:t>Neural Network-Based Text Summarization </a:t>
                      </a:r>
                      <a:r>
                        <a:rPr lang="en-US" sz="1600" dirty="0">
                          <a:solidFill>
                            <a:srgbClr val="CACAC9"/>
                          </a:solidFill>
                          <a:hlinkClick r:id="rId3" action="ppaction://hlinksldjump">
                            <a:extLst>
                              <a:ext uri="{A12FA001-AC4F-418D-AE19-62706E023703}">
                                <ahyp:hlinkClr xmlns:ahyp="http://schemas.microsoft.com/office/drawing/2018/hyperlinkcolor" val="tx"/>
                              </a:ext>
                            </a:extLst>
                          </a:hlinkClick>
                        </a:rPr>
                        <a:t>[8]</a:t>
                      </a:r>
                      <a:endParaRPr lang="en-US" sz="1600" dirty="0">
                        <a:solidFill>
                          <a:srgbClr val="CACAC9"/>
                        </a:solidFill>
                      </a:endParaRPr>
                    </a:p>
                  </a:txBody>
                  <a:tcPr anchor="ctr"/>
                </a:tc>
                <a:extLst>
                  <a:ext uri="{0D108BD9-81ED-4DB2-BD59-A6C34878D82A}">
                    <a16:rowId xmlns:a16="http://schemas.microsoft.com/office/drawing/2014/main" val="1160524652"/>
                  </a:ext>
                </a:extLst>
              </a:tr>
              <a:tr h="1092645">
                <a:tc>
                  <a:txBody>
                    <a:bodyPr/>
                    <a:lstStyle/>
                    <a:p>
                      <a:r>
                        <a:rPr lang="en-US" sz="1600" b="1"/>
                        <a:t>Proposed Methodology</a:t>
                      </a:r>
                      <a:endParaRPr lang="en-US" sz="1600"/>
                    </a:p>
                  </a:txBody>
                  <a:tcPr anchor="ctr"/>
                </a:tc>
                <a:tc>
                  <a:txBody>
                    <a:bodyPr/>
                    <a:lstStyle/>
                    <a:p>
                      <a:pPr marL="0" indent="0">
                        <a:buFontTx/>
                        <a:buNone/>
                      </a:pPr>
                      <a:r>
                        <a:rPr lang="en-US" sz="1600" dirty="0"/>
                        <a:t>Rule-based extractive method, Graph-based scoring</a:t>
                      </a:r>
                    </a:p>
                  </a:txBody>
                  <a:tcPr anchor="ctr"/>
                </a:tc>
                <a:tc>
                  <a:txBody>
                    <a:bodyPr/>
                    <a:lstStyle/>
                    <a:p>
                      <a:r>
                        <a:rPr lang="en-US" sz="1600" dirty="0"/>
                        <a:t>Survey of extractive and abstractive methods, Includes TF-IDF, clustering, neural networks</a:t>
                      </a:r>
                    </a:p>
                  </a:txBody>
                  <a:tcPr anchor="ctr"/>
                </a:tc>
                <a:tc>
                  <a:txBody>
                    <a:bodyPr/>
                    <a:lstStyle/>
                    <a:p>
                      <a:r>
                        <a:rPr lang="en-US" sz="1600" dirty="0"/>
                        <a:t>Neural network approach, Deep learning models</a:t>
                      </a:r>
                    </a:p>
                  </a:txBody>
                  <a:tcPr anchor="ctr"/>
                </a:tc>
                <a:extLst>
                  <a:ext uri="{0D108BD9-81ED-4DB2-BD59-A6C34878D82A}">
                    <a16:rowId xmlns:a16="http://schemas.microsoft.com/office/drawing/2014/main" val="3967495237"/>
                  </a:ext>
                </a:extLst>
              </a:tr>
              <a:tr h="1092645">
                <a:tc>
                  <a:txBody>
                    <a:bodyPr/>
                    <a:lstStyle/>
                    <a:p>
                      <a:r>
                        <a:rPr lang="en-US" sz="1600" b="1"/>
                        <a:t>Result</a:t>
                      </a:r>
                      <a:endParaRPr lang="en-US" sz="1600"/>
                    </a:p>
                  </a:txBody>
                  <a:tcPr anchor="ctr"/>
                </a:tc>
                <a:tc>
                  <a:txBody>
                    <a:bodyPr/>
                    <a:lstStyle/>
                    <a:p>
                      <a:r>
                        <a:rPr lang="en-US" sz="1600" dirty="0"/>
                        <a:t>Superior ROUGE scores,  Reduces redundancy</a:t>
                      </a:r>
                    </a:p>
                  </a:txBody>
                  <a:tcPr anchor="ctr"/>
                </a:tc>
                <a:tc>
                  <a:txBody>
                    <a:bodyPr/>
                    <a:lstStyle/>
                    <a:p>
                      <a:r>
                        <a:rPr lang="en-US" sz="1600" dirty="0"/>
                        <a:t>Summarizes performance, Highlights strengths and weaknesses</a:t>
                      </a:r>
                    </a:p>
                  </a:txBody>
                  <a:tcPr anchor="ctr"/>
                </a:tc>
                <a:tc>
                  <a:txBody>
                    <a:bodyPr/>
                    <a:lstStyle/>
                    <a:p>
                      <a:r>
                        <a:rPr lang="en-US" sz="1600" dirty="0"/>
                        <a:t>High accuracy and coherence, Outperforms traditional methods</a:t>
                      </a:r>
                    </a:p>
                  </a:txBody>
                  <a:tcPr anchor="ctr"/>
                </a:tc>
                <a:extLst>
                  <a:ext uri="{0D108BD9-81ED-4DB2-BD59-A6C34878D82A}">
                    <a16:rowId xmlns:a16="http://schemas.microsoft.com/office/drawing/2014/main" val="2621139904"/>
                  </a:ext>
                </a:extLst>
              </a:tr>
              <a:tr h="887774">
                <a:tc>
                  <a:txBody>
                    <a:bodyPr/>
                    <a:lstStyle/>
                    <a:p>
                      <a:r>
                        <a:rPr lang="en-US" sz="1600" b="1" dirty="0"/>
                        <a:t>Contribution</a:t>
                      </a:r>
                    </a:p>
                  </a:txBody>
                  <a:tcPr anchor="ctr"/>
                </a:tc>
                <a:tc>
                  <a:txBody>
                    <a:bodyPr/>
                    <a:lstStyle/>
                    <a:p>
                      <a:r>
                        <a:rPr lang="en-US" sz="1600" dirty="0"/>
                        <a:t>Developed rule-based method, 12 new scoring features</a:t>
                      </a:r>
                    </a:p>
                  </a:txBody>
                  <a:tcPr anchor="ctr"/>
                </a:tc>
                <a:tc>
                  <a:txBody>
                    <a:bodyPr/>
                    <a:lstStyle/>
                    <a:p>
                      <a:r>
                        <a:rPr lang="en-US" sz="1600" dirty="0"/>
                        <a:t>Detailed taxonomy and evaluation, Valuable resource for researchers</a:t>
                      </a:r>
                    </a:p>
                  </a:txBody>
                  <a:tcPr anchor="ctr"/>
                </a:tc>
                <a:tc>
                  <a:txBody>
                    <a:bodyPr/>
                    <a:lstStyle/>
                    <a:p>
                      <a:r>
                        <a:rPr lang="en-US" sz="1600" dirty="0"/>
                        <a:t>Advanced neural networks use, Improved coherence and dataset handling</a:t>
                      </a:r>
                    </a:p>
                  </a:txBody>
                  <a:tcPr anchor="ctr"/>
                </a:tc>
                <a:extLst>
                  <a:ext uri="{0D108BD9-81ED-4DB2-BD59-A6C34878D82A}">
                    <a16:rowId xmlns:a16="http://schemas.microsoft.com/office/drawing/2014/main" val="1910885205"/>
                  </a:ext>
                </a:extLst>
              </a:tr>
              <a:tr h="887774">
                <a:tc>
                  <a:txBody>
                    <a:bodyPr/>
                    <a:lstStyle/>
                    <a:p>
                      <a:r>
                        <a:rPr lang="en-US" sz="1600" b="1" dirty="0"/>
                        <a:t>Limitations</a:t>
                      </a:r>
                      <a:endParaRPr lang="en-US" sz="1600" dirty="0"/>
                    </a:p>
                  </a:txBody>
                  <a:tcPr anchor="ctr"/>
                </a:tc>
                <a:tc>
                  <a:txBody>
                    <a:bodyPr/>
                    <a:lstStyle/>
                    <a:p>
                      <a:r>
                        <a:rPr lang="en-US" sz="1600" dirty="0"/>
                        <a:t>Quality depends on predefined rules</a:t>
                      </a:r>
                    </a:p>
                  </a:txBody>
                  <a:tcPr anchor="ctr"/>
                </a:tc>
                <a:tc>
                  <a:txBody>
                    <a:bodyPr/>
                    <a:lstStyle/>
                    <a:p>
                      <a:r>
                        <a:rPr lang="en-US" sz="1600" dirty="0"/>
                        <a:t>No new methodology, Focuses on existing techniques</a:t>
                      </a:r>
                    </a:p>
                  </a:txBody>
                  <a:tcPr anchor="ctr"/>
                </a:tc>
                <a:tc>
                  <a:txBody>
                    <a:bodyPr/>
                    <a:lstStyle/>
                    <a:p>
                      <a:r>
                        <a:rPr lang="en-US" sz="1600" dirty="0"/>
                        <a:t>High computational needs, Extensive training data required</a:t>
                      </a:r>
                    </a:p>
                  </a:txBody>
                  <a:tcPr anchor="ctr"/>
                </a:tc>
                <a:extLst>
                  <a:ext uri="{0D108BD9-81ED-4DB2-BD59-A6C34878D82A}">
                    <a16:rowId xmlns:a16="http://schemas.microsoft.com/office/drawing/2014/main" val="2139783982"/>
                  </a:ext>
                </a:extLst>
              </a:tr>
            </a:tbl>
          </a:graphicData>
        </a:graphic>
      </p:graphicFrame>
      <p:sp>
        <p:nvSpPr>
          <p:cNvPr id="8" name="TextBox 7">
            <a:extLst>
              <a:ext uri="{FF2B5EF4-FFF2-40B4-BE49-F238E27FC236}">
                <a16:creationId xmlns:a16="http://schemas.microsoft.com/office/drawing/2014/main" id="{5C1FBEE2-057A-265D-59E3-061E0B8B0821}"/>
              </a:ext>
            </a:extLst>
          </p:cNvPr>
          <p:cNvSpPr txBox="1"/>
          <p:nvPr/>
        </p:nvSpPr>
        <p:spPr>
          <a:xfrm>
            <a:off x="3103286" y="1273695"/>
            <a:ext cx="5982408"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Table 2: Summary of Reviewed Literatures                        cont’d</a:t>
            </a:r>
          </a:p>
        </p:txBody>
      </p:sp>
      <p:sp>
        <p:nvSpPr>
          <p:cNvPr id="4" name="Date Placeholder 3">
            <a:extLst>
              <a:ext uri="{FF2B5EF4-FFF2-40B4-BE49-F238E27FC236}">
                <a16:creationId xmlns:a16="http://schemas.microsoft.com/office/drawing/2014/main" id="{ED333507-9544-0111-7034-BF6C7DC15547}"/>
              </a:ext>
            </a:extLst>
          </p:cNvPr>
          <p:cNvSpPr>
            <a:spLocks noGrp="1"/>
          </p:cNvSpPr>
          <p:nvPr>
            <p:ph type="dt" sz="half" idx="10"/>
          </p:nvPr>
        </p:nvSpPr>
        <p:spPr/>
        <p:txBody>
          <a:bodyPr/>
          <a:lstStyle/>
          <a:p>
            <a:fld id="{475E449F-E7AB-4950-A47A-B91C3B025176}" type="datetime1">
              <a:rPr lang="en-US" smtClean="0">
                <a:latin typeface="Arial" panose="020B0604020202020204" pitchFamily="34" charset="0"/>
                <a:cs typeface="Arial" panose="020B0604020202020204" pitchFamily="34" charset="0"/>
              </a:rPr>
              <a:t>03-Jun-24</a:t>
            </a:fld>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62C823-AECA-D383-0307-6261B07A22DF}"/>
              </a:ext>
            </a:extLst>
          </p:cNvPr>
          <p:cNvSpPr>
            <a:spLocks noGrp="1"/>
          </p:cNvSpPr>
          <p:nvPr>
            <p:ph type="sldNum" sz="quarter" idx="12"/>
          </p:nvPr>
        </p:nvSpPr>
        <p:spPr/>
        <p:txBody>
          <a:bodyPr/>
          <a:lstStyle/>
          <a:p>
            <a:fld id="{0FF54DE5-C571-48E8-A5BC-B369434E2F44}"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495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2342</TotalTime>
  <Words>1951</Words>
  <Application>Microsoft Office PowerPoint</Application>
  <PresentationFormat>Widescreen</PresentationFormat>
  <Paragraphs>226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Euphemia</vt:lpstr>
      <vt:lpstr>Plantagenet Cherokee</vt:lpstr>
      <vt:lpstr>Wingdings</vt:lpstr>
      <vt:lpstr>Academic Literature 16x9</vt:lpstr>
      <vt:lpstr>Bangla Text Summarization</vt:lpstr>
      <vt:lpstr>Paper Information</vt:lpstr>
      <vt:lpstr>Outline</vt:lpstr>
      <vt:lpstr>Introduction</vt:lpstr>
      <vt:lpstr>Literature Review</vt:lpstr>
      <vt:lpstr>Literature Review                                                              cont’d</vt:lpstr>
      <vt:lpstr>Literature Review                                                              cont’d</vt:lpstr>
      <vt:lpstr>Literature Review                                                              cont’d</vt:lpstr>
      <vt:lpstr>Literature Review                                                              cont’d</vt:lpstr>
      <vt:lpstr>Methodology                                                             </vt:lpstr>
      <vt:lpstr>Methodology                                                                     cont’d                                                             </vt:lpstr>
      <vt:lpstr>Methodology                                                                     cont’d </vt:lpstr>
      <vt:lpstr>Methodology                                                                     cont’d </vt:lpstr>
      <vt:lpstr>Methodology                                                                     cont’d </vt:lpstr>
      <vt:lpstr>Methodology                                                                     cont’d </vt:lpstr>
      <vt:lpstr>Methodology                                                                      cont’d</vt:lpstr>
      <vt:lpstr>Result Analysis and Comparison</vt:lpstr>
      <vt:lpstr>Recommendation and Findings</vt:lpstr>
      <vt:lpstr>Recommendation and Findings                                    cont’d</vt:lpstr>
      <vt:lpstr>Recommendation and Findings                                    cont’d</vt:lpstr>
      <vt:lpstr>Conclusion</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Text Summarization</dc:title>
  <dc:creator>Arpita Kundu</dc:creator>
  <cp:lastModifiedBy>Arpita Kundu</cp:lastModifiedBy>
  <cp:revision>12</cp:revision>
  <dcterms:created xsi:type="dcterms:W3CDTF">2024-05-05T18:21:19Z</dcterms:created>
  <dcterms:modified xsi:type="dcterms:W3CDTF">2024-06-03T00:09:27Z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