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8288000" cy="10287000"/>
  <p:notesSz cx="6858000" cy="9144000"/>
  <p:embeddedFontLst>
    <p:embeddedFont>
      <p:font typeface="Glacial Indifference" panose="020B0604020202020204" charset="0"/>
      <p:regular r:id="rId8"/>
    </p:embeddedFont>
    <p:embeddedFont>
      <p:font typeface="Mokoto" panose="020B060402020202020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354EBE-D971-4FC3-92A4-0B7A7C76E084}" v="3" dt="2025-04-03T10:20:15.7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42" autoAdjust="0"/>
    <p:restoredTop sz="94593" autoAdjust="0"/>
  </p:normalViewPr>
  <p:slideViewPr>
    <p:cSldViewPr>
      <p:cViewPr varScale="1">
        <p:scale>
          <a:sx n="39" d="100"/>
          <a:sy n="39" d="100"/>
        </p:scale>
        <p:origin x="103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22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13070" y="2691194"/>
            <a:ext cx="14193757" cy="14193757"/>
          </a:xfrm>
          <a:custGeom>
            <a:avLst/>
            <a:gdLst/>
            <a:ahLst/>
            <a:cxnLst/>
            <a:rect l="l" t="t" r="r" b="b"/>
            <a:pathLst>
              <a:path w="14193757" h="14193757">
                <a:moveTo>
                  <a:pt x="0" y="0"/>
                </a:moveTo>
                <a:lnTo>
                  <a:pt x="14193757" y="0"/>
                </a:lnTo>
                <a:lnTo>
                  <a:pt x="14193757" y="14193757"/>
                </a:lnTo>
                <a:lnTo>
                  <a:pt x="0" y="141937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2518382">
            <a:off x="-10139297" y="-10952564"/>
            <a:ext cx="24335564" cy="18495029"/>
          </a:xfrm>
          <a:custGeom>
            <a:avLst/>
            <a:gdLst/>
            <a:ahLst/>
            <a:cxnLst/>
            <a:rect l="l" t="t" r="r" b="b"/>
            <a:pathLst>
              <a:path w="24335564" h="18495029">
                <a:moveTo>
                  <a:pt x="0" y="0"/>
                </a:moveTo>
                <a:lnTo>
                  <a:pt x="24335564" y="0"/>
                </a:lnTo>
                <a:lnTo>
                  <a:pt x="24335564" y="18495029"/>
                </a:lnTo>
                <a:lnTo>
                  <a:pt x="0" y="184950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 flipH="1">
            <a:off x="13772882" y="-740438"/>
            <a:ext cx="5051121" cy="2709238"/>
          </a:xfrm>
          <a:custGeom>
            <a:avLst/>
            <a:gdLst/>
            <a:ahLst/>
            <a:cxnLst/>
            <a:rect l="l" t="t" r="r" b="b"/>
            <a:pathLst>
              <a:path w="5051121" h="2709238">
                <a:moveTo>
                  <a:pt x="5051121" y="0"/>
                </a:moveTo>
                <a:lnTo>
                  <a:pt x="0" y="0"/>
                </a:lnTo>
                <a:lnTo>
                  <a:pt x="0" y="2709238"/>
                </a:lnTo>
                <a:lnTo>
                  <a:pt x="5051121" y="2709238"/>
                </a:lnTo>
                <a:lnTo>
                  <a:pt x="5051121" y="0"/>
                </a:lnTo>
                <a:close/>
              </a:path>
            </a:pathLst>
          </a:custGeom>
          <a:blipFill>
            <a:blip r:embed="rId6">
              <a:alphaModFix amt="67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779980" y="8261645"/>
            <a:ext cx="5051121" cy="2709238"/>
          </a:xfrm>
          <a:custGeom>
            <a:avLst/>
            <a:gdLst/>
            <a:ahLst/>
            <a:cxnLst/>
            <a:rect l="l" t="t" r="r" b="b"/>
            <a:pathLst>
              <a:path w="5051121" h="2709238">
                <a:moveTo>
                  <a:pt x="0" y="0"/>
                </a:moveTo>
                <a:lnTo>
                  <a:pt x="5051120" y="0"/>
                </a:lnTo>
                <a:lnTo>
                  <a:pt x="5051120" y="2709238"/>
                </a:lnTo>
                <a:lnTo>
                  <a:pt x="0" y="270923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9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909838" y="1028700"/>
            <a:ext cx="11244731" cy="7976689"/>
          </a:xfrm>
          <a:custGeom>
            <a:avLst/>
            <a:gdLst/>
            <a:ahLst/>
            <a:cxnLst/>
            <a:rect l="l" t="t" r="r" b="b"/>
            <a:pathLst>
              <a:path w="11244731" h="7976689">
                <a:moveTo>
                  <a:pt x="0" y="0"/>
                </a:moveTo>
                <a:lnTo>
                  <a:pt x="11244730" y="0"/>
                </a:lnTo>
                <a:lnTo>
                  <a:pt x="11244730" y="7976689"/>
                </a:lnTo>
                <a:lnTo>
                  <a:pt x="0" y="797668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604674" y="350253"/>
            <a:ext cx="2281812" cy="2281812"/>
          </a:xfrm>
          <a:custGeom>
            <a:avLst/>
            <a:gdLst/>
            <a:ahLst/>
            <a:cxnLst/>
            <a:rect l="l" t="t" r="r" b="b"/>
            <a:pathLst>
              <a:path w="2281812" h="2281812">
                <a:moveTo>
                  <a:pt x="0" y="0"/>
                </a:moveTo>
                <a:lnTo>
                  <a:pt x="2281812" y="0"/>
                </a:lnTo>
                <a:lnTo>
                  <a:pt x="2281812" y="2281812"/>
                </a:lnTo>
                <a:lnTo>
                  <a:pt x="0" y="228181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154568" y="697596"/>
            <a:ext cx="2287748" cy="1587125"/>
          </a:xfrm>
          <a:custGeom>
            <a:avLst/>
            <a:gdLst/>
            <a:ahLst/>
            <a:cxnLst/>
            <a:rect l="l" t="t" r="r" b="b"/>
            <a:pathLst>
              <a:path w="2287748" h="1587125">
                <a:moveTo>
                  <a:pt x="0" y="0"/>
                </a:moveTo>
                <a:lnTo>
                  <a:pt x="2287748" y="0"/>
                </a:lnTo>
                <a:lnTo>
                  <a:pt x="2287748" y="1587125"/>
                </a:lnTo>
                <a:lnTo>
                  <a:pt x="0" y="158712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39183" t="-68134" r="-32010" b="-78632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512760" y="7638464"/>
            <a:ext cx="10038885" cy="1113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05"/>
              </a:lnSpc>
            </a:pPr>
            <a:r>
              <a:rPr lang="en-US" sz="6432">
                <a:solidFill>
                  <a:srgbClr val="8D45A3"/>
                </a:solidFill>
                <a:latin typeface="Mokoto"/>
                <a:ea typeface="Mokoto"/>
                <a:cs typeface="Mokoto"/>
                <a:sym typeface="Mokoto"/>
              </a:rPr>
              <a:t>Idea submission</a:t>
            </a:r>
          </a:p>
        </p:txBody>
      </p:sp>
      <p:sp>
        <p:nvSpPr>
          <p:cNvPr id="10" name="Freeform 10"/>
          <p:cNvSpPr/>
          <p:nvPr/>
        </p:nvSpPr>
        <p:spPr>
          <a:xfrm>
            <a:off x="4100475" y="567209"/>
            <a:ext cx="2463866" cy="1847899"/>
          </a:xfrm>
          <a:custGeom>
            <a:avLst/>
            <a:gdLst/>
            <a:ahLst/>
            <a:cxnLst/>
            <a:rect l="l" t="t" r="r" b="b"/>
            <a:pathLst>
              <a:path w="2463866" h="1847899">
                <a:moveTo>
                  <a:pt x="0" y="0"/>
                </a:moveTo>
                <a:lnTo>
                  <a:pt x="2463866" y="0"/>
                </a:lnTo>
                <a:lnTo>
                  <a:pt x="2463866" y="1847900"/>
                </a:lnTo>
                <a:lnTo>
                  <a:pt x="0" y="184790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6974050" y="169089"/>
            <a:ext cx="4092954" cy="2894060"/>
          </a:xfrm>
          <a:custGeom>
            <a:avLst/>
            <a:gdLst/>
            <a:ahLst/>
            <a:cxnLst/>
            <a:rect l="l" t="t" r="r" b="b"/>
            <a:pathLst>
              <a:path w="4092954" h="2894060">
                <a:moveTo>
                  <a:pt x="0" y="0"/>
                </a:moveTo>
                <a:lnTo>
                  <a:pt x="4092954" y="0"/>
                </a:lnTo>
                <a:lnTo>
                  <a:pt x="4092954" y="2894060"/>
                </a:lnTo>
                <a:lnTo>
                  <a:pt x="0" y="289406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0753915" y="-57336"/>
            <a:ext cx="4652753" cy="3096989"/>
          </a:xfrm>
          <a:custGeom>
            <a:avLst/>
            <a:gdLst/>
            <a:ahLst/>
            <a:cxnLst/>
            <a:rect l="l" t="t" r="r" b="b"/>
            <a:pathLst>
              <a:path w="4652753" h="3096989">
                <a:moveTo>
                  <a:pt x="0" y="0"/>
                </a:moveTo>
                <a:lnTo>
                  <a:pt x="4652753" y="0"/>
                </a:lnTo>
                <a:lnTo>
                  <a:pt x="4652753" y="3096989"/>
                </a:lnTo>
                <a:lnTo>
                  <a:pt x="0" y="3096989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485508" y="5998172"/>
            <a:ext cx="3505514" cy="3260128"/>
          </a:xfrm>
          <a:custGeom>
            <a:avLst/>
            <a:gdLst/>
            <a:ahLst/>
            <a:cxnLst/>
            <a:rect l="l" t="t" r="r" b="b"/>
            <a:pathLst>
              <a:path w="3505514" h="3260128">
                <a:moveTo>
                  <a:pt x="0" y="0"/>
                </a:moveTo>
                <a:lnTo>
                  <a:pt x="3505513" y="0"/>
                </a:lnTo>
                <a:lnTo>
                  <a:pt x="3505513" y="3260128"/>
                </a:lnTo>
                <a:lnTo>
                  <a:pt x="0" y="3260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" name="TextBox 3"/>
          <p:cNvSpPr txBox="1"/>
          <p:nvPr/>
        </p:nvSpPr>
        <p:spPr>
          <a:xfrm>
            <a:off x="5991384" y="2621506"/>
            <a:ext cx="6305233" cy="788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  <a:spcBef>
                <a:spcPct val="0"/>
              </a:spcBef>
            </a:pPr>
            <a:r>
              <a:rPr lang="en-US" sz="4599">
                <a:solidFill>
                  <a:srgbClr val="000000"/>
                </a:solidFill>
                <a:latin typeface="Mokoto"/>
                <a:ea typeface="Mokoto"/>
                <a:cs typeface="Mokoto"/>
                <a:sym typeface="Mokoto"/>
              </a:rPr>
              <a:t>Team details </a:t>
            </a:r>
          </a:p>
        </p:txBody>
      </p:sp>
      <p:sp>
        <p:nvSpPr>
          <p:cNvPr id="4" name="Freeform 4"/>
          <p:cNvSpPr/>
          <p:nvPr/>
        </p:nvSpPr>
        <p:spPr>
          <a:xfrm>
            <a:off x="-1485508" y="5998172"/>
            <a:ext cx="3505514" cy="3260128"/>
          </a:xfrm>
          <a:custGeom>
            <a:avLst/>
            <a:gdLst/>
            <a:ahLst/>
            <a:cxnLst/>
            <a:rect l="l" t="t" r="r" b="b"/>
            <a:pathLst>
              <a:path w="3505514" h="3260128">
                <a:moveTo>
                  <a:pt x="0" y="0"/>
                </a:moveTo>
                <a:lnTo>
                  <a:pt x="3505513" y="0"/>
                </a:lnTo>
                <a:lnTo>
                  <a:pt x="3505513" y="3260128"/>
                </a:lnTo>
                <a:lnTo>
                  <a:pt x="0" y="3260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 rot="-5400000">
            <a:off x="15460320" y="7461078"/>
            <a:ext cx="2057400" cy="4114800"/>
          </a:xfrm>
          <a:custGeom>
            <a:avLst/>
            <a:gdLst/>
            <a:ahLst/>
            <a:cxnLst/>
            <a:rect l="l" t="t" r="r" b="b"/>
            <a:pathLst>
              <a:path w="2057400" h="4114800">
                <a:moveTo>
                  <a:pt x="0" y="0"/>
                </a:moveTo>
                <a:lnTo>
                  <a:pt x="2057400" y="0"/>
                </a:lnTo>
                <a:lnTo>
                  <a:pt x="20574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813929" y="4076063"/>
            <a:ext cx="7177671" cy="31609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5034"/>
              </a:lnSpc>
            </a:pPr>
            <a:r>
              <a:rPr lang="en-US" sz="3596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Team Lead: Name: Tanvi Rao</a:t>
            </a:r>
          </a:p>
          <a:p>
            <a:pPr algn="just">
              <a:lnSpc>
                <a:spcPts val="5034"/>
              </a:lnSpc>
            </a:pPr>
            <a:r>
              <a:rPr lang="en-US" sz="3596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               Contact: 80730 14367</a:t>
            </a:r>
          </a:p>
          <a:p>
            <a:pPr algn="just">
              <a:lnSpc>
                <a:spcPts val="5034"/>
              </a:lnSpc>
            </a:pPr>
            <a:r>
              <a:rPr lang="en-US" sz="3596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               Email: tanvirao.is23@bmsce.ac.in</a:t>
            </a:r>
          </a:p>
          <a:p>
            <a:pPr algn="l">
              <a:lnSpc>
                <a:spcPts val="5034"/>
              </a:lnSpc>
              <a:spcBef>
                <a:spcPct val="0"/>
              </a:spcBef>
            </a:pPr>
            <a:endParaRPr lang="en-US" sz="3596" dirty="0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813929" y="7232011"/>
            <a:ext cx="8168271" cy="31609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34"/>
              </a:lnSpc>
            </a:pPr>
            <a:r>
              <a:rPr lang="en-US" sz="3596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Team Member 3: Name: Tanisha Shinthray</a:t>
            </a:r>
          </a:p>
          <a:p>
            <a:pPr algn="l">
              <a:lnSpc>
                <a:spcPts val="5034"/>
              </a:lnSpc>
            </a:pPr>
            <a:r>
              <a:rPr lang="en-US" sz="3596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                       Contact: 9632601233 </a:t>
            </a:r>
          </a:p>
          <a:p>
            <a:pPr algn="l">
              <a:lnSpc>
                <a:spcPts val="5034"/>
              </a:lnSpc>
            </a:pPr>
            <a:r>
              <a:rPr lang="en-US" sz="3596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                       Email: tanishashinthray.ad23@bmsce.ac.in</a:t>
            </a:r>
          </a:p>
          <a:p>
            <a:pPr algn="l">
              <a:lnSpc>
                <a:spcPts val="5034"/>
              </a:lnSpc>
              <a:spcBef>
                <a:spcPct val="0"/>
              </a:spcBef>
            </a:pPr>
            <a:endParaRPr lang="en-US" sz="3596" dirty="0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822932" y="4089030"/>
            <a:ext cx="8465068" cy="31609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34"/>
              </a:lnSpc>
            </a:pPr>
            <a:r>
              <a:rPr lang="en-US" sz="3596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Team Member 2: Name: Arpita Patel</a:t>
            </a:r>
          </a:p>
          <a:p>
            <a:pPr algn="l">
              <a:lnSpc>
                <a:spcPts val="5034"/>
              </a:lnSpc>
            </a:pPr>
            <a:r>
              <a:rPr lang="en-US" sz="3596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                        Contact: 6363515496</a:t>
            </a:r>
          </a:p>
          <a:p>
            <a:pPr algn="l">
              <a:lnSpc>
                <a:spcPts val="5034"/>
              </a:lnSpc>
            </a:pPr>
            <a:r>
              <a:rPr lang="en-US" sz="3596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                        Email: arpitapatel.is23@bmsce.ac.in</a:t>
            </a:r>
          </a:p>
          <a:p>
            <a:pPr algn="l">
              <a:lnSpc>
                <a:spcPts val="5034"/>
              </a:lnSpc>
              <a:spcBef>
                <a:spcPct val="0"/>
              </a:spcBef>
            </a:pPr>
            <a:endParaRPr lang="en-US" sz="3596" dirty="0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10" name="Freeform 10"/>
          <p:cNvSpPr/>
          <p:nvPr/>
        </p:nvSpPr>
        <p:spPr>
          <a:xfrm rot="-5400000">
            <a:off x="15904624" y="8673904"/>
            <a:ext cx="1168793" cy="2337585"/>
          </a:xfrm>
          <a:custGeom>
            <a:avLst/>
            <a:gdLst/>
            <a:ahLst/>
            <a:cxnLst/>
            <a:rect l="l" t="t" r="r" b="b"/>
            <a:pathLst>
              <a:path w="1168793" h="2337585">
                <a:moveTo>
                  <a:pt x="0" y="0"/>
                </a:moveTo>
                <a:lnTo>
                  <a:pt x="1168793" y="0"/>
                </a:lnTo>
                <a:lnTo>
                  <a:pt x="1168793" y="2337585"/>
                </a:lnTo>
                <a:lnTo>
                  <a:pt x="0" y="23375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604674" y="350253"/>
            <a:ext cx="2281812" cy="2281812"/>
          </a:xfrm>
          <a:custGeom>
            <a:avLst/>
            <a:gdLst/>
            <a:ahLst/>
            <a:cxnLst/>
            <a:rect l="l" t="t" r="r" b="b"/>
            <a:pathLst>
              <a:path w="2281812" h="2281812">
                <a:moveTo>
                  <a:pt x="0" y="0"/>
                </a:moveTo>
                <a:lnTo>
                  <a:pt x="2281812" y="0"/>
                </a:lnTo>
                <a:lnTo>
                  <a:pt x="2281812" y="2281812"/>
                </a:lnTo>
                <a:lnTo>
                  <a:pt x="0" y="228181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5154568" y="697596"/>
            <a:ext cx="2287748" cy="1587125"/>
          </a:xfrm>
          <a:custGeom>
            <a:avLst/>
            <a:gdLst/>
            <a:ahLst/>
            <a:cxnLst/>
            <a:rect l="l" t="t" r="r" b="b"/>
            <a:pathLst>
              <a:path w="2287748" h="1587125">
                <a:moveTo>
                  <a:pt x="0" y="0"/>
                </a:moveTo>
                <a:lnTo>
                  <a:pt x="2287748" y="0"/>
                </a:lnTo>
                <a:lnTo>
                  <a:pt x="2287748" y="1587125"/>
                </a:lnTo>
                <a:lnTo>
                  <a:pt x="0" y="158712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39183" t="-68134" r="-32010" b="-78632"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630400" y="-99729"/>
            <a:ext cx="7315200" cy="1316736"/>
          </a:xfrm>
          <a:custGeom>
            <a:avLst/>
            <a:gdLst/>
            <a:ahLst/>
            <a:cxnLst/>
            <a:rect l="l" t="t" r="r" b="b"/>
            <a:pathLst>
              <a:path w="7315200" h="1316736">
                <a:moveTo>
                  <a:pt x="0" y="0"/>
                </a:moveTo>
                <a:lnTo>
                  <a:pt x="7315200" y="0"/>
                </a:lnTo>
                <a:lnTo>
                  <a:pt x="7315200" y="1316736"/>
                </a:lnTo>
                <a:lnTo>
                  <a:pt x="0" y="13167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870926" y="7429068"/>
            <a:ext cx="4017541" cy="4114800"/>
          </a:xfrm>
          <a:custGeom>
            <a:avLst/>
            <a:gdLst/>
            <a:ahLst/>
            <a:cxnLst/>
            <a:rect l="l" t="t" r="r" b="b"/>
            <a:pathLst>
              <a:path w="4017541" h="4114800">
                <a:moveTo>
                  <a:pt x="0" y="0"/>
                </a:moveTo>
                <a:lnTo>
                  <a:pt x="4017541" y="0"/>
                </a:lnTo>
                <a:lnTo>
                  <a:pt x="401754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04674" y="350253"/>
            <a:ext cx="2281812" cy="2281812"/>
          </a:xfrm>
          <a:custGeom>
            <a:avLst/>
            <a:gdLst/>
            <a:ahLst/>
            <a:cxnLst/>
            <a:rect l="l" t="t" r="r" b="b"/>
            <a:pathLst>
              <a:path w="2281812" h="2281812">
                <a:moveTo>
                  <a:pt x="0" y="0"/>
                </a:moveTo>
                <a:lnTo>
                  <a:pt x="2281812" y="0"/>
                </a:lnTo>
                <a:lnTo>
                  <a:pt x="2281812" y="2281812"/>
                </a:lnTo>
                <a:lnTo>
                  <a:pt x="0" y="228181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154568" y="697596"/>
            <a:ext cx="2287748" cy="1587125"/>
          </a:xfrm>
          <a:custGeom>
            <a:avLst/>
            <a:gdLst/>
            <a:ahLst/>
            <a:cxnLst/>
            <a:rect l="l" t="t" r="r" b="b"/>
            <a:pathLst>
              <a:path w="2287748" h="1587125">
                <a:moveTo>
                  <a:pt x="0" y="0"/>
                </a:moveTo>
                <a:lnTo>
                  <a:pt x="2287748" y="0"/>
                </a:lnTo>
                <a:lnTo>
                  <a:pt x="2287748" y="1587125"/>
                </a:lnTo>
                <a:lnTo>
                  <a:pt x="0" y="158712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39183" t="-68134" r="-32010" b="-78632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6381792" y="1787616"/>
            <a:ext cx="6217047" cy="788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  <a:spcBef>
                <a:spcPct val="0"/>
              </a:spcBef>
            </a:pPr>
            <a:r>
              <a:rPr lang="en-US" sz="4599">
                <a:solidFill>
                  <a:srgbClr val="000000"/>
                </a:solidFill>
                <a:latin typeface="Mokoto"/>
                <a:ea typeface="Mokoto"/>
                <a:cs typeface="Mokoto"/>
                <a:sym typeface="Mokoto"/>
              </a:rPr>
              <a:t>Our solution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45580" y="2476500"/>
            <a:ext cx="15240001" cy="76342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IN" sz="2800" b="1" u="sng" dirty="0"/>
              <a:t>Problem</a:t>
            </a:r>
            <a:r>
              <a:rPr lang="en-IN" sz="2800" b="1" dirty="0"/>
              <a:t>:</a:t>
            </a:r>
            <a:r>
              <a:rPr lang="en-IN" sz="2800" dirty="0"/>
              <a:t> Time-consuming and inefficient initial medical triage, leading to delays in appropriate care. </a:t>
            </a:r>
          </a:p>
          <a:p>
            <a:pPr algn="ctr">
              <a:lnSpc>
                <a:spcPct val="200000"/>
              </a:lnSpc>
            </a:pPr>
            <a:r>
              <a:rPr lang="en-IN" sz="2800" b="1" u="sng" dirty="0"/>
              <a:t>Solution:</a:t>
            </a:r>
            <a:r>
              <a:rPr lang="en-IN" sz="2800" u="sng" dirty="0"/>
              <a:t> </a:t>
            </a:r>
            <a:r>
              <a:rPr lang="en-IN" sz="2800" dirty="0"/>
              <a:t>AI-powered, voice-activated symptom analysis and specialist recommendation tool.</a:t>
            </a:r>
          </a:p>
          <a:p>
            <a:pPr algn="ctr">
              <a:lnSpc>
                <a:spcPct val="200000"/>
              </a:lnSpc>
            </a:pPr>
            <a:r>
              <a:rPr lang="en-IN" sz="2800" u="sng" dirty="0"/>
              <a:t> </a:t>
            </a:r>
            <a:r>
              <a:rPr lang="en-IN" sz="2800" b="1" u="sng" dirty="0"/>
              <a:t>Unique Feature:</a:t>
            </a:r>
            <a:r>
              <a:rPr lang="en-IN" sz="2800" u="sng" dirty="0"/>
              <a:t> </a:t>
            </a:r>
            <a:r>
              <a:rPr lang="en-IN" sz="2800" dirty="0"/>
              <a:t>Direct, natural language voice input for symptom description. </a:t>
            </a:r>
          </a:p>
          <a:p>
            <a:pPr algn="ctr">
              <a:lnSpc>
                <a:spcPct val="200000"/>
              </a:lnSpc>
            </a:pPr>
            <a:r>
              <a:rPr lang="en-IN" sz="2800" b="1" u="sng" dirty="0"/>
              <a:t>Technology:</a:t>
            </a:r>
            <a:r>
              <a:rPr lang="en-IN" sz="2800" u="sng" dirty="0"/>
              <a:t> </a:t>
            </a:r>
            <a:r>
              <a:rPr lang="en-IN" sz="2800" dirty="0"/>
              <a:t>HTML/CSS frontend, Node.js backend, and ChatGPT API for symptom interpretation. </a:t>
            </a:r>
          </a:p>
          <a:p>
            <a:pPr algn="ctr">
              <a:lnSpc>
                <a:spcPct val="200000"/>
              </a:lnSpc>
            </a:pPr>
            <a:r>
              <a:rPr lang="en-IN" sz="2800" b="1" u="sng" dirty="0"/>
              <a:t>AI Integration:</a:t>
            </a:r>
            <a:r>
              <a:rPr lang="en-IN" sz="2800" u="sng" dirty="0"/>
              <a:t> </a:t>
            </a:r>
            <a:r>
              <a:rPr lang="en-IN" sz="2800" dirty="0"/>
              <a:t>Uses ChatGPT's language understanding for more accurate and context-aware symptom analysis. </a:t>
            </a:r>
          </a:p>
          <a:p>
            <a:pPr algn="ctr">
              <a:lnSpc>
                <a:spcPct val="200000"/>
              </a:lnSpc>
            </a:pPr>
            <a:r>
              <a:rPr lang="en-IN" sz="2800" b="1" u="sng" dirty="0"/>
              <a:t>Productivity Boost:</a:t>
            </a:r>
            <a:r>
              <a:rPr lang="en-IN" sz="2800" u="sng" dirty="0"/>
              <a:t> </a:t>
            </a:r>
            <a:r>
              <a:rPr lang="en-IN" sz="2800" dirty="0"/>
              <a:t>Streamlines patient routing, reducing administrative burden and improving speed of access to specialists.</a:t>
            </a:r>
          </a:p>
          <a:p>
            <a:pPr algn="ctr">
              <a:lnSpc>
                <a:spcPct val="200000"/>
              </a:lnSpc>
            </a:pPr>
            <a:r>
              <a:rPr lang="en-IN" sz="2800" dirty="0"/>
              <a:t> </a:t>
            </a:r>
            <a:r>
              <a:rPr lang="en-IN" sz="2800" b="1" u="sng" dirty="0"/>
              <a:t>User Accessibility</a:t>
            </a:r>
            <a:r>
              <a:rPr lang="en-IN" sz="2800" b="1" dirty="0"/>
              <a:t>:</a:t>
            </a:r>
            <a:r>
              <a:rPr lang="en-IN" sz="2800" dirty="0"/>
              <a:t> Voice interface enhances accessibility for diverse users. </a:t>
            </a:r>
            <a:endParaRPr lang="en-US" sz="2800" dirty="0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711975" y="344932"/>
            <a:ext cx="10864049" cy="788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  <a:spcBef>
                <a:spcPct val="0"/>
              </a:spcBef>
            </a:pPr>
            <a:r>
              <a:rPr lang="en-US" sz="4599" dirty="0">
                <a:solidFill>
                  <a:srgbClr val="000000"/>
                </a:solidFill>
                <a:latin typeface="Mokoto"/>
                <a:ea typeface="Mokoto"/>
                <a:cs typeface="Mokoto"/>
                <a:sym typeface="Mokoto"/>
              </a:rPr>
              <a:t>TECHNICAL APPROACH</a:t>
            </a:r>
          </a:p>
        </p:txBody>
      </p:sp>
      <p:sp>
        <p:nvSpPr>
          <p:cNvPr id="3" name="Freeform 3"/>
          <p:cNvSpPr/>
          <p:nvPr/>
        </p:nvSpPr>
        <p:spPr>
          <a:xfrm>
            <a:off x="0" y="6199673"/>
            <a:ext cx="3505514" cy="3260128"/>
          </a:xfrm>
          <a:custGeom>
            <a:avLst/>
            <a:gdLst/>
            <a:ahLst/>
            <a:cxnLst/>
            <a:rect l="l" t="t" r="r" b="b"/>
            <a:pathLst>
              <a:path w="3505514" h="3260128">
                <a:moveTo>
                  <a:pt x="0" y="0"/>
                </a:moveTo>
                <a:lnTo>
                  <a:pt x="3505513" y="0"/>
                </a:lnTo>
                <a:lnTo>
                  <a:pt x="3505513" y="3260128"/>
                </a:lnTo>
                <a:lnTo>
                  <a:pt x="0" y="3260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14005580" y="-723900"/>
            <a:ext cx="4282420" cy="8229600"/>
          </a:xfrm>
          <a:custGeom>
            <a:avLst/>
            <a:gdLst/>
            <a:ahLst/>
            <a:cxnLst/>
            <a:rect l="l" t="t" r="r" b="b"/>
            <a:pathLst>
              <a:path w="4282420" h="8229600">
                <a:moveTo>
                  <a:pt x="0" y="0"/>
                </a:moveTo>
                <a:lnTo>
                  <a:pt x="4282420" y="0"/>
                </a:lnTo>
                <a:lnTo>
                  <a:pt x="42824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128823" y="2315507"/>
            <a:ext cx="16030351" cy="64088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2800" b="1" u="sng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Frontend Development :</a:t>
            </a:r>
            <a:r>
              <a:rPr lang="en-US" sz="2800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Utilized HTML, CSS, and JavaScript for a responsive and user-friendly interface.</a:t>
            </a:r>
          </a:p>
          <a:p>
            <a:pPr algn="ctr">
              <a:lnSpc>
                <a:spcPts val="7279"/>
              </a:lnSpc>
            </a:pPr>
            <a:r>
              <a:rPr lang="en-US" sz="2800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Implemented voice input functionality for direct symptom description.</a:t>
            </a:r>
          </a:p>
          <a:p>
            <a:pPr algn="ctr">
              <a:lnSpc>
                <a:spcPts val="7279"/>
              </a:lnSpc>
            </a:pPr>
            <a:r>
              <a:rPr lang="en-US" sz="2800" b="1" u="sng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Backend Development</a:t>
            </a:r>
            <a:r>
              <a:rPr lang="en-US" sz="2800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: Developed a Node.js backend to handle API requests and data processing.</a:t>
            </a:r>
          </a:p>
          <a:p>
            <a:pPr algn="ctr">
              <a:lnSpc>
                <a:spcPts val="7279"/>
              </a:lnSpc>
            </a:pPr>
            <a:r>
              <a:rPr lang="en-US" sz="2800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Established communication between the frontend and ChatGPT API.</a:t>
            </a:r>
          </a:p>
          <a:p>
            <a:pPr algn="ctr">
              <a:lnSpc>
                <a:spcPts val="7279"/>
              </a:lnSpc>
            </a:pPr>
            <a:r>
              <a:rPr lang="en-US" sz="2800" b="1" u="sng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AI Integration: </a:t>
            </a:r>
            <a:r>
              <a:rPr lang="en-US" sz="2800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Leveraged the ChatGPT API for natural language understanding and symptom analysis.</a:t>
            </a:r>
          </a:p>
          <a:p>
            <a:pPr algn="ctr">
              <a:lnSpc>
                <a:spcPts val="7279"/>
              </a:lnSpc>
            </a:pPr>
            <a:r>
              <a:rPr lang="en-US" sz="2800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Implemented logic to interpret user-provided symptoms and determine appropriate specialist referrals.</a:t>
            </a:r>
          </a:p>
          <a:p>
            <a:pPr algn="ctr">
              <a:lnSpc>
                <a:spcPts val="7279"/>
              </a:lnSpc>
            </a:pPr>
            <a:r>
              <a:rPr lang="en-US" sz="2800" b="1" u="sng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Deployment: </a:t>
            </a:r>
            <a:r>
              <a:rPr lang="en-US" sz="2800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Deployed the project using GitHub, ensuring version control and streamlined deployment.</a:t>
            </a:r>
          </a:p>
        </p:txBody>
      </p:sp>
      <p:sp>
        <p:nvSpPr>
          <p:cNvPr id="6" name="Freeform 6"/>
          <p:cNvSpPr/>
          <p:nvPr/>
        </p:nvSpPr>
        <p:spPr>
          <a:xfrm>
            <a:off x="339688" y="33695"/>
            <a:ext cx="2281812" cy="2281812"/>
          </a:xfrm>
          <a:custGeom>
            <a:avLst/>
            <a:gdLst/>
            <a:ahLst/>
            <a:cxnLst/>
            <a:rect l="l" t="t" r="r" b="b"/>
            <a:pathLst>
              <a:path w="2281812" h="2281812">
                <a:moveTo>
                  <a:pt x="0" y="0"/>
                </a:moveTo>
                <a:lnTo>
                  <a:pt x="2281812" y="0"/>
                </a:lnTo>
                <a:lnTo>
                  <a:pt x="2281812" y="2281812"/>
                </a:lnTo>
                <a:lnTo>
                  <a:pt x="0" y="22818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5395578" y="350253"/>
            <a:ext cx="2287748" cy="1587125"/>
          </a:xfrm>
          <a:custGeom>
            <a:avLst/>
            <a:gdLst/>
            <a:ahLst/>
            <a:cxnLst/>
            <a:rect l="l" t="t" r="r" b="b"/>
            <a:pathLst>
              <a:path w="2287748" h="1587125">
                <a:moveTo>
                  <a:pt x="0" y="0"/>
                </a:moveTo>
                <a:lnTo>
                  <a:pt x="2287748" y="0"/>
                </a:lnTo>
                <a:lnTo>
                  <a:pt x="2287748" y="1587125"/>
                </a:lnTo>
                <a:lnTo>
                  <a:pt x="0" y="158712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9183" t="-68134" r="-32010" b="-78632"/>
            </a:stretch>
          </a:blipFill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4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44D087-DCC4-17F6-F9CD-9A5037CA6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B6180D3C-745E-6AAC-8F67-801E6A0072F6}"/>
              </a:ext>
            </a:extLst>
          </p:cNvPr>
          <p:cNvSpPr txBox="1"/>
          <p:nvPr/>
        </p:nvSpPr>
        <p:spPr>
          <a:xfrm>
            <a:off x="3886200" y="313358"/>
            <a:ext cx="10864049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  <a:spcBef>
                <a:spcPct val="0"/>
              </a:spcBef>
            </a:pPr>
            <a:r>
              <a:rPr lang="en-US" sz="4599" dirty="0">
                <a:solidFill>
                  <a:srgbClr val="000000"/>
                </a:solidFill>
                <a:latin typeface="Mokoto"/>
                <a:ea typeface="Mokoto"/>
                <a:cs typeface="Mokoto"/>
                <a:sym typeface="Mokoto"/>
              </a:rPr>
              <a:t>Workflow/pipeline</a:t>
            </a: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D046F335-D0C8-E424-85FC-128543B988C6}"/>
              </a:ext>
            </a:extLst>
          </p:cNvPr>
          <p:cNvSpPr/>
          <p:nvPr/>
        </p:nvSpPr>
        <p:spPr>
          <a:xfrm>
            <a:off x="-16329" y="6199673"/>
            <a:ext cx="3505514" cy="3260128"/>
          </a:xfrm>
          <a:custGeom>
            <a:avLst/>
            <a:gdLst/>
            <a:ahLst/>
            <a:cxnLst/>
            <a:rect l="l" t="t" r="r" b="b"/>
            <a:pathLst>
              <a:path w="3505514" h="3260128">
                <a:moveTo>
                  <a:pt x="0" y="0"/>
                </a:moveTo>
                <a:lnTo>
                  <a:pt x="3505513" y="0"/>
                </a:lnTo>
                <a:lnTo>
                  <a:pt x="3505513" y="3260128"/>
                </a:lnTo>
                <a:lnTo>
                  <a:pt x="0" y="3260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2D59934E-434F-D956-A82F-03E47981ADF2}"/>
              </a:ext>
            </a:extLst>
          </p:cNvPr>
          <p:cNvSpPr/>
          <p:nvPr/>
        </p:nvSpPr>
        <p:spPr>
          <a:xfrm>
            <a:off x="13895559" y="-378092"/>
            <a:ext cx="4282420" cy="8229600"/>
          </a:xfrm>
          <a:custGeom>
            <a:avLst/>
            <a:gdLst/>
            <a:ahLst/>
            <a:cxnLst/>
            <a:rect l="l" t="t" r="r" b="b"/>
            <a:pathLst>
              <a:path w="4282420" h="8229600">
                <a:moveTo>
                  <a:pt x="0" y="0"/>
                </a:moveTo>
                <a:lnTo>
                  <a:pt x="4282420" y="0"/>
                </a:lnTo>
                <a:lnTo>
                  <a:pt x="42824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9EE2064D-5586-BA9C-539A-E17C71BFC83A}"/>
              </a:ext>
            </a:extLst>
          </p:cNvPr>
          <p:cNvSpPr/>
          <p:nvPr/>
        </p:nvSpPr>
        <p:spPr>
          <a:xfrm>
            <a:off x="604674" y="350253"/>
            <a:ext cx="2281812" cy="2281812"/>
          </a:xfrm>
          <a:custGeom>
            <a:avLst/>
            <a:gdLst/>
            <a:ahLst/>
            <a:cxnLst/>
            <a:rect l="l" t="t" r="r" b="b"/>
            <a:pathLst>
              <a:path w="2281812" h="2281812">
                <a:moveTo>
                  <a:pt x="0" y="0"/>
                </a:moveTo>
                <a:lnTo>
                  <a:pt x="2281812" y="0"/>
                </a:lnTo>
                <a:lnTo>
                  <a:pt x="2281812" y="2281812"/>
                </a:lnTo>
                <a:lnTo>
                  <a:pt x="0" y="22818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796AB3AC-5EF4-5BD5-1FCB-500B6DD171B5}"/>
              </a:ext>
            </a:extLst>
          </p:cNvPr>
          <p:cNvSpPr/>
          <p:nvPr/>
        </p:nvSpPr>
        <p:spPr>
          <a:xfrm>
            <a:off x="15154568" y="697596"/>
            <a:ext cx="2287748" cy="1587125"/>
          </a:xfrm>
          <a:custGeom>
            <a:avLst/>
            <a:gdLst/>
            <a:ahLst/>
            <a:cxnLst/>
            <a:rect l="l" t="t" r="r" b="b"/>
            <a:pathLst>
              <a:path w="2287748" h="1587125">
                <a:moveTo>
                  <a:pt x="0" y="0"/>
                </a:moveTo>
                <a:lnTo>
                  <a:pt x="2287748" y="0"/>
                </a:lnTo>
                <a:lnTo>
                  <a:pt x="2287748" y="1587125"/>
                </a:lnTo>
                <a:lnTo>
                  <a:pt x="0" y="158712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9183" t="-68134" r="-32010" b="-78632"/>
            </a:stretch>
          </a:blipFill>
        </p:spPr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101F04-7DAE-AF23-DF79-64B6500C2C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710" y="1080466"/>
            <a:ext cx="4282420" cy="875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952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124200" y="435986"/>
            <a:ext cx="12268199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  <a:spcBef>
                <a:spcPct val="0"/>
              </a:spcBef>
            </a:pPr>
            <a:r>
              <a:rPr lang="en-US" sz="4599" dirty="0">
                <a:solidFill>
                  <a:srgbClr val="000000"/>
                </a:solidFill>
                <a:latin typeface="Mokoto"/>
                <a:ea typeface="Mokoto"/>
                <a:cs typeface="Mokoto"/>
                <a:sym typeface="Mokoto"/>
              </a:rPr>
              <a:t>Feasibility &amp; FUTURE SCOPE</a:t>
            </a:r>
          </a:p>
        </p:txBody>
      </p:sp>
      <p:sp>
        <p:nvSpPr>
          <p:cNvPr id="3" name="Freeform 3"/>
          <p:cNvSpPr/>
          <p:nvPr/>
        </p:nvSpPr>
        <p:spPr>
          <a:xfrm>
            <a:off x="-152400" y="6283109"/>
            <a:ext cx="3505514" cy="3260128"/>
          </a:xfrm>
          <a:custGeom>
            <a:avLst/>
            <a:gdLst/>
            <a:ahLst/>
            <a:cxnLst/>
            <a:rect l="l" t="t" r="r" b="b"/>
            <a:pathLst>
              <a:path w="3505514" h="3260128">
                <a:moveTo>
                  <a:pt x="0" y="0"/>
                </a:moveTo>
                <a:lnTo>
                  <a:pt x="3505513" y="0"/>
                </a:lnTo>
                <a:lnTo>
                  <a:pt x="3505513" y="3260128"/>
                </a:lnTo>
                <a:lnTo>
                  <a:pt x="0" y="3260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13927339" y="-316427"/>
            <a:ext cx="4282420" cy="8229600"/>
          </a:xfrm>
          <a:custGeom>
            <a:avLst/>
            <a:gdLst/>
            <a:ahLst/>
            <a:cxnLst/>
            <a:rect l="l" t="t" r="r" b="b"/>
            <a:pathLst>
              <a:path w="4282420" h="8229600">
                <a:moveTo>
                  <a:pt x="0" y="0"/>
                </a:moveTo>
                <a:lnTo>
                  <a:pt x="4282420" y="0"/>
                </a:lnTo>
                <a:lnTo>
                  <a:pt x="42824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020006" y="1427423"/>
            <a:ext cx="13596292" cy="8286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Pros:</a:t>
            </a:r>
          </a:p>
          <a:p>
            <a:pPr marL="914400" indent="-914400" algn="ctr">
              <a:lnSpc>
                <a:spcPts val="7279"/>
              </a:lnSpc>
              <a:buAutoNum type="arabicPeriod"/>
            </a:pPr>
            <a:r>
              <a:rPr lang="en-IN" sz="2800" dirty="0"/>
              <a:t>Improved Healthcare Accessibility</a:t>
            </a:r>
          </a:p>
          <a:p>
            <a:pPr marL="914400" indent="-914400" algn="ctr">
              <a:lnSpc>
                <a:spcPts val="7279"/>
              </a:lnSpc>
              <a:buAutoNum type="arabicPeriod"/>
            </a:pPr>
            <a:r>
              <a:rPr lang="en-IN" sz="2800" dirty="0"/>
              <a:t>AI-Powered Decision Making</a:t>
            </a:r>
          </a:p>
          <a:p>
            <a:pPr marL="914400" indent="-914400" algn="ctr">
              <a:lnSpc>
                <a:spcPts val="7279"/>
              </a:lnSpc>
              <a:buAutoNum type="arabicPeriod"/>
            </a:pPr>
            <a:r>
              <a:rPr lang="en-IN" sz="2800" dirty="0"/>
              <a:t>Easy Integration with Telemedicine</a:t>
            </a:r>
          </a:p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Cons:</a:t>
            </a:r>
          </a:p>
          <a:p>
            <a:pPr marL="914400" indent="-914400" algn="ctr">
              <a:lnSpc>
                <a:spcPts val="7279"/>
              </a:lnSpc>
              <a:buAutoNum type="arabicPeriod"/>
            </a:pPr>
            <a:r>
              <a:rPr lang="en-US" sz="2800" dirty="0"/>
              <a:t>AI is not 100% accurate </a:t>
            </a:r>
          </a:p>
          <a:p>
            <a:pPr marL="914400" indent="-914400" algn="ctr">
              <a:lnSpc>
                <a:spcPts val="7279"/>
              </a:lnSpc>
              <a:buAutoNum type="arabicPeriod"/>
            </a:pPr>
            <a:r>
              <a:rPr lang="en-US" sz="2800" dirty="0"/>
              <a:t>Lack of Personalized Recommendations</a:t>
            </a:r>
          </a:p>
          <a:p>
            <a:pPr algn="ctr">
              <a:lnSpc>
                <a:spcPts val="7279"/>
              </a:lnSpc>
            </a:pPr>
            <a:r>
              <a:rPr lang="en-US" sz="2800" b="1" u="sng" dirty="0"/>
              <a:t>Future scope: </a:t>
            </a:r>
            <a:r>
              <a:rPr lang="en-US" sz="2800" dirty="0"/>
              <a:t>AI Model Improvements for Higher Accuracy</a:t>
            </a:r>
          </a:p>
          <a:p>
            <a:pPr algn="ctr">
              <a:lnSpc>
                <a:spcPts val="7279"/>
              </a:lnSpc>
            </a:pPr>
            <a:r>
              <a:rPr lang="en-IN" sz="2800" dirty="0"/>
              <a:t>Medical History-Based Recommendations</a:t>
            </a:r>
            <a:endParaRPr lang="en-US" sz="2800" dirty="0"/>
          </a:p>
        </p:txBody>
      </p:sp>
      <p:sp>
        <p:nvSpPr>
          <p:cNvPr id="6" name="Freeform 6"/>
          <p:cNvSpPr/>
          <p:nvPr/>
        </p:nvSpPr>
        <p:spPr>
          <a:xfrm>
            <a:off x="205580" y="166332"/>
            <a:ext cx="2281812" cy="2281812"/>
          </a:xfrm>
          <a:custGeom>
            <a:avLst/>
            <a:gdLst/>
            <a:ahLst/>
            <a:cxnLst/>
            <a:rect l="l" t="t" r="r" b="b"/>
            <a:pathLst>
              <a:path w="2281812" h="2281812">
                <a:moveTo>
                  <a:pt x="0" y="0"/>
                </a:moveTo>
                <a:lnTo>
                  <a:pt x="2281812" y="0"/>
                </a:lnTo>
                <a:lnTo>
                  <a:pt x="2281812" y="2281812"/>
                </a:lnTo>
                <a:lnTo>
                  <a:pt x="0" y="22818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5657205" y="144561"/>
            <a:ext cx="2287748" cy="1587125"/>
          </a:xfrm>
          <a:custGeom>
            <a:avLst/>
            <a:gdLst/>
            <a:ahLst/>
            <a:cxnLst/>
            <a:rect l="l" t="t" r="r" b="b"/>
            <a:pathLst>
              <a:path w="2287748" h="1587125">
                <a:moveTo>
                  <a:pt x="0" y="0"/>
                </a:moveTo>
                <a:lnTo>
                  <a:pt x="2287748" y="0"/>
                </a:lnTo>
                <a:lnTo>
                  <a:pt x="2287748" y="1587125"/>
                </a:lnTo>
                <a:lnTo>
                  <a:pt x="0" y="158712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9183" t="-68134" r="-32010" b="-78632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323</Words>
  <Application>Microsoft Office PowerPoint</Application>
  <PresentationFormat>Custom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Glacial Indifference</vt:lpstr>
      <vt:lpstr>Calibri</vt:lpstr>
      <vt:lpstr>Mokoto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First Round Submission- Template</dc:title>
  <dc:creator>Arpita Patel</dc:creator>
  <cp:lastModifiedBy>Arpita Patel</cp:lastModifiedBy>
  <cp:revision>6</cp:revision>
  <dcterms:created xsi:type="dcterms:W3CDTF">2006-08-16T00:00:00Z</dcterms:created>
  <dcterms:modified xsi:type="dcterms:W3CDTF">2025-04-03T10:20:16Z</dcterms:modified>
  <dc:identifier>DAGWEbGFmpQ</dc:identifier>
</cp:coreProperties>
</file>