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71" r:id="rId3"/>
    <p:sldId id="257" r:id="rId4"/>
    <p:sldId id="258" r:id="rId5"/>
    <p:sldId id="259" r:id="rId6"/>
    <p:sldId id="260" r:id="rId7"/>
    <p:sldId id="261" r:id="rId8"/>
    <p:sldId id="262" r:id="rId9"/>
    <p:sldId id="264" r:id="rId10"/>
    <p:sldId id="265" r:id="rId11"/>
    <p:sldId id="266" r:id="rId12"/>
    <p:sldId id="267" r:id="rId13"/>
    <p:sldId id="268" r:id="rId14"/>
    <p:sldId id="274"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5B82AF-8CF2-425C-BF72-DCEEEB69BFD5}" type="datetimeFigureOut">
              <a:rPr lang="en-IN" smtClean="0"/>
              <a:t>24-01-2022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A36CD-AF68-4DF1-B8D2-D6421D79293E}" type="slidenum">
              <a:rPr lang="en-IN" smtClean="0"/>
              <a:t>‹#›</a:t>
            </a:fld>
            <a:endParaRPr lang="en-IN"/>
          </a:p>
        </p:txBody>
      </p:sp>
    </p:spTree>
    <p:extLst>
      <p:ext uri="{BB962C8B-B14F-4D97-AF65-F5344CB8AC3E}">
        <p14:creationId xmlns:p14="http://schemas.microsoft.com/office/powerpoint/2010/main" val="117980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AA36CD-AF68-4DF1-B8D2-D6421D79293E}" type="slidenum">
              <a:rPr lang="en-IN" smtClean="0"/>
              <a:t>1</a:t>
            </a:fld>
            <a:endParaRPr lang="en-IN"/>
          </a:p>
        </p:txBody>
      </p:sp>
    </p:spTree>
    <p:extLst>
      <p:ext uri="{BB962C8B-B14F-4D97-AF65-F5344CB8AC3E}">
        <p14:creationId xmlns:p14="http://schemas.microsoft.com/office/powerpoint/2010/main" val="343568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AAA36CD-AF68-4DF1-B8D2-D6421D79293E}" type="slidenum">
              <a:rPr lang="en-IN" smtClean="0"/>
              <a:t>3</a:t>
            </a:fld>
            <a:endParaRPr lang="en-IN"/>
          </a:p>
        </p:txBody>
      </p:sp>
    </p:spTree>
    <p:extLst>
      <p:ext uri="{BB962C8B-B14F-4D97-AF65-F5344CB8AC3E}">
        <p14:creationId xmlns:p14="http://schemas.microsoft.com/office/powerpoint/2010/main" val="215953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u="sng" dirty="0" smtClean="0"/>
              <a:t>Respiratory transmission mechanism:  </a:t>
            </a:r>
            <a:r>
              <a:rPr lang="en-US" dirty="0" smtClean="0"/>
              <a:t>The clinical characteristics of the COVID-19 disease stem from the competition between the invasive action of the virus and the immune reaction. The virus particles attack the protective mucus layer and tries to penetrate inside the cell. The most external S1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(Receptor Binding Domain) binds with an </a:t>
            </a:r>
            <a:r>
              <a:rPr lang="en-US" dirty="0" err="1" smtClean="0"/>
              <a:t>exopeptidase</a:t>
            </a:r>
            <a:r>
              <a:rPr lang="en-US" dirty="0" smtClean="0"/>
              <a:t>, ACE-2 (Angiotensin-Converting Enzyme 2). The sequence of amino acids(fusion peptides) then facilitate the fusion between the viral </a:t>
            </a:r>
            <a:r>
              <a:rPr lang="en-US" dirty="0" err="1" smtClean="0"/>
              <a:t>pericapsid</a:t>
            </a:r>
            <a:r>
              <a:rPr lang="en-US" dirty="0" smtClean="0"/>
              <a:t> and the membrane of the human cell. As a </a:t>
            </a:r>
            <a:r>
              <a:rPr lang="en-US" dirty="0" err="1" smtClean="0"/>
              <a:t>reult</a:t>
            </a:r>
            <a:r>
              <a:rPr lang="en-US" dirty="0" smtClean="0"/>
              <a:t> of the fusion, the RNA of the virus penetrates into the cell and undergoes translation into proteins, causing corona virus disease.</a:t>
            </a:r>
          </a:p>
          <a:p>
            <a:pPr marL="0" indent="0">
              <a:buNone/>
            </a:pPr>
            <a:endParaRPr lang="en-IN" dirty="0"/>
          </a:p>
        </p:txBody>
      </p:sp>
      <p:sp>
        <p:nvSpPr>
          <p:cNvPr id="4" name="Slide Number Placeholder 3"/>
          <p:cNvSpPr>
            <a:spLocks noGrp="1"/>
          </p:cNvSpPr>
          <p:nvPr>
            <p:ph type="sldNum" sz="quarter" idx="10"/>
          </p:nvPr>
        </p:nvSpPr>
        <p:spPr/>
        <p:txBody>
          <a:bodyPr/>
          <a:lstStyle/>
          <a:p>
            <a:fld id="{BAAA36CD-AF68-4DF1-B8D2-D6421D79293E}" type="slidenum">
              <a:rPr lang="en-IN" smtClean="0"/>
              <a:t>4</a:t>
            </a:fld>
            <a:endParaRPr lang="en-IN"/>
          </a:p>
        </p:txBody>
      </p:sp>
    </p:spTree>
    <p:extLst>
      <p:ext uri="{BB962C8B-B14F-4D97-AF65-F5344CB8AC3E}">
        <p14:creationId xmlns:p14="http://schemas.microsoft.com/office/powerpoint/2010/main" val="163343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AA36CD-AF68-4DF1-B8D2-D6421D79293E}" type="slidenum">
              <a:rPr lang="en-IN" smtClean="0"/>
              <a:t>5</a:t>
            </a:fld>
            <a:endParaRPr lang="en-IN"/>
          </a:p>
        </p:txBody>
      </p:sp>
    </p:spTree>
    <p:extLst>
      <p:ext uri="{BB962C8B-B14F-4D97-AF65-F5344CB8AC3E}">
        <p14:creationId xmlns:p14="http://schemas.microsoft.com/office/powerpoint/2010/main" val="403596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AA36CD-AF68-4DF1-B8D2-D6421D79293E}" type="slidenum">
              <a:rPr lang="en-IN" smtClean="0"/>
              <a:t>8</a:t>
            </a:fld>
            <a:endParaRPr lang="en-IN"/>
          </a:p>
        </p:txBody>
      </p:sp>
    </p:spTree>
    <p:extLst>
      <p:ext uri="{BB962C8B-B14F-4D97-AF65-F5344CB8AC3E}">
        <p14:creationId xmlns:p14="http://schemas.microsoft.com/office/powerpoint/2010/main" val="38530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AA36CD-AF68-4DF1-B8D2-D6421D79293E}" type="slidenum">
              <a:rPr lang="en-IN" smtClean="0"/>
              <a:t>11</a:t>
            </a:fld>
            <a:endParaRPr lang="en-IN"/>
          </a:p>
        </p:txBody>
      </p:sp>
    </p:spTree>
    <p:extLst>
      <p:ext uri="{BB962C8B-B14F-4D97-AF65-F5344CB8AC3E}">
        <p14:creationId xmlns:p14="http://schemas.microsoft.com/office/powerpoint/2010/main" val="2438998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AA36CD-AF68-4DF1-B8D2-D6421D79293E}" type="slidenum">
              <a:rPr lang="en-IN" smtClean="0"/>
              <a:t>13</a:t>
            </a:fld>
            <a:endParaRPr lang="en-IN"/>
          </a:p>
        </p:txBody>
      </p:sp>
    </p:spTree>
    <p:extLst>
      <p:ext uri="{BB962C8B-B14F-4D97-AF65-F5344CB8AC3E}">
        <p14:creationId xmlns:p14="http://schemas.microsoft.com/office/powerpoint/2010/main" val="26050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AFA286-4260-4E76-9063-B9AA0DD0F1FC}" type="datetime1">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186FF-3931-43C8-B9C0-39F11B89C4F0}"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91B7F-251D-46E2-B759-B6A79503E216}" type="datetime1">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186FF-3931-43C8-B9C0-39F11B89C4F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1A457D-79A0-4B8C-858C-E1DD1A698821}" type="datetime1">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186FF-3931-43C8-B9C0-39F11B89C4F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88551D-95C1-40FF-A9B7-A02CFC5829C9}" type="datetime1">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186FF-3931-43C8-B9C0-39F11B89C4F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B3FAE-4D0A-49EC-9CDF-FD0B4C163AA5}" type="datetime1">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186FF-3931-43C8-B9C0-39F11B89C4F0}"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6A99AF-36F7-4EA0-B333-AB8F039F7127}" type="datetime1">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186FF-3931-43C8-B9C0-39F11B89C4F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A52C3D-94E3-46CC-BE24-A4CB829EAB83}" type="datetime1">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186FF-3931-43C8-B9C0-39F11B89C4F0}"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C25B58-F817-4782-ADD8-C72937D12F54}" type="datetime1">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186FF-3931-43C8-B9C0-39F11B89C4F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B9D26-ADF7-4D86-B5BE-49CC225670C1}" type="datetime1">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A186FF-3931-43C8-B9C0-39F11B89C4F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24A86-6D49-418B-9FE6-D3B7BB60F3B7}" type="datetime1">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186FF-3931-43C8-B9C0-39F11B89C4F0}"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4900A4-C49A-4327-BC03-3F5DB8EDA1F7}" type="datetime1">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186FF-3931-43C8-B9C0-39F11B89C4F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7FB8922-79E6-480E-896F-87C3AF8901C8}" type="datetime1">
              <a:rPr lang="en-IN" smtClean="0"/>
              <a:t>24-01-2022</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CA186FF-3931-43C8-B9C0-39F11B89C4F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www.medrxiv.org/content/10.1101/2020.05.22.20109991v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nytimes.com/2020/08/11/health/coronavirus-aerosols-indoor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jamanetwork.com/journals/jama/fullarticle/276385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jamanetwork.com/journals/jama/fullarticle/276385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41615088_Avoiding_COVID19_Aerosol_Guidelin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asrjetsjournal.org/index.php/American_Scientific_Journal/article/view/5953"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7544" y="620688"/>
            <a:ext cx="8229600" cy="990600"/>
          </a:xfrm>
        </p:spPr>
        <p:txBody>
          <a:bodyPr>
            <a:noAutofit/>
          </a:bodyPr>
          <a:lstStyle/>
          <a:p>
            <a:pPr algn="ctr"/>
            <a:r>
              <a:rPr lang="en-IN" sz="3600" b="1" dirty="0" smtClean="0">
                <a:solidFill>
                  <a:schemeClr val="bg2">
                    <a:lumMod val="10000"/>
                  </a:schemeClr>
                </a:solidFill>
                <a:latin typeface="Calibri Light" pitchFamily="34" charset="0"/>
                <a:cs typeface="Calibri Light" pitchFamily="34" charset="0"/>
              </a:rPr>
              <a:t>Chemical Engineering Undergraduate Research Project</a:t>
            </a:r>
            <a:endParaRPr lang="en-IN" sz="3600" b="1" dirty="0">
              <a:solidFill>
                <a:schemeClr val="bg2">
                  <a:lumMod val="10000"/>
                </a:schemeClr>
              </a:solidFill>
              <a:latin typeface="Calibri Light" pitchFamily="34" charset="0"/>
              <a:cs typeface="Calibri Light" pitchFamily="34" charset="0"/>
            </a:endParaRPr>
          </a:p>
        </p:txBody>
      </p:sp>
      <p:sp>
        <p:nvSpPr>
          <p:cNvPr id="9" name="TextBox 8"/>
          <p:cNvSpPr txBox="1"/>
          <p:nvPr/>
        </p:nvSpPr>
        <p:spPr>
          <a:xfrm>
            <a:off x="971600" y="4365104"/>
            <a:ext cx="7488832" cy="461665"/>
          </a:xfrm>
          <a:prstGeom prst="rect">
            <a:avLst/>
          </a:prstGeom>
          <a:noFill/>
        </p:spPr>
        <p:txBody>
          <a:bodyPr wrap="square" rtlCol="0">
            <a:spAutoFit/>
          </a:bodyPr>
          <a:lstStyle/>
          <a:p>
            <a:pPr algn="ctr"/>
            <a:r>
              <a:rPr lang="en-IN" sz="2400" b="1" u="sng" dirty="0" smtClean="0">
                <a:latin typeface="Calibri Light" pitchFamily="34" charset="0"/>
                <a:cs typeface="Calibri Light" pitchFamily="34" charset="0"/>
              </a:rPr>
              <a:t>Aerosol Dynamics of COVID-19</a:t>
            </a:r>
            <a:endParaRPr lang="en-IN" sz="2400" b="1" u="sng" dirty="0">
              <a:latin typeface="Calibri Light" pitchFamily="34" charset="0"/>
              <a:cs typeface="Calibri Light" pitchFamily="34" charset="0"/>
            </a:endParaRPr>
          </a:p>
        </p:txBody>
      </p:sp>
      <p:sp>
        <p:nvSpPr>
          <p:cNvPr id="12" name="TextBox 11"/>
          <p:cNvSpPr txBox="1"/>
          <p:nvPr/>
        </p:nvSpPr>
        <p:spPr>
          <a:xfrm>
            <a:off x="179512" y="5469084"/>
            <a:ext cx="5400600" cy="1077218"/>
          </a:xfrm>
          <a:prstGeom prst="rect">
            <a:avLst/>
          </a:prstGeom>
          <a:noFill/>
        </p:spPr>
        <p:txBody>
          <a:bodyPr wrap="square" rtlCol="0">
            <a:spAutoFit/>
          </a:bodyPr>
          <a:lstStyle/>
          <a:p>
            <a:r>
              <a:rPr lang="en-IN" sz="1600" dirty="0" err="1" smtClean="0"/>
              <a:t>Arpita</a:t>
            </a:r>
            <a:r>
              <a:rPr lang="en-IN" sz="1600" dirty="0" smtClean="0"/>
              <a:t> Singh</a:t>
            </a:r>
          </a:p>
          <a:p>
            <a:r>
              <a:rPr lang="en-IN" sz="1600" dirty="0" smtClean="0"/>
              <a:t>2</a:t>
            </a:r>
            <a:r>
              <a:rPr lang="en-IN" sz="1600" baseline="30000" dirty="0" smtClean="0"/>
              <a:t>nd</a:t>
            </a:r>
            <a:r>
              <a:rPr lang="en-IN" sz="1600" dirty="0" smtClean="0"/>
              <a:t> year undergraduate</a:t>
            </a:r>
          </a:p>
          <a:p>
            <a:r>
              <a:rPr lang="en-IN" sz="1600" dirty="0" smtClean="0"/>
              <a:t>Chemical Engineering Department </a:t>
            </a:r>
          </a:p>
          <a:p>
            <a:r>
              <a:rPr lang="en-IN" sz="1600" dirty="0" smtClean="0"/>
              <a:t>IIT </a:t>
            </a:r>
            <a:r>
              <a:rPr lang="en-IN" sz="1600" dirty="0" err="1" smtClean="0"/>
              <a:t>Ropar</a:t>
            </a:r>
            <a:endParaRPr lang="en-IN" sz="1600" dirty="0"/>
          </a:p>
        </p:txBody>
      </p:sp>
      <p:sp>
        <p:nvSpPr>
          <p:cNvPr id="14" name="TextBox 13"/>
          <p:cNvSpPr txBox="1"/>
          <p:nvPr/>
        </p:nvSpPr>
        <p:spPr>
          <a:xfrm>
            <a:off x="5810944" y="5715305"/>
            <a:ext cx="3096344" cy="584775"/>
          </a:xfrm>
          <a:prstGeom prst="rect">
            <a:avLst/>
          </a:prstGeom>
          <a:noFill/>
        </p:spPr>
        <p:txBody>
          <a:bodyPr wrap="square" rtlCol="0">
            <a:spAutoFit/>
          </a:bodyPr>
          <a:lstStyle/>
          <a:p>
            <a:pPr algn="r"/>
            <a:r>
              <a:rPr lang="en-IN" sz="1600" b="1" dirty="0" smtClean="0"/>
              <a:t>Research Lead </a:t>
            </a:r>
          </a:p>
          <a:p>
            <a:pPr algn="r"/>
            <a:r>
              <a:rPr lang="en-IN" sz="1600" dirty="0" err="1" smtClean="0"/>
              <a:t>Dr.</a:t>
            </a:r>
            <a:r>
              <a:rPr lang="en-IN" sz="1600" dirty="0" smtClean="0"/>
              <a:t> </a:t>
            </a:r>
            <a:r>
              <a:rPr lang="en-IN" sz="1600" dirty="0" err="1" smtClean="0"/>
              <a:t>Asad</a:t>
            </a:r>
            <a:r>
              <a:rPr lang="en-IN" sz="1600" dirty="0" smtClean="0"/>
              <a:t> </a:t>
            </a:r>
            <a:r>
              <a:rPr lang="en-IN" sz="1600" dirty="0" err="1" smtClean="0"/>
              <a:t>H.Sahir</a:t>
            </a:r>
            <a:endParaRPr lang="en-IN" sz="1600" dirty="0"/>
          </a:p>
        </p:txBody>
      </p:sp>
      <p:sp>
        <p:nvSpPr>
          <p:cNvPr id="2" name="Footer Placeholder 1"/>
          <p:cNvSpPr>
            <a:spLocks noGrp="1"/>
          </p:cNvSpPr>
          <p:nvPr>
            <p:ph type="ftr" sz="quarter" idx="11"/>
          </p:nvPr>
        </p:nvSpPr>
        <p:spPr/>
        <p:txBody>
          <a:bodyPr/>
          <a:lstStyle/>
          <a:p>
            <a:endParaRPr lang="en-IN"/>
          </a:p>
        </p:txBody>
      </p:sp>
      <p:sp>
        <p:nvSpPr>
          <p:cNvPr id="3" name="Slide Number Placeholder 2"/>
          <p:cNvSpPr>
            <a:spLocks noGrp="1"/>
          </p:cNvSpPr>
          <p:nvPr>
            <p:ph type="sldNum" sz="quarter" idx="12"/>
          </p:nvPr>
        </p:nvSpPr>
        <p:spPr>
          <a:xfrm>
            <a:off x="8077200" y="0"/>
            <a:ext cx="1066800" cy="329184"/>
          </a:xfrm>
        </p:spPr>
        <p:txBody>
          <a:bodyPr/>
          <a:lstStyle/>
          <a:p>
            <a:r>
              <a:rPr lang="en-IN" dirty="0" smtClean="0"/>
              <a:t>              </a:t>
            </a:r>
            <a:endParaRPr lang="en-IN"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160" y="2204864"/>
            <a:ext cx="230425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50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1344"/>
          </a:xfrm>
        </p:spPr>
        <p:txBody>
          <a:bodyPr>
            <a:normAutofit/>
          </a:bodyPr>
          <a:lstStyle/>
          <a:p>
            <a:pPr algn="ctr"/>
            <a:r>
              <a:rPr lang="en-IN" sz="3200" b="1" dirty="0" err="1" smtClean="0">
                <a:latin typeface="Calibri Light" pitchFamily="34" charset="0"/>
                <a:cs typeface="Calibri Light" pitchFamily="34" charset="0"/>
              </a:rPr>
              <a:t>Beggs</a:t>
            </a:r>
            <a:r>
              <a:rPr lang="en-IN" sz="3200" b="1" dirty="0" smtClean="0">
                <a:latin typeface="Calibri Light" pitchFamily="34" charset="0"/>
                <a:cs typeface="Calibri Light" pitchFamily="34" charset="0"/>
              </a:rPr>
              <a:t>  et al.  Model</a:t>
            </a:r>
            <a:endParaRPr lang="en-IN" sz="3200" b="1" dirty="0">
              <a:latin typeface="Calibri Light" pitchFamily="34" charset="0"/>
              <a:cs typeface="Calibri Light"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340768"/>
                <a:ext cx="8229600" cy="5092824"/>
              </a:xfrm>
            </p:spPr>
            <p:txBody>
              <a:bodyPr>
                <a:normAutofit/>
              </a:bodyPr>
              <a:lstStyle/>
              <a:p>
                <a:pPr marL="0" indent="0">
                  <a:buNone/>
                </a:pPr>
                <a:r>
                  <a:rPr lang="en-IN" sz="2000" b="1" dirty="0">
                    <a:latin typeface="Calibri" pitchFamily="34" charset="0"/>
                    <a:cs typeface="Calibri" pitchFamily="34" charset="0"/>
                  </a:rPr>
                  <a:t>Assumptions</a:t>
                </a:r>
                <a:r>
                  <a:rPr lang="en-IN" sz="2000" dirty="0">
                    <a:latin typeface="Calibri" pitchFamily="34" charset="0"/>
                    <a:cs typeface="Calibri" pitchFamily="34" charset="0"/>
                  </a:rPr>
                  <a:t>:  Respiratory droplets are assumed to be </a:t>
                </a:r>
                <a:r>
                  <a:rPr lang="en-IN" sz="2000" dirty="0" smtClean="0">
                    <a:latin typeface="Calibri" pitchFamily="34" charset="0"/>
                    <a:cs typeface="Calibri" pitchFamily="34" charset="0"/>
                  </a:rPr>
                  <a:t>spherical, with no rotation or deformation</a:t>
                </a:r>
                <a:r>
                  <a:rPr lang="en-IN" dirty="0" smtClean="0">
                    <a:latin typeface="Calibri" pitchFamily="34" charset="0"/>
                    <a:cs typeface="Calibri" pitchFamily="34" charset="0"/>
                  </a:rPr>
                  <a:t>.                                                                        </a:t>
                </a:r>
              </a:p>
              <a:p>
                <a:pPr>
                  <a:buClrTx/>
                  <a:buSzPct val="90000"/>
                </a:pPr>
                <a:r>
                  <a:rPr lang="en-IN" sz="2000" dirty="0" smtClean="0">
                    <a:latin typeface="Calibri" pitchFamily="34" charset="0"/>
                    <a:cs typeface="Calibri" pitchFamily="34" charset="0"/>
                  </a:rPr>
                  <a:t>Room ventilation rate (</a:t>
                </a:r>
                <a:r>
                  <a:rPr lang="en-IN" dirty="0" err="1" smtClean="0">
                    <a:solidFill>
                      <a:schemeClr val="tx2"/>
                    </a:solidFill>
                    <a:latin typeface="Calibri" pitchFamily="34" charset="0"/>
                    <a:cs typeface="Calibri" pitchFamily="34" charset="0"/>
                  </a:rPr>
                  <a:t>k</a:t>
                </a:r>
                <a:r>
                  <a:rPr lang="en-IN" baseline="-25000" dirty="0" err="1" smtClean="0">
                    <a:solidFill>
                      <a:schemeClr val="tx2"/>
                    </a:solidFill>
                    <a:latin typeface="Calibri" pitchFamily="34" charset="0"/>
                    <a:cs typeface="Calibri" pitchFamily="34" charset="0"/>
                  </a:rPr>
                  <a:t>v</a:t>
                </a:r>
                <a:r>
                  <a:rPr lang="en-IN" sz="2000" dirty="0" smtClean="0">
                    <a:latin typeface="Calibri" pitchFamily="34" charset="0"/>
                    <a:cs typeface="Calibri" pitchFamily="34" charset="0"/>
                  </a:rPr>
                  <a:t>) = 2 Air changes/ hour                                             </a:t>
                </a:r>
                <a:r>
                  <a:rPr lang="en-IN" sz="2000" dirty="0" err="1" smtClean="0">
                    <a:solidFill>
                      <a:srgbClr val="00B050"/>
                    </a:solidFill>
                    <a:latin typeface="Calibri" pitchFamily="34" charset="0"/>
                    <a:cs typeface="Calibri" pitchFamily="34" charset="0"/>
                  </a:rPr>
                  <a:t>k</a:t>
                </a:r>
                <a:r>
                  <a:rPr lang="en-IN" sz="2000" baseline="-25000" dirty="0" err="1" smtClean="0">
                    <a:solidFill>
                      <a:srgbClr val="00B050"/>
                    </a:solidFill>
                    <a:latin typeface="Calibri" pitchFamily="34" charset="0"/>
                    <a:cs typeface="Calibri" pitchFamily="34" charset="0"/>
                  </a:rPr>
                  <a:t>d</a:t>
                </a:r>
                <a:endParaRPr lang="en-IN" sz="2000" dirty="0" smtClean="0">
                  <a:latin typeface="Calibri" pitchFamily="34" charset="0"/>
                  <a:cs typeface="Calibri" pitchFamily="34" charset="0"/>
                </a:endParaRPr>
              </a:p>
              <a:p>
                <a:pPr>
                  <a:buClrTx/>
                  <a:buSzPct val="90000"/>
                </a:pPr>
                <a:r>
                  <a:rPr lang="en-US" sz="2000" dirty="0">
                    <a:latin typeface="Calibri" pitchFamily="34" charset="0"/>
                    <a:cs typeface="Calibri" pitchFamily="34" charset="0"/>
                  </a:rPr>
                  <a:t>Particle deposition rate (</a:t>
                </a:r>
                <a:r>
                  <a:rPr lang="en-IN" sz="2000" dirty="0" err="1">
                    <a:solidFill>
                      <a:srgbClr val="00B050"/>
                    </a:solidFill>
                    <a:latin typeface="Calibri" pitchFamily="34" charset="0"/>
                    <a:cs typeface="Calibri" pitchFamily="34" charset="0"/>
                  </a:rPr>
                  <a:t>k</a:t>
                </a:r>
                <a:r>
                  <a:rPr lang="en-IN" sz="2000" baseline="-25000" dirty="0" err="1">
                    <a:solidFill>
                      <a:srgbClr val="00B050"/>
                    </a:solidFill>
                    <a:latin typeface="Calibri" pitchFamily="34" charset="0"/>
                    <a:cs typeface="Calibri" pitchFamily="34" charset="0"/>
                  </a:rPr>
                  <a:t>d</a:t>
                </a:r>
                <a:r>
                  <a:rPr lang="en-US" sz="2000" dirty="0">
                    <a:latin typeface="Calibri" pitchFamily="34" charset="0"/>
                    <a:cs typeface="Calibri" pitchFamily="34" charset="0"/>
                  </a:rPr>
                  <a:t>) = 5.1986 </a:t>
                </a:r>
                <a14:m>
                  <m:oMath xmlns:m="http://schemas.openxmlformats.org/officeDocument/2006/math">
                    <m:sSup>
                      <m:sSupPr>
                        <m:ctrlPr>
                          <a:rPr lang="en-US" sz="2000" i="1">
                            <a:latin typeface="Cambria Math"/>
                          </a:rPr>
                        </m:ctrlPr>
                      </m:sSupPr>
                      <m:e>
                        <m:r>
                          <a:rPr lang="en-IN" sz="2000" i="1">
                            <a:latin typeface="Cambria Math"/>
                          </a:rPr>
                          <m:t>h</m:t>
                        </m:r>
                      </m:e>
                      <m:sup>
                        <m:r>
                          <a:rPr lang="en-IN" sz="2000" i="1">
                            <a:latin typeface="Cambria Math"/>
                          </a:rPr>
                          <m:t>−1</m:t>
                        </m:r>
                      </m:sup>
                    </m:sSup>
                  </m:oMath>
                </a14:m>
                <a:r>
                  <a:rPr lang="en-IN" sz="2000" dirty="0" smtClean="0">
                    <a:latin typeface="Calibri" pitchFamily="34" charset="0"/>
                    <a:cs typeface="Calibri" pitchFamily="34" charset="0"/>
                  </a:rPr>
                  <a:t> (in lungs) </a:t>
                </a:r>
              </a:p>
              <a:p>
                <a:pPr>
                  <a:buClrTx/>
                  <a:buSzPct val="90000"/>
                </a:pPr>
                <a:r>
                  <a:rPr lang="en-IN" sz="2000" dirty="0">
                    <a:latin typeface="Calibri" pitchFamily="34" charset="0"/>
                    <a:cs typeface="Calibri" pitchFamily="34" charset="0"/>
                  </a:rPr>
                  <a:t>Pulmonary Ventilation rate (</a:t>
                </a:r>
                <a:r>
                  <a:rPr lang="en-IN" sz="2000" dirty="0">
                    <a:solidFill>
                      <a:srgbClr val="00B0F0"/>
                    </a:solidFill>
                    <a:latin typeface="Calibri" pitchFamily="34" charset="0"/>
                    <a:cs typeface="Calibri" pitchFamily="34" charset="0"/>
                  </a:rPr>
                  <a:t>P</a:t>
                </a:r>
                <a:r>
                  <a:rPr lang="en-IN" sz="2000" dirty="0">
                    <a:latin typeface="Calibri" pitchFamily="34" charset="0"/>
                    <a:cs typeface="Calibri" pitchFamily="34" charset="0"/>
                  </a:rPr>
                  <a:t>) = 6L/min or 0.36 </a:t>
                </a:r>
                <a14:m>
                  <m:oMath xmlns:m="http://schemas.openxmlformats.org/officeDocument/2006/math">
                    <m:sSup>
                      <m:sSupPr>
                        <m:ctrlPr>
                          <a:rPr lang="en-IN" sz="2000" i="1">
                            <a:latin typeface="Cambria Math"/>
                          </a:rPr>
                        </m:ctrlPr>
                      </m:sSupPr>
                      <m:e>
                        <m:r>
                          <a:rPr lang="en-IN" sz="2000" i="1">
                            <a:latin typeface="Cambria Math"/>
                          </a:rPr>
                          <m:t>𝑚</m:t>
                        </m:r>
                      </m:e>
                      <m:sup>
                        <m:r>
                          <a:rPr lang="en-IN" sz="2000" i="1">
                            <a:latin typeface="Cambria Math"/>
                          </a:rPr>
                          <m:t>3</m:t>
                        </m:r>
                      </m:sup>
                    </m:sSup>
                  </m:oMath>
                </a14:m>
                <a:r>
                  <a:rPr lang="en-IN" sz="2000" dirty="0">
                    <a:latin typeface="Calibri" pitchFamily="34" charset="0"/>
                    <a:cs typeface="Calibri" pitchFamily="34" charset="0"/>
                  </a:rPr>
                  <a:t>/h </a:t>
                </a:r>
                <a:endParaRPr lang="en-IN" sz="2000" dirty="0" smtClean="0">
                  <a:latin typeface="Calibri" pitchFamily="34" charset="0"/>
                  <a:cs typeface="Calibri" pitchFamily="34" charset="0"/>
                </a:endParaRPr>
              </a:p>
              <a:p>
                <a:pPr marL="0" indent="0">
                  <a:buNone/>
                </a:pPr>
                <a:endParaRPr lang="en-IN" sz="800" dirty="0" smtClean="0">
                  <a:latin typeface="Calibri" pitchFamily="34" charset="0"/>
                  <a:cs typeface="Calibri" pitchFamily="34" charset="0"/>
                </a:endParaRPr>
              </a:p>
              <a:p>
                <a:pPr marL="0" indent="0">
                  <a:buNone/>
                </a:pPr>
                <a:r>
                  <a:rPr lang="en-IN" sz="2000" b="1" dirty="0" smtClean="0">
                    <a:latin typeface="Calibri" pitchFamily="34" charset="0"/>
                    <a:cs typeface="Calibri" pitchFamily="34" charset="0"/>
                  </a:rPr>
                  <a:t>Model: </a:t>
                </a:r>
                <a:r>
                  <a:rPr lang="en-US" sz="2000" dirty="0">
                    <a:latin typeface="Calibri" pitchFamily="34" charset="0"/>
                    <a:cs typeface="Calibri" pitchFamily="34" charset="0"/>
                  </a:rPr>
                  <a:t>This model simulates </a:t>
                </a:r>
                <a:r>
                  <a:rPr lang="en-US" sz="2000" dirty="0" smtClean="0">
                    <a:latin typeface="Calibri" pitchFamily="34" charset="0"/>
                    <a:cs typeface="Calibri" pitchFamily="34" charset="0"/>
                  </a:rPr>
                  <a:t>(speaking and coughing  simulation) </a:t>
                </a:r>
                <a:r>
                  <a:rPr lang="en-US" sz="2000" dirty="0">
                    <a:latin typeface="Calibri" pitchFamily="34" charset="0"/>
                    <a:cs typeface="Calibri" pitchFamily="34" charset="0"/>
                  </a:rPr>
                  <a:t>the number of respiratory particles, originating from a COVID-19 infector, that would be inhaled in one hour by a susceptible individual socially distancing in a 4 ×4 × 2.5 m </a:t>
                </a:r>
                <a:r>
                  <a:rPr lang="en-US" sz="2000" dirty="0" smtClean="0">
                    <a:latin typeface="Calibri" pitchFamily="34" charset="0"/>
                    <a:cs typeface="Calibri" pitchFamily="34" charset="0"/>
                  </a:rPr>
                  <a:t>room. Concentration of respiratory particles in the room at t=0 and t=t hours is </a:t>
                </a:r>
                <a:r>
                  <a:rPr lang="en-IN" sz="2000" dirty="0" smtClean="0"/>
                  <a:t>C</a:t>
                </a:r>
                <a:r>
                  <a:rPr lang="en-IN" sz="2000" baseline="-25000" dirty="0" smtClean="0"/>
                  <a:t>0 </a:t>
                </a:r>
                <a:r>
                  <a:rPr lang="en-IN" sz="2000" dirty="0" smtClean="0"/>
                  <a:t> </a:t>
                </a:r>
                <a:r>
                  <a:rPr lang="en-IN" sz="2000" dirty="0" smtClean="0">
                    <a:latin typeface="Calibri" pitchFamily="34" charset="0"/>
                    <a:cs typeface="Calibri" pitchFamily="34" charset="0"/>
                  </a:rPr>
                  <a:t>and </a:t>
                </a:r>
                <a:r>
                  <a:rPr lang="en-IN" sz="2000" dirty="0" smtClean="0"/>
                  <a:t>C</a:t>
                </a:r>
                <a:r>
                  <a:rPr lang="en-IN" sz="2000" baseline="-25000" dirty="0" smtClean="0"/>
                  <a:t>t .</a:t>
                </a:r>
                <a:endParaRPr lang="en-US" sz="2000" dirty="0">
                  <a:latin typeface="Calibri" pitchFamily="34" charset="0"/>
                  <a:cs typeface="Calibri" pitchFamily="34" charset="0"/>
                </a:endParaRPr>
              </a:p>
              <a:p>
                <a:pPr marL="0" indent="0">
                  <a:buNone/>
                </a:pPr>
                <a:r>
                  <a:rPr lang="en-US" dirty="0"/>
                  <a:t> </a:t>
                </a:r>
                <a:r>
                  <a:rPr lang="en-US" dirty="0" smtClean="0"/>
                  <a:t>                             </a:t>
                </a:r>
                <a:endParaRPr lang="en-IN" dirty="0">
                  <a:latin typeface="Calibri" pitchFamily="34" charset="0"/>
                  <a:cs typeface="Calibri" pitchFamily="34"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340768"/>
                <a:ext cx="8229600" cy="5092824"/>
              </a:xfrm>
              <a:blipFill rotWithShape="1">
                <a:blip r:embed="rId2"/>
                <a:stretch>
                  <a:fillRect l="-1185" t="-599" r="-11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627784" y="5157192"/>
                <a:ext cx="3384376" cy="804836"/>
              </a:xfrm>
              <a:prstGeom prst="rect">
                <a:avLst/>
              </a:prstGeom>
              <a:solidFill>
                <a:srgbClr val="CCECFF"/>
              </a:solidFill>
            </p:spPr>
            <p:txBody>
              <a:bodyPr wrap="square" rtlCol="0">
                <a:spAutoFit/>
              </a:bodyPr>
              <a:lstStyle/>
              <a:p>
                <a:pPr algn="ctr"/>
                <a:r>
                  <a:rPr lang="en-IN" dirty="0" smtClean="0"/>
                  <a:t>   </a:t>
                </a:r>
                <a:r>
                  <a:rPr lang="en-IN" sz="2400" dirty="0" smtClean="0"/>
                  <a:t> C</a:t>
                </a:r>
                <a:r>
                  <a:rPr lang="en-IN" sz="2400" baseline="-25000" dirty="0" smtClean="0"/>
                  <a:t>t </a:t>
                </a:r>
                <a:r>
                  <a:rPr lang="en-US" sz="2400" dirty="0" smtClean="0"/>
                  <a:t> </a:t>
                </a:r>
                <a:r>
                  <a:rPr lang="en-US" sz="2400" dirty="0"/>
                  <a:t>= </a:t>
                </a:r>
                <a:r>
                  <a:rPr lang="en-IN" sz="2400" dirty="0"/>
                  <a:t>C</a:t>
                </a:r>
                <a:r>
                  <a:rPr lang="en-IN" sz="2400" baseline="-25000" dirty="0"/>
                  <a:t>0 </a:t>
                </a:r>
                <a:r>
                  <a:rPr lang="en-US" sz="2400" dirty="0"/>
                  <a:t> × </a:t>
                </a:r>
                <a14:m>
                  <m:oMath xmlns:m="http://schemas.openxmlformats.org/officeDocument/2006/math">
                    <m:sSup>
                      <m:sSupPr>
                        <m:ctrlPr>
                          <a:rPr lang="en-US" sz="2400" i="1">
                            <a:latin typeface="Cambria Math"/>
                          </a:rPr>
                        </m:ctrlPr>
                      </m:sSupPr>
                      <m:e>
                        <m:r>
                          <m:rPr>
                            <m:sty m:val="p"/>
                          </m:rPr>
                          <a:rPr lang="en-IN" sz="2400">
                            <a:latin typeface="Cambria Math"/>
                          </a:rPr>
                          <m:t>e</m:t>
                        </m:r>
                      </m:e>
                      <m:sup>
                        <m:r>
                          <a:rPr lang="en-IN" sz="2400" i="1">
                            <a:latin typeface="Cambria Math"/>
                          </a:rPr>
                          <m:t>−</m:t>
                        </m:r>
                        <m:d>
                          <m:dPr>
                            <m:ctrlPr>
                              <a:rPr lang="en-IN" sz="2400" i="1">
                                <a:latin typeface="Cambria Math"/>
                              </a:rPr>
                            </m:ctrlPr>
                          </m:dPr>
                          <m:e>
                            <m:r>
                              <m:rPr>
                                <m:nor/>
                              </m:rPr>
                              <a:rPr lang="en-IN" sz="2400" dirty="0" smtClean="0">
                                <a:solidFill>
                                  <a:schemeClr val="tx2"/>
                                </a:solidFill>
                                <a:latin typeface="Calibri" pitchFamily="34" charset="0"/>
                                <a:cs typeface="Calibri" pitchFamily="34" charset="0"/>
                              </a:rPr>
                              <m:t>k</m:t>
                            </m:r>
                            <m:r>
                              <m:rPr>
                                <m:nor/>
                              </m:rPr>
                              <a:rPr lang="en-IN" sz="2400" baseline="-25000" dirty="0" smtClean="0">
                                <a:solidFill>
                                  <a:schemeClr val="tx2"/>
                                </a:solidFill>
                                <a:latin typeface="Calibri" pitchFamily="34" charset="0"/>
                                <a:cs typeface="Calibri" pitchFamily="34" charset="0"/>
                              </a:rPr>
                              <m:t>v</m:t>
                            </m:r>
                            <m:r>
                              <a:rPr lang="en-IN" sz="2400" i="1">
                                <a:latin typeface="Cambria Math"/>
                              </a:rPr>
                              <m:t>+</m:t>
                            </m:r>
                            <m:r>
                              <m:rPr>
                                <m:nor/>
                              </m:rPr>
                              <a:rPr lang="en-IN" sz="2400" dirty="0">
                                <a:solidFill>
                                  <a:srgbClr val="00B050"/>
                                </a:solidFill>
                                <a:latin typeface="Calibri" pitchFamily="34" charset="0"/>
                                <a:cs typeface="Calibri" pitchFamily="34" charset="0"/>
                              </a:rPr>
                              <m:t>k</m:t>
                            </m:r>
                            <m:r>
                              <m:rPr>
                                <m:nor/>
                              </m:rPr>
                              <a:rPr lang="en-IN" sz="2400" baseline="-25000" dirty="0">
                                <a:solidFill>
                                  <a:srgbClr val="00B050"/>
                                </a:solidFill>
                                <a:latin typeface="Calibri" pitchFamily="34" charset="0"/>
                                <a:cs typeface="Calibri" pitchFamily="34" charset="0"/>
                              </a:rPr>
                              <m:t>d</m:t>
                            </m:r>
                          </m:e>
                        </m:d>
                        <m:r>
                          <m:rPr>
                            <m:sty m:val="p"/>
                          </m:rPr>
                          <a:rPr lang="en-IN" sz="2400">
                            <a:latin typeface="Cambria Math"/>
                          </a:rPr>
                          <m:t>t</m:t>
                        </m:r>
                      </m:sup>
                    </m:sSup>
                  </m:oMath>
                </a14:m>
                <a:endParaRPr lang="en-IN" sz="2400" dirty="0" smtClean="0"/>
              </a:p>
              <a:p>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2627784" y="5157192"/>
                <a:ext cx="3384376" cy="804836"/>
              </a:xfrm>
              <a:prstGeom prst="rect">
                <a:avLst/>
              </a:prstGeom>
              <a:blipFill rotWithShape="1">
                <a:blip r:embed="rId3"/>
                <a:stretch>
                  <a:fillRect l="-1441" r="-1622" b="-11364"/>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193740" y="6400760"/>
            <a:ext cx="5890428" cy="329184"/>
          </a:xfrm>
        </p:spPr>
        <p:txBody>
          <a:bodyPr/>
          <a:lstStyle/>
          <a:p>
            <a:pPr algn="l"/>
            <a:r>
              <a:rPr lang="en-IN" dirty="0" err="1" smtClean="0"/>
              <a:t>V</a:t>
            </a:r>
            <a:r>
              <a:rPr lang="en-IN" dirty="0" err="1">
                <a:solidFill>
                  <a:schemeClr val="tx1">
                    <a:lumMod val="75000"/>
                    <a:lumOff val="25000"/>
                  </a:schemeClr>
                </a:solidFill>
                <a:latin typeface="Calibri" pitchFamily="34" charset="0"/>
                <a:cs typeface="Calibri" pitchFamily="34" charset="0"/>
              </a:rPr>
              <a:t>Reference</a:t>
            </a:r>
            <a:r>
              <a:rPr lang="en-IN" dirty="0" smtClean="0">
                <a:solidFill>
                  <a:schemeClr val="tx1">
                    <a:lumMod val="75000"/>
                    <a:lumOff val="25000"/>
                  </a:schemeClr>
                </a:solidFill>
                <a:latin typeface="Calibri" pitchFamily="34" charset="0"/>
                <a:cs typeface="Calibri" pitchFamily="34" charset="0"/>
              </a:rPr>
              <a:t>: </a:t>
            </a:r>
            <a:r>
              <a:rPr lang="en-IN" dirty="0">
                <a:hlinkClick r:id="rId4"/>
              </a:rPr>
              <a:t>https://www.medrxiv.org/content/10.1101/2020.05.22.20109991v2</a:t>
            </a:r>
            <a:endParaRPr lang="en-IN" dirty="0">
              <a:solidFill>
                <a:schemeClr val="tx1">
                  <a:lumMod val="75000"/>
                  <a:lumOff val="25000"/>
                </a:schemeClr>
              </a:solidFill>
              <a:latin typeface="Calibri" pitchFamily="34" charset="0"/>
              <a:cs typeface="Calibri" pitchFamily="34" charset="0"/>
            </a:endParaRPr>
          </a:p>
          <a:p>
            <a:endParaRPr lang="en-IN" dirty="0"/>
          </a:p>
        </p:txBody>
      </p:sp>
      <p:sp>
        <p:nvSpPr>
          <p:cNvPr id="6" name="Slide Number Placeholder 5"/>
          <p:cNvSpPr>
            <a:spLocks noGrp="1"/>
          </p:cNvSpPr>
          <p:nvPr>
            <p:ph type="sldNum" sz="quarter" idx="12"/>
          </p:nvPr>
        </p:nvSpPr>
        <p:spPr>
          <a:xfrm>
            <a:off x="7620000" y="18288"/>
            <a:ext cx="1416496" cy="329184"/>
          </a:xfrm>
        </p:spPr>
        <p:txBody>
          <a:bodyPr/>
          <a:lstStyle/>
          <a:p>
            <a:r>
              <a:rPr lang="en-IN" dirty="0" smtClean="0"/>
              <a:t>                    </a:t>
            </a:r>
            <a:fld id="{CCA186FF-3931-43C8-B9C0-39F11B89C4F0}" type="slidenum">
              <a:rPr lang="en-IN" smtClean="0"/>
              <a:t>10</a:t>
            </a:fld>
            <a:endParaRPr lang="en-IN" dirty="0"/>
          </a:p>
        </p:txBody>
      </p:sp>
      <p:pic>
        <p:nvPicPr>
          <p:cNvPr id="3074" name="Picture 2" descr="C:\Users\arpita3341\Desktop\lung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4248" y="1916832"/>
            <a:ext cx="1253519" cy="122413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V="1">
            <a:off x="7596336" y="2330878"/>
            <a:ext cx="461431" cy="1980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682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990600"/>
          </a:xfrm>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548680"/>
                <a:ext cx="8229600" cy="4876800"/>
              </a:xfrm>
              <a:noFill/>
            </p:spPr>
            <p:txBody>
              <a:bodyPr/>
              <a:lstStyle/>
              <a:p>
                <a:pPr marL="0" indent="0">
                  <a:buNone/>
                </a:pPr>
                <a:r>
                  <a:rPr lang="en-IN" sz="2000" dirty="0">
                    <a:latin typeface="Calibri" pitchFamily="34" charset="0"/>
                    <a:cs typeface="Calibri" pitchFamily="34" charset="0"/>
                  </a:rPr>
                  <a:t>Total number of respiratory </a:t>
                </a:r>
                <a:r>
                  <a:rPr lang="en-IN" sz="2000" dirty="0">
                    <a:solidFill>
                      <a:schemeClr val="tx2"/>
                    </a:solidFill>
                    <a:latin typeface="Calibri" pitchFamily="34" charset="0"/>
                    <a:cs typeface="Calibri" pitchFamily="34" charset="0"/>
                  </a:rPr>
                  <a:t>particles inhaled</a:t>
                </a:r>
                <a:r>
                  <a:rPr lang="en-IN" sz="2000" dirty="0">
                    <a:latin typeface="Calibri" pitchFamily="34" charset="0"/>
                    <a:cs typeface="Calibri" pitchFamily="34" charset="0"/>
                  </a:rPr>
                  <a:t> (I) by the susceptible individual :</a:t>
                </a:r>
              </a:p>
              <a:p>
                <a:pPr marL="0" indent="0">
                  <a:buNone/>
                </a:pPr>
                <a:r>
                  <a:rPr lang="en-IN" sz="2800" dirty="0"/>
                  <a:t>                                 </a:t>
                </a:r>
                <a14:m>
                  <m:oMath xmlns:m="http://schemas.openxmlformats.org/officeDocument/2006/math">
                    <m:f>
                      <m:fPr>
                        <m:ctrlPr>
                          <a:rPr lang="en-IN" sz="2800" i="1">
                            <a:latin typeface="Cambria Math"/>
                          </a:rPr>
                        </m:ctrlPr>
                      </m:fPr>
                      <m:num>
                        <m:r>
                          <a:rPr lang="en-IN" sz="2800" i="1">
                            <a:latin typeface="Cambria Math"/>
                          </a:rPr>
                          <m:t>𝑑</m:t>
                        </m:r>
                        <m:r>
                          <a:rPr lang="en-IN" sz="2800" i="1" smtClean="0">
                            <a:solidFill>
                              <a:schemeClr val="tx2"/>
                            </a:solidFill>
                            <a:latin typeface="Cambria Math"/>
                          </a:rPr>
                          <m:t>𝐼</m:t>
                        </m:r>
                      </m:num>
                      <m:den>
                        <m:r>
                          <a:rPr lang="en-IN" sz="2800" i="1">
                            <a:latin typeface="Cambria Math"/>
                          </a:rPr>
                          <m:t>𝑑𝑡</m:t>
                        </m:r>
                      </m:den>
                    </m:f>
                    <m:r>
                      <a:rPr lang="en-IN" sz="2800" i="1">
                        <a:latin typeface="Cambria Math"/>
                      </a:rPr>
                      <m:t>=</m:t>
                    </m:r>
                    <m:r>
                      <a:rPr lang="en-IN" sz="2800" i="1" smtClean="0">
                        <a:solidFill>
                          <a:srgbClr val="00B0F0"/>
                        </a:solidFill>
                        <a:latin typeface="Cambria Math"/>
                      </a:rPr>
                      <m:t>𝑃</m:t>
                    </m:r>
                    <m:r>
                      <a:rPr lang="en-IN" sz="2800" i="1">
                        <a:latin typeface="Cambria Math"/>
                      </a:rPr>
                      <m:t> ×</m:t>
                    </m:r>
                    <m:r>
                      <a:rPr lang="en-IN" sz="2800" i="1" smtClean="0">
                        <a:solidFill>
                          <a:schemeClr val="bg2">
                            <a:lumMod val="50000"/>
                          </a:schemeClr>
                        </a:solidFill>
                        <a:latin typeface="Cambria Math"/>
                      </a:rPr>
                      <m:t>𝐶</m:t>
                    </m:r>
                  </m:oMath>
                </a14:m>
                <a:r>
                  <a:rPr lang="en-IN" dirty="0"/>
                  <a:t>   </a:t>
                </a:r>
                <a:endParaRPr lang="en-IN" dirty="0" smtClean="0"/>
              </a:p>
              <a:p>
                <a:pPr marL="0" indent="0">
                  <a:buNone/>
                </a:pPr>
                <a:r>
                  <a:rPr lang="en-IN" sz="2000" dirty="0" smtClean="0">
                    <a:latin typeface="Calibri" pitchFamily="34" charset="0"/>
                    <a:cs typeface="Calibri" pitchFamily="34" charset="0"/>
                  </a:rPr>
                  <a:t>Where,  </a:t>
                </a:r>
                <a:r>
                  <a:rPr lang="en-IN" sz="2000" dirty="0" smtClean="0">
                    <a:solidFill>
                      <a:srgbClr val="00B0F0"/>
                    </a:solidFill>
                    <a:latin typeface="Calibri" pitchFamily="34" charset="0"/>
                    <a:cs typeface="Calibri" pitchFamily="34" charset="0"/>
                  </a:rPr>
                  <a:t>P</a:t>
                </a:r>
                <a:r>
                  <a:rPr lang="en-IN" sz="2000" dirty="0" smtClean="0">
                    <a:latin typeface="Calibri" pitchFamily="34" charset="0"/>
                    <a:cs typeface="Calibri" pitchFamily="34" charset="0"/>
                  </a:rPr>
                  <a:t> </a:t>
                </a:r>
                <a:r>
                  <a:rPr lang="en-IN" sz="2000" dirty="0">
                    <a:latin typeface="Calibri" pitchFamily="34" charset="0"/>
                    <a:cs typeface="Calibri" pitchFamily="34" charset="0"/>
                  </a:rPr>
                  <a:t>= </a:t>
                </a:r>
                <a:r>
                  <a:rPr lang="en-IN" sz="2000" dirty="0" smtClean="0">
                    <a:latin typeface="Calibri" pitchFamily="34" charset="0"/>
                    <a:cs typeface="Calibri" pitchFamily="34" charset="0"/>
                  </a:rPr>
                  <a:t>Pulmonary Ventilation rate </a:t>
                </a:r>
              </a:p>
              <a:p>
                <a:pPr marL="0" indent="0">
                  <a:buNone/>
                </a:pPr>
                <a:r>
                  <a:rPr lang="en-IN" sz="2000" dirty="0">
                    <a:solidFill>
                      <a:schemeClr val="bg2">
                        <a:lumMod val="50000"/>
                      </a:schemeClr>
                    </a:solidFill>
                    <a:latin typeface="Calibri" pitchFamily="34" charset="0"/>
                    <a:cs typeface="Calibri" pitchFamily="34" charset="0"/>
                  </a:rPr>
                  <a:t> </a:t>
                </a:r>
                <a:r>
                  <a:rPr lang="en-IN" sz="2000" dirty="0" smtClean="0">
                    <a:solidFill>
                      <a:schemeClr val="bg2">
                        <a:lumMod val="50000"/>
                      </a:schemeClr>
                    </a:solidFill>
                    <a:latin typeface="Calibri" pitchFamily="34" charset="0"/>
                    <a:cs typeface="Calibri" pitchFamily="34" charset="0"/>
                  </a:rPr>
                  <a:t>              C</a:t>
                </a:r>
                <a:r>
                  <a:rPr lang="en-IN" sz="2000" dirty="0" smtClean="0">
                    <a:latin typeface="Calibri" pitchFamily="34" charset="0"/>
                    <a:cs typeface="Calibri" pitchFamily="34" charset="0"/>
                  </a:rPr>
                  <a:t> = Concentration of respiratory droplets</a:t>
                </a:r>
              </a:p>
              <a:p>
                <a:pPr marL="0" indent="0">
                  <a:buNone/>
                </a:pPr>
                <a:r>
                  <a:rPr lang="en-IN" sz="2000" dirty="0">
                    <a:latin typeface="Calibri" pitchFamily="34" charset="0"/>
                    <a:cs typeface="Calibri" pitchFamily="34" charset="0"/>
                  </a:rPr>
                  <a:t>Solving the differential equation in python and plotting the results :</a:t>
                </a:r>
                <a:r>
                  <a:rPr lang="en-IN" sz="2000" dirty="0"/>
                  <a:t/>
                </a:r>
                <a:br>
                  <a:rPr lang="en-IN" sz="2000" dirty="0"/>
                </a:br>
                <a:endParaRPr lang="en-IN" sz="2000" dirty="0">
                  <a:latin typeface="Calibri" pitchFamily="34" charset="0"/>
                  <a:cs typeface="Calibri" pitchFamily="34" charset="0"/>
                </a:endParaRPr>
              </a:p>
              <a:p>
                <a:pPr marL="0" indent="0">
                  <a:buNone/>
                </a:pP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548680"/>
                <a:ext cx="8229600" cy="4876800"/>
              </a:xfrm>
              <a:blipFill rotWithShape="1">
                <a:blip r:embed="rId3"/>
                <a:stretch>
                  <a:fillRect l="-1556" t="-625" r="-741"/>
                </a:stretch>
              </a:blipFill>
            </p:spPr>
            <p:txBody>
              <a:bodyPr/>
              <a:lstStyle/>
              <a:p>
                <a:r>
                  <a:rPr lang="en-IN">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2924944"/>
            <a:ext cx="6264696" cy="3168352"/>
          </a:xfrm>
          <a:prstGeom prst="rect">
            <a:avLst/>
          </a:prstGeom>
        </p:spPr>
      </p:pic>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620000" y="18288"/>
            <a:ext cx="1416496" cy="329184"/>
          </a:xfrm>
        </p:spPr>
        <p:txBody>
          <a:bodyPr/>
          <a:lstStyle/>
          <a:p>
            <a:r>
              <a:rPr lang="en-IN" dirty="0" smtClean="0"/>
              <a:t>                     </a:t>
            </a:r>
            <a:fld id="{CCA186FF-3931-43C8-B9C0-39F11B89C4F0}" type="slidenum">
              <a:rPr lang="en-IN" smtClean="0"/>
              <a:t>11</a:t>
            </a:fld>
            <a:endParaRPr lang="en-IN" dirty="0"/>
          </a:p>
        </p:txBody>
      </p:sp>
    </p:spTree>
    <p:extLst>
      <p:ext uri="{BB962C8B-B14F-4D97-AF65-F5344CB8AC3E}">
        <p14:creationId xmlns:p14="http://schemas.microsoft.com/office/powerpoint/2010/main" val="1910292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990600"/>
          </a:xfrm>
        </p:spPr>
        <p:txBody>
          <a:bodyPr/>
          <a:lstStyle/>
          <a:p>
            <a:endParaRPr lang="en-IN" dirty="0"/>
          </a:p>
        </p:txBody>
      </p:sp>
      <p:sp>
        <p:nvSpPr>
          <p:cNvPr id="3" name="Content Placeholder 2"/>
          <p:cNvSpPr>
            <a:spLocks noGrp="1"/>
          </p:cNvSpPr>
          <p:nvPr>
            <p:ph idx="1"/>
          </p:nvPr>
        </p:nvSpPr>
        <p:spPr>
          <a:xfrm>
            <a:off x="467544" y="548680"/>
            <a:ext cx="8229600" cy="5976664"/>
          </a:xfrm>
        </p:spPr>
        <p:txBody>
          <a:bodyPr>
            <a:normAutofit lnSpcReduction="10000"/>
          </a:bodyPr>
          <a:lstStyle/>
          <a:p>
            <a:pPr marL="0" indent="0">
              <a:buNone/>
            </a:pPr>
            <a:r>
              <a:rPr lang="en-IN" sz="2000" b="1" dirty="0" smtClean="0">
                <a:latin typeface="Calibri" pitchFamily="34" charset="0"/>
                <a:cs typeface="Calibri" pitchFamily="34" charset="0"/>
              </a:rPr>
              <a:t>Result</a:t>
            </a:r>
            <a:r>
              <a:rPr lang="en-IN" sz="2000" dirty="0" smtClean="0">
                <a:latin typeface="Calibri" pitchFamily="34" charset="0"/>
                <a:cs typeface="Calibri" pitchFamily="34" charset="0"/>
              </a:rPr>
              <a:t>: The number of droplets inhaled by susceptible individual increases with time, even after strictly following social distancing. </a:t>
            </a:r>
          </a:p>
          <a:p>
            <a:pPr marL="0" indent="0">
              <a:buNone/>
            </a:pPr>
            <a:endParaRPr lang="en-IN" sz="2000" dirty="0">
              <a:latin typeface="Calibri" pitchFamily="34" charset="0"/>
              <a:cs typeface="Calibri" pitchFamily="34" charset="0"/>
            </a:endParaRPr>
          </a:p>
          <a:p>
            <a:pPr marL="0" indent="0">
              <a:buNone/>
            </a:pPr>
            <a:endParaRPr lang="en-IN" sz="2000" dirty="0" smtClean="0">
              <a:latin typeface="Calibri" pitchFamily="34" charset="0"/>
              <a:cs typeface="Calibri" pitchFamily="34" charset="0"/>
            </a:endParaRPr>
          </a:p>
          <a:p>
            <a:pPr marL="0" indent="0">
              <a:buNone/>
            </a:pPr>
            <a:endParaRPr lang="en-IN" sz="2000" dirty="0">
              <a:latin typeface="Calibri" pitchFamily="34" charset="0"/>
              <a:cs typeface="Calibri" pitchFamily="34" charset="0"/>
            </a:endParaRPr>
          </a:p>
          <a:p>
            <a:pPr marL="0" indent="0">
              <a:buNone/>
            </a:pPr>
            <a:endParaRPr lang="en-IN" sz="2000" dirty="0" smtClean="0">
              <a:latin typeface="Calibri" pitchFamily="34" charset="0"/>
              <a:cs typeface="Calibri" pitchFamily="34" charset="0"/>
            </a:endParaRPr>
          </a:p>
          <a:p>
            <a:pPr marL="0" indent="0">
              <a:buNone/>
            </a:pPr>
            <a:endParaRPr lang="en-IN" sz="2000" dirty="0">
              <a:latin typeface="Calibri" pitchFamily="34" charset="0"/>
              <a:cs typeface="Calibri" pitchFamily="34" charset="0"/>
            </a:endParaRPr>
          </a:p>
          <a:p>
            <a:pPr marL="0" indent="0">
              <a:buNone/>
            </a:pPr>
            <a:endParaRPr lang="en-IN" sz="2000" dirty="0" smtClean="0">
              <a:latin typeface="Calibri" pitchFamily="34" charset="0"/>
              <a:cs typeface="Calibri" pitchFamily="34" charset="0"/>
            </a:endParaRPr>
          </a:p>
          <a:p>
            <a:pPr marL="0" indent="0">
              <a:buNone/>
            </a:pPr>
            <a:endParaRPr lang="en-IN" sz="2000" dirty="0">
              <a:latin typeface="Calibri" pitchFamily="34" charset="0"/>
              <a:cs typeface="Calibri" pitchFamily="34" charset="0"/>
            </a:endParaRPr>
          </a:p>
          <a:p>
            <a:pPr marL="0" indent="0">
              <a:buNone/>
            </a:pPr>
            <a:endParaRPr lang="en-IN" sz="2000" dirty="0" smtClean="0">
              <a:latin typeface="Calibri" pitchFamily="34" charset="0"/>
              <a:cs typeface="Calibri" pitchFamily="34" charset="0"/>
            </a:endParaRPr>
          </a:p>
          <a:p>
            <a:pPr marL="0" indent="0">
              <a:buNone/>
            </a:pPr>
            <a:endParaRPr lang="en-IN" sz="2000" dirty="0">
              <a:latin typeface="Calibri" pitchFamily="34" charset="0"/>
              <a:cs typeface="Calibri" pitchFamily="34" charset="0"/>
            </a:endParaRPr>
          </a:p>
          <a:p>
            <a:pPr marL="0" indent="0">
              <a:buNone/>
            </a:pPr>
            <a:endParaRPr lang="en-IN" sz="2000" dirty="0" smtClean="0">
              <a:latin typeface="Calibri" pitchFamily="34" charset="0"/>
              <a:cs typeface="Calibri" pitchFamily="34" charset="0"/>
            </a:endParaRPr>
          </a:p>
          <a:p>
            <a:pPr marL="0" indent="0">
              <a:buNone/>
            </a:pPr>
            <a:endParaRPr lang="en-IN" sz="2000" dirty="0">
              <a:latin typeface="Calibri" pitchFamily="34" charset="0"/>
              <a:cs typeface="Calibri" pitchFamily="34" charset="0"/>
            </a:endParaRPr>
          </a:p>
          <a:p>
            <a:pPr marL="0" indent="0">
              <a:buNone/>
            </a:pPr>
            <a:endParaRPr lang="en-IN" sz="2000" dirty="0" smtClean="0">
              <a:latin typeface="Calibri" pitchFamily="34" charset="0"/>
              <a:cs typeface="Calibri" pitchFamily="34" charset="0"/>
            </a:endParaRPr>
          </a:p>
          <a:p>
            <a:pPr marL="0" indent="0">
              <a:buNone/>
            </a:pPr>
            <a:r>
              <a:rPr lang="en-IN" sz="2000" dirty="0" smtClean="0">
                <a:latin typeface="Calibri" pitchFamily="34" charset="0"/>
                <a:cs typeface="Calibri" pitchFamily="34" charset="0"/>
              </a:rPr>
              <a:t>    </a:t>
            </a:r>
          </a:p>
          <a:p>
            <a:pPr marL="0" indent="0" algn="ctr">
              <a:buNone/>
            </a:pPr>
            <a:endParaRPr lang="en-IN" sz="2000" u="sng" dirty="0" smtClean="0">
              <a:latin typeface="Calibri" pitchFamily="34" charset="0"/>
              <a:cs typeface="Calibri" pitchFamily="34" charset="0"/>
            </a:endParaRPr>
          </a:p>
          <a:p>
            <a:pPr marL="0" indent="0" algn="ctr">
              <a:buNone/>
            </a:pPr>
            <a:r>
              <a:rPr lang="en-IN" sz="2000" u="sng" dirty="0" smtClean="0">
                <a:latin typeface="Calibri" pitchFamily="34" charset="0"/>
                <a:cs typeface="Calibri" pitchFamily="34" charset="0"/>
              </a:rPr>
              <a:t>Figure 2</a:t>
            </a:r>
            <a:r>
              <a:rPr lang="en-IN" sz="2000" dirty="0" smtClean="0">
                <a:latin typeface="Calibri" pitchFamily="34" charset="0"/>
                <a:cs typeface="Calibri" pitchFamily="34" charset="0"/>
              </a:rPr>
              <a:t>: Number of droplets inhaled </a:t>
            </a:r>
            <a:r>
              <a:rPr lang="en-IN" sz="2000" dirty="0" err="1" smtClean="0">
                <a:latin typeface="Calibri" pitchFamily="34" charset="0"/>
                <a:cs typeface="Calibri" pitchFamily="34" charset="0"/>
              </a:rPr>
              <a:t>Vs</a:t>
            </a:r>
            <a:r>
              <a:rPr lang="en-IN" sz="2000" dirty="0" smtClean="0">
                <a:latin typeface="Calibri" pitchFamily="34" charset="0"/>
                <a:cs typeface="Calibri" pitchFamily="34" charset="0"/>
              </a:rPr>
              <a:t> Time (speaking (</a:t>
            </a:r>
            <a:r>
              <a:rPr lang="en-IN" sz="2000" dirty="0"/>
              <a:t>C</a:t>
            </a:r>
            <a:r>
              <a:rPr lang="en-IN" sz="2000" baseline="-25000" dirty="0"/>
              <a:t>0 </a:t>
            </a:r>
            <a:r>
              <a:rPr lang="en-IN" sz="1800" dirty="0" smtClean="0"/>
              <a:t>= 0.001626) </a:t>
            </a:r>
            <a:r>
              <a:rPr lang="en-IN" sz="2000" dirty="0" smtClean="0">
                <a:latin typeface="Calibri" pitchFamily="34" charset="0"/>
                <a:cs typeface="Calibri" pitchFamily="34" charset="0"/>
              </a:rPr>
              <a:t>and coughing  (</a:t>
            </a:r>
            <a:r>
              <a:rPr lang="en-IN" sz="2000" dirty="0" smtClean="0"/>
              <a:t>C</a:t>
            </a:r>
            <a:r>
              <a:rPr lang="en-IN" sz="2000" baseline="-25000" dirty="0" smtClean="0"/>
              <a:t>0 </a:t>
            </a:r>
            <a:r>
              <a:rPr lang="en-IN" sz="2000" dirty="0" smtClean="0">
                <a:latin typeface="Calibri" pitchFamily="34" charset="0"/>
                <a:cs typeface="Calibri" pitchFamily="34" charset="0"/>
              </a:rPr>
              <a:t>= 0.000441) simulation)</a:t>
            </a:r>
            <a:endParaRPr lang="en-IN" sz="2000" dirty="0">
              <a:latin typeface="Calibri" pitchFamily="34" charset="0"/>
              <a:cs typeface="Calibri" pitchFamily="34" charset="0"/>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620000" y="18288"/>
            <a:ext cx="1416496" cy="329184"/>
          </a:xfrm>
        </p:spPr>
        <p:txBody>
          <a:bodyPr/>
          <a:lstStyle/>
          <a:p>
            <a:r>
              <a:rPr lang="en-IN" dirty="0" smtClean="0"/>
              <a:t>                     </a:t>
            </a:r>
            <a:fld id="{CCA186FF-3931-43C8-B9C0-39F11B89C4F0}" type="slidenum">
              <a:rPr lang="en-IN" smtClean="0"/>
              <a:t>12</a:t>
            </a:fld>
            <a:endParaRPr lang="en-IN" dirty="0"/>
          </a:p>
        </p:txBody>
      </p:sp>
      <p:pic>
        <p:nvPicPr>
          <p:cNvPr id="1026" name="Picture 2" descr="C:\Users\arpita3341\Desktop\speaking_cough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624" y="1168168"/>
            <a:ext cx="5944191" cy="449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852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51384"/>
          </a:xfrm>
        </p:spPr>
        <p:txBody>
          <a:bodyPr/>
          <a:lstStyle/>
          <a:p>
            <a:pPr algn="ctr"/>
            <a:r>
              <a:rPr lang="en-IN" u="sng" dirty="0">
                <a:solidFill>
                  <a:schemeClr val="tx1"/>
                </a:solidFill>
                <a:latin typeface="Calibri Light" pitchFamily="34" charset="0"/>
                <a:cs typeface="Calibri Light" pitchFamily="34" charset="0"/>
              </a:rPr>
              <a:t>Conclusions</a:t>
            </a:r>
          </a:p>
        </p:txBody>
      </p:sp>
      <p:sp>
        <p:nvSpPr>
          <p:cNvPr id="3" name="Content Placeholder 2"/>
          <p:cNvSpPr>
            <a:spLocks noGrp="1"/>
          </p:cNvSpPr>
          <p:nvPr>
            <p:ph idx="1"/>
          </p:nvPr>
        </p:nvSpPr>
        <p:spPr>
          <a:xfrm>
            <a:off x="457200" y="1484784"/>
            <a:ext cx="8229600" cy="4992216"/>
          </a:xfrm>
          <a:solidFill>
            <a:schemeClr val="bg1">
              <a:lumMod val="95000"/>
            </a:schemeClr>
          </a:solidFill>
        </p:spPr>
        <p:txBody>
          <a:bodyPr>
            <a:normAutofit/>
          </a:bodyPr>
          <a:lstStyle/>
          <a:p>
            <a:pPr marL="0" indent="0">
              <a:buClrTx/>
              <a:buSzPct val="90000"/>
              <a:buNone/>
            </a:pPr>
            <a:r>
              <a:rPr lang="en-IN" sz="2000" u="sng" dirty="0" smtClean="0">
                <a:latin typeface="Calibri" pitchFamily="34" charset="0"/>
                <a:cs typeface="Calibri" pitchFamily="34" charset="0"/>
              </a:rPr>
              <a:t>From both the models </a:t>
            </a:r>
            <a:r>
              <a:rPr lang="en-IN" sz="2000" dirty="0" smtClean="0">
                <a:latin typeface="Calibri" pitchFamily="34" charset="0"/>
                <a:cs typeface="Calibri" pitchFamily="34" charset="0"/>
              </a:rPr>
              <a:t>:</a:t>
            </a:r>
          </a:p>
          <a:p>
            <a:pPr>
              <a:buClrTx/>
            </a:pPr>
            <a:r>
              <a:rPr lang="en-IN" sz="2000" dirty="0">
                <a:latin typeface="Calibri" pitchFamily="34" charset="0"/>
                <a:cs typeface="Calibri" pitchFamily="34" charset="0"/>
              </a:rPr>
              <a:t>Droplets travel large distances depending on their size as the rate of decay of horizontal velocity is inversely proportional to the size of the droplet. </a:t>
            </a:r>
            <a:r>
              <a:rPr lang="en-IN" sz="2000" dirty="0" smtClean="0">
                <a:solidFill>
                  <a:schemeClr val="tx2"/>
                </a:solidFill>
                <a:latin typeface="Calibri" pitchFamily="34" charset="0"/>
                <a:cs typeface="Calibri" pitchFamily="34" charset="0"/>
              </a:rPr>
              <a:t>(</a:t>
            </a:r>
            <a:r>
              <a:rPr lang="en-IN" sz="2000" dirty="0" err="1" smtClean="0">
                <a:solidFill>
                  <a:schemeClr val="tx2"/>
                </a:solidFill>
                <a:latin typeface="Calibri" pitchFamily="34" charset="0"/>
                <a:cs typeface="Calibri" pitchFamily="34" charset="0"/>
              </a:rPr>
              <a:t>Monteiro’s</a:t>
            </a:r>
            <a:r>
              <a:rPr lang="en-IN" sz="2000" dirty="0" smtClean="0">
                <a:solidFill>
                  <a:schemeClr val="tx2"/>
                </a:solidFill>
                <a:latin typeface="Calibri" pitchFamily="34" charset="0"/>
                <a:cs typeface="Calibri" pitchFamily="34" charset="0"/>
              </a:rPr>
              <a:t>  </a:t>
            </a:r>
            <a:r>
              <a:rPr lang="en-IN" sz="2000" dirty="0">
                <a:solidFill>
                  <a:schemeClr val="tx2"/>
                </a:solidFill>
                <a:latin typeface="Calibri" pitchFamily="34" charset="0"/>
                <a:cs typeface="Calibri" pitchFamily="34" charset="0"/>
              </a:rPr>
              <a:t>Model – Figure 1) </a:t>
            </a:r>
          </a:p>
          <a:p>
            <a:pPr>
              <a:buClrTx/>
              <a:buSzPct val="90000"/>
            </a:pPr>
            <a:r>
              <a:rPr lang="en-IN" sz="2000" dirty="0" smtClean="0">
                <a:latin typeface="Calibri" pitchFamily="34" charset="0"/>
                <a:cs typeface="Calibri" pitchFamily="34" charset="0"/>
              </a:rPr>
              <a:t>Whether </a:t>
            </a:r>
            <a:r>
              <a:rPr lang="en-IN" sz="2000" dirty="0">
                <a:latin typeface="Calibri" pitchFamily="34" charset="0"/>
                <a:cs typeface="Calibri" pitchFamily="34" charset="0"/>
              </a:rPr>
              <a:t>the patient is symptomatic or asymptomatic, sharing enclosed space, for a longer time duration, results in higher risk of contracting  COVID-19, despite social distancing. </a:t>
            </a:r>
            <a:r>
              <a:rPr lang="en-IN" sz="2000" dirty="0">
                <a:solidFill>
                  <a:schemeClr val="tx2"/>
                </a:solidFill>
                <a:latin typeface="Calibri" pitchFamily="34" charset="0"/>
                <a:cs typeface="Calibri" pitchFamily="34" charset="0"/>
              </a:rPr>
              <a:t>(</a:t>
            </a:r>
            <a:r>
              <a:rPr lang="en-IN" sz="2000" dirty="0" err="1">
                <a:solidFill>
                  <a:schemeClr val="tx2"/>
                </a:solidFill>
                <a:latin typeface="Calibri" pitchFamily="34" charset="0"/>
                <a:cs typeface="Calibri" pitchFamily="34" charset="0"/>
              </a:rPr>
              <a:t>Beggs</a:t>
            </a:r>
            <a:r>
              <a:rPr lang="en-IN" sz="2000" dirty="0">
                <a:solidFill>
                  <a:schemeClr val="tx2"/>
                </a:solidFill>
                <a:latin typeface="Calibri" pitchFamily="34" charset="0"/>
                <a:cs typeface="Calibri" pitchFamily="34" charset="0"/>
              </a:rPr>
              <a:t> et </a:t>
            </a:r>
            <a:r>
              <a:rPr lang="en-IN" sz="2000" dirty="0" smtClean="0">
                <a:solidFill>
                  <a:schemeClr val="tx2"/>
                </a:solidFill>
                <a:latin typeface="Calibri" pitchFamily="34" charset="0"/>
                <a:cs typeface="Calibri" pitchFamily="34" charset="0"/>
              </a:rPr>
              <a:t>al. </a:t>
            </a:r>
            <a:r>
              <a:rPr lang="en-IN" sz="2000" dirty="0">
                <a:solidFill>
                  <a:schemeClr val="tx2"/>
                </a:solidFill>
                <a:latin typeface="Calibri" pitchFamily="34" charset="0"/>
                <a:cs typeface="Calibri" pitchFamily="34" charset="0"/>
              </a:rPr>
              <a:t>Model – Figure 2) </a:t>
            </a:r>
            <a:endParaRPr lang="en-IN" sz="800" dirty="0">
              <a:solidFill>
                <a:schemeClr val="tx2"/>
              </a:solidFill>
              <a:latin typeface="Calibri" pitchFamily="34" charset="0"/>
              <a:cs typeface="Calibri" pitchFamily="34" charset="0"/>
            </a:endParaRPr>
          </a:p>
          <a:p>
            <a:pPr marL="0" indent="0">
              <a:buClrTx/>
              <a:buSzPct val="90000"/>
              <a:buNone/>
            </a:pPr>
            <a:endParaRPr lang="en-IN" sz="800" dirty="0" smtClean="0">
              <a:solidFill>
                <a:schemeClr val="tx2"/>
              </a:solidFill>
              <a:latin typeface="Calibri" pitchFamily="34" charset="0"/>
              <a:cs typeface="Calibri" pitchFamily="34" charset="0"/>
            </a:endParaRPr>
          </a:p>
          <a:p>
            <a:pPr marL="0" indent="0">
              <a:buClrTx/>
              <a:buSzPct val="90000"/>
              <a:buNone/>
            </a:pPr>
            <a:r>
              <a:rPr lang="en-IN" sz="2000" u="sng" dirty="0" smtClean="0">
                <a:latin typeface="Calibri" pitchFamily="34" charset="0"/>
                <a:cs typeface="Calibri" pitchFamily="34" charset="0"/>
              </a:rPr>
              <a:t>The authors of both the models also concluded the following results</a:t>
            </a:r>
            <a:r>
              <a:rPr lang="en-IN" sz="2000" dirty="0" smtClean="0">
                <a:latin typeface="Calibri" pitchFamily="34" charset="0"/>
                <a:cs typeface="Calibri" pitchFamily="34" charset="0"/>
              </a:rPr>
              <a:t>:</a:t>
            </a:r>
          </a:p>
          <a:p>
            <a:pPr>
              <a:buClrTx/>
              <a:buSzPct val="90000"/>
            </a:pPr>
            <a:r>
              <a:rPr lang="en-US" sz="2000" dirty="0">
                <a:latin typeface="Calibri" pitchFamily="34" charset="0"/>
                <a:cs typeface="Calibri" pitchFamily="34" charset="0"/>
              </a:rPr>
              <a:t>The range is almost insensitive </a:t>
            </a:r>
            <a:r>
              <a:rPr lang="en-US" sz="2000" dirty="0" smtClean="0">
                <a:latin typeface="Calibri" pitchFamily="34" charset="0"/>
                <a:cs typeface="Calibri" pitchFamily="34" charset="0"/>
              </a:rPr>
              <a:t>with the  increase </a:t>
            </a:r>
            <a:r>
              <a:rPr lang="en-US" sz="2000" dirty="0">
                <a:latin typeface="Calibri" pitchFamily="34" charset="0"/>
                <a:cs typeface="Calibri" pitchFamily="34" charset="0"/>
              </a:rPr>
              <a:t>of </a:t>
            </a:r>
            <a:r>
              <a:rPr lang="en-US" sz="2000" dirty="0" smtClean="0">
                <a:latin typeface="Calibri" pitchFamily="34" charset="0"/>
                <a:cs typeface="Calibri" pitchFamily="34" charset="0"/>
              </a:rPr>
              <a:t>environmental </a:t>
            </a:r>
            <a:r>
              <a:rPr lang="en-US" sz="2000" dirty="0">
                <a:latin typeface="Calibri" pitchFamily="34" charset="0"/>
                <a:cs typeface="Calibri" pitchFamily="34" charset="0"/>
              </a:rPr>
              <a:t>air </a:t>
            </a:r>
            <a:r>
              <a:rPr lang="en-US" sz="2000" dirty="0" smtClean="0">
                <a:latin typeface="Calibri" pitchFamily="34" charset="0"/>
                <a:cs typeface="Calibri" pitchFamily="34" charset="0"/>
              </a:rPr>
              <a:t>temperature.</a:t>
            </a:r>
          </a:p>
          <a:p>
            <a:pPr>
              <a:buClrTx/>
              <a:buSzPct val="90000"/>
            </a:pPr>
            <a:r>
              <a:rPr lang="en-US" sz="2000" dirty="0">
                <a:latin typeface="Calibri" pitchFamily="34" charset="0"/>
                <a:cs typeface="Calibri" pitchFamily="34" charset="0"/>
              </a:rPr>
              <a:t>The warmer the country is, the higher is the droplets drop time. This is because the air becomes more viscous and therefore more resistant to the movement of the droplets. Therefore, people living in warmer regions </a:t>
            </a:r>
            <a:r>
              <a:rPr lang="en-US" sz="2000" dirty="0" smtClean="0">
                <a:latin typeface="Calibri" pitchFamily="34" charset="0"/>
                <a:cs typeface="Calibri" pitchFamily="34" charset="0"/>
              </a:rPr>
              <a:t>are subjected </a:t>
            </a:r>
            <a:r>
              <a:rPr lang="en-US" sz="2000" dirty="0">
                <a:latin typeface="Calibri" pitchFamily="34" charset="0"/>
                <a:cs typeface="Calibri" pitchFamily="34" charset="0"/>
              </a:rPr>
              <a:t>to higher risk of contracting the disease.</a:t>
            </a:r>
            <a:endParaRPr lang="en-IN" sz="2000" dirty="0">
              <a:latin typeface="Calibri" pitchFamily="34" charset="0"/>
              <a:cs typeface="Calibri" pitchFamily="34" charset="0"/>
            </a:endParaRPr>
          </a:p>
          <a:p>
            <a:pPr>
              <a:buClrTx/>
              <a:buSzPct val="90000"/>
            </a:pPr>
            <a:endParaRPr lang="en-IN" sz="2000" dirty="0" smtClean="0">
              <a:latin typeface="Calibri" pitchFamily="34" charset="0"/>
              <a:cs typeface="Calibri" pitchFamily="34" charset="0"/>
            </a:endParaRPr>
          </a:p>
          <a:p>
            <a:pPr marL="0" indent="0">
              <a:buClrTx/>
              <a:buSzPct val="90000"/>
              <a:buNone/>
            </a:pPr>
            <a:endParaRPr lang="en-IN" sz="2000" dirty="0" smtClean="0">
              <a:latin typeface="Calibri" pitchFamily="34" charset="0"/>
              <a:cs typeface="Calibri" pitchFamily="34" charset="0"/>
            </a:endParaRPr>
          </a:p>
          <a:p>
            <a:pPr marL="0" indent="0">
              <a:buClrTx/>
              <a:buSzPct val="90000"/>
              <a:buNone/>
            </a:pPr>
            <a:endParaRPr lang="en-IN" sz="2000" dirty="0">
              <a:solidFill>
                <a:schemeClr val="tx2"/>
              </a:solidFill>
              <a:latin typeface="Calibri" pitchFamily="34" charset="0"/>
              <a:cs typeface="Calibri" pitchFamily="34" charset="0"/>
            </a:endParaRPr>
          </a:p>
          <a:p>
            <a:pPr>
              <a:buClrTx/>
              <a:buSzPct val="90000"/>
            </a:pPr>
            <a:endParaRPr lang="en-IN" sz="2000" dirty="0" smtClean="0">
              <a:latin typeface="Calibri" pitchFamily="34" charset="0"/>
              <a:cs typeface="Calibri" pitchFamily="34" charset="0"/>
            </a:endParaRPr>
          </a:p>
          <a:p>
            <a:endParaRPr lang="en-IN" sz="2000" dirty="0">
              <a:latin typeface="Calibri" pitchFamily="34" charset="0"/>
              <a:cs typeface="Calibri" pitchFamily="34" charset="0"/>
            </a:endParaRP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7620000" y="18288"/>
            <a:ext cx="1416496" cy="329184"/>
          </a:xfrm>
        </p:spPr>
        <p:txBody>
          <a:bodyPr/>
          <a:lstStyle/>
          <a:p>
            <a:r>
              <a:rPr lang="en-IN" dirty="0" smtClean="0"/>
              <a:t>                     </a:t>
            </a:r>
            <a:fld id="{CCA186FF-3931-43C8-B9C0-39F11B89C4F0}" type="slidenum">
              <a:rPr lang="en-IN" smtClean="0"/>
              <a:t>13</a:t>
            </a:fld>
            <a:endParaRPr lang="en-IN" dirty="0"/>
          </a:p>
        </p:txBody>
      </p:sp>
    </p:spTree>
    <p:extLst>
      <p:ext uri="{BB962C8B-B14F-4D97-AF65-F5344CB8AC3E}">
        <p14:creationId xmlns:p14="http://schemas.microsoft.com/office/powerpoint/2010/main" val="2827292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648072"/>
          </a:xfrm>
        </p:spPr>
        <p:txBody>
          <a:bodyPr>
            <a:normAutofit fontScale="90000"/>
          </a:bodyPr>
          <a:lstStyle/>
          <a:p>
            <a:r>
              <a:rPr lang="en-IN" dirty="0">
                <a:solidFill>
                  <a:schemeClr val="tx1"/>
                </a:solidFill>
                <a:latin typeface="Calibri Light" pitchFamily="34" charset="0"/>
                <a:cs typeface="Calibri Light" pitchFamily="34" charset="0"/>
              </a:rPr>
              <a:t>Recommendation  for  future  study :</a:t>
            </a:r>
            <a:br>
              <a:rPr lang="en-IN" dirty="0">
                <a:solidFill>
                  <a:schemeClr val="tx1"/>
                </a:solidFill>
                <a:latin typeface="Calibri Light" pitchFamily="34" charset="0"/>
                <a:cs typeface="Calibri Light" pitchFamily="34" charset="0"/>
              </a:rPr>
            </a:br>
            <a:endParaRPr lang="en-IN" dirty="0">
              <a:solidFill>
                <a:schemeClr val="tx1"/>
              </a:solidFill>
            </a:endParaRPr>
          </a:p>
        </p:txBody>
      </p:sp>
      <p:sp>
        <p:nvSpPr>
          <p:cNvPr id="3" name="Content Placeholder 2"/>
          <p:cNvSpPr>
            <a:spLocks noGrp="1"/>
          </p:cNvSpPr>
          <p:nvPr>
            <p:ph idx="1"/>
          </p:nvPr>
        </p:nvSpPr>
        <p:spPr>
          <a:xfrm>
            <a:off x="539552" y="1268760"/>
            <a:ext cx="8229600" cy="4876800"/>
          </a:xfrm>
          <a:solidFill>
            <a:schemeClr val="tx1">
              <a:lumMod val="10000"/>
              <a:lumOff val="90000"/>
            </a:schemeClr>
          </a:solidFill>
        </p:spPr>
        <p:txBody>
          <a:bodyPr>
            <a:normAutofit/>
          </a:bodyPr>
          <a:lstStyle/>
          <a:p>
            <a:pPr marL="0" indent="0">
              <a:buNone/>
            </a:pPr>
            <a:r>
              <a:rPr lang="en-IN" sz="2000" dirty="0">
                <a:latin typeface="Calibri" pitchFamily="34" charset="0"/>
                <a:cs typeface="Calibri" pitchFamily="34" charset="0"/>
              </a:rPr>
              <a:t>A team of virologists, and aerosol scientists have recently </a:t>
            </a:r>
            <a:r>
              <a:rPr lang="en-IN" sz="2000" dirty="0">
                <a:solidFill>
                  <a:srgbClr val="00B0F0"/>
                </a:solidFill>
                <a:latin typeface="Calibri" pitchFamily="34" charset="0"/>
                <a:cs typeface="Calibri" pitchFamily="34" charset="0"/>
                <a:hlinkClick r:id="rId2"/>
              </a:rPr>
              <a:t>retrieved </a:t>
            </a:r>
            <a:r>
              <a:rPr lang="en-IN" sz="2000" dirty="0" smtClean="0">
                <a:solidFill>
                  <a:srgbClr val="00B0F0"/>
                </a:solidFill>
                <a:latin typeface="Calibri" pitchFamily="34" charset="0"/>
                <a:cs typeface="Calibri" pitchFamily="34" charset="0"/>
                <a:hlinkClick r:id="rId2"/>
              </a:rPr>
              <a:t>live coronavirus </a:t>
            </a:r>
            <a:r>
              <a:rPr lang="en-IN" sz="2000" dirty="0">
                <a:solidFill>
                  <a:srgbClr val="00B0F0"/>
                </a:solidFill>
                <a:latin typeface="Calibri" pitchFamily="34" charset="0"/>
                <a:cs typeface="Calibri" pitchFamily="34" charset="0"/>
                <a:hlinkClick r:id="rId2"/>
              </a:rPr>
              <a:t>from hospital air</a:t>
            </a:r>
            <a:r>
              <a:rPr lang="en-IN" sz="2000" dirty="0">
                <a:latin typeface="Calibri" pitchFamily="34" charset="0"/>
                <a:cs typeface="Calibri" pitchFamily="34" charset="0"/>
              </a:rPr>
              <a:t>. Further studies are needed to determine </a:t>
            </a:r>
            <a:r>
              <a:rPr lang="en-IN" sz="2000" dirty="0" smtClean="0">
                <a:latin typeface="Calibri" pitchFamily="34" charset="0"/>
                <a:cs typeface="Calibri" pitchFamily="34" charset="0"/>
              </a:rPr>
              <a:t> whether </a:t>
            </a:r>
            <a:r>
              <a:rPr lang="en-IN" sz="2000" dirty="0">
                <a:latin typeface="Calibri" pitchFamily="34" charset="0"/>
                <a:cs typeface="Calibri" pitchFamily="34" charset="0"/>
              </a:rPr>
              <a:t>the amount of virus retrieved is enough for causing infection</a:t>
            </a:r>
            <a:r>
              <a:rPr lang="en-IN" sz="2000" dirty="0" smtClean="0">
                <a:latin typeface="Calibri" pitchFamily="34" charset="0"/>
                <a:cs typeface="Calibri" pitchFamily="34" charset="0"/>
              </a:rPr>
              <a:t>.</a:t>
            </a:r>
          </a:p>
          <a:p>
            <a:pPr marL="0" indent="0">
              <a:buNone/>
            </a:pPr>
            <a:endParaRPr lang="en-IN" sz="2000" dirty="0">
              <a:latin typeface="Calibri" pitchFamily="34" charset="0"/>
              <a:cs typeface="Calibri" pitchFamily="34" charset="0"/>
            </a:endParaRPr>
          </a:p>
          <a:p>
            <a:pPr marL="0" indent="0">
              <a:buNone/>
            </a:pPr>
            <a:endParaRPr lang="en-IN" sz="2000" dirty="0" smtClean="0">
              <a:latin typeface="Calibri" pitchFamily="34" charset="0"/>
              <a:cs typeface="Calibri" pitchFamily="34" charset="0"/>
            </a:endParaRPr>
          </a:p>
          <a:p>
            <a:pPr marL="0" indent="0">
              <a:buNone/>
            </a:pPr>
            <a:endParaRPr lang="en-IN" sz="2000" dirty="0">
              <a:latin typeface="Calibri" pitchFamily="34" charset="0"/>
              <a:cs typeface="Calibri" pitchFamily="34" charset="0"/>
            </a:endParaRPr>
          </a:p>
          <a:p>
            <a:pPr marL="0" indent="0">
              <a:buNone/>
            </a:pPr>
            <a:endParaRPr lang="en-IN" sz="2000" dirty="0" smtClean="0">
              <a:latin typeface="Calibri" pitchFamily="34" charset="0"/>
              <a:cs typeface="Calibri" pitchFamily="34" charset="0"/>
            </a:endParaRPr>
          </a:p>
          <a:p>
            <a:pPr marL="0" indent="0">
              <a:buNone/>
            </a:pPr>
            <a:endParaRPr lang="en-IN" sz="2000" dirty="0">
              <a:latin typeface="Calibri" pitchFamily="34" charset="0"/>
              <a:cs typeface="Calibri" pitchFamily="34" charset="0"/>
            </a:endParaRPr>
          </a:p>
          <a:p>
            <a:pPr marL="0" indent="0">
              <a:buNone/>
            </a:pPr>
            <a:endParaRPr lang="en-IN" sz="2000" dirty="0" smtClean="0">
              <a:latin typeface="Calibri" pitchFamily="34" charset="0"/>
              <a:cs typeface="Calibri" pitchFamily="34" charset="0"/>
            </a:endParaRPr>
          </a:p>
          <a:p>
            <a:pPr marL="0" indent="0">
              <a:buNone/>
            </a:pPr>
            <a:endParaRPr lang="en-IN" sz="2000" dirty="0">
              <a:latin typeface="Calibri" pitchFamily="34" charset="0"/>
              <a:cs typeface="Calibri" pitchFamily="34" charset="0"/>
            </a:endParaRPr>
          </a:p>
          <a:p>
            <a:pPr marL="0" indent="0">
              <a:buNone/>
            </a:pPr>
            <a:r>
              <a:rPr lang="en-IN" sz="2000" dirty="0" smtClean="0">
                <a:latin typeface="Calibri" pitchFamily="34" charset="0"/>
                <a:cs typeface="Calibri" pitchFamily="34" charset="0"/>
              </a:rPr>
              <a:t>                                   </a:t>
            </a:r>
            <a:endParaRPr lang="en-IN" sz="1400" dirty="0">
              <a:latin typeface="Calibri" pitchFamily="34" charset="0"/>
              <a:cs typeface="Calibri" pitchFamily="34" charset="0"/>
            </a:endParaRP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186FF-3931-43C8-B9C0-39F11B89C4F0}" type="slidenum">
              <a:rPr lang="en-IN" smtClean="0"/>
              <a:t>14</a:t>
            </a:fld>
            <a:endParaRPr lang="en-IN"/>
          </a:p>
        </p:txBody>
      </p:sp>
      <p:pic>
        <p:nvPicPr>
          <p:cNvPr id="4098" name="Picture 2" descr="C:\Users\arpita3341\Desktop\smokinggu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6056" y="2564904"/>
            <a:ext cx="3672408" cy="223224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07704" y="5013176"/>
            <a:ext cx="5112568" cy="923330"/>
          </a:xfrm>
          <a:prstGeom prst="rect">
            <a:avLst/>
          </a:prstGeom>
          <a:solidFill>
            <a:schemeClr val="bg1">
              <a:lumMod val="75000"/>
            </a:schemeClr>
          </a:solidFill>
        </p:spPr>
        <p:txBody>
          <a:bodyPr wrap="square" rtlCol="0">
            <a:spAutoFit/>
          </a:bodyPr>
          <a:lstStyle/>
          <a:p>
            <a:r>
              <a:rPr lang="en-US" dirty="0">
                <a:latin typeface="Calibri" pitchFamily="34" charset="0"/>
                <a:cs typeface="Calibri" pitchFamily="34" charset="0"/>
              </a:rPr>
              <a:t>Doctors in Johannesburg demonstrated how to place a device called an </a:t>
            </a:r>
            <a:r>
              <a:rPr lang="en-US" dirty="0" err="1">
                <a:latin typeface="Calibri" pitchFamily="34" charset="0"/>
                <a:cs typeface="Calibri" pitchFamily="34" charset="0"/>
              </a:rPr>
              <a:t>intubox</a:t>
            </a:r>
            <a:r>
              <a:rPr lang="en-US" dirty="0">
                <a:latin typeface="Calibri" pitchFamily="34" charset="0"/>
                <a:cs typeface="Calibri" pitchFamily="34" charset="0"/>
              </a:rPr>
              <a:t> over a patient, to help curb the spread of viral droplets during </a:t>
            </a:r>
            <a:r>
              <a:rPr lang="en-US" dirty="0" smtClean="0">
                <a:latin typeface="Calibri" pitchFamily="34" charset="0"/>
                <a:cs typeface="Calibri" pitchFamily="34" charset="0"/>
              </a:rPr>
              <a:t>intubation.</a:t>
            </a:r>
            <a:endParaRPr lang="en-IN" dirty="0"/>
          </a:p>
        </p:txBody>
      </p:sp>
    </p:spTree>
    <p:extLst>
      <p:ext uri="{BB962C8B-B14F-4D97-AF65-F5344CB8AC3E}">
        <p14:creationId xmlns:p14="http://schemas.microsoft.com/office/powerpoint/2010/main" val="1895452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6600" dirty="0" smtClean="0">
                <a:solidFill>
                  <a:schemeClr val="tx1"/>
                </a:solidFill>
                <a:latin typeface="Calibri Light" pitchFamily="34" charset="0"/>
                <a:cs typeface="Calibri Light" pitchFamily="34" charset="0"/>
              </a:rPr>
              <a:t>Thank</a:t>
            </a:r>
            <a:endParaRPr lang="en-IN" sz="6600" dirty="0">
              <a:solidFill>
                <a:schemeClr val="tx1"/>
              </a:solidFill>
              <a:latin typeface="Calibri Light" pitchFamily="34" charset="0"/>
              <a:cs typeface="Calibri Light" pitchFamily="34" charset="0"/>
            </a:endParaRPr>
          </a:p>
        </p:txBody>
      </p:sp>
      <p:sp>
        <p:nvSpPr>
          <p:cNvPr id="3" name="Subtitle 2"/>
          <p:cNvSpPr>
            <a:spLocks noGrp="1"/>
          </p:cNvSpPr>
          <p:nvPr>
            <p:ph type="subTitle" idx="1"/>
          </p:nvPr>
        </p:nvSpPr>
        <p:spPr>
          <a:xfrm>
            <a:off x="827584" y="3501008"/>
            <a:ext cx="6400800" cy="1752600"/>
          </a:xfrm>
        </p:spPr>
        <p:txBody>
          <a:bodyPr>
            <a:normAutofit/>
          </a:bodyPr>
          <a:lstStyle/>
          <a:p>
            <a:pPr algn="ctr"/>
            <a:r>
              <a:rPr lang="en-IN" sz="5400" dirty="0" smtClean="0">
                <a:latin typeface="Calibri Light" pitchFamily="34" charset="0"/>
                <a:cs typeface="Calibri Light" pitchFamily="34" charset="0"/>
              </a:rPr>
              <a:t>       You</a:t>
            </a:r>
            <a:endParaRPr lang="en-IN" sz="5400" dirty="0">
              <a:latin typeface="Calibri Light" pitchFamily="34" charset="0"/>
              <a:cs typeface="Calibri Light" pitchFamily="34" charset="0"/>
            </a:endParaRP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7620000" y="18288"/>
            <a:ext cx="1416496" cy="329184"/>
          </a:xfrm>
        </p:spPr>
        <p:txBody>
          <a:bodyPr/>
          <a:lstStyle/>
          <a:p>
            <a:r>
              <a:rPr lang="en-IN" dirty="0" smtClean="0"/>
              <a:t>                     </a:t>
            </a:r>
            <a:fld id="{CCA186FF-3931-43C8-B9C0-39F11B89C4F0}" type="slidenum">
              <a:rPr lang="en-IN" smtClean="0"/>
              <a:t>15</a:t>
            </a:fld>
            <a:endParaRPr lang="en-IN" dirty="0"/>
          </a:p>
        </p:txBody>
      </p:sp>
    </p:spTree>
    <p:extLst>
      <p:ext uri="{BB962C8B-B14F-4D97-AF65-F5344CB8AC3E}">
        <p14:creationId xmlns:p14="http://schemas.microsoft.com/office/powerpoint/2010/main" val="818922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chemeClr val="tx1"/>
                </a:solidFill>
                <a:latin typeface="Calibri Light" pitchFamily="34" charset="0"/>
                <a:cs typeface="Calibri Light" pitchFamily="34" charset="0"/>
              </a:rPr>
              <a:t>Outline</a:t>
            </a:r>
            <a:endParaRPr lang="en-IN" sz="5400" dirty="0">
              <a:solidFill>
                <a:schemeClr val="tx1"/>
              </a:solidFill>
              <a:latin typeface="Calibri Light" pitchFamily="34" charset="0"/>
              <a:cs typeface="Calibri Light" pitchFamily="34" charset="0"/>
            </a:endParaRPr>
          </a:p>
        </p:txBody>
      </p:sp>
      <p:sp>
        <p:nvSpPr>
          <p:cNvPr id="3" name="Content Placeholder 2"/>
          <p:cNvSpPr>
            <a:spLocks noGrp="1"/>
          </p:cNvSpPr>
          <p:nvPr>
            <p:ph idx="1"/>
          </p:nvPr>
        </p:nvSpPr>
        <p:spPr>
          <a:xfrm>
            <a:off x="457200" y="1600200"/>
            <a:ext cx="8229600" cy="4277072"/>
          </a:xfrm>
          <a:solidFill>
            <a:schemeClr val="bg1">
              <a:lumMod val="95000"/>
            </a:schemeClr>
          </a:solidFill>
        </p:spPr>
        <p:txBody>
          <a:bodyPr/>
          <a:lstStyle/>
          <a:p>
            <a:pPr>
              <a:buClrTx/>
              <a:buSzPct val="90000"/>
            </a:pPr>
            <a:r>
              <a:rPr lang="en-IN" dirty="0" smtClean="0">
                <a:latin typeface="Calibri" pitchFamily="34" charset="0"/>
                <a:cs typeface="Calibri" pitchFamily="34" charset="0"/>
              </a:rPr>
              <a:t>Introduction</a:t>
            </a:r>
          </a:p>
          <a:p>
            <a:pPr>
              <a:buClrTx/>
              <a:buSzPct val="90000"/>
            </a:pPr>
            <a:r>
              <a:rPr lang="en-IN" dirty="0" smtClean="0">
                <a:latin typeface="Calibri" pitchFamily="34" charset="0"/>
                <a:cs typeface="Calibri" pitchFamily="34" charset="0"/>
              </a:rPr>
              <a:t>Known Outbreaks suggesting aerosol transmission</a:t>
            </a:r>
          </a:p>
          <a:p>
            <a:pPr>
              <a:buClrTx/>
              <a:buSzPct val="90000"/>
            </a:pPr>
            <a:r>
              <a:rPr lang="en-IN" dirty="0" err="1" smtClean="0">
                <a:latin typeface="Calibri" pitchFamily="34" charset="0"/>
                <a:cs typeface="Calibri" pitchFamily="34" charset="0"/>
              </a:rPr>
              <a:t>Monteiro’s</a:t>
            </a:r>
            <a:r>
              <a:rPr lang="en-IN" dirty="0" smtClean="0">
                <a:latin typeface="Calibri" pitchFamily="34" charset="0"/>
                <a:cs typeface="Calibri" pitchFamily="34" charset="0"/>
              </a:rPr>
              <a:t> Model</a:t>
            </a:r>
          </a:p>
          <a:p>
            <a:pPr marL="0" indent="0">
              <a:buClrTx/>
              <a:buSzPct val="90000"/>
              <a:buNone/>
            </a:pPr>
            <a:r>
              <a:rPr lang="en-IN" dirty="0">
                <a:latin typeface="Calibri" pitchFamily="34" charset="0"/>
                <a:cs typeface="Calibri" pitchFamily="34" charset="0"/>
              </a:rPr>
              <a:t> </a:t>
            </a:r>
            <a:r>
              <a:rPr lang="en-IN" dirty="0" smtClean="0">
                <a:latin typeface="Calibri" pitchFamily="34" charset="0"/>
                <a:cs typeface="Calibri" pitchFamily="34" charset="0"/>
              </a:rPr>
              <a:t>    - Assumptions, model and graphical result</a:t>
            </a:r>
          </a:p>
          <a:p>
            <a:pPr>
              <a:buClrTx/>
              <a:buSzPct val="90000"/>
            </a:pPr>
            <a:r>
              <a:rPr lang="en-IN" dirty="0" err="1" smtClean="0">
                <a:latin typeface="Calibri" pitchFamily="34" charset="0"/>
                <a:cs typeface="Calibri" pitchFamily="34" charset="0"/>
              </a:rPr>
              <a:t>Beggs</a:t>
            </a:r>
            <a:r>
              <a:rPr lang="en-IN" dirty="0" smtClean="0">
                <a:latin typeface="Calibri" pitchFamily="34" charset="0"/>
                <a:cs typeface="Calibri" pitchFamily="34" charset="0"/>
              </a:rPr>
              <a:t> et al.  Model</a:t>
            </a:r>
          </a:p>
          <a:p>
            <a:pPr marL="0" indent="0">
              <a:buClrTx/>
              <a:buSzPct val="90000"/>
              <a:buNone/>
            </a:pPr>
            <a:r>
              <a:rPr lang="en-IN" dirty="0">
                <a:latin typeface="Calibri" pitchFamily="34" charset="0"/>
                <a:cs typeface="Calibri" pitchFamily="34" charset="0"/>
              </a:rPr>
              <a:t> </a:t>
            </a:r>
            <a:r>
              <a:rPr lang="en-IN" dirty="0" smtClean="0">
                <a:latin typeface="Calibri" pitchFamily="34" charset="0"/>
                <a:cs typeface="Calibri" pitchFamily="34" charset="0"/>
              </a:rPr>
              <a:t>    </a:t>
            </a:r>
            <a:r>
              <a:rPr lang="en-IN" dirty="0">
                <a:latin typeface="Calibri" pitchFamily="34" charset="0"/>
                <a:cs typeface="Calibri" pitchFamily="34" charset="0"/>
              </a:rPr>
              <a:t>- Assumptions, model and graphical </a:t>
            </a:r>
            <a:r>
              <a:rPr lang="en-IN" dirty="0" smtClean="0">
                <a:latin typeface="Calibri" pitchFamily="34" charset="0"/>
                <a:cs typeface="Calibri" pitchFamily="34" charset="0"/>
              </a:rPr>
              <a:t>result</a:t>
            </a:r>
          </a:p>
          <a:p>
            <a:pPr>
              <a:buClrTx/>
              <a:buSzPct val="90000"/>
            </a:pPr>
            <a:r>
              <a:rPr lang="en-IN" dirty="0" smtClean="0">
                <a:latin typeface="Calibri" pitchFamily="34" charset="0"/>
                <a:cs typeface="Calibri" pitchFamily="34" charset="0"/>
              </a:rPr>
              <a:t>Conclusion</a:t>
            </a:r>
          </a:p>
          <a:p>
            <a:pPr>
              <a:buClrTx/>
              <a:buSzPct val="90000"/>
            </a:pPr>
            <a:r>
              <a:rPr lang="en-IN" dirty="0" smtClean="0">
                <a:latin typeface="Calibri" pitchFamily="34" charset="0"/>
                <a:cs typeface="Calibri" pitchFamily="34" charset="0"/>
              </a:rPr>
              <a:t>Recommendations for future study</a:t>
            </a:r>
            <a:endParaRPr lang="en-IN" dirty="0">
              <a:latin typeface="Calibri" pitchFamily="34" charset="0"/>
              <a:cs typeface="Calibri" pitchFamily="34" charset="0"/>
            </a:endParaRPr>
          </a:p>
          <a:p>
            <a:pPr marL="0" indent="0">
              <a:buClrTx/>
              <a:buSzPct val="90000"/>
              <a:buNone/>
            </a:pPr>
            <a:endParaRPr lang="en-IN" dirty="0" smtClean="0"/>
          </a:p>
          <a:p>
            <a:pPr>
              <a:buClrTx/>
              <a:buSzPct val="90000"/>
            </a:pPr>
            <a:endParaRPr lang="en-IN"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7620000" y="18288"/>
            <a:ext cx="1524000" cy="329184"/>
          </a:xfrm>
        </p:spPr>
        <p:txBody>
          <a:bodyPr/>
          <a:lstStyle/>
          <a:p>
            <a:r>
              <a:rPr lang="en-IN" dirty="0" smtClean="0"/>
              <a:t>                        </a:t>
            </a:r>
            <a:fld id="{CCA186FF-3931-43C8-B9C0-39F11B89C4F0}" type="slidenum">
              <a:rPr lang="en-IN" smtClean="0"/>
              <a:t>2</a:t>
            </a:fld>
            <a:endParaRPr lang="en-IN" dirty="0"/>
          </a:p>
        </p:txBody>
      </p:sp>
    </p:spTree>
    <p:extLst>
      <p:ext uri="{BB962C8B-B14F-4D97-AF65-F5344CB8AC3E}">
        <p14:creationId xmlns:p14="http://schemas.microsoft.com/office/powerpoint/2010/main" val="1421571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bg2">
                    <a:lumMod val="10000"/>
                  </a:schemeClr>
                </a:solidFill>
                <a:latin typeface="Calibri Light" pitchFamily="34" charset="0"/>
                <a:cs typeface="Calibri Light" pitchFamily="34" charset="0"/>
              </a:rPr>
              <a:t>Introduction</a:t>
            </a:r>
            <a:endParaRPr lang="en-IN" sz="3600" b="1" dirty="0">
              <a:solidFill>
                <a:schemeClr val="bg2">
                  <a:lumMod val="10000"/>
                </a:schemeClr>
              </a:solidFill>
              <a:latin typeface="Calibri Light" pitchFamily="34" charset="0"/>
              <a:cs typeface="Calibri Light" pitchFamily="34" charset="0"/>
            </a:endParaRPr>
          </a:p>
        </p:txBody>
      </p:sp>
      <p:sp>
        <p:nvSpPr>
          <p:cNvPr id="3" name="Content Placeholder 2"/>
          <p:cNvSpPr>
            <a:spLocks noGrp="1"/>
          </p:cNvSpPr>
          <p:nvPr>
            <p:ph idx="1"/>
          </p:nvPr>
        </p:nvSpPr>
        <p:spPr>
          <a:xfrm>
            <a:off x="421196" y="1373722"/>
            <a:ext cx="8229600" cy="4876800"/>
          </a:xfrm>
        </p:spPr>
        <p:txBody>
          <a:bodyPr/>
          <a:lstStyle/>
          <a:p>
            <a:pPr>
              <a:buClr>
                <a:schemeClr val="accent1">
                  <a:lumMod val="50000"/>
                </a:schemeClr>
              </a:buClr>
              <a:buSzPct val="90000"/>
            </a:pPr>
            <a:r>
              <a:rPr lang="en-US" sz="2000" dirty="0">
                <a:latin typeface="Calibri" pitchFamily="34" charset="0"/>
                <a:cs typeface="Calibri" pitchFamily="34" charset="0"/>
              </a:rPr>
              <a:t>SARS-CoV-2,  the coronavirus which causes COVID-19, is transmitted via droplets, surface contamination and aerosols. </a:t>
            </a:r>
            <a:endParaRPr lang="en-US" sz="2000" dirty="0" smtClean="0">
              <a:latin typeface="Calibri" pitchFamily="34" charset="0"/>
              <a:cs typeface="Calibri" pitchFamily="34" charset="0"/>
            </a:endParaRPr>
          </a:p>
          <a:p>
            <a:pPr>
              <a:buClr>
                <a:schemeClr val="accent1">
                  <a:lumMod val="50000"/>
                </a:schemeClr>
              </a:buClr>
              <a:buSzPct val="90000"/>
            </a:pPr>
            <a:r>
              <a:rPr lang="en-US" sz="2000" dirty="0" smtClean="0">
                <a:latin typeface="Calibri" pitchFamily="34" charset="0"/>
                <a:cs typeface="Calibri" pitchFamily="34" charset="0"/>
              </a:rPr>
              <a:t>A </a:t>
            </a:r>
            <a:r>
              <a:rPr lang="en-US" sz="2000" dirty="0">
                <a:latin typeface="Calibri" pitchFamily="34" charset="0"/>
                <a:cs typeface="Calibri" pitchFamily="34" charset="0"/>
              </a:rPr>
              <a:t>contagious individual shed virus particles (</a:t>
            </a:r>
            <a:r>
              <a:rPr lang="en-US" sz="2000" dirty="0" err="1">
                <a:latin typeface="Calibri" pitchFamily="34" charset="0"/>
                <a:cs typeface="Calibri" pitchFamily="34" charset="0"/>
              </a:rPr>
              <a:t>virions</a:t>
            </a:r>
            <a:r>
              <a:rPr lang="en-US" sz="2000" dirty="0">
                <a:latin typeface="Calibri" pitchFamily="34" charset="0"/>
                <a:cs typeface="Calibri" pitchFamily="34" charset="0"/>
              </a:rPr>
              <a:t>), as a result of discrete events like coughing or sneezing, or through a continuous process like breathing and talking.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3284984"/>
            <a:ext cx="6552728" cy="2579814"/>
          </a:xfrm>
          <a:prstGeom prst="rect">
            <a:avLst/>
          </a:prstGeom>
        </p:spPr>
      </p:pic>
      <p:sp>
        <p:nvSpPr>
          <p:cNvPr id="5" name="TextBox 4"/>
          <p:cNvSpPr txBox="1"/>
          <p:nvPr/>
        </p:nvSpPr>
        <p:spPr>
          <a:xfrm>
            <a:off x="1711120" y="5877734"/>
            <a:ext cx="5472608" cy="369332"/>
          </a:xfrm>
          <a:prstGeom prst="rect">
            <a:avLst/>
          </a:prstGeom>
          <a:noFill/>
        </p:spPr>
        <p:txBody>
          <a:bodyPr wrap="square" rtlCol="0">
            <a:spAutoFit/>
          </a:bodyPr>
          <a:lstStyle/>
          <a:p>
            <a:pPr algn="ctr"/>
            <a:r>
              <a:rPr lang="en-IN" u="sng" dirty="0" smtClean="0">
                <a:solidFill>
                  <a:srgbClr val="002060"/>
                </a:solidFill>
                <a:latin typeface="Calibri" pitchFamily="34" charset="0"/>
                <a:cs typeface="Calibri" pitchFamily="34" charset="0"/>
              </a:rPr>
              <a:t>Modes of transmission</a:t>
            </a:r>
            <a:endParaRPr lang="en-IN" u="sng" dirty="0">
              <a:solidFill>
                <a:srgbClr val="002060"/>
              </a:solidFill>
              <a:latin typeface="Calibri" pitchFamily="34" charset="0"/>
              <a:cs typeface="Calibri" pitchFamily="34" charset="0"/>
            </a:endParaRPr>
          </a:p>
        </p:txBody>
      </p:sp>
      <p:sp>
        <p:nvSpPr>
          <p:cNvPr id="7" name="Footer Placeholder 6"/>
          <p:cNvSpPr>
            <a:spLocks noGrp="1"/>
          </p:cNvSpPr>
          <p:nvPr>
            <p:ph type="ftr" sz="quarter" idx="11"/>
          </p:nvPr>
        </p:nvSpPr>
        <p:spPr>
          <a:xfrm>
            <a:off x="350888" y="6381328"/>
            <a:ext cx="4941192" cy="329184"/>
          </a:xfrm>
        </p:spPr>
        <p:txBody>
          <a:bodyPr/>
          <a:lstStyle/>
          <a:p>
            <a:r>
              <a:rPr lang="en-IN" dirty="0" smtClean="0">
                <a:solidFill>
                  <a:schemeClr val="tx1">
                    <a:lumMod val="75000"/>
                    <a:lumOff val="25000"/>
                  </a:schemeClr>
                </a:solidFill>
                <a:latin typeface="Calibri" pitchFamily="34" charset="0"/>
                <a:cs typeface="Calibri" pitchFamily="34" charset="0"/>
              </a:rPr>
              <a:t>Reference: </a:t>
            </a:r>
            <a:r>
              <a:rPr lang="en-IN" dirty="0" smtClean="0">
                <a:solidFill>
                  <a:schemeClr val="tx1">
                    <a:lumMod val="75000"/>
                    <a:lumOff val="25000"/>
                  </a:schemeClr>
                </a:solidFill>
                <a:latin typeface="Calibri" pitchFamily="34" charset="0"/>
                <a:cs typeface="Calibri" pitchFamily="34" charset="0"/>
                <a:hlinkClick r:id="rId4"/>
              </a:rPr>
              <a:t>https</a:t>
            </a:r>
            <a:r>
              <a:rPr lang="en-IN" dirty="0">
                <a:solidFill>
                  <a:schemeClr val="tx1">
                    <a:lumMod val="75000"/>
                    <a:lumOff val="25000"/>
                  </a:schemeClr>
                </a:solidFill>
                <a:latin typeface="Calibri" pitchFamily="34" charset="0"/>
                <a:cs typeface="Calibri" pitchFamily="34" charset="0"/>
                <a:hlinkClick r:id="rId4"/>
              </a:rPr>
              <a:t>://jamanetwork.com/journals/jama/fullarticle/2763852</a:t>
            </a:r>
            <a:endParaRPr lang="en-IN" dirty="0">
              <a:solidFill>
                <a:schemeClr val="tx1">
                  <a:lumMod val="75000"/>
                  <a:lumOff val="25000"/>
                </a:schemeClr>
              </a:solidFill>
              <a:latin typeface="Calibri" pitchFamily="34" charset="0"/>
              <a:cs typeface="Calibri" pitchFamily="34" charset="0"/>
            </a:endParaRPr>
          </a:p>
        </p:txBody>
      </p:sp>
      <p:sp>
        <p:nvSpPr>
          <p:cNvPr id="8" name="Slide Number Placeholder 7"/>
          <p:cNvSpPr>
            <a:spLocks noGrp="1"/>
          </p:cNvSpPr>
          <p:nvPr>
            <p:ph type="sldNum" sz="quarter" idx="12"/>
          </p:nvPr>
        </p:nvSpPr>
        <p:spPr>
          <a:xfrm>
            <a:off x="8077200" y="32048"/>
            <a:ext cx="1066800" cy="329184"/>
          </a:xfrm>
        </p:spPr>
        <p:txBody>
          <a:bodyPr/>
          <a:lstStyle/>
          <a:p>
            <a:r>
              <a:rPr lang="en-IN" dirty="0" smtClean="0"/>
              <a:t>              </a:t>
            </a:r>
            <a:fld id="{CCA186FF-3931-43C8-B9C0-39F11B89C4F0}" type="slidenum">
              <a:rPr lang="en-IN" smtClean="0"/>
              <a:t>3</a:t>
            </a:fld>
            <a:endParaRPr lang="en-IN" dirty="0"/>
          </a:p>
        </p:txBody>
      </p:sp>
    </p:spTree>
    <p:extLst>
      <p:ext uri="{BB962C8B-B14F-4D97-AF65-F5344CB8AC3E}">
        <p14:creationId xmlns:p14="http://schemas.microsoft.com/office/powerpoint/2010/main" val="1179310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67544" y="548680"/>
            <a:ext cx="8229600" cy="4876800"/>
          </a:xfrm>
        </p:spPr>
        <p:txBody>
          <a:bodyPr>
            <a:normAutofit/>
          </a:bodyPr>
          <a:lstStyle/>
          <a:p>
            <a:pPr>
              <a:buClr>
                <a:schemeClr val="accent1">
                  <a:lumMod val="50000"/>
                </a:schemeClr>
              </a:buClr>
              <a:buSzPct val="90000"/>
            </a:pPr>
            <a:r>
              <a:rPr lang="en-US" sz="2000" dirty="0" smtClean="0">
                <a:latin typeface="Calibri" pitchFamily="34" charset="0"/>
                <a:cs typeface="Calibri" pitchFamily="34" charset="0"/>
              </a:rPr>
              <a:t>Respiratory </a:t>
            </a:r>
            <a:r>
              <a:rPr lang="en-US" sz="2000" dirty="0">
                <a:latin typeface="Calibri" pitchFamily="34" charset="0"/>
                <a:cs typeface="Calibri" pitchFamily="34" charset="0"/>
              </a:rPr>
              <a:t>droplets are enclosed within a turbulent gas cloud. The gravitational force acts on it and tends to settle it </a:t>
            </a:r>
            <a:r>
              <a:rPr lang="en-US" sz="2000" dirty="0" smtClean="0">
                <a:latin typeface="Calibri" pitchFamily="34" charset="0"/>
                <a:cs typeface="Calibri" pitchFamily="34" charset="0"/>
              </a:rPr>
              <a:t>down.</a:t>
            </a:r>
          </a:p>
          <a:p>
            <a:pPr>
              <a:buClr>
                <a:schemeClr val="accent1">
                  <a:lumMod val="50000"/>
                </a:schemeClr>
              </a:buClr>
              <a:buSzPct val="90000"/>
            </a:pPr>
            <a:r>
              <a:rPr lang="en-US" sz="2000" dirty="0" smtClean="0">
                <a:latin typeface="Calibri" pitchFamily="34" charset="0"/>
                <a:cs typeface="Calibri" pitchFamily="34" charset="0"/>
              </a:rPr>
              <a:t>Large </a:t>
            </a:r>
            <a:r>
              <a:rPr lang="en-US" sz="2000" dirty="0">
                <a:latin typeface="Calibri" pitchFamily="34" charset="0"/>
                <a:cs typeface="Calibri" pitchFamily="34" charset="0"/>
              </a:rPr>
              <a:t>droplets settle down while droplets having  </a:t>
            </a:r>
            <a:r>
              <a:rPr lang="en-US" sz="2000" dirty="0" smtClean="0">
                <a:latin typeface="Calibri" pitchFamily="34" charset="0"/>
                <a:cs typeface="Calibri" pitchFamily="34" charset="0"/>
              </a:rPr>
              <a:t>diameter  </a:t>
            </a:r>
            <a:r>
              <a:rPr lang="en-US" sz="2000" dirty="0">
                <a:latin typeface="Calibri" pitchFamily="34" charset="0"/>
                <a:cs typeface="Calibri" pitchFamily="34" charset="0"/>
              </a:rPr>
              <a:t>less than </a:t>
            </a:r>
            <a:r>
              <a:rPr lang="en-US" sz="2000" dirty="0" smtClean="0">
                <a:latin typeface="Calibri" pitchFamily="34" charset="0"/>
                <a:cs typeface="Calibri" pitchFamily="34" charset="0"/>
              </a:rPr>
              <a:t> 50 µm, </a:t>
            </a:r>
            <a:r>
              <a:rPr lang="en-US" sz="2000" dirty="0">
                <a:latin typeface="Calibri" pitchFamily="34" charset="0"/>
                <a:cs typeface="Calibri" pitchFamily="34" charset="0"/>
              </a:rPr>
              <a:t>quickly lose most of their water to evaporation, and form residual </a:t>
            </a:r>
            <a:r>
              <a:rPr lang="en-US" sz="2000" dirty="0" smtClean="0">
                <a:latin typeface="Calibri" pitchFamily="34" charset="0"/>
                <a:cs typeface="Calibri" pitchFamily="34" charset="0"/>
              </a:rPr>
              <a:t>particulates</a:t>
            </a:r>
            <a:r>
              <a:rPr lang="en-US" sz="2000" dirty="0">
                <a:latin typeface="Calibri" pitchFamily="34" charset="0"/>
                <a:cs typeface="Calibri" pitchFamily="34" charset="0"/>
              </a:rPr>
              <a:t> </a:t>
            </a:r>
            <a:r>
              <a:rPr lang="en-US" sz="2000" dirty="0" smtClean="0">
                <a:latin typeface="Calibri" pitchFamily="34" charset="0"/>
                <a:cs typeface="Calibri" pitchFamily="34" charset="0"/>
              </a:rPr>
              <a:t>known  </a:t>
            </a:r>
            <a:r>
              <a:rPr lang="en-US" sz="2000" dirty="0">
                <a:latin typeface="Calibri" pitchFamily="34" charset="0"/>
                <a:cs typeface="Calibri" pitchFamily="34" charset="0"/>
              </a:rPr>
              <a:t>as </a:t>
            </a:r>
            <a:r>
              <a:rPr lang="en-US" sz="2000" dirty="0">
                <a:solidFill>
                  <a:schemeClr val="tx2"/>
                </a:solidFill>
                <a:latin typeface="Calibri" pitchFamily="34" charset="0"/>
                <a:cs typeface="Calibri" pitchFamily="34" charset="0"/>
              </a:rPr>
              <a:t>"droplet </a:t>
            </a:r>
            <a:r>
              <a:rPr lang="en-US" sz="2000" dirty="0" smtClean="0">
                <a:solidFill>
                  <a:schemeClr val="tx2"/>
                </a:solidFill>
                <a:latin typeface="Calibri" pitchFamily="34" charset="0"/>
                <a:cs typeface="Calibri" pitchFamily="34" charset="0"/>
              </a:rPr>
              <a:t>nuclei"</a:t>
            </a:r>
            <a:r>
              <a:rPr lang="en-US" sz="2000" dirty="0" smtClean="0">
                <a:latin typeface="Calibri" pitchFamily="34" charset="0"/>
                <a:cs typeface="Calibri" pitchFamily="34" charset="0"/>
              </a:rPr>
              <a:t> </a:t>
            </a:r>
            <a:r>
              <a:rPr lang="en-US" sz="2000" dirty="0">
                <a:latin typeface="Calibri" pitchFamily="34" charset="0"/>
                <a:cs typeface="Calibri" pitchFamily="34" charset="0"/>
              </a:rPr>
              <a:t>or </a:t>
            </a:r>
            <a:r>
              <a:rPr lang="en-US" sz="2000" dirty="0">
                <a:solidFill>
                  <a:schemeClr val="tx2"/>
                </a:solidFill>
                <a:latin typeface="Calibri" pitchFamily="34" charset="0"/>
                <a:cs typeface="Calibri" pitchFamily="34" charset="0"/>
              </a:rPr>
              <a:t>"</a:t>
            </a:r>
            <a:r>
              <a:rPr lang="en-US" sz="2000" dirty="0" smtClean="0">
                <a:solidFill>
                  <a:schemeClr val="tx2"/>
                </a:solidFill>
                <a:latin typeface="Calibri" pitchFamily="34" charset="0"/>
                <a:cs typeface="Calibri" pitchFamily="34" charset="0"/>
              </a:rPr>
              <a:t>aerosols"</a:t>
            </a:r>
            <a:r>
              <a:rPr lang="en-US" sz="2000" dirty="0" smtClean="0">
                <a:latin typeface="Calibri" pitchFamily="34" charset="0"/>
                <a:cs typeface="Calibri" pitchFamily="34" charset="0"/>
              </a:rPr>
              <a:t>.</a:t>
            </a:r>
            <a:endParaRPr lang="en-US" sz="2000" dirty="0" smtClean="0">
              <a:solidFill>
                <a:schemeClr val="tx2"/>
              </a:solidFill>
              <a:latin typeface="Calibri" pitchFamily="34" charset="0"/>
              <a:cs typeface="Calibri" pitchFamily="34" charset="0"/>
            </a:endParaRPr>
          </a:p>
          <a:p>
            <a:pPr>
              <a:buClr>
                <a:schemeClr val="accent1">
                  <a:lumMod val="50000"/>
                </a:schemeClr>
              </a:buClr>
              <a:buSzPct val="90000"/>
            </a:pPr>
            <a:r>
              <a:rPr lang="en-US" sz="2000" dirty="0" smtClean="0">
                <a:latin typeface="Calibri" pitchFamily="34" charset="0"/>
                <a:cs typeface="Calibri" pitchFamily="34" charset="0"/>
              </a:rPr>
              <a:t>These aerosols remain </a:t>
            </a:r>
            <a:r>
              <a:rPr lang="en-US" sz="2000" dirty="0">
                <a:latin typeface="Calibri" pitchFamily="34" charset="0"/>
                <a:cs typeface="Calibri" pitchFamily="34" charset="0"/>
              </a:rPr>
              <a:t>suspended in air for long time duration and go </a:t>
            </a:r>
            <a:r>
              <a:rPr lang="en-US" sz="2000" dirty="0" smtClean="0">
                <a:latin typeface="Calibri" pitchFamily="34" charset="0"/>
                <a:cs typeface="Calibri" pitchFamily="34" charset="0"/>
              </a:rPr>
              <a:t>airborne, thereby acting as a dominant source of respiratory transmission.</a:t>
            </a:r>
            <a:endParaRPr lang="en-IN" sz="2000" dirty="0">
              <a:latin typeface="Calibri" pitchFamily="34" charset="0"/>
              <a:cs typeface="Calibri"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852936"/>
            <a:ext cx="5760640" cy="2736304"/>
          </a:xfrm>
          <a:prstGeom prst="rect">
            <a:avLst/>
          </a:prstGeom>
        </p:spPr>
      </p:pic>
      <p:sp>
        <p:nvSpPr>
          <p:cNvPr id="5" name="TextBox 4"/>
          <p:cNvSpPr txBox="1"/>
          <p:nvPr/>
        </p:nvSpPr>
        <p:spPr>
          <a:xfrm>
            <a:off x="1115616" y="5636669"/>
            <a:ext cx="6984776" cy="646331"/>
          </a:xfrm>
          <a:prstGeom prst="rect">
            <a:avLst/>
          </a:prstGeom>
          <a:solidFill>
            <a:schemeClr val="tx2">
              <a:lumMod val="20000"/>
              <a:lumOff val="80000"/>
            </a:schemeClr>
          </a:solidFill>
        </p:spPr>
        <p:txBody>
          <a:bodyPr wrap="square" rtlCol="0">
            <a:spAutoFit/>
          </a:bodyPr>
          <a:lstStyle/>
          <a:p>
            <a:r>
              <a:rPr lang="en-US" dirty="0">
                <a:latin typeface="Calibri" pitchFamily="34" charset="0"/>
                <a:cs typeface="Calibri" pitchFamily="34" charset="0"/>
              </a:rPr>
              <a:t>“</a:t>
            </a:r>
            <a:r>
              <a:rPr lang="en-US" dirty="0">
                <a:solidFill>
                  <a:schemeClr val="tx2"/>
                </a:solidFill>
                <a:latin typeface="Calibri" pitchFamily="34" charset="0"/>
                <a:cs typeface="Calibri" pitchFamily="34" charset="0"/>
              </a:rPr>
              <a:t>Droplet </a:t>
            </a:r>
            <a:r>
              <a:rPr lang="en-US" dirty="0" smtClean="0">
                <a:solidFill>
                  <a:schemeClr val="tx2"/>
                </a:solidFill>
                <a:latin typeface="Calibri" pitchFamily="34" charset="0"/>
                <a:cs typeface="Calibri" pitchFamily="34" charset="0"/>
              </a:rPr>
              <a:t>transmission: </a:t>
            </a:r>
            <a:r>
              <a:rPr lang="en-US" dirty="0" smtClean="0">
                <a:latin typeface="Calibri" pitchFamily="34" charset="0"/>
                <a:cs typeface="Calibri" pitchFamily="34" charset="0"/>
              </a:rPr>
              <a:t>particle size </a:t>
            </a:r>
            <a:r>
              <a:rPr lang="en-US" dirty="0">
                <a:latin typeface="Calibri" pitchFamily="34" charset="0"/>
                <a:cs typeface="Calibri" pitchFamily="34" charset="0"/>
              </a:rPr>
              <a:t>&gt;5 </a:t>
            </a:r>
            <a:r>
              <a:rPr lang="en-US" dirty="0" err="1">
                <a:latin typeface="Calibri" pitchFamily="34" charset="0"/>
                <a:cs typeface="Calibri" pitchFamily="34" charset="0"/>
              </a:rPr>
              <a:t>μm</a:t>
            </a:r>
            <a:r>
              <a:rPr lang="en-US" dirty="0">
                <a:latin typeface="Calibri" pitchFamily="34" charset="0"/>
                <a:cs typeface="Calibri" pitchFamily="34" charset="0"/>
              </a:rPr>
              <a:t> in </a:t>
            </a:r>
            <a:r>
              <a:rPr lang="en-US" dirty="0" smtClean="0">
                <a:latin typeface="Calibri" pitchFamily="34" charset="0"/>
                <a:cs typeface="Calibri" pitchFamily="34" charset="0"/>
              </a:rPr>
              <a:t>diameter</a:t>
            </a:r>
          </a:p>
          <a:p>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smtClean="0">
                <a:solidFill>
                  <a:schemeClr val="tx2"/>
                </a:solidFill>
                <a:latin typeface="Calibri" pitchFamily="34" charset="0"/>
                <a:cs typeface="Calibri" pitchFamily="34" charset="0"/>
              </a:rPr>
              <a:t>airborne transmission: </a:t>
            </a:r>
            <a:r>
              <a:rPr lang="en-US" dirty="0" smtClean="0">
                <a:latin typeface="Calibri" pitchFamily="34" charset="0"/>
                <a:cs typeface="Calibri" pitchFamily="34" charset="0"/>
              </a:rPr>
              <a:t>particle size </a:t>
            </a:r>
            <a:r>
              <a:rPr lang="en-US" dirty="0">
                <a:latin typeface="Calibri" pitchFamily="34" charset="0"/>
                <a:cs typeface="Calibri" pitchFamily="34" charset="0"/>
              </a:rPr>
              <a:t>≤5 </a:t>
            </a:r>
            <a:r>
              <a:rPr lang="en-US" dirty="0" err="1">
                <a:latin typeface="Calibri" pitchFamily="34" charset="0"/>
                <a:cs typeface="Calibri" pitchFamily="34" charset="0"/>
              </a:rPr>
              <a:t>μm</a:t>
            </a:r>
            <a:r>
              <a:rPr lang="en-US" dirty="0">
                <a:latin typeface="Calibri" pitchFamily="34" charset="0"/>
                <a:cs typeface="Calibri" pitchFamily="34" charset="0"/>
              </a:rPr>
              <a:t> in diameter.” </a:t>
            </a:r>
            <a:endParaRPr lang="en-IN" dirty="0">
              <a:latin typeface="Calibri" pitchFamily="34" charset="0"/>
              <a:cs typeface="Calibri" pitchFamily="34" charset="0"/>
            </a:endParaRP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620000" y="18288"/>
            <a:ext cx="1488504" cy="329184"/>
          </a:xfrm>
        </p:spPr>
        <p:txBody>
          <a:bodyPr/>
          <a:lstStyle/>
          <a:p>
            <a:r>
              <a:rPr lang="en-IN" dirty="0" smtClean="0"/>
              <a:t>                       </a:t>
            </a:r>
            <a:fld id="{CCA186FF-3931-43C8-B9C0-39F11B89C4F0}" type="slidenum">
              <a:rPr lang="en-IN" smtClean="0"/>
              <a:t>4</a:t>
            </a:fld>
            <a:endParaRPr lang="en-IN" dirty="0"/>
          </a:p>
        </p:txBody>
      </p:sp>
      <p:sp>
        <p:nvSpPr>
          <p:cNvPr id="8" name="Footer Placeholder 6"/>
          <p:cNvSpPr txBox="1">
            <a:spLocks/>
          </p:cNvSpPr>
          <p:nvPr/>
        </p:nvSpPr>
        <p:spPr>
          <a:xfrm>
            <a:off x="179512" y="6381328"/>
            <a:ext cx="4896544"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solidFill>
                  <a:schemeClr val="tx1">
                    <a:lumMod val="75000"/>
                    <a:lumOff val="25000"/>
                  </a:schemeClr>
                </a:solidFill>
                <a:latin typeface="Calibri" pitchFamily="34" charset="0"/>
                <a:cs typeface="Calibri" pitchFamily="34" charset="0"/>
              </a:rPr>
              <a:t>Reference: </a:t>
            </a:r>
            <a:r>
              <a:rPr lang="en-IN" dirty="0" smtClean="0">
                <a:solidFill>
                  <a:schemeClr val="tx1">
                    <a:lumMod val="75000"/>
                    <a:lumOff val="25000"/>
                  </a:schemeClr>
                </a:solidFill>
                <a:latin typeface="Calibri" pitchFamily="34" charset="0"/>
                <a:cs typeface="Calibri" pitchFamily="34" charset="0"/>
                <a:hlinkClick r:id="rId4"/>
              </a:rPr>
              <a:t>https://jamanetwork.com/journals/jama/fullarticle/2763852</a:t>
            </a:r>
            <a:endParaRPr lang="en-IN" dirty="0">
              <a:solidFill>
                <a:schemeClr val="tx1">
                  <a:lumMod val="75000"/>
                  <a:lumOff val="25000"/>
                </a:schemeClr>
              </a:solidFill>
              <a:latin typeface="Calibri" pitchFamily="34" charset="0"/>
              <a:cs typeface="Calibri" pitchFamily="34" charset="0"/>
            </a:endParaRPr>
          </a:p>
        </p:txBody>
      </p:sp>
    </p:spTree>
    <p:extLst>
      <p:ext uri="{BB962C8B-B14F-4D97-AF65-F5344CB8AC3E}">
        <p14:creationId xmlns:p14="http://schemas.microsoft.com/office/powerpoint/2010/main" val="1836473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88" y="620688"/>
            <a:ext cx="8496944" cy="648072"/>
          </a:xfrm>
        </p:spPr>
        <p:txBody>
          <a:bodyPr>
            <a:normAutofit/>
          </a:bodyPr>
          <a:lstStyle/>
          <a:p>
            <a:endParaRPr lang="en-IN" sz="2000" dirty="0">
              <a:solidFill>
                <a:schemeClr val="tx1"/>
              </a:solidFill>
              <a:latin typeface="Calibri" pitchFamily="34" charset="0"/>
              <a:cs typeface="Calibri" pitchFamily="34" charset="0"/>
            </a:endParaRPr>
          </a:p>
        </p:txBody>
      </p:sp>
      <p:sp>
        <p:nvSpPr>
          <p:cNvPr id="3" name="Content Placeholder 2"/>
          <p:cNvSpPr>
            <a:spLocks noGrp="1"/>
          </p:cNvSpPr>
          <p:nvPr>
            <p:ph idx="1"/>
          </p:nvPr>
        </p:nvSpPr>
        <p:spPr>
          <a:xfrm>
            <a:off x="395536" y="548680"/>
            <a:ext cx="8229600" cy="5688632"/>
          </a:xfrm>
        </p:spPr>
        <p:txBody>
          <a:bodyPr>
            <a:normAutofit fontScale="92500" lnSpcReduction="20000"/>
          </a:bodyPr>
          <a:lstStyle/>
          <a:p>
            <a:pPr marL="0" indent="0">
              <a:buNone/>
            </a:pPr>
            <a:r>
              <a:rPr lang="en-IN" sz="2600" u="sng" dirty="0" smtClean="0">
                <a:latin typeface="Calibri" pitchFamily="34" charset="0"/>
                <a:cs typeface="Calibri" pitchFamily="34" charset="0"/>
              </a:rPr>
              <a:t>Some major outbreaks suggesting the possibility of aerosol transmission </a:t>
            </a:r>
            <a:r>
              <a:rPr lang="en-IN" sz="2600" dirty="0" smtClean="0">
                <a:latin typeface="Calibri" pitchFamily="34" charset="0"/>
                <a:cs typeface="Calibri" pitchFamily="34" charset="0"/>
              </a:rPr>
              <a:t>: </a:t>
            </a:r>
          </a:p>
          <a:p>
            <a:pPr marL="0" indent="0">
              <a:buNone/>
            </a:pPr>
            <a:endParaRPr lang="en-US" sz="800" dirty="0" smtClean="0">
              <a:latin typeface="Calibri" pitchFamily="34" charset="0"/>
              <a:cs typeface="Calibri" pitchFamily="34" charset="0"/>
            </a:endParaRPr>
          </a:p>
          <a:p>
            <a:pPr marL="0" indent="0">
              <a:buNone/>
            </a:pPr>
            <a:endParaRPr lang="en-US" sz="800" dirty="0">
              <a:latin typeface="Calibri" pitchFamily="34" charset="0"/>
              <a:cs typeface="Calibri" pitchFamily="34" charset="0"/>
            </a:endParaRPr>
          </a:p>
          <a:p>
            <a:pPr marL="0" indent="0">
              <a:buNone/>
            </a:pPr>
            <a:endParaRPr lang="en-US" sz="800" dirty="0" smtClean="0">
              <a:latin typeface="Calibri" pitchFamily="34" charset="0"/>
              <a:cs typeface="Calibri" pitchFamily="34" charset="0"/>
            </a:endParaRPr>
          </a:p>
          <a:p>
            <a:pPr>
              <a:buClrTx/>
            </a:pPr>
            <a:r>
              <a:rPr lang="en-IN" sz="2200" b="1" dirty="0" smtClean="0">
                <a:latin typeface="Calibri" pitchFamily="34" charset="0"/>
                <a:cs typeface="Calibri" pitchFamily="34" charset="0"/>
              </a:rPr>
              <a:t>Guangzhou Restaurant, China: </a:t>
            </a:r>
          </a:p>
          <a:p>
            <a:pPr marL="0" indent="0">
              <a:buClrTx/>
              <a:buNone/>
            </a:pPr>
            <a:r>
              <a:rPr lang="en-IN" sz="2200" dirty="0" smtClean="0">
                <a:latin typeface="Calibri" pitchFamily="34" charset="0"/>
                <a:cs typeface="Calibri" pitchFamily="34" charset="0"/>
              </a:rPr>
              <a:t>   In </a:t>
            </a:r>
            <a:r>
              <a:rPr lang="en-IN" sz="2200" dirty="0">
                <a:latin typeface="Calibri" pitchFamily="34" charset="0"/>
                <a:cs typeface="Calibri" pitchFamily="34" charset="0"/>
              </a:rPr>
              <a:t>this outbreak</a:t>
            </a:r>
            <a:r>
              <a:rPr lang="en-IN" sz="2200" dirty="0" smtClean="0">
                <a:latin typeface="Calibri" pitchFamily="34" charset="0"/>
                <a:cs typeface="Calibri" pitchFamily="34" charset="0"/>
              </a:rPr>
              <a:t>, a contagious individual</a:t>
            </a:r>
          </a:p>
          <a:p>
            <a:pPr marL="0" indent="0">
              <a:buClrTx/>
              <a:buNone/>
            </a:pPr>
            <a:r>
              <a:rPr lang="en-IN" sz="2200" dirty="0">
                <a:latin typeface="Calibri" pitchFamily="34" charset="0"/>
                <a:cs typeface="Calibri" pitchFamily="34" charset="0"/>
              </a:rPr>
              <a:t> </a:t>
            </a:r>
            <a:r>
              <a:rPr lang="en-IN" sz="2200" dirty="0" smtClean="0">
                <a:latin typeface="Calibri" pitchFamily="34" charset="0"/>
                <a:cs typeface="Calibri" pitchFamily="34" charset="0"/>
              </a:rPr>
              <a:t>  infected 9 people, of which, 5 people were</a:t>
            </a:r>
          </a:p>
          <a:p>
            <a:pPr marL="0" indent="0">
              <a:buClrTx/>
              <a:buNone/>
            </a:pPr>
            <a:r>
              <a:rPr lang="en-IN" sz="2200" dirty="0">
                <a:latin typeface="Calibri" pitchFamily="34" charset="0"/>
                <a:cs typeface="Calibri" pitchFamily="34" charset="0"/>
              </a:rPr>
              <a:t> </a:t>
            </a:r>
            <a:r>
              <a:rPr lang="en-IN" sz="2200" dirty="0" smtClean="0">
                <a:latin typeface="Calibri" pitchFamily="34" charset="0"/>
                <a:cs typeface="Calibri" pitchFamily="34" charset="0"/>
              </a:rPr>
              <a:t>  seated in different tables, roughly 4.6 m</a:t>
            </a:r>
          </a:p>
          <a:p>
            <a:pPr marL="0" indent="0">
              <a:buClrTx/>
              <a:buNone/>
            </a:pPr>
            <a:r>
              <a:rPr lang="en-IN" sz="2200" dirty="0">
                <a:latin typeface="Calibri" pitchFamily="34" charset="0"/>
                <a:cs typeface="Calibri" pitchFamily="34" charset="0"/>
              </a:rPr>
              <a:t> </a:t>
            </a:r>
            <a:r>
              <a:rPr lang="en-IN" sz="2200" dirty="0" smtClean="0">
                <a:latin typeface="Calibri" pitchFamily="34" charset="0"/>
                <a:cs typeface="Calibri" pitchFamily="34" charset="0"/>
              </a:rPr>
              <a:t>  away from the contagious person. The</a:t>
            </a:r>
          </a:p>
          <a:p>
            <a:pPr marL="0" indent="0">
              <a:buClrTx/>
              <a:buNone/>
            </a:pPr>
            <a:r>
              <a:rPr lang="en-IN" sz="2200" dirty="0">
                <a:latin typeface="Calibri" pitchFamily="34" charset="0"/>
                <a:cs typeface="Calibri" pitchFamily="34" charset="0"/>
              </a:rPr>
              <a:t> </a:t>
            </a:r>
            <a:r>
              <a:rPr lang="en-IN" sz="2200" dirty="0" smtClean="0">
                <a:latin typeface="Calibri" pitchFamily="34" charset="0"/>
                <a:cs typeface="Calibri" pitchFamily="34" charset="0"/>
              </a:rPr>
              <a:t>  restaurant was poorly ventilated</a:t>
            </a:r>
            <a:r>
              <a:rPr lang="en-IN" sz="2000" dirty="0" smtClean="0">
                <a:latin typeface="Calibri" pitchFamily="34" charset="0"/>
                <a:cs typeface="Calibri" pitchFamily="34" charset="0"/>
              </a:rPr>
              <a:t>.</a:t>
            </a:r>
          </a:p>
          <a:p>
            <a:pPr marL="0" indent="0">
              <a:buClrTx/>
              <a:buNone/>
            </a:pPr>
            <a:r>
              <a:rPr lang="en-IN" sz="2000" dirty="0">
                <a:latin typeface="Calibri" pitchFamily="34" charset="0"/>
                <a:cs typeface="Calibri" pitchFamily="34" charset="0"/>
              </a:rPr>
              <a:t> </a:t>
            </a:r>
            <a:r>
              <a:rPr lang="en-IN" sz="2000" dirty="0" smtClean="0">
                <a:latin typeface="Calibri" pitchFamily="34" charset="0"/>
                <a:cs typeface="Calibri" pitchFamily="34" charset="0"/>
              </a:rPr>
              <a:t>  </a:t>
            </a:r>
          </a:p>
          <a:p>
            <a:pPr>
              <a:buClrTx/>
            </a:pPr>
            <a:r>
              <a:rPr lang="en-IN" sz="2200" b="1" dirty="0" smtClean="0">
                <a:latin typeface="Calibri" pitchFamily="34" charset="0"/>
                <a:cs typeface="Calibri" pitchFamily="34" charset="0"/>
              </a:rPr>
              <a:t>Seattle Choir </a:t>
            </a:r>
            <a:r>
              <a:rPr lang="en-IN" sz="2200" dirty="0" smtClean="0">
                <a:latin typeface="Calibri" pitchFamily="34" charset="0"/>
                <a:cs typeface="Calibri" pitchFamily="34" charset="0"/>
              </a:rPr>
              <a:t>: In a choir practice  that </a:t>
            </a:r>
          </a:p>
          <a:p>
            <a:pPr marL="0" indent="0">
              <a:buClrTx/>
              <a:buNone/>
            </a:pPr>
            <a:r>
              <a:rPr lang="en-IN" sz="2200" dirty="0" smtClean="0">
                <a:latin typeface="Calibri" pitchFamily="34" charset="0"/>
                <a:cs typeface="Calibri" pitchFamily="34" charset="0"/>
              </a:rPr>
              <a:t>   took place in Seattle, Washington,  45 </a:t>
            </a:r>
          </a:p>
          <a:p>
            <a:pPr marL="0" indent="0">
              <a:buClrTx/>
              <a:buNone/>
            </a:pPr>
            <a:r>
              <a:rPr lang="en-IN" sz="2200" dirty="0" smtClean="0">
                <a:latin typeface="Calibri" pitchFamily="34" charset="0"/>
                <a:cs typeface="Calibri" pitchFamily="34" charset="0"/>
              </a:rPr>
              <a:t>   out of 60 people present tested positive </a:t>
            </a:r>
          </a:p>
          <a:p>
            <a:pPr marL="0" indent="0">
              <a:buClrTx/>
              <a:buNone/>
            </a:pPr>
            <a:r>
              <a:rPr lang="en-IN" sz="2200" dirty="0" smtClean="0">
                <a:latin typeface="Calibri" pitchFamily="34" charset="0"/>
                <a:cs typeface="Calibri" pitchFamily="34" charset="0"/>
              </a:rPr>
              <a:t>   for coronavirus.  During the rehearsals,</a:t>
            </a:r>
            <a:endParaRPr lang="en-IN" sz="2200" dirty="0">
              <a:latin typeface="Calibri" pitchFamily="34" charset="0"/>
              <a:cs typeface="Calibri" pitchFamily="34" charset="0"/>
            </a:endParaRPr>
          </a:p>
          <a:p>
            <a:pPr marL="0" indent="0">
              <a:buClrTx/>
              <a:buNone/>
            </a:pPr>
            <a:r>
              <a:rPr lang="en-IN" sz="2200" dirty="0" smtClean="0">
                <a:latin typeface="Calibri" pitchFamily="34" charset="0"/>
                <a:cs typeface="Calibri" pitchFamily="34" charset="0"/>
              </a:rPr>
              <a:t>   no one showed any signs of being ill and</a:t>
            </a:r>
          </a:p>
          <a:p>
            <a:pPr marL="0" indent="0">
              <a:buClrTx/>
              <a:buNone/>
            </a:pPr>
            <a:r>
              <a:rPr lang="en-IN" sz="2200" dirty="0">
                <a:latin typeface="Calibri" pitchFamily="34" charset="0"/>
                <a:cs typeface="Calibri" pitchFamily="34" charset="0"/>
              </a:rPr>
              <a:t> </a:t>
            </a:r>
            <a:r>
              <a:rPr lang="en-IN" sz="2200" dirty="0" smtClean="0">
                <a:latin typeface="Calibri" pitchFamily="34" charset="0"/>
                <a:cs typeface="Calibri" pitchFamily="34" charset="0"/>
              </a:rPr>
              <a:t>  they even avoided physical contact.</a:t>
            </a:r>
            <a:endParaRPr lang="en-IN" sz="2200" dirty="0">
              <a:latin typeface="Calibri" pitchFamily="34" charset="0"/>
              <a:cs typeface="Calibri" pitchFamily="34" charset="0"/>
            </a:endParaRPr>
          </a:p>
          <a:p>
            <a:pPr marL="0" indent="0">
              <a:buClrTx/>
              <a:buNone/>
            </a:pPr>
            <a:endParaRPr lang="en-IN" sz="2200" dirty="0" smtClean="0">
              <a:latin typeface="Calibri" pitchFamily="34" charset="0"/>
              <a:cs typeface="Calibri" pitchFamily="34" charset="0"/>
            </a:endParaRPr>
          </a:p>
          <a:p>
            <a:pPr marL="0" indent="0">
              <a:buNone/>
            </a:pPr>
            <a:r>
              <a:rPr lang="en-US" sz="2000" dirty="0" smtClean="0">
                <a:latin typeface="Calibri" pitchFamily="34" charset="0"/>
                <a:cs typeface="Calibri" pitchFamily="34" charset="0"/>
              </a:rPr>
              <a:t> </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7620000" y="18288"/>
            <a:ext cx="1416496" cy="329184"/>
          </a:xfrm>
        </p:spPr>
        <p:txBody>
          <a:bodyPr/>
          <a:lstStyle/>
          <a:p>
            <a:r>
              <a:rPr lang="en-IN" smtClean="0"/>
              <a:t>                       </a:t>
            </a:r>
            <a:fld id="{CCA186FF-3931-43C8-B9C0-39F11B89C4F0}" type="slidenum">
              <a:rPr lang="en-IN" smtClean="0"/>
              <a:t>5</a:t>
            </a:fld>
            <a:endParaRPr lang="en-IN" dirty="0"/>
          </a:p>
        </p:txBody>
      </p:sp>
      <p:sp>
        <p:nvSpPr>
          <p:cNvPr id="6" name="Footer Placeholder 6"/>
          <p:cNvSpPr txBox="1">
            <a:spLocks/>
          </p:cNvSpPr>
          <p:nvPr/>
        </p:nvSpPr>
        <p:spPr>
          <a:xfrm>
            <a:off x="350888" y="6381328"/>
            <a:ext cx="7821512"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dirty="0" smtClean="0">
                <a:solidFill>
                  <a:schemeClr val="tx1">
                    <a:lumMod val="75000"/>
                    <a:lumOff val="25000"/>
                  </a:schemeClr>
                </a:solidFill>
                <a:latin typeface="Calibri" pitchFamily="34" charset="0"/>
                <a:cs typeface="Calibri" pitchFamily="34" charset="0"/>
              </a:rPr>
              <a:t>Reference: </a:t>
            </a:r>
            <a:r>
              <a:rPr lang="en-IN" dirty="0" smtClean="0">
                <a:hlinkClick r:id="rId3"/>
              </a:rPr>
              <a:t>https</a:t>
            </a:r>
            <a:r>
              <a:rPr lang="en-IN" dirty="0">
                <a:hlinkClick r:id="rId3"/>
              </a:rPr>
              <a:t>://</a:t>
            </a:r>
            <a:r>
              <a:rPr lang="en-IN" dirty="0" smtClean="0">
                <a:hlinkClick r:id="rId3"/>
              </a:rPr>
              <a:t>www.researchgate.net/publication/341615088_Avoiding_COVID19_Aerosol_Guidelines</a:t>
            </a:r>
            <a:endParaRPr lang="en-IN" dirty="0">
              <a:solidFill>
                <a:schemeClr val="tx1">
                  <a:lumMod val="75000"/>
                  <a:lumOff val="25000"/>
                </a:schemeClr>
              </a:solidFill>
              <a:latin typeface="Calibri" pitchFamily="34" charset="0"/>
              <a:cs typeface="Calibri" pitchFamily="34" charset="0"/>
            </a:endParaRPr>
          </a:p>
        </p:txBody>
      </p:sp>
      <p:pic>
        <p:nvPicPr>
          <p:cNvPr id="2050" name="Picture 2" descr="C:\Users\arpita3341\Desktop\Goungzhau.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1628800"/>
            <a:ext cx="3305334" cy="183629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3933056"/>
            <a:ext cx="3305334"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5919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07368"/>
          </a:xfrm>
        </p:spPr>
        <p:txBody>
          <a:bodyPr>
            <a:normAutofit/>
          </a:bodyPr>
          <a:lstStyle/>
          <a:p>
            <a:r>
              <a:rPr lang="en-US" sz="2800" b="1" u="sng" dirty="0">
                <a:solidFill>
                  <a:schemeClr val="tx1"/>
                </a:solidFill>
                <a:latin typeface="Calibri Light" pitchFamily="34" charset="0"/>
                <a:cs typeface="Calibri Light" pitchFamily="34" charset="0"/>
              </a:rPr>
              <a:t>Mathematical </a:t>
            </a:r>
            <a:r>
              <a:rPr lang="en-US" sz="2800" b="1" u="sng" dirty="0" smtClean="0">
                <a:solidFill>
                  <a:schemeClr val="tx1"/>
                </a:solidFill>
                <a:latin typeface="Calibri Light" pitchFamily="34" charset="0"/>
                <a:cs typeface="Calibri Light" pitchFamily="34" charset="0"/>
              </a:rPr>
              <a:t> Modeling  of  Dynamic  Behavior  of  </a:t>
            </a:r>
            <a:r>
              <a:rPr lang="en-US" sz="2800" b="1" u="sng" dirty="0">
                <a:solidFill>
                  <a:schemeClr val="tx1"/>
                </a:solidFill>
                <a:latin typeface="Calibri Light" pitchFamily="34" charset="0"/>
                <a:cs typeface="Calibri Light" pitchFamily="34" charset="0"/>
              </a:rPr>
              <a:t>Droplets </a:t>
            </a:r>
            <a:endParaRPr lang="en-IN" sz="2800" b="1" u="sng" dirty="0">
              <a:solidFill>
                <a:schemeClr val="tx1"/>
              </a:solidFill>
              <a:latin typeface="Calibri Light" pitchFamily="34" charset="0"/>
              <a:cs typeface="Calibri Light" pitchFamily="34" charset="0"/>
            </a:endParaRPr>
          </a:p>
        </p:txBody>
      </p:sp>
      <p:sp>
        <p:nvSpPr>
          <p:cNvPr id="3" name="Content Placeholder 2"/>
          <p:cNvSpPr>
            <a:spLocks noGrp="1"/>
          </p:cNvSpPr>
          <p:nvPr>
            <p:ph idx="1"/>
          </p:nvPr>
        </p:nvSpPr>
        <p:spPr>
          <a:xfrm>
            <a:off x="467544" y="1268760"/>
            <a:ext cx="8229600" cy="5328592"/>
          </a:xfrm>
        </p:spPr>
        <p:txBody>
          <a:bodyPr>
            <a:normAutofit/>
          </a:bodyPr>
          <a:lstStyle/>
          <a:p>
            <a:pPr marL="0" indent="0" algn="ctr">
              <a:buNone/>
            </a:pPr>
            <a:r>
              <a:rPr lang="en-IN" sz="2800" b="1" dirty="0" err="1" smtClean="0">
                <a:solidFill>
                  <a:schemeClr val="tx2"/>
                </a:solidFill>
                <a:latin typeface="Calibri Light" pitchFamily="34" charset="0"/>
                <a:cs typeface="Calibri Light" pitchFamily="34" charset="0"/>
              </a:rPr>
              <a:t>Monteiro’s</a:t>
            </a:r>
            <a:r>
              <a:rPr lang="en-IN" sz="2800" b="1" dirty="0" smtClean="0">
                <a:solidFill>
                  <a:schemeClr val="tx2"/>
                </a:solidFill>
                <a:latin typeface="Calibri Light" pitchFamily="34" charset="0"/>
                <a:cs typeface="Calibri Light" pitchFamily="34" charset="0"/>
              </a:rPr>
              <a:t> Model</a:t>
            </a:r>
            <a:endParaRPr lang="en-IN" sz="2800" b="1" dirty="0" smtClean="0">
              <a:latin typeface="Calibri Light" pitchFamily="34" charset="0"/>
              <a:cs typeface="Calibri Light" pitchFamily="34" charset="0"/>
            </a:endParaRPr>
          </a:p>
          <a:p>
            <a:pPr marL="0" indent="0">
              <a:buNone/>
            </a:pPr>
            <a:r>
              <a:rPr lang="en-IN" sz="2000" b="1" dirty="0" smtClean="0">
                <a:latin typeface="Calibri" pitchFamily="34" charset="0"/>
                <a:cs typeface="Calibri" pitchFamily="34" charset="0"/>
              </a:rPr>
              <a:t>Assumptions</a:t>
            </a:r>
            <a:r>
              <a:rPr lang="en-IN" sz="2000" dirty="0" smtClean="0">
                <a:latin typeface="Calibri" pitchFamily="34" charset="0"/>
                <a:cs typeface="Calibri" pitchFamily="34" charset="0"/>
              </a:rPr>
              <a:t>:  Respiratory </a:t>
            </a:r>
            <a:r>
              <a:rPr lang="en-IN" sz="2000" dirty="0">
                <a:latin typeface="Calibri" pitchFamily="34" charset="0"/>
                <a:cs typeface="Calibri" pitchFamily="34" charset="0"/>
              </a:rPr>
              <a:t>droplets are assumed to be spherical, with no rotation or </a:t>
            </a:r>
            <a:r>
              <a:rPr lang="en-IN" sz="2000" dirty="0" smtClean="0">
                <a:latin typeface="Calibri" pitchFamily="34" charset="0"/>
                <a:cs typeface="Calibri" pitchFamily="34" charset="0"/>
              </a:rPr>
              <a:t>deformation. </a:t>
            </a:r>
          </a:p>
          <a:p>
            <a:pPr marL="0" indent="0">
              <a:buNone/>
            </a:pPr>
            <a:r>
              <a:rPr lang="en-IN" sz="2000" b="1" dirty="0" smtClean="0">
                <a:latin typeface="Calibri" pitchFamily="34" charset="0"/>
                <a:cs typeface="Calibri" pitchFamily="34" charset="0"/>
              </a:rPr>
              <a:t>Model: </a:t>
            </a:r>
            <a:r>
              <a:rPr lang="en-IN" sz="2000" dirty="0">
                <a:latin typeface="Calibri" pitchFamily="34" charset="0"/>
                <a:cs typeface="Calibri" pitchFamily="34" charset="0"/>
              </a:rPr>
              <a:t>The droplets </a:t>
            </a:r>
            <a:r>
              <a:rPr lang="en-IN" sz="2000" dirty="0" smtClean="0">
                <a:latin typeface="Calibri" pitchFamily="34" charset="0"/>
                <a:cs typeface="Calibri" pitchFamily="34" charset="0"/>
              </a:rPr>
              <a:t>of mass (m) are </a:t>
            </a:r>
            <a:r>
              <a:rPr lang="en-IN" sz="2000" dirty="0">
                <a:latin typeface="Calibri" pitchFamily="34" charset="0"/>
                <a:cs typeface="Calibri" pitchFamily="34" charset="0"/>
              </a:rPr>
              <a:t>suspended in air, a viscous fluid. </a:t>
            </a:r>
            <a:r>
              <a:rPr lang="en-US" sz="2000" dirty="0">
                <a:latin typeface="Calibri" pitchFamily="34" charset="0"/>
                <a:cs typeface="Calibri" pitchFamily="34" charset="0"/>
              </a:rPr>
              <a:t>The forces acting on it are the drag force </a:t>
            </a:r>
            <a:r>
              <a:rPr lang="en-US" sz="2000" dirty="0" smtClean="0">
                <a:latin typeface="Calibri" pitchFamily="34" charset="0"/>
                <a:cs typeface="Calibri" pitchFamily="34" charset="0"/>
              </a:rPr>
              <a:t>( </a:t>
            </a:r>
            <a:r>
              <a:rPr lang="en-IN" sz="2000" dirty="0" err="1" smtClean="0">
                <a:solidFill>
                  <a:srgbClr val="00B0F0"/>
                </a:solidFill>
              </a:rPr>
              <a:t>D</a:t>
            </a:r>
            <a:r>
              <a:rPr lang="en-IN" sz="2000" baseline="-25000" dirty="0" err="1" smtClean="0">
                <a:solidFill>
                  <a:srgbClr val="00B0F0"/>
                </a:solidFill>
              </a:rPr>
              <a:t>x</a:t>
            </a:r>
            <a:r>
              <a:rPr lang="en-IN" sz="2000" baseline="-25000" dirty="0" smtClean="0">
                <a:solidFill>
                  <a:srgbClr val="00B0F0"/>
                </a:solidFill>
              </a:rPr>
              <a:t> </a:t>
            </a:r>
            <a:r>
              <a:rPr lang="en-US" sz="2000" dirty="0" smtClean="0">
                <a:latin typeface="Calibri" pitchFamily="34" charset="0"/>
                <a:cs typeface="Calibri" pitchFamily="34" charset="0"/>
              </a:rPr>
              <a:t>) </a:t>
            </a:r>
            <a:r>
              <a:rPr lang="en-US" sz="2000" dirty="0">
                <a:latin typeface="Calibri" pitchFamily="34" charset="0"/>
                <a:cs typeface="Calibri" pitchFamily="34" charset="0"/>
              </a:rPr>
              <a:t>in the horizontal direction and the weight(</a:t>
            </a:r>
            <a:r>
              <a:rPr lang="en-US" sz="2000" dirty="0">
                <a:solidFill>
                  <a:srgbClr val="00B050"/>
                </a:solidFill>
                <a:latin typeface="Calibri" pitchFamily="34" charset="0"/>
                <a:cs typeface="Calibri" pitchFamily="34" charset="0"/>
              </a:rPr>
              <a:t>W</a:t>
            </a:r>
            <a:r>
              <a:rPr lang="en-US" sz="2000" dirty="0">
                <a:latin typeface="Calibri" pitchFamily="34" charset="0"/>
                <a:cs typeface="Calibri" pitchFamily="34" charset="0"/>
              </a:rPr>
              <a:t>), the buoyancy force </a:t>
            </a:r>
            <a:r>
              <a:rPr lang="en-US" sz="2000" dirty="0" smtClean="0">
                <a:latin typeface="Calibri" pitchFamily="34" charset="0"/>
                <a:cs typeface="Calibri" pitchFamily="34" charset="0"/>
              </a:rPr>
              <a:t>(</a:t>
            </a:r>
            <a:r>
              <a:rPr lang="en-US" sz="2000" dirty="0" smtClean="0">
                <a:solidFill>
                  <a:srgbClr val="FF0000"/>
                </a:solidFill>
                <a:latin typeface="Calibri" pitchFamily="34" charset="0"/>
                <a:cs typeface="Calibri" pitchFamily="34" charset="0"/>
              </a:rPr>
              <a:t>I</a:t>
            </a:r>
            <a:r>
              <a:rPr lang="en-US" sz="2000" dirty="0" smtClean="0">
                <a:latin typeface="Calibri" pitchFamily="34" charset="0"/>
                <a:cs typeface="Calibri" pitchFamily="34" charset="0"/>
              </a:rPr>
              <a:t>) </a:t>
            </a:r>
            <a:r>
              <a:rPr lang="en-US" sz="2000" dirty="0">
                <a:latin typeface="Calibri" pitchFamily="34" charset="0"/>
                <a:cs typeface="Calibri" pitchFamily="34" charset="0"/>
              </a:rPr>
              <a:t>and the drag force </a:t>
            </a:r>
            <a:r>
              <a:rPr lang="en-US" sz="2000" dirty="0" smtClean="0">
                <a:latin typeface="Calibri" pitchFamily="34" charset="0"/>
                <a:cs typeface="Calibri" pitchFamily="34" charset="0"/>
              </a:rPr>
              <a:t>( </a:t>
            </a:r>
            <a:r>
              <a:rPr lang="en-IN" sz="2000" dirty="0" err="1" smtClean="0">
                <a:solidFill>
                  <a:srgbClr val="FFC000"/>
                </a:solidFill>
              </a:rPr>
              <a:t>D</a:t>
            </a:r>
            <a:r>
              <a:rPr lang="en-IN" sz="2000" baseline="-25000" dirty="0" err="1" smtClean="0">
                <a:solidFill>
                  <a:srgbClr val="FFC000"/>
                </a:solidFill>
              </a:rPr>
              <a:t>y</a:t>
            </a:r>
            <a:r>
              <a:rPr lang="en-US" sz="2000" dirty="0" smtClean="0">
                <a:latin typeface="Calibri" pitchFamily="34" charset="0"/>
                <a:cs typeface="Calibri" pitchFamily="34" charset="0"/>
              </a:rPr>
              <a:t> </a:t>
            </a:r>
            <a:r>
              <a:rPr lang="en-US" sz="2000" dirty="0">
                <a:latin typeface="Calibri" pitchFamily="34" charset="0"/>
                <a:cs typeface="Calibri" pitchFamily="34" charset="0"/>
              </a:rPr>
              <a:t>), in the vertical direction. </a:t>
            </a:r>
            <a:r>
              <a:rPr lang="en-IN" sz="2000" dirty="0">
                <a:latin typeface="Calibri" pitchFamily="34" charset="0"/>
                <a:cs typeface="Calibri" pitchFamily="34" charset="0"/>
              </a:rPr>
              <a:t>From the free body </a:t>
            </a:r>
            <a:r>
              <a:rPr lang="en-IN" sz="2000" dirty="0" smtClean="0">
                <a:latin typeface="Calibri" pitchFamily="34" charset="0"/>
                <a:cs typeface="Calibri" pitchFamily="34" charset="0"/>
              </a:rPr>
              <a:t>diagram,</a:t>
            </a:r>
          </a:p>
          <a:p>
            <a:pPr marL="0" indent="0">
              <a:buNone/>
            </a:pPr>
            <a:r>
              <a:rPr lang="en-IN" sz="2000" dirty="0">
                <a:latin typeface="Calibri" pitchFamily="34" charset="0"/>
                <a:cs typeface="Calibri" pitchFamily="34" charset="0"/>
              </a:rPr>
              <a:t> </a:t>
            </a:r>
            <a:r>
              <a:rPr lang="en-IN" sz="2000" dirty="0" smtClean="0">
                <a:latin typeface="Calibri" pitchFamily="34" charset="0"/>
                <a:cs typeface="Calibri" pitchFamily="34" charset="0"/>
              </a:rPr>
              <a:t>                                                                                                                        </a:t>
            </a:r>
            <a:r>
              <a:rPr lang="en-IN" sz="2000" dirty="0" err="1" smtClean="0">
                <a:solidFill>
                  <a:srgbClr val="FFC000"/>
                </a:solidFill>
              </a:rPr>
              <a:t>D</a:t>
            </a:r>
            <a:r>
              <a:rPr lang="en-IN" sz="2000" baseline="-25000" dirty="0" err="1" smtClean="0">
                <a:solidFill>
                  <a:srgbClr val="FFC000"/>
                </a:solidFill>
              </a:rPr>
              <a:t>y</a:t>
            </a:r>
            <a:r>
              <a:rPr lang="en-IN" sz="2000" dirty="0" smtClean="0">
                <a:latin typeface="Calibri" pitchFamily="34" charset="0"/>
                <a:cs typeface="Calibri" pitchFamily="34" charset="0"/>
              </a:rPr>
              <a:t> , </a:t>
            </a:r>
            <a:r>
              <a:rPr lang="en-IN" sz="2000" dirty="0" smtClean="0">
                <a:solidFill>
                  <a:srgbClr val="FF0000"/>
                </a:solidFill>
                <a:latin typeface="Calibri" pitchFamily="34" charset="0"/>
                <a:cs typeface="Calibri" pitchFamily="34" charset="0"/>
              </a:rPr>
              <a:t>I</a:t>
            </a:r>
          </a:p>
          <a:p>
            <a:pPr marL="0" indent="0" algn="r">
              <a:buNone/>
            </a:pPr>
            <a:endParaRPr lang="en-IN" sz="2000" dirty="0" smtClean="0">
              <a:latin typeface="Calibri" pitchFamily="34" charset="0"/>
              <a:cs typeface="Calibri" pitchFamily="34" charset="0"/>
            </a:endParaRPr>
          </a:p>
          <a:p>
            <a:pPr marL="0" indent="0">
              <a:buNone/>
            </a:pPr>
            <a:endParaRPr lang="en-IN" sz="2000" dirty="0">
              <a:latin typeface="Calibri" pitchFamily="34" charset="0"/>
              <a:cs typeface="Calibri" pitchFamily="34" charset="0"/>
            </a:endParaRPr>
          </a:p>
          <a:p>
            <a:pPr marL="0" indent="0">
              <a:buNone/>
            </a:pPr>
            <a:r>
              <a:rPr lang="en-IN" sz="2000" dirty="0" smtClean="0">
                <a:latin typeface="Calibri" pitchFamily="34" charset="0"/>
                <a:cs typeface="Calibri" pitchFamily="34" charset="0"/>
              </a:rPr>
              <a:t>                                                                                                 </a:t>
            </a:r>
            <a:r>
              <a:rPr lang="en-IN" sz="2000" dirty="0" err="1" smtClean="0">
                <a:solidFill>
                  <a:srgbClr val="00B0F0"/>
                </a:solidFill>
              </a:rPr>
              <a:t>D</a:t>
            </a:r>
            <a:r>
              <a:rPr lang="en-IN" sz="2000" baseline="-25000" dirty="0" err="1" smtClean="0">
                <a:solidFill>
                  <a:srgbClr val="00B0F0"/>
                </a:solidFill>
              </a:rPr>
              <a:t>x</a:t>
            </a:r>
            <a:r>
              <a:rPr lang="en-IN" sz="2000" baseline="-25000" dirty="0" smtClean="0">
                <a:solidFill>
                  <a:srgbClr val="00B0F0"/>
                </a:solidFill>
              </a:rPr>
              <a:t> </a:t>
            </a:r>
            <a:r>
              <a:rPr lang="en-IN" sz="2000" baseline="-25000" dirty="0" smtClean="0"/>
              <a:t>                                      </a:t>
            </a:r>
          </a:p>
          <a:p>
            <a:pPr marL="0" indent="0">
              <a:buNone/>
            </a:pPr>
            <a:r>
              <a:rPr lang="en-IN" sz="2000" baseline="-25000" dirty="0">
                <a:latin typeface="Calibri" pitchFamily="34" charset="0"/>
                <a:cs typeface="Calibri" pitchFamily="34" charset="0"/>
              </a:rPr>
              <a:t> </a:t>
            </a:r>
            <a:r>
              <a:rPr lang="en-IN" sz="2000" baseline="-25000" dirty="0" smtClean="0">
                <a:latin typeface="Calibri" pitchFamily="34" charset="0"/>
                <a:cs typeface="Calibri" pitchFamily="34" charset="0"/>
              </a:rPr>
              <a:t>                                                                                                                                                                                     </a:t>
            </a:r>
          </a:p>
          <a:p>
            <a:pPr marL="0" indent="0">
              <a:buNone/>
            </a:pPr>
            <a:r>
              <a:rPr lang="en-IN" sz="2000" baseline="-25000" dirty="0">
                <a:latin typeface="Calibri" pitchFamily="34" charset="0"/>
                <a:cs typeface="Calibri" pitchFamily="34" charset="0"/>
              </a:rPr>
              <a:t> </a:t>
            </a:r>
            <a:r>
              <a:rPr lang="en-IN" sz="2000" baseline="-25000" dirty="0" smtClean="0">
                <a:latin typeface="Calibri" pitchFamily="34" charset="0"/>
                <a:cs typeface="Calibri" pitchFamily="34" charset="0"/>
              </a:rPr>
              <a:t>                                                                                                                                                                                   </a:t>
            </a:r>
            <a:r>
              <a:rPr lang="en-US" sz="2000" dirty="0" smtClean="0">
                <a:solidFill>
                  <a:srgbClr val="00B050"/>
                </a:solidFill>
                <a:latin typeface="Calibri" pitchFamily="34" charset="0"/>
                <a:cs typeface="Calibri" pitchFamily="34" charset="0"/>
              </a:rPr>
              <a:t>W</a:t>
            </a:r>
          </a:p>
          <a:p>
            <a:pPr marL="0" indent="0">
              <a:buNone/>
            </a:pPr>
            <a:endParaRPr lang="en-US" sz="2000" dirty="0">
              <a:latin typeface="Calibri" pitchFamily="34" charset="0"/>
              <a:cs typeface="Calibri" pitchFamily="34" charset="0"/>
            </a:endParaRPr>
          </a:p>
          <a:p>
            <a:pPr marL="0" indent="0">
              <a:buNone/>
            </a:pPr>
            <a:r>
              <a:rPr lang="en-US" sz="2000" dirty="0" smtClean="0">
                <a:latin typeface="Calibri" pitchFamily="34" charset="0"/>
                <a:cs typeface="Calibri" pitchFamily="34" charset="0"/>
              </a:rPr>
              <a:t>                                                                                          </a:t>
            </a:r>
            <a:endParaRPr lang="en-IN" sz="2000" dirty="0">
              <a:latin typeface="Calibri" pitchFamily="34" charset="0"/>
              <a:cs typeface="Calibri" pitchFamily="34" charset="0"/>
            </a:endParaRPr>
          </a:p>
        </p:txBody>
      </p:sp>
      <mc:AlternateContent xmlns:mc="http://schemas.openxmlformats.org/markup-compatibility/2006" xmlns:a14="http://schemas.microsoft.com/office/drawing/2010/main">
        <mc:Choice Requires="a14">
          <p:sp>
            <p:nvSpPr>
              <p:cNvPr id="7" name="TextBox 6"/>
              <p:cNvSpPr txBox="1"/>
              <p:nvPr/>
            </p:nvSpPr>
            <p:spPr>
              <a:xfrm>
                <a:off x="873336" y="4149080"/>
                <a:ext cx="4176464" cy="1167243"/>
              </a:xfrm>
              <a:prstGeom prst="rect">
                <a:avLst/>
              </a:prstGeom>
              <a:solidFill>
                <a:schemeClr val="accent2">
                  <a:lumMod val="40000"/>
                  <a:lumOff val="60000"/>
                </a:schemeClr>
              </a:solidFill>
            </p:spPr>
            <p:txBody>
              <a:bodyPr wrap="square" rtlCol="0">
                <a:spAutoFit/>
              </a:bodyPr>
              <a:lstStyle/>
              <a:p>
                <a:r>
                  <a:rPr lang="en-IN" u="sng" dirty="0" smtClean="0"/>
                  <a:t>Equation 1</a:t>
                </a:r>
                <a:r>
                  <a:rPr lang="en-IN" dirty="0" smtClean="0"/>
                  <a:t>:</a:t>
                </a:r>
                <a:r>
                  <a:rPr lang="en-IN" dirty="0" smtClean="0">
                    <a:latin typeface="Calibri" pitchFamily="34" charset="0"/>
                    <a:cs typeface="Calibri" pitchFamily="34" charset="0"/>
                  </a:rPr>
                  <a:t>   </a:t>
                </a:r>
                <a14:m>
                  <m:oMath xmlns:m="http://schemas.openxmlformats.org/officeDocument/2006/math">
                    <m:r>
                      <a:rPr lang="en-IN">
                        <a:latin typeface="Cambria Math"/>
                      </a:rPr>
                      <m:t>–</m:t>
                    </m:r>
                    <m:r>
                      <m:rPr>
                        <m:nor/>
                      </m:rPr>
                      <a:rPr lang="en-IN" i="1" dirty="0" smtClean="0">
                        <a:solidFill>
                          <a:schemeClr val="tx1"/>
                        </a:solidFill>
                      </a:rPr>
                      <m:t>D</m:t>
                    </m:r>
                    <m:r>
                      <m:rPr>
                        <m:nor/>
                      </m:rPr>
                      <a:rPr lang="en-IN" i="1" baseline="-25000" dirty="0" smtClean="0">
                        <a:solidFill>
                          <a:schemeClr val="tx1"/>
                        </a:solidFill>
                      </a:rPr>
                      <m:t>x</m:t>
                    </m:r>
                    <m:r>
                      <a:rPr lang="en-IN" b="0">
                        <a:latin typeface="Cambria Math"/>
                      </a:rPr>
                      <m:t>=</m:t>
                    </m:r>
                    <m:r>
                      <a:rPr lang="en-IN" b="0" i="1">
                        <a:latin typeface="Cambria Math"/>
                      </a:rPr>
                      <m:t>𝑚</m:t>
                    </m:r>
                    <m:f>
                      <m:fPr>
                        <m:ctrlPr>
                          <a:rPr lang="en-IN" i="1">
                            <a:latin typeface="Cambria Math"/>
                          </a:rPr>
                        </m:ctrlPr>
                      </m:fPr>
                      <m:num>
                        <m:r>
                          <a:rPr lang="en-IN" b="0" i="1">
                            <a:latin typeface="Cambria Math"/>
                          </a:rPr>
                          <m:t>𝑑𝑉</m:t>
                        </m:r>
                        <m:r>
                          <a:rPr lang="en-IN" b="0" i="1" baseline="-25000">
                            <a:latin typeface="Cambria Math"/>
                          </a:rPr>
                          <m:t>𝑥</m:t>
                        </m:r>
                      </m:num>
                      <m:den>
                        <m:r>
                          <a:rPr lang="en-IN" b="0" i="1">
                            <a:latin typeface="Cambria Math"/>
                          </a:rPr>
                          <m:t>𝑑𝑡</m:t>
                        </m:r>
                      </m:den>
                    </m:f>
                  </m:oMath>
                </a14:m>
                <a:endParaRPr lang="en-IN" dirty="0">
                  <a:latin typeface="Calibri" pitchFamily="34" charset="0"/>
                  <a:cs typeface="Calibri" pitchFamily="34" charset="0"/>
                </a:endParaRPr>
              </a:p>
              <a:p>
                <a:r>
                  <a:rPr lang="en-IN" u="sng" dirty="0" smtClean="0"/>
                  <a:t>Equation 2</a:t>
                </a:r>
                <a:r>
                  <a:rPr lang="en-IN" dirty="0" smtClean="0"/>
                  <a:t>:   </a:t>
                </a:r>
                <a14:m>
                  <m:oMath xmlns:m="http://schemas.openxmlformats.org/officeDocument/2006/math">
                    <m:r>
                      <a:rPr lang="en-IN" i="1">
                        <a:latin typeface="Cambria Math"/>
                      </a:rPr>
                      <m:t>𝐼</m:t>
                    </m:r>
                    <m:r>
                      <a:rPr lang="en-IN" i="1">
                        <a:latin typeface="Cambria Math"/>
                      </a:rPr>
                      <m:t> +</m:t>
                    </m:r>
                    <m:r>
                      <m:rPr>
                        <m:nor/>
                      </m:rPr>
                      <a:rPr lang="en-IN" i="1" dirty="0" smtClean="0">
                        <a:solidFill>
                          <a:schemeClr val="tx1"/>
                        </a:solidFill>
                      </a:rPr>
                      <m:t>D</m:t>
                    </m:r>
                    <m:r>
                      <m:rPr>
                        <m:nor/>
                      </m:rPr>
                      <a:rPr lang="en-IN" i="1" baseline="-25000" dirty="0" smtClean="0">
                        <a:solidFill>
                          <a:schemeClr val="tx1"/>
                        </a:solidFill>
                      </a:rPr>
                      <m:t>y</m:t>
                    </m:r>
                    <m:r>
                      <a:rPr lang="en-IN" i="1">
                        <a:latin typeface="Cambria Math"/>
                      </a:rPr>
                      <m:t>– </m:t>
                    </m:r>
                    <m:r>
                      <a:rPr lang="en-IN" i="1">
                        <a:latin typeface="Cambria Math"/>
                      </a:rPr>
                      <m:t>𝑊</m:t>
                    </m:r>
                    <m:r>
                      <a:rPr lang="en-IN" i="1">
                        <a:latin typeface="Cambria Math"/>
                      </a:rPr>
                      <m:t> = </m:t>
                    </m:r>
                    <m:r>
                      <a:rPr lang="en-IN" i="1">
                        <a:latin typeface="Cambria Math"/>
                      </a:rPr>
                      <m:t>𝑚</m:t>
                    </m:r>
                    <m:r>
                      <a:rPr lang="en-IN" i="1">
                        <a:latin typeface="Cambria Math"/>
                      </a:rPr>
                      <m:t> </m:t>
                    </m:r>
                    <m:f>
                      <m:fPr>
                        <m:ctrlPr>
                          <a:rPr lang="en-IN" i="1">
                            <a:latin typeface="Cambria Math"/>
                          </a:rPr>
                        </m:ctrlPr>
                      </m:fPr>
                      <m:num>
                        <m:r>
                          <a:rPr lang="en-IN" i="1">
                            <a:latin typeface="Cambria Math"/>
                          </a:rPr>
                          <m:t>𝑑𝑉</m:t>
                        </m:r>
                        <m:r>
                          <a:rPr lang="en-IN" i="1" baseline="-25000">
                            <a:latin typeface="Cambria Math"/>
                          </a:rPr>
                          <m:t>𝑦</m:t>
                        </m:r>
                      </m:num>
                      <m:den>
                        <m:r>
                          <a:rPr lang="en-IN" i="1">
                            <a:latin typeface="Cambria Math"/>
                          </a:rPr>
                          <m:t>𝑑𝑡</m:t>
                        </m:r>
                      </m:den>
                    </m:f>
                  </m:oMath>
                </a14:m>
                <a:endParaRPr lang="en-IN" dirty="0" smtClean="0"/>
              </a:p>
              <a:p>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873336" y="4149080"/>
                <a:ext cx="4176464" cy="1167243"/>
              </a:xfrm>
              <a:prstGeom prst="rect">
                <a:avLst/>
              </a:prstGeom>
              <a:blipFill rotWithShape="1">
                <a:blip r:embed="rId2"/>
                <a:stretch>
                  <a:fillRect l="-1168" b="-7853"/>
                </a:stretch>
              </a:blipFill>
            </p:spPr>
            <p:txBody>
              <a:bodyPr/>
              <a:lstStyle/>
              <a:p>
                <a:r>
                  <a:rPr lang="en-IN">
                    <a:noFill/>
                  </a:rPr>
                  <a:t> </a:t>
                </a:r>
              </a:p>
            </p:txBody>
          </p:sp>
        </mc:Fallback>
      </mc:AlternateContent>
      <p:sp>
        <p:nvSpPr>
          <p:cNvPr id="8" name="Flowchart: Connector 7"/>
          <p:cNvSpPr/>
          <p:nvPr/>
        </p:nvSpPr>
        <p:spPr>
          <a:xfrm>
            <a:off x="6732240" y="4228645"/>
            <a:ext cx="1152128" cy="10081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a:off x="7313264" y="4668251"/>
            <a:ext cx="0" cy="12961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a:off x="5796136" y="4732701"/>
            <a:ext cx="15121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V="1">
            <a:off x="7313264" y="3573016"/>
            <a:ext cx="0" cy="11521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V="1">
            <a:off x="7308304" y="3868605"/>
            <a:ext cx="0" cy="8640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5652120" y="6032334"/>
            <a:ext cx="3096344" cy="369332"/>
          </a:xfrm>
          <a:prstGeom prst="rect">
            <a:avLst/>
          </a:prstGeom>
          <a:solidFill>
            <a:schemeClr val="tx2">
              <a:lumMod val="20000"/>
              <a:lumOff val="80000"/>
            </a:schemeClr>
          </a:solidFill>
        </p:spPr>
        <p:txBody>
          <a:bodyPr wrap="square" rtlCol="0">
            <a:spAutoFit/>
          </a:bodyPr>
          <a:lstStyle/>
          <a:p>
            <a:r>
              <a:rPr lang="en-IN" dirty="0" smtClean="0">
                <a:latin typeface="Calibri" pitchFamily="34" charset="0"/>
                <a:cs typeface="Calibri" pitchFamily="34" charset="0"/>
              </a:rPr>
              <a:t>Free Body diagram of a droplet</a:t>
            </a:r>
            <a:endParaRPr lang="en-IN" dirty="0">
              <a:latin typeface="Calibri" pitchFamily="34" charset="0"/>
              <a:cs typeface="Calibri" pitchFamily="34" charset="0"/>
            </a:endParaRPr>
          </a:p>
        </p:txBody>
      </p:sp>
      <p:sp>
        <p:nvSpPr>
          <p:cNvPr id="15" name="Footer Placeholder 14"/>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a:xfrm>
            <a:off x="7620000" y="18288"/>
            <a:ext cx="1416496" cy="329184"/>
          </a:xfrm>
        </p:spPr>
        <p:txBody>
          <a:bodyPr/>
          <a:lstStyle/>
          <a:p>
            <a:r>
              <a:rPr lang="en-IN" dirty="0" smtClean="0"/>
              <a:t>                      </a:t>
            </a:r>
            <a:fld id="{CCA186FF-3931-43C8-B9C0-39F11B89C4F0}" type="slidenum">
              <a:rPr lang="en-IN" smtClean="0"/>
              <a:t>6</a:t>
            </a:fld>
            <a:endParaRPr lang="en-IN" dirty="0"/>
          </a:p>
        </p:txBody>
      </p:sp>
      <p:sp>
        <p:nvSpPr>
          <p:cNvPr id="17" name="Footer Placeholder 6"/>
          <p:cNvSpPr txBox="1">
            <a:spLocks/>
          </p:cNvSpPr>
          <p:nvPr/>
        </p:nvSpPr>
        <p:spPr>
          <a:xfrm>
            <a:off x="179512" y="6381328"/>
            <a:ext cx="6696744"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solidFill>
                  <a:schemeClr val="tx1">
                    <a:lumMod val="75000"/>
                    <a:lumOff val="25000"/>
                  </a:schemeClr>
                </a:solidFill>
                <a:latin typeface="Calibri" pitchFamily="34" charset="0"/>
                <a:cs typeface="Calibri" pitchFamily="34" charset="0"/>
              </a:rPr>
              <a:t>Reference: </a:t>
            </a:r>
            <a:r>
              <a:rPr lang="en-IN" dirty="0">
                <a:hlinkClick r:id="rId3"/>
              </a:rPr>
              <a:t>https://www.asrjetsjournal.org/index.php/American_Scientific_Journal/article/view/5953</a:t>
            </a:r>
            <a:endParaRPr lang="en-IN" dirty="0">
              <a:solidFill>
                <a:schemeClr val="tx1">
                  <a:lumMod val="75000"/>
                  <a:lumOff val="25000"/>
                </a:schemeClr>
              </a:solidFill>
              <a:latin typeface="Calibri" pitchFamily="34" charset="0"/>
              <a:cs typeface="Calibri" pitchFamily="34" charset="0"/>
            </a:endParaRPr>
          </a:p>
        </p:txBody>
      </p:sp>
    </p:spTree>
    <p:extLst>
      <p:ext uri="{BB962C8B-B14F-4D97-AF65-F5344CB8AC3E}">
        <p14:creationId xmlns:p14="http://schemas.microsoft.com/office/powerpoint/2010/main" val="104934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990600"/>
          </a:xfrm>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48680"/>
                <a:ext cx="8229600" cy="5928320"/>
              </a:xfrm>
            </p:spPr>
            <p:txBody>
              <a:bodyPr/>
              <a:lstStyle/>
              <a:p>
                <a:pPr marL="0" indent="0">
                  <a:buNone/>
                </a:pPr>
                <a:r>
                  <a:rPr lang="en-IN" sz="2000" dirty="0" smtClean="0">
                    <a:latin typeface="Calibri" pitchFamily="34" charset="0"/>
                    <a:cs typeface="Calibri" pitchFamily="34" charset="0"/>
                  </a:rPr>
                  <a:t>Reynold’s number, </a:t>
                </a:r>
                <a:r>
                  <a:rPr lang="en-IN" dirty="0" smtClean="0">
                    <a:latin typeface="Calibri" pitchFamily="34" charset="0"/>
                    <a:cs typeface="Calibri" pitchFamily="34" charset="0"/>
                  </a:rPr>
                  <a:t>Re </a:t>
                </a:r>
                <a14:m>
                  <m:oMath xmlns:m="http://schemas.openxmlformats.org/officeDocument/2006/math">
                    <m:r>
                      <a:rPr lang="en-IN" i="1">
                        <a:latin typeface="Cambria Math"/>
                      </a:rPr>
                      <m:t>= </m:t>
                    </m:r>
                    <m:f>
                      <m:fPr>
                        <m:ctrlPr>
                          <a:rPr lang="en-IN" i="1">
                            <a:latin typeface="Cambria Math"/>
                          </a:rPr>
                        </m:ctrlPr>
                      </m:fPr>
                      <m:num>
                        <m:r>
                          <a:rPr lang="en-IN" i="1">
                            <a:latin typeface="Cambria Math"/>
                          </a:rPr>
                          <m:t>2</m:t>
                        </m:r>
                        <m:r>
                          <a:rPr lang="en-IN" i="1">
                            <a:latin typeface="Cambria Math"/>
                          </a:rPr>
                          <m:t>𝑢𝑟</m:t>
                        </m:r>
                      </m:num>
                      <m:den>
                        <m:r>
                          <a:rPr lang="en-IN" i="1">
                            <a:latin typeface="Cambria Math"/>
                          </a:rPr>
                          <m:t>𝑣</m:t>
                        </m:r>
                      </m:den>
                    </m:f>
                  </m:oMath>
                </a14:m>
                <a:endParaRPr lang="en-IN" dirty="0" smtClean="0">
                  <a:latin typeface="Calibri" pitchFamily="34" charset="0"/>
                  <a:cs typeface="Calibri" pitchFamily="34" charset="0"/>
                </a:endParaRPr>
              </a:p>
              <a:p>
                <a:pPr marL="0" indent="0">
                  <a:buNone/>
                </a:pPr>
                <a:r>
                  <a:rPr lang="en-IN" dirty="0" smtClean="0">
                    <a:latin typeface="Calibri" pitchFamily="34" charset="0"/>
                    <a:cs typeface="Calibri" pitchFamily="34" charset="0"/>
                  </a:rPr>
                  <a:t>                                                                 </a:t>
                </a:r>
              </a:p>
              <a:p>
                <a:pPr marL="0" indent="0">
                  <a:buNone/>
                </a:pPr>
                <a:endParaRPr lang="en-IN" dirty="0">
                  <a:latin typeface="Calibri" pitchFamily="34" charset="0"/>
                  <a:cs typeface="Calibri" pitchFamily="34" charset="0"/>
                </a:endParaRPr>
              </a:p>
              <a:p>
                <a:pPr marL="0" indent="0">
                  <a:buNone/>
                </a:pPr>
                <a:endParaRPr lang="en-IN" dirty="0" smtClean="0">
                  <a:latin typeface="Calibri" pitchFamily="34" charset="0"/>
                  <a:cs typeface="Calibri" pitchFamily="34" charset="0"/>
                </a:endParaRPr>
              </a:p>
              <a:p>
                <a:pPr marL="0" indent="0">
                  <a:buNone/>
                </a:pPr>
                <a:endParaRPr lang="en-IN" dirty="0">
                  <a:latin typeface="Calibri" pitchFamily="34" charset="0"/>
                  <a:cs typeface="Calibri" pitchFamily="34" charset="0"/>
                </a:endParaRPr>
              </a:p>
              <a:p>
                <a:pPr marL="0" indent="0">
                  <a:buNone/>
                </a:pPr>
                <a:endParaRPr lang="en-IN" dirty="0" smtClean="0">
                  <a:latin typeface="Calibri" pitchFamily="34" charset="0"/>
                  <a:cs typeface="Calibri" pitchFamily="34" charset="0"/>
                </a:endParaRPr>
              </a:p>
              <a:p>
                <a:pPr marL="0" indent="0">
                  <a:buNone/>
                </a:pPr>
                <a:endParaRPr lang="en-IN" dirty="0">
                  <a:latin typeface="Calibri" pitchFamily="34" charset="0"/>
                  <a:cs typeface="Calibri" pitchFamily="34" charset="0"/>
                </a:endParaRPr>
              </a:p>
              <a:p>
                <a:pPr marL="0" indent="0">
                  <a:buNone/>
                </a:pPr>
                <a:r>
                  <a:rPr lang="en-IN" sz="2000" i="1" dirty="0" smtClean="0"/>
                  <a:t>     k</a:t>
                </a:r>
                <a:r>
                  <a:rPr lang="en-IN" sz="2000" i="1" baseline="-25000" dirty="0" smtClean="0"/>
                  <a:t>1</a:t>
                </a:r>
                <a:r>
                  <a:rPr lang="en-IN" sz="2000" i="1" dirty="0" smtClean="0"/>
                  <a:t> </a:t>
                </a:r>
                <a:r>
                  <a:rPr lang="en-IN" sz="2000" i="1" dirty="0"/>
                  <a:t>=</a:t>
                </a:r>
                <a14:m>
                  <m:oMath xmlns:m="http://schemas.openxmlformats.org/officeDocument/2006/math">
                    <m:f>
                      <m:fPr>
                        <m:ctrlPr>
                          <a:rPr lang="en-IN" sz="2000" i="1">
                            <a:latin typeface="Cambria Math"/>
                          </a:rPr>
                        </m:ctrlPr>
                      </m:fPr>
                      <m:num>
                        <m:r>
                          <a:rPr lang="en-IN" sz="2000" i="1">
                            <a:latin typeface="Cambria Math"/>
                          </a:rPr>
                          <m:t>𝑊</m:t>
                        </m:r>
                        <m:r>
                          <a:rPr lang="en-IN" sz="2000" i="1">
                            <a:latin typeface="Cambria Math"/>
                          </a:rPr>
                          <m:t>−</m:t>
                        </m:r>
                        <m:r>
                          <a:rPr lang="en-IN" sz="2000" i="1">
                            <a:latin typeface="Cambria Math"/>
                          </a:rPr>
                          <m:t>𝐼</m:t>
                        </m:r>
                      </m:num>
                      <m:den>
                        <m:r>
                          <a:rPr lang="en-IN" sz="2000" i="1">
                            <a:latin typeface="Cambria Math"/>
                          </a:rPr>
                          <m:t>𝑚</m:t>
                        </m:r>
                      </m:den>
                    </m:f>
                  </m:oMath>
                </a14:m>
                <a:endParaRPr lang="en-IN" sz="2000" i="1" dirty="0" smtClean="0">
                  <a:latin typeface="Calibri" pitchFamily="34" charset="0"/>
                  <a:cs typeface="Calibri" pitchFamily="34" charset="0"/>
                </a:endParaRPr>
              </a:p>
              <a:p>
                <a:pPr marL="0" indent="0">
                  <a:buNone/>
                </a:pPr>
                <a:r>
                  <a:rPr lang="en-IN" sz="2000" i="1" dirty="0" smtClean="0"/>
                  <a:t>     </a:t>
                </a:r>
                <a:r>
                  <a:rPr lang="en-IN" sz="2000" i="1" dirty="0" smtClean="0">
                    <a:latin typeface="Calibri" pitchFamily="34" charset="0"/>
                    <a:cs typeface="Calibri" pitchFamily="34" charset="0"/>
                  </a:rPr>
                  <a:t>k</a:t>
                </a:r>
                <a:r>
                  <a:rPr lang="en-IN" sz="2000" i="1" baseline="-25000" dirty="0" smtClean="0">
                    <a:latin typeface="Calibri" pitchFamily="34" charset="0"/>
                    <a:cs typeface="Calibri" pitchFamily="34" charset="0"/>
                  </a:rPr>
                  <a:t>2 </a:t>
                </a:r>
                <a:r>
                  <a:rPr lang="en-IN" sz="2000" i="1" dirty="0">
                    <a:latin typeface="Calibri" pitchFamily="34" charset="0"/>
                    <a:cs typeface="Calibri" pitchFamily="34" charset="0"/>
                  </a:rPr>
                  <a:t>=</a:t>
                </a:r>
                <a14:m>
                  <m:oMath xmlns:m="http://schemas.openxmlformats.org/officeDocument/2006/math">
                    <m:f>
                      <m:fPr>
                        <m:ctrlPr>
                          <a:rPr lang="en-IN" sz="2000" i="1">
                            <a:latin typeface="Cambria Math"/>
                          </a:rPr>
                        </m:ctrlPr>
                      </m:fPr>
                      <m:num>
                        <m:r>
                          <a:rPr lang="en-IN" sz="2000" b="0" i="1">
                            <a:latin typeface="Cambria Math"/>
                          </a:rPr>
                          <m:t>−0.5×21.12×</m:t>
                        </m:r>
                        <m:r>
                          <m:rPr>
                            <m:nor/>
                          </m:rPr>
                          <a:rPr lang="en-IN" sz="2000" i="1">
                            <a:latin typeface="Calibri" pitchFamily="34" charset="0"/>
                            <a:cs typeface="Calibri" pitchFamily="34" charset="0"/>
                          </a:rPr>
                          <m:t>ρ</m:t>
                        </m:r>
                        <m:r>
                          <m:rPr>
                            <m:nor/>
                          </m:rPr>
                          <a:rPr lang="en-IN" sz="2000" i="1" baseline="-25000">
                            <a:latin typeface="Calibri" pitchFamily="34" charset="0"/>
                            <a:cs typeface="Calibri" pitchFamily="34" charset="0"/>
                          </a:rPr>
                          <m:t> </m:t>
                        </m:r>
                        <m:r>
                          <m:rPr>
                            <m:nor/>
                          </m:rPr>
                          <a:rPr lang="en-IN" sz="2000" i="1" baseline="-25000">
                            <a:latin typeface="Calibri" pitchFamily="34" charset="0"/>
                            <a:cs typeface="Calibri" pitchFamily="34" charset="0"/>
                          </a:rPr>
                          <m:t>air</m:t>
                        </m:r>
                        <m:r>
                          <a:rPr lang="en-IN" sz="2000" b="0" i="1">
                            <a:latin typeface="Cambria Math"/>
                          </a:rPr>
                          <m:t>×</m:t>
                        </m:r>
                        <m:r>
                          <a:rPr lang="en-IN" sz="2000" b="0" i="1">
                            <a:latin typeface="Cambria Math"/>
                          </a:rPr>
                          <m:t>𝐴</m:t>
                        </m:r>
                        <m:r>
                          <a:rPr lang="en-IN" sz="2000" b="0" i="1">
                            <a:latin typeface="Cambria Math"/>
                          </a:rPr>
                          <m:t>×</m:t>
                        </m:r>
                        <m:r>
                          <a:rPr lang="en-IN" sz="2000" b="0" i="1">
                            <a:latin typeface="Cambria Math"/>
                          </a:rPr>
                          <m:t>𝑣</m:t>
                        </m:r>
                      </m:num>
                      <m:den>
                        <m:r>
                          <a:rPr lang="en-IN" sz="2000" b="0" i="1">
                            <a:latin typeface="Cambria Math"/>
                          </a:rPr>
                          <m:t>𝑚</m:t>
                        </m:r>
                        <m:r>
                          <a:rPr lang="en-IN" sz="2000" b="0" i="1">
                            <a:latin typeface="Cambria Math"/>
                          </a:rPr>
                          <m:t>×</m:t>
                        </m:r>
                        <m:r>
                          <a:rPr lang="en-IN" sz="2000" b="0" i="1">
                            <a:latin typeface="Cambria Math"/>
                          </a:rPr>
                          <m:t>𝑟</m:t>
                        </m:r>
                        <m:r>
                          <a:rPr lang="en-IN" sz="2000" b="0" i="1">
                            <a:latin typeface="Cambria Math"/>
                          </a:rPr>
                          <m:t>×2</m:t>
                        </m:r>
                      </m:den>
                    </m:f>
                  </m:oMath>
                </a14:m>
                <a:endParaRPr lang="en-IN" sz="2000" i="1" dirty="0" smtClean="0">
                  <a:latin typeface="Calibri" pitchFamily="34" charset="0"/>
                  <a:cs typeface="Calibri" pitchFamily="34" charset="0"/>
                </a:endParaRPr>
              </a:p>
              <a:p>
                <a:pPr marL="0" indent="0">
                  <a:buNone/>
                </a:pPr>
                <a:r>
                  <a:rPr lang="en-IN" i="1" dirty="0" smtClean="0">
                    <a:latin typeface="Calibri" pitchFamily="34" charset="0"/>
                    <a:cs typeface="Calibri" pitchFamily="34" charset="0"/>
                  </a:rPr>
                  <a:t>     k</a:t>
                </a:r>
                <a:r>
                  <a:rPr lang="en-IN" i="1" baseline="-25000" dirty="0" smtClean="0">
                    <a:latin typeface="Calibri" pitchFamily="34" charset="0"/>
                    <a:cs typeface="Calibri" pitchFamily="34" charset="0"/>
                  </a:rPr>
                  <a:t>3</a:t>
                </a:r>
                <a:r>
                  <a:rPr lang="en-IN" i="1" dirty="0" smtClean="0">
                    <a:latin typeface="Calibri" pitchFamily="34" charset="0"/>
                    <a:cs typeface="Calibri" pitchFamily="34" charset="0"/>
                  </a:rPr>
                  <a:t> </a:t>
                </a:r>
                <a:r>
                  <a:rPr lang="en-IN" i="1" dirty="0">
                    <a:latin typeface="Calibri" pitchFamily="34" charset="0"/>
                    <a:cs typeface="Calibri" pitchFamily="34" charset="0"/>
                  </a:rPr>
                  <a:t>=</a:t>
                </a:r>
                <a14:m>
                  <m:oMath xmlns:m="http://schemas.openxmlformats.org/officeDocument/2006/math">
                    <m:f>
                      <m:fPr>
                        <m:ctrlPr>
                          <a:rPr lang="en-IN" i="1">
                            <a:latin typeface="Cambria Math"/>
                          </a:rPr>
                        </m:ctrlPr>
                      </m:fPr>
                      <m:num>
                        <m:r>
                          <a:rPr lang="en-IN" b="0" i="1">
                            <a:latin typeface="Cambria Math"/>
                          </a:rPr>
                          <m:t>−0.5×6.3×</m:t>
                        </m:r>
                        <m:r>
                          <m:rPr>
                            <m:nor/>
                          </m:rPr>
                          <a:rPr lang="en-IN" i="1">
                            <a:latin typeface="Calibri" pitchFamily="34" charset="0"/>
                            <a:cs typeface="Calibri" pitchFamily="34" charset="0"/>
                          </a:rPr>
                          <m:t>ρ</m:t>
                        </m:r>
                        <m:r>
                          <m:rPr>
                            <m:nor/>
                          </m:rPr>
                          <a:rPr lang="en-IN" i="1" baseline="-25000">
                            <a:latin typeface="Calibri" pitchFamily="34" charset="0"/>
                            <a:cs typeface="Calibri" pitchFamily="34" charset="0"/>
                          </a:rPr>
                          <m:t> </m:t>
                        </m:r>
                        <m:r>
                          <m:rPr>
                            <m:nor/>
                          </m:rPr>
                          <a:rPr lang="en-IN" i="1" baseline="-25000">
                            <a:latin typeface="Calibri" pitchFamily="34" charset="0"/>
                            <a:cs typeface="Calibri" pitchFamily="34" charset="0"/>
                          </a:rPr>
                          <m:t>air</m:t>
                        </m:r>
                        <m:r>
                          <a:rPr lang="en-IN" b="0" i="1">
                            <a:latin typeface="Cambria Math"/>
                          </a:rPr>
                          <m:t>×</m:t>
                        </m:r>
                        <m:r>
                          <a:rPr lang="en-IN" b="0" i="1">
                            <a:latin typeface="Cambria Math"/>
                          </a:rPr>
                          <m:t>𝐴</m:t>
                        </m:r>
                        <m:r>
                          <a:rPr lang="en-IN" b="0" i="1">
                            <a:latin typeface="Cambria Math"/>
                          </a:rPr>
                          <m:t>×</m:t>
                        </m:r>
                        <m:sSup>
                          <m:sSupPr>
                            <m:ctrlPr>
                              <a:rPr lang="en-IN" i="1">
                                <a:latin typeface="Cambria Math"/>
                              </a:rPr>
                            </m:ctrlPr>
                          </m:sSupPr>
                          <m:e>
                            <m:r>
                              <a:rPr lang="en-IN" b="0" i="1">
                                <a:latin typeface="Cambria Math"/>
                              </a:rPr>
                              <m:t>𝑣</m:t>
                            </m:r>
                          </m:e>
                          <m:sup>
                            <m:r>
                              <a:rPr lang="en-IN" b="0" i="1">
                                <a:latin typeface="Cambria Math"/>
                              </a:rPr>
                              <m:t>0.5</m:t>
                            </m:r>
                          </m:sup>
                        </m:sSup>
                      </m:num>
                      <m:den>
                        <m:sSup>
                          <m:sSupPr>
                            <m:ctrlPr>
                              <a:rPr lang="en-IN" i="1">
                                <a:latin typeface="Cambria Math"/>
                              </a:rPr>
                            </m:ctrlPr>
                          </m:sSupPr>
                          <m:e>
                            <m:d>
                              <m:dPr>
                                <m:ctrlPr>
                                  <a:rPr lang="en-IN" i="1">
                                    <a:latin typeface="Cambria Math"/>
                                  </a:rPr>
                                </m:ctrlPr>
                              </m:dPr>
                              <m:e>
                                <m:r>
                                  <a:rPr lang="en-IN" b="0" i="1">
                                    <a:latin typeface="Cambria Math"/>
                                  </a:rPr>
                                  <m:t>2×</m:t>
                                </m:r>
                                <m:r>
                                  <a:rPr lang="en-IN" b="0" i="1">
                                    <a:latin typeface="Cambria Math"/>
                                  </a:rPr>
                                  <m:t>𝑟</m:t>
                                </m:r>
                              </m:e>
                            </m:d>
                          </m:e>
                          <m:sup>
                            <m:r>
                              <a:rPr lang="en-IN" b="0" i="1">
                                <a:latin typeface="Cambria Math"/>
                              </a:rPr>
                              <m:t>0.5</m:t>
                            </m:r>
                          </m:sup>
                        </m:sSup>
                        <m:r>
                          <a:rPr lang="en-IN" b="0" i="1">
                            <a:latin typeface="Cambria Math"/>
                          </a:rPr>
                          <m:t>×</m:t>
                        </m:r>
                        <m:r>
                          <a:rPr lang="en-IN" b="0" i="1">
                            <a:latin typeface="Cambria Math"/>
                          </a:rPr>
                          <m:t>𝑚</m:t>
                        </m:r>
                      </m:den>
                    </m:f>
                  </m:oMath>
                </a14:m>
                <a:endParaRPr lang="en-IN" i="1" dirty="0" smtClean="0">
                  <a:latin typeface="Calibri" pitchFamily="34" charset="0"/>
                  <a:cs typeface="Calibri" pitchFamily="34" charset="0"/>
                </a:endParaRPr>
              </a:p>
              <a:p>
                <a:pPr marL="0" indent="0">
                  <a:buNone/>
                </a:pPr>
                <a14:m>
                  <m:oMath xmlns:m="http://schemas.openxmlformats.org/officeDocument/2006/math">
                    <m:r>
                      <a:rPr lang="en-IN" b="0" i="1" smtClean="0">
                        <a:latin typeface="Cambria Math"/>
                      </a:rPr>
                      <m:t>     </m:t>
                    </m:r>
                    <m:r>
                      <a:rPr lang="en-IN" b="0" i="1">
                        <a:latin typeface="Cambria Math"/>
                      </a:rPr>
                      <m:t>𝑘</m:t>
                    </m:r>
                    <m:r>
                      <a:rPr lang="en-IN" b="0" i="1" baseline="-25000">
                        <a:latin typeface="Cambria Math"/>
                      </a:rPr>
                      <m:t>4</m:t>
                    </m:r>
                  </m:oMath>
                </a14:m>
                <a:r>
                  <a:rPr lang="en-IN" i="1" dirty="0">
                    <a:latin typeface="Calibri" pitchFamily="34" charset="0"/>
                    <a:cs typeface="Calibri" pitchFamily="34" charset="0"/>
                  </a:rPr>
                  <a:t> =</a:t>
                </a:r>
                <a14:m>
                  <m:oMath xmlns:m="http://schemas.openxmlformats.org/officeDocument/2006/math">
                    <m:f>
                      <m:fPr>
                        <m:ctrlPr>
                          <a:rPr lang="en-IN" i="1">
                            <a:latin typeface="Cambria Math"/>
                          </a:rPr>
                        </m:ctrlPr>
                      </m:fPr>
                      <m:num>
                        <m:r>
                          <a:rPr lang="en-IN" b="0" i="1">
                            <a:latin typeface="Cambria Math"/>
                          </a:rPr>
                          <m:t>−0.5×6.3×</m:t>
                        </m:r>
                        <m:r>
                          <m:rPr>
                            <m:nor/>
                          </m:rPr>
                          <a:rPr lang="en-IN" i="1">
                            <a:latin typeface="Calibri" pitchFamily="34" charset="0"/>
                            <a:cs typeface="Calibri" pitchFamily="34" charset="0"/>
                          </a:rPr>
                          <m:t>ρ</m:t>
                        </m:r>
                        <m:r>
                          <m:rPr>
                            <m:nor/>
                          </m:rPr>
                          <a:rPr lang="en-IN" i="1" baseline="-25000">
                            <a:latin typeface="Calibri" pitchFamily="34" charset="0"/>
                            <a:cs typeface="Calibri" pitchFamily="34" charset="0"/>
                          </a:rPr>
                          <m:t> </m:t>
                        </m:r>
                        <m:r>
                          <m:rPr>
                            <m:nor/>
                          </m:rPr>
                          <a:rPr lang="en-IN" i="1" baseline="-25000">
                            <a:latin typeface="Calibri" pitchFamily="34" charset="0"/>
                            <a:cs typeface="Calibri" pitchFamily="34" charset="0"/>
                          </a:rPr>
                          <m:t>air</m:t>
                        </m:r>
                        <m:r>
                          <a:rPr lang="en-IN" b="0" i="1">
                            <a:latin typeface="Cambria Math"/>
                          </a:rPr>
                          <m:t>×</m:t>
                        </m:r>
                        <m:r>
                          <a:rPr lang="en-IN" b="0" i="1">
                            <a:latin typeface="Cambria Math"/>
                          </a:rPr>
                          <m:t>𝐴</m:t>
                        </m:r>
                      </m:num>
                      <m:den>
                        <m:r>
                          <a:rPr lang="en-IN" b="0" i="1">
                            <a:latin typeface="Cambria Math"/>
                          </a:rPr>
                          <m:t>𝑚</m:t>
                        </m:r>
                      </m:den>
                    </m:f>
                  </m:oMath>
                </a14:m>
                <a:endParaRPr lang="en-IN" i="1" dirty="0" smtClean="0">
                  <a:latin typeface="Calibri" pitchFamily="34" charset="0"/>
                  <a:cs typeface="Calibri" pitchFamily="34" charset="0"/>
                </a:endParaRPr>
              </a:p>
              <a:p>
                <a:pPr marL="0" indent="0">
                  <a:buNone/>
                </a:pPr>
                <a:endParaRPr lang="en-IN" dirty="0" smtClean="0">
                  <a:latin typeface="Calibri" pitchFamily="34" charset="0"/>
                  <a:cs typeface="Calibri" pitchFamily="34" charset="0"/>
                </a:endParaRPr>
              </a:p>
              <a:p>
                <a:pPr marL="0" indent="0">
                  <a:buNone/>
                </a:pPr>
                <a:endParaRPr lang="en-IN" dirty="0" smtClean="0">
                  <a:latin typeface="Calibri" pitchFamily="34" charset="0"/>
                  <a:cs typeface="Calibri"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48680"/>
                <a:ext cx="8229600" cy="5928320"/>
              </a:xfrm>
              <a:blipFill rotWithShape="1">
                <a:blip r:embed="rId2"/>
                <a:stretch>
                  <a:fillRect l="-1111" b="-12436"/>
                </a:stretch>
              </a:blipFill>
            </p:spPr>
            <p:txBody>
              <a:bodyPr/>
              <a:lstStyle/>
              <a:p>
                <a:r>
                  <a:rPr lang="en-IN">
                    <a:noFill/>
                  </a:rPr>
                  <a:t> </a:t>
                </a:r>
              </a:p>
            </p:txBody>
          </p:sp>
        </mc:Fallback>
      </mc:AlternateContent>
      <p:sp>
        <p:nvSpPr>
          <p:cNvPr id="5" name="TextBox 4"/>
          <p:cNvSpPr txBox="1"/>
          <p:nvPr/>
        </p:nvSpPr>
        <p:spPr>
          <a:xfrm>
            <a:off x="1700064" y="2789312"/>
            <a:ext cx="2520280" cy="369332"/>
          </a:xfrm>
          <a:prstGeom prst="rect">
            <a:avLst/>
          </a:prstGeom>
          <a:noFill/>
        </p:spPr>
        <p:txBody>
          <a:bodyPr wrap="square" rtlCol="0">
            <a:spAutoFit/>
          </a:bodyPr>
          <a:lstStyle/>
          <a:p>
            <a:endParaRPr lang="en-IN" dirty="0"/>
          </a:p>
        </p:txBody>
      </p:sp>
      <p:sp>
        <p:nvSpPr>
          <p:cNvPr id="13" name="TextBox 12"/>
          <p:cNvSpPr txBox="1"/>
          <p:nvPr/>
        </p:nvSpPr>
        <p:spPr>
          <a:xfrm>
            <a:off x="611560" y="1196752"/>
            <a:ext cx="184731" cy="369332"/>
          </a:xfrm>
          <a:prstGeom prst="rect">
            <a:avLst/>
          </a:prstGeom>
          <a:noFill/>
        </p:spPr>
        <p:txBody>
          <a:bodyPr wrap="none" rtlCol="0">
            <a:spAutoFit/>
          </a:bodyPr>
          <a:lstStyle/>
          <a:p>
            <a:endParaRPr lang="en-IN" dirty="0"/>
          </a:p>
        </p:txBody>
      </p:sp>
      <mc:AlternateContent xmlns:mc="http://schemas.openxmlformats.org/markup-compatibility/2006" xmlns:a14="http://schemas.microsoft.com/office/drawing/2010/main">
        <mc:Choice Requires="a14">
          <p:sp>
            <p:nvSpPr>
              <p:cNvPr id="14" name="TextBox 13"/>
              <p:cNvSpPr txBox="1"/>
              <p:nvPr/>
            </p:nvSpPr>
            <p:spPr>
              <a:xfrm>
                <a:off x="796291" y="1300117"/>
                <a:ext cx="4279765" cy="2180405"/>
              </a:xfrm>
              <a:prstGeom prst="rect">
                <a:avLst/>
              </a:prstGeom>
              <a:solidFill>
                <a:schemeClr val="accent4">
                  <a:lumMod val="20000"/>
                  <a:lumOff val="80000"/>
                </a:schemeClr>
              </a:solidFill>
            </p:spPr>
            <p:txBody>
              <a:bodyPr wrap="square" rtlCol="0">
                <a:spAutoFit/>
              </a:bodyPr>
              <a:lstStyle/>
              <a:p>
                <a:pPr algn="ctr"/>
                <a:r>
                  <a:rPr lang="en-IN" sz="2400" dirty="0" smtClean="0">
                    <a:latin typeface="Calibri" pitchFamily="34" charset="0"/>
                    <a:cs typeface="Calibri" pitchFamily="34" charset="0"/>
                  </a:rPr>
                  <a:t>R</a:t>
                </a:r>
                <a:r>
                  <a:rPr lang="en-IN" sz="2000" dirty="0" smtClean="0">
                    <a:latin typeface="Calibri" pitchFamily="34" charset="0"/>
                    <a:cs typeface="Calibri" pitchFamily="34" charset="0"/>
                  </a:rPr>
                  <a:t>e</a:t>
                </a:r>
                <a:r>
                  <a:rPr lang="en-IN" sz="2400" dirty="0" smtClean="0">
                    <a:latin typeface="Calibri" pitchFamily="34" charset="0"/>
                    <a:cs typeface="Calibri" pitchFamily="34" charset="0"/>
                  </a:rPr>
                  <a:t> ≤ 1 </a:t>
                </a:r>
              </a:p>
              <a:p>
                <a:pPr marL="342900" indent="-342900">
                  <a:buFont typeface="Arial" pitchFamily="34" charset="0"/>
                  <a:buChar char="•"/>
                </a:pPr>
                <a:r>
                  <a:rPr lang="en-IN" sz="2000" dirty="0" smtClean="0">
                    <a:latin typeface="Calibri" pitchFamily="34" charset="0"/>
                    <a:cs typeface="Calibri" pitchFamily="34" charset="0"/>
                  </a:rPr>
                  <a:t>Drag coefficient (C) = </a:t>
                </a:r>
                <a14:m>
                  <m:oMath xmlns:m="http://schemas.openxmlformats.org/officeDocument/2006/math">
                    <m:f>
                      <m:fPr>
                        <m:ctrlPr>
                          <a:rPr lang="en-IN" sz="2400" i="1">
                            <a:latin typeface="Cambria Math"/>
                          </a:rPr>
                        </m:ctrlPr>
                      </m:fPr>
                      <m:num>
                        <m:r>
                          <a:rPr lang="en-IN" sz="2400" i="1">
                            <a:latin typeface="Cambria Math"/>
                          </a:rPr>
                          <m:t>24</m:t>
                        </m:r>
                      </m:num>
                      <m:den>
                        <m:r>
                          <a:rPr lang="en-IN" sz="2400" i="1">
                            <a:latin typeface="Cambria Math"/>
                          </a:rPr>
                          <m:t>𝑅</m:t>
                        </m:r>
                        <m:r>
                          <a:rPr lang="en-IN" sz="2400" b="0" i="1" smtClean="0">
                            <a:latin typeface="Cambria Math"/>
                          </a:rPr>
                          <m:t>𝑒</m:t>
                        </m:r>
                      </m:den>
                    </m:f>
                  </m:oMath>
                </a14:m>
                <a:r>
                  <a:rPr lang="en-IN" sz="2400" dirty="0" smtClean="0">
                    <a:latin typeface="Calibri" pitchFamily="34" charset="0"/>
                    <a:cs typeface="Calibri" pitchFamily="34" charset="0"/>
                  </a:rPr>
                  <a:t> </a:t>
                </a:r>
              </a:p>
              <a:p>
                <a:pPr marL="342900" indent="-342900">
                  <a:buFont typeface="Arial" pitchFamily="34" charset="0"/>
                  <a:buChar char="•"/>
                </a:pPr>
                <a:r>
                  <a:rPr lang="en-IN" sz="2000" dirty="0" smtClean="0">
                    <a:latin typeface="Calibri" pitchFamily="34" charset="0"/>
                    <a:cs typeface="Calibri" pitchFamily="34" charset="0"/>
                  </a:rPr>
                  <a:t>Drag force (D)= 0.5 × </a:t>
                </a:r>
                <a14:m>
                  <m:oMath xmlns:m="http://schemas.openxmlformats.org/officeDocument/2006/math">
                    <m:r>
                      <m:rPr>
                        <m:nor/>
                      </m:rPr>
                      <a:rPr lang="en-IN" sz="2000" i="1">
                        <a:latin typeface="Calibri" pitchFamily="34" charset="0"/>
                        <a:cs typeface="Calibri" pitchFamily="34" charset="0"/>
                      </a:rPr>
                      <m:t>ρ</m:t>
                    </m:r>
                    <m:r>
                      <m:rPr>
                        <m:nor/>
                      </m:rPr>
                      <a:rPr lang="en-IN" sz="2000" baseline="-25000">
                        <a:latin typeface="Calibri" pitchFamily="34" charset="0"/>
                        <a:cs typeface="Calibri" pitchFamily="34" charset="0"/>
                      </a:rPr>
                      <m:t> </m:t>
                    </m:r>
                    <m:r>
                      <m:rPr>
                        <m:nor/>
                      </m:rPr>
                      <a:rPr lang="en-IN" sz="2000" baseline="-25000">
                        <a:latin typeface="Calibri" pitchFamily="34" charset="0"/>
                        <a:cs typeface="Calibri" pitchFamily="34" charset="0"/>
                      </a:rPr>
                      <m:t>air</m:t>
                    </m:r>
                    <m:r>
                      <a:rPr lang="en-IN" sz="2000" i="1" baseline="-25000">
                        <a:latin typeface="Cambria Math"/>
                      </a:rPr>
                      <m:t> </m:t>
                    </m:r>
                  </m:oMath>
                </a14:m>
                <a:r>
                  <a:rPr lang="en-IN" sz="2000" dirty="0" smtClean="0">
                    <a:latin typeface="Calibri" pitchFamily="34" charset="0"/>
                    <a:cs typeface="Calibri" pitchFamily="34" charset="0"/>
                  </a:rPr>
                  <a:t>×A× </a:t>
                </a:r>
                <a14:m>
                  <m:oMath xmlns:m="http://schemas.openxmlformats.org/officeDocument/2006/math">
                    <m:sSup>
                      <m:sSupPr>
                        <m:ctrlPr>
                          <a:rPr lang="en-IN" sz="2000" i="1">
                            <a:latin typeface="Cambria Math"/>
                          </a:rPr>
                        </m:ctrlPr>
                      </m:sSupPr>
                      <m:e>
                        <m:r>
                          <a:rPr lang="en-IN" sz="2000" i="1">
                            <a:latin typeface="Cambria Math"/>
                          </a:rPr>
                          <m:t>𝑢</m:t>
                        </m:r>
                      </m:e>
                      <m:sup>
                        <m:r>
                          <a:rPr lang="en-IN" sz="2000" i="1">
                            <a:latin typeface="Cambria Math"/>
                          </a:rPr>
                          <m:t>2</m:t>
                        </m:r>
                      </m:sup>
                    </m:sSup>
                  </m:oMath>
                </a14:m>
                <a:r>
                  <a:rPr lang="en-IN" sz="2000" dirty="0" smtClean="0">
                    <a:latin typeface="Calibri" pitchFamily="34" charset="0"/>
                    <a:cs typeface="Calibri" pitchFamily="34" charset="0"/>
                  </a:rPr>
                  <a:t>×C</a:t>
                </a:r>
              </a:p>
              <a:p>
                <a:pPr marL="342900" indent="-342900">
                  <a:buFont typeface="Arial" pitchFamily="34" charset="0"/>
                  <a:buChar char="•"/>
                </a:pPr>
                <a14:m>
                  <m:oMath xmlns:m="http://schemas.openxmlformats.org/officeDocument/2006/math">
                    <m:f>
                      <m:fPr>
                        <m:ctrlPr>
                          <a:rPr lang="en-IN" sz="2000" i="1">
                            <a:latin typeface="Cambria Math"/>
                          </a:rPr>
                        </m:ctrlPr>
                      </m:fPr>
                      <m:num>
                        <m:r>
                          <a:rPr lang="en-IN" sz="2000" i="1">
                            <a:latin typeface="Cambria Math"/>
                          </a:rPr>
                          <m:t>𝑑𝑉</m:t>
                        </m:r>
                        <m:r>
                          <a:rPr lang="en-IN" sz="2000" i="1" baseline="-25000">
                            <a:latin typeface="Cambria Math"/>
                          </a:rPr>
                          <m:t>𝑥</m:t>
                        </m:r>
                      </m:num>
                      <m:den>
                        <m:r>
                          <a:rPr lang="en-IN" sz="2000" i="1">
                            <a:latin typeface="Cambria Math"/>
                          </a:rPr>
                          <m:t>𝑑𝑡</m:t>
                        </m:r>
                      </m:den>
                    </m:f>
                    <m:r>
                      <a:rPr lang="en-IN" sz="2000" i="1">
                        <a:latin typeface="Cambria Math"/>
                      </a:rPr>
                      <m:t>=</m:t>
                    </m:r>
                    <m:r>
                      <a:rPr lang="en-IN" sz="2000" i="1">
                        <a:latin typeface="Cambria Math"/>
                      </a:rPr>
                      <m:t>𝑘</m:t>
                    </m:r>
                    <m:r>
                      <a:rPr lang="en-IN" sz="2000" i="1">
                        <a:latin typeface="Cambria Math"/>
                      </a:rPr>
                      <m:t>×</m:t>
                    </m:r>
                    <m:sSub>
                      <m:sSubPr>
                        <m:ctrlPr>
                          <a:rPr lang="en-IN" sz="2000" i="1">
                            <a:latin typeface="Cambria Math"/>
                          </a:rPr>
                        </m:ctrlPr>
                      </m:sSubPr>
                      <m:e>
                        <m:r>
                          <a:rPr lang="en-IN" sz="2000" i="1">
                            <a:latin typeface="Cambria Math"/>
                          </a:rPr>
                          <m:t>𝑉</m:t>
                        </m:r>
                      </m:e>
                      <m:sub>
                        <m:r>
                          <a:rPr lang="en-IN" sz="2000" b="0" i="1" smtClean="0">
                            <a:latin typeface="Cambria Math"/>
                          </a:rPr>
                          <m:t>𝑥</m:t>
                        </m:r>
                      </m:sub>
                    </m:sSub>
                  </m:oMath>
                </a14:m>
                <a:endParaRPr lang="en-IN" sz="2000" dirty="0" smtClean="0"/>
              </a:p>
              <a:p>
                <a:pPr marL="342900" indent="-342900">
                  <a:buFont typeface="Arial" pitchFamily="34" charset="0"/>
                  <a:buChar char="•"/>
                </a:pPr>
                <a14:m>
                  <m:oMath xmlns:m="http://schemas.openxmlformats.org/officeDocument/2006/math">
                    <m:f>
                      <m:fPr>
                        <m:ctrlPr>
                          <a:rPr lang="en-IN" sz="2000" i="1">
                            <a:latin typeface="Cambria Math"/>
                          </a:rPr>
                        </m:ctrlPr>
                      </m:fPr>
                      <m:num>
                        <m:r>
                          <a:rPr lang="en-IN" sz="2000" i="1">
                            <a:latin typeface="Cambria Math"/>
                          </a:rPr>
                          <m:t>𝑑𝑉</m:t>
                        </m:r>
                        <m:r>
                          <a:rPr lang="en-IN" sz="2000" i="1" baseline="-25000">
                            <a:latin typeface="Cambria Math"/>
                          </a:rPr>
                          <m:t>𝑦</m:t>
                        </m:r>
                      </m:num>
                      <m:den>
                        <m:r>
                          <a:rPr lang="en-IN" sz="2000" i="1">
                            <a:latin typeface="Cambria Math"/>
                          </a:rPr>
                          <m:t>𝑑𝑡</m:t>
                        </m:r>
                      </m:den>
                    </m:f>
                    <m:r>
                      <a:rPr lang="en-IN" sz="2000" i="1">
                        <a:latin typeface="Cambria Math"/>
                      </a:rPr>
                      <m:t>=</m:t>
                    </m:r>
                    <m:r>
                      <a:rPr lang="en-IN" sz="2000" i="1">
                        <a:latin typeface="Cambria Math"/>
                      </a:rPr>
                      <m:t>𝑘</m:t>
                    </m:r>
                    <m:r>
                      <a:rPr lang="en-IN" sz="2000" i="1" baseline="-25000" smtClean="0">
                        <a:latin typeface="Cambria Math"/>
                      </a:rPr>
                      <m:t>1</m:t>
                    </m:r>
                    <m:r>
                      <a:rPr lang="en-IN" sz="2000" i="1" smtClean="0">
                        <a:latin typeface="Cambria Math"/>
                      </a:rPr>
                      <m:t>+</m:t>
                    </m:r>
                    <m:r>
                      <a:rPr lang="en-IN" sz="2000" i="1">
                        <a:latin typeface="Cambria Math"/>
                      </a:rPr>
                      <m:t>𝑘</m:t>
                    </m:r>
                    <m:r>
                      <a:rPr lang="en-IN" sz="2000" i="1">
                        <a:latin typeface="Cambria Math"/>
                      </a:rPr>
                      <m:t>×</m:t>
                    </m:r>
                    <m:sSub>
                      <m:sSubPr>
                        <m:ctrlPr>
                          <a:rPr lang="en-IN" sz="2000" i="1">
                            <a:latin typeface="Cambria Math"/>
                          </a:rPr>
                        </m:ctrlPr>
                      </m:sSubPr>
                      <m:e>
                        <m:r>
                          <a:rPr lang="en-IN" sz="2000" i="1">
                            <a:latin typeface="Cambria Math"/>
                          </a:rPr>
                          <m:t>𝑉</m:t>
                        </m:r>
                      </m:e>
                      <m:sub>
                        <m:r>
                          <a:rPr lang="en-IN" sz="2000" i="1">
                            <a:latin typeface="Cambria Math"/>
                          </a:rPr>
                          <m:t>𝑦</m:t>
                        </m:r>
                      </m:sub>
                    </m:sSub>
                  </m:oMath>
                </a14:m>
                <a:endParaRPr lang="en-IN" sz="2000" dirty="0" smtClean="0">
                  <a:latin typeface="Calibri"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96291" y="1300117"/>
                <a:ext cx="4279765" cy="2180405"/>
              </a:xfrm>
              <a:prstGeom prst="rect">
                <a:avLst/>
              </a:prstGeom>
              <a:blipFill rotWithShape="1">
                <a:blip r:embed="rId3"/>
                <a:stretch>
                  <a:fillRect l="-1282" t="-2235" b="-11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076056" y="1300117"/>
                <a:ext cx="3744416" cy="5298117"/>
              </a:xfrm>
              <a:prstGeom prst="rect">
                <a:avLst/>
              </a:prstGeom>
              <a:solidFill>
                <a:schemeClr val="bg2">
                  <a:lumMod val="90000"/>
                </a:schemeClr>
              </a:solidFill>
            </p:spPr>
            <p:txBody>
              <a:bodyPr wrap="square" rtlCol="0">
                <a:spAutoFit/>
              </a:bodyPr>
              <a:lstStyle/>
              <a:p>
                <a:r>
                  <a:rPr lang="en-IN" dirty="0" smtClean="0"/>
                  <a:t>                 </a:t>
                </a:r>
                <a:r>
                  <a:rPr lang="en-IN" sz="2400" dirty="0" smtClean="0">
                    <a:latin typeface="Calibri" pitchFamily="34" charset="0"/>
                    <a:cs typeface="Calibri" pitchFamily="34" charset="0"/>
                  </a:rPr>
                  <a:t>0.2 </a:t>
                </a:r>
                <a:r>
                  <a:rPr lang="en-IN" sz="2400" dirty="0">
                    <a:latin typeface="Calibri" pitchFamily="34" charset="0"/>
                    <a:cs typeface="Calibri" pitchFamily="34" charset="0"/>
                  </a:rPr>
                  <a:t>≤ </a:t>
                </a:r>
                <a:r>
                  <a:rPr lang="en-IN" sz="2400" dirty="0" smtClean="0">
                    <a:latin typeface="Calibri" pitchFamily="34" charset="0"/>
                    <a:cs typeface="Calibri" pitchFamily="34" charset="0"/>
                  </a:rPr>
                  <a:t>R</a:t>
                </a:r>
                <a:r>
                  <a:rPr lang="en-IN" sz="2000" dirty="0" smtClean="0">
                    <a:latin typeface="Calibri" pitchFamily="34" charset="0"/>
                    <a:cs typeface="Calibri" pitchFamily="34" charset="0"/>
                  </a:rPr>
                  <a:t>e</a:t>
                </a:r>
                <a:r>
                  <a:rPr lang="en-IN" sz="2400" dirty="0" smtClean="0">
                    <a:latin typeface="Calibri" pitchFamily="34" charset="0"/>
                    <a:cs typeface="Calibri" pitchFamily="34" charset="0"/>
                  </a:rPr>
                  <a:t>≤ </a:t>
                </a:r>
                <a:r>
                  <a:rPr lang="en-IN" sz="2400" dirty="0">
                    <a:latin typeface="Calibri" pitchFamily="34" charset="0"/>
                    <a:cs typeface="Calibri" pitchFamily="34" charset="0"/>
                  </a:rPr>
                  <a:t>2 × </a:t>
                </a:r>
                <a14:m>
                  <m:oMath xmlns:m="http://schemas.openxmlformats.org/officeDocument/2006/math">
                    <m:sSup>
                      <m:sSupPr>
                        <m:ctrlPr>
                          <a:rPr lang="en-IN" sz="2400" i="1">
                            <a:latin typeface="Cambria Math"/>
                          </a:rPr>
                        </m:ctrlPr>
                      </m:sSupPr>
                      <m:e>
                        <m:r>
                          <a:rPr lang="en-IN" sz="2400" i="1">
                            <a:latin typeface="Cambria Math"/>
                          </a:rPr>
                          <m:t>10</m:t>
                        </m:r>
                      </m:e>
                      <m:sup>
                        <m:r>
                          <a:rPr lang="en-IN" sz="2400" i="1">
                            <a:latin typeface="Cambria Math"/>
                          </a:rPr>
                          <m:t>3</m:t>
                        </m:r>
                      </m:sup>
                    </m:sSup>
                  </m:oMath>
                </a14:m>
                <a:endParaRPr lang="en-IN" sz="2400" dirty="0" smtClean="0">
                  <a:latin typeface="Calibri" pitchFamily="34" charset="0"/>
                  <a:cs typeface="Calibri" pitchFamily="34" charset="0"/>
                </a:endParaRPr>
              </a:p>
              <a:p>
                <a:pPr marL="342900" indent="-342900">
                  <a:buFont typeface="Arial" pitchFamily="34" charset="0"/>
                  <a:buChar char="•"/>
                </a:pPr>
                <a:r>
                  <a:rPr lang="en-IN" sz="2000" dirty="0">
                    <a:latin typeface="Calibri" pitchFamily="34" charset="0"/>
                    <a:cs typeface="Calibri" pitchFamily="34" charset="0"/>
                  </a:rPr>
                  <a:t>Drag coefficient (C) </a:t>
                </a:r>
                <a:r>
                  <a:rPr lang="en-IN" sz="2000" dirty="0" smtClean="0">
                    <a:latin typeface="Calibri" pitchFamily="34" charset="0"/>
                    <a:cs typeface="Calibri" pitchFamily="34" charset="0"/>
                  </a:rPr>
                  <a:t>=</a:t>
                </a:r>
                <a14:m>
                  <m:oMath xmlns:m="http://schemas.openxmlformats.org/officeDocument/2006/math">
                    <m:f>
                      <m:fPr>
                        <m:ctrlPr>
                          <a:rPr lang="en-IN" sz="2400" i="1">
                            <a:latin typeface="Cambria Math"/>
                          </a:rPr>
                        </m:ctrlPr>
                      </m:fPr>
                      <m:num>
                        <m:r>
                          <a:rPr lang="en-IN" sz="2400" i="1">
                            <a:latin typeface="Cambria Math"/>
                          </a:rPr>
                          <m:t>21.12</m:t>
                        </m:r>
                      </m:num>
                      <m:den>
                        <m:r>
                          <a:rPr lang="en-IN" sz="2400" b="0" i="1" smtClean="0">
                            <a:latin typeface="Cambria Math"/>
                          </a:rPr>
                          <m:t>𝑅𝑒</m:t>
                        </m:r>
                      </m:den>
                    </m:f>
                    <m:r>
                      <a:rPr lang="en-IN" sz="2400" i="1">
                        <a:latin typeface="Cambria Math"/>
                      </a:rPr>
                      <m:t>+ </m:t>
                    </m:r>
                    <m:f>
                      <m:fPr>
                        <m:ctrlPr>
                          <a:rPr lang="en-IN" sz="2400" i="1">
                            <a:latin typeface="Cambria Math"/>
                          </a:rPr>
                        </m:ctrlPr>
                      </m:fPr>
                      <m:num>
                        <m:r>
                          <a:rPr lang="en-IN" sz="2400" i="1">
                            <a:latin typeface="Cambria Math"/>
                          </a:rPr>
                          <m:t>6.3</m:t>
                        </m:r>
                      </m:num>
                      <m:den>
                        <m:sSup>
                          <m:sSupPr>
                            <m:ctrlPr>
                              <a:rPr lang="en-IN" sz="2400" i="1">
                                <a:latin typeface="Cambria Math"/>
                              </a:rPr>
                            </m:ctrlPr>
                          </m:sSupPr>
                          <m:e>
                            <m:r>
                              <a:rPr lang="en-IN" sz="2400" i="1">
                                <a:latin typeface="Cambria Math"/>
                              </a:rPr>
                              <m:t>𝑅</m:t>
                            </m:r>
                            <m:r>
                              <a:rPr lang="en-IN" sz="2400" b="0" i="1" smtClean="0">
                                <a:latin typeface="Cambria Math"/>
                              </a:rPr>
                              <m:t>𝑒</m:t>
                            </m:r>
                          </m:e>
                          <m:sup>
                            <m:r>
                              <a:rPr lang="en-IN" sz="2400" i="1">
                                <a:latin typeface="Cambria Math"/>
                              </a:rPr>
                              <m:t>0.5</m:t>
                            </m:r>
                          </m:sup>
                        </m:sSup>
                      </m:den>
                    </m:f>
                  </m:oMath>
                </a14:m>
                <a:r>
                  <a:rPr lang="en-IN" sz="2000" i="1" dirty="0">
                    <a:latin typeface="Calibri" pitchFamily="34" charset="0"/>
                    <a:cs typeface="Calibri" pitchFamily="34" charset="0"/>
                  </a:rPr>
                  <a:t> </a:t>
                </a:r>
                <a:r>
                  <a:rPr lang="en-IN" sz="2000" i="1" dirty="0" smtClean="0">
                    <a:latin typeface="Calibri" pitchFamily="34" charset="0"/>
                    <a:cs typeface="Calibri" pitchFamily="34" charset="0"/>
                  </a:rPr>
                  <a:t> </a:t>
                </a:r>
                <a:r>
                  <a:rPr lang="en-IN" sz="2000" dirty="0" smtClean="0">
                    <a:latin typeface="Calibri" pitchFamily="34" charset="0"/>
                    <a:cs typeface="Calibri" pitchFamily="34" charset="0"/>
                  </a:rPr>
                  <a:t>+ 0.25</a:t>
                </a:r>
                <a:endParaRPr lang="en-IN" sz="2000" dirty="0">
                  <a:latin typeface="Calibri" pitchFamily="34" charset="0"/>
                  <a:cs typeface="Calibri" pitchFamily="34" charset="0"/>
                </a:endParaRPr>
              </a:p>
              <a:p>
                <a:pPr marL="342900" indent="-342900">
                  <a:buFont typeface="Arial" pitchFamily="34" charset="0"/>
                  <a:buChar char="•"/>
                </a:pPr>
                <a:endParaRPr lang="en-IN" sz="2000" dirty="0">
                  <a:latin typeface="Calibri" pitchFamily="34" charset="0"/>
                  <a:cs typeface="Calibri" pitchFamily="34" charset="0"/>
                </a:endParaRPr>
              </a:p>
              <a:p>
                <a:pPr marL="342900" indent="-342900">
                  <a:buFont typeface="Arial" pitchFamily="34" charset="0"/>
                  <a:buChar char="•"/>
                </a:pPr>
                <a:r>
                  <a:rPr lang="en-IN" sz="2000" dirty="0">
                    <a:latin typeface="Calibri" pitchFamily="34" charset="0"/>
                    <a:cs typeface="Calibri" pitchFamily="34" charset="0"/>
                  </a:rPr>
                  <a:t>Drag force (D)= 0.5 × </a:t>
                </a:r>
                <a14:m>
                  <m:oMath xmlns:m="http://schemas.openxmlformats.org/officeDocument/2006/math">
                    <m:r>
                      <m:rPr>
                        <m:nor/>
                      </m:rPr>
                      <a:rPr lang="en-IN" sz="2000" i="1">
                        <a:latin typeface="Calibri" pitchFamily="34" charset="0"/>
                        <a:cs typeface="Calibri" pitchFamily="34" charset="0"/>
                      </a:rPr>
                      <m:t>ρ</m:t>
                    </m:r>
                    <m:r>
                      <m:rPr>
                        <m:nor/>
                      </m:rPr>
                      <a:rPr lang="en-IN" sz="2000" baseline="-25000">
                        <a:latin typeface="Calibri" pitchFamily="34" charset="0"/>
                        <a:cs typeface="Calibri" pitchFamily="34" charset="0"/>
                      </a:rPr>
                      <m:t> </m:t>
                    </m:r>
                    <m:r>
                      <m:rPr>
                        <m:nor/>
                      </m:rPr>
                      <a:rPr lang="en-IN" sz="2000" baseline="-25000">
                        <a:latin typeface="Calibri" pitchFamily="34" charset="0"/>
                        <a:cs typeface="Calibri" pitchFamily="34" charset="0"/>
                      </a:rPr>
                      <m:t>air</m:t>
                    </m:r>
                    <m:r>
                      <a:rPr lang="en-IN" sz="2000" i="1" baseline="-25000">
                        <a:latin typeface="Cambria Math"/>
                      </a:rPr>
                      <m:t> </m:t>
                    </m:r>
                  </m:oMath>
                </a14:m>
                <a:r>
                  <a:rPr lang="en-IN" sz="2000" dirty="0">
                    <a:latin typeface="Calibri" pitchFamily="34" charset="0"/>
                    <a:cs typeface="Calibri" pitchFamily="34" charset="0"/>
                  </a:rPr>
                  <a:t>×A× </a:t>
                </a:r>
                <a14:m>
                  <m:oMath xmlns:m="http://schemas.openxmlformats.org/officeDocument/2006/math">
                    <m:sSup>
                      <m:sSupPr>
                        <m:ctrlPr>
                          <a:rPr lang="en-IN" sz="2000" i="1">
                            <a:latin typeface="Cambria Math"/>
                          </a:rPr>
                        </m:ctrlPr>
                      </m:sSupPr>
                      <m:e>
                        <m:r>
                          <a:rPr lang="en-IN" sz="2000" i="1">
                            <a:latin typeface="Cambria Math"/>
                          </a:rPr>
                          <m:t>𝑢</m:t>
                        </m:r>
                      </m:e>
                      <m:sup>
                        <m:r>
                          <a:rPr lang="en-IN" sz="2000" i="1">
                            <a:latin typeface="Cambria Math"/>
                          </a:rPr>
                          <m:t>2</m:t>
                        </m:r>
                      </m:sup>
                    </m:sSup>
                  </m:oMath>
                </a14:m>
                <a:endParaRPr lang="en-IN" sz="2000" dirty="0" smtClean="0">
                  <a:latin typeface="Calibri" pitchFamily="34" charset="0"/>
                  <a:cs typeface="Calibri" pitchFamily="34" charset="0"/>
                </a:endParaRPr>
              </a:p>
              <a:p>
                <a:r>
                  <a:rPr lang="en-IN" sz="2000" dirty="0">
                    <a:latin typeface="Calibri" pitchFamily="34" charset="0"/>
                    <a:cs typeface="Calibri" pitchFamily="34" charset="0"/>
                  </a:rPr>
                  <a:t> </a:t>
                </a:r>
                <a:r>
                  <a:rPr lang="en-IN" sz="2000" dirty="0" smtClean="0">
                    <a:latin typeface="Calibri" pitchFamily="34" charset="0"/>
                    <a:cs typeface="Calibri" pitchFamily="34" charset="0"/>
                  </a:rPr>
                  <a:t>      × C</a:t>
                </a:r>
              </a:p>
              <a:p>
                <a:pPr marL="342900" indent="-342900">
                  <a:buFont typeface="Arial" pitchFamily="34" charset="0"/>
                  <a:buChar char="•"/>
                </a:pPr>
                <a14:m>
                  <m:oMath xmlns:m="http://schemas.openxmlformats.org/officeDocument/2006/math">
                    <m:f>
                      <m:fPr>
                        <m:ctrlPr>
                          <a:rPr lang="en-IN" sz="2000" i="1">
                            <a:latin typeface="Cambria Math"/>
                          </a:rPr>
                        </m:ctrlPr>
                      </m:fPr>
                      <m:num>
                        <m:r>
                          <a:rPr lang="en-IN" sz="2000" i="1">
                            <a:latin typeface="Cambria Math"/>
                          </a:rPr>
                          <m:t>𝑑𝑉</m:t>
                        </m:r>
                        <m:r>
                          <a:rPr lang="en-IN" sz="2000" i="1" baseline="-25000">
                            <a:latin typeface="Cambria Math"/>
                          </a:rPr>
                          <m:t>𝑥</m:t>
                        </m:r>
                      </m:num>
                      <m:den>
                        <m:r>
                          <a:rPr lang="en-IN" sz="2000" i="1">
                            <a:latin typeface="Cambria Math"/>
                          </a:rPr>
                          <m:t>𝑑𝑡</m:t>
                        </m:r>
                      </m:den>
                    </m:f>
                    <m:r>
                      <a:rPr lang="en-IN" sz="2000" i="1">
                        <a:latin typeface="Cambria Math"/>
                      </a:rPr>
                      <m:t>=</m:t>
                    </m:r>
                    <m:sSub>
                      <m:sSubPr>
                        <m:ctrlPr>
                          <a:rPr lang="en-IN" sz="2000" i="1">
                            <a:latin typeface="Cambria Math"/>
                          </a:rPr>
                        </m:ctrlPr>
                      </m:sSubPr>
                      <m:e>
                        <m:r>
                          <a:rPr lang="en-IN" sz="2000" i="1">
                            <a:latin typeface="Cambria Math"/>
                          </a:rPr>
                          <m:t>𝑘</m:t>
                        </m:r>
                      </m:e>
                      <m:sub>
                        <m:r>
                          <a:rPr lang="en-IN" sz="2000" i="1">
                            <a:latin typeface="Cambria Math"/>
                          </a:rPr>
                          <m:t>2</m:t>
                        </m:r>
                      </m:sub>
                    </m:sSub>
                    <m:r>
                      <a:rPr lang="en-IN" sz="2000" i="1">
                        <a:latin typeface="Cambria Math"/>
                      </a:rPr>
                      <m:t>×</m:t>
                    </m:r>
                    <m:sSub>
                      <m:sSubPr>
                        <m:ctrlPr>
                          <a:rPr lang="en-IN" sz="2000" i="1">
                            <a:latin typeface="Cambria Math"/>
                          </a:rPr>
                        </m:ctrlPr>
                      </m:sSubPr>
                      <m:e>
                        <m:r>
                          <a:rPr lang="en-IN" sz="2000" i="1">
                            <a:latin typeface="Cambria Math"/>
                          </a:rPr>
                          <m:t>𝑉</m:t>
                        </m:r>
                      </m:e>
                      <m:sub>
                        <m:r>
                          <a:rPr lang="en-IN" sz="2000" i="1">
                            <a:latin typeface="Cambria Math"/>
                          </a:rPr>
                          <m:t>𝑥</m:t>
                        </m:r>
                      </m:sub>
                    </m:sSub>
                    <m:r>
                      <a:rPr lang="en-IN" sz="2000" i="1">
                        <a:latin typeface="Cambria Math"/>
                      </a:rPr>
                      <m:t>+</m:t>
                    </m:r>
                    <m:sSub>
                      <m:sSubPr>
                        <m:ctrlPr>
                          <a:rPr lang="en-IN" sz="2000" i="1">
                            <a:latin typeface="Cambria Math"/>
                          </a:rPr>
                        </m:ctrlPr>
                      </m:sSubPr>
                      <m:e>
                        <m:r>
                          <a:rPr lang="en-IN" sz="2000" i="1">
                            <a:latin typeface="Cambria Math"/>
                          </a:rPr>
                          <m:t>𝑘</m:t>
                        </m:r>
                      </m:e>
                      <m:sub>
                        <m:r>
                          <a:rPr lang="en-IN" sz="2000" i="1">
                            <a:latin typeface="Cambria Math"/>
                          </a:rPr>
                          <m:t>3</m:t>
                        </m:r>
                      </m:sub>
                    </m:sSub>
                    <m:r>
                      <a:rPr lang="en-IN" sz="2000" i="1">
                        <a:latin typeface="Cambria Math"/>
                      </a:rPr>
                      <m:t>×</m:t>
                    </m:r>
                    <m:sSubSup>
                      <m:sSubSupPr>
                        <m:ctrlPr>
                          <a:rPr lang="en-IN" sz="2000" i="1">
                            <a:latin typeface="Cambria Math"/>
                          </a:rPr>
                        </m:ctrlPr>
                      </m:sSubSupPr>
                      <m:e>
                        <m:r>
                          <a:rPr lang="en-IN" sz="2000" i="1">
                            <a:latin typeface="Cambria Math"/>
                          </a:rPr>
                          <m:t>𝑉</m:t>
                        </m:r>
                      </m:e>
                      <m:sub>
                        <m:r>
                          <a:rPr lang="en-IN" sz="2000" i="1">
                            <a:latin typeface="Cambria Math"/>
                          </a:rPr>
                          <m:t>𝑥</m:t>
                        </m:r>
                      </m:sub>
                      <m:sup>
                        <m:r>
                          <a:rPr lang="en-IN" sz="2000" i="1">
                            <a:latin typeface="Cambria Math"/>
                          </a:rPr>
                          <m:t>1.5</m:t>
                        </m:r>
                      </m:sup>
                    </m:sSubSup>
                    <m:r>
                      <a:rPr lang="en-IN" sz="2000" i="1">
                        <a:latin typeface="Cambria Math"/>
                      </a:rPr>
                      <m:t>+</m:t>
                    </m:r>
                    <m:sSub>
                      <m:sSubPr>
                        <m:ctrlPr>
                          <a:rPr lang="en-IN" sz="2000" i="1">
                            <a:latin typeface="Cambria Math"/>
                          </a:rPr>
                        </m:ctrlPr>
                      </m:sSubPr>
                      <m:e>
                        <m:r>
                          <a:rPr lang="en-IN" sz="2000" i="1">
                            <a:latin typeface="Cambria Math"/>
                          </a:rPr>
                          <m:t>𝑘</m:t>
                        </m:r>
                      </m:e>
                      <m:sub>
                        <m:r>
                          <a:rPr lang="en-IN" sz="2000" i="1">
                            <a:latin typeface="Cambria Math"/>
                          </a:rPr>
                          <m:t>4</m:t>
                        </m:r>
                      </m:sub>
                    </m:sSub>
                    <m:r>
                      <a:rPr lang="en-IN" sz="2000" i="1">
                        <a:latin typeface="Cambria Math"/>
                      </a:rPr>
                      <m:t>×</m:t>
                    </m:r>
                    <m:sSubSup>
                      <m:sSubSupPr>
                        <m:ctrlPr>
                          <a:rPr lang="en-IN" sz="2000" i="1">
                            <a:latin typeface="Cambria Math"/>
                          </a:rPr>
                        </m:ctrlPr>
                      </m:sSubSupPr>
                      <m:e>
                        <m:r>
                          <a:rPr lang="en-IN" sz="2000" i="1">
                            <a:latin typeface="Cambria Math"/>
                          </a:rPr>
                          <m:t>𝑉</m:t>
                        </m:r>
                      </m:e>
                      <m:sub>
                        <m:r>
                          <a:rPr lang="en-IN" sz="2000" i="1">
                            <a:latin typeface="Cambria Math"/>
                          </a:rPr>
                          <m:t>𝑥</m:t>
                        </m:r>
                      </m:sub>
                      <m:sup>
                        <m:r>
                          <a:rPr lang="en-IN" sz="2000" i="1">
                            <a:latin typeface="Cambria Math"/>
                          </a:rPr>
                          <m:t>2</m:t>
                        </m:r>
                      </m:sup>
                    </m:sSubSup>
                  </m:oMath>
                </a14:m>
                <a:endParaRPr lang="en-IN" sz="2000" dirty="0" smtClean="0">
                  <a:latin typeface="Calibri" pitchFamily="34" charset="0"/>
                  <a:cs typeface="Calibri" pitchFamily="34" charset="0"/>
                </a:endParaRPr>
              </a:p>
              <a:p>
                <a:pPr marL="342900" indent="-342900">
                  <a:buFont typeface="Arial" pitchFamily="34" charset="0"/>
                  <a:buChar char="•"/>
                </a:pPr>
                <a14:m>
                  <m:oMath xmlns:m="http://schemas.openxmlformats.org/officeDocument/2006/math">
                    <m:f>
                      <m:fPr>
                        <m:ctrlPr>
                          <a:rPr lang="en-IN" sz="2000" i="1">
                            <a:latin typeface="Cambria Math"/>
                          </a:rPr>
                        </m:ctrlPr>
                      </m:fPr>
                      <m:num>
                        <m:r>
                          <a:rPr lang="en-IN" sz="2000" i="1">
                            <a:latin typeface="Cambria Math"/>
                          </a:rPr>
                          <m:t>𝑑𝑉</m:t>
                        </m:r>
                        <m:r>
                          <a:rPr lang="en-IN" sz="2000" i="1" baseline="-25000">
                            <a:latin typeface="Cambria Math"/>
                          </a:rPr>
                          <m:t>𝑦</m:t>
                        </m:r>
                      </m:num>
                      <m:den>
                        <m:r>
                          <a:rPr lang="en-IN" sz="2000" i="1">
                            <a:latin typeface="Cambria Math"/>
                          </a:rPr>
                          <m:t>𝑑𝑡</m:t>
                        </m:r>
                      </m:den>
                    </m:f>
                    <m:r>
                      <a:rPr lang="en-IN" sz="2000" i="1">
                        <a:latin typeface="Cambria Math"/>
                      </a:rPr>
                      <m:t>=</m:t>
                    </m:r>
                    <m:r>
                      <a:rPr lang="en-IN" sz="2000" i="1">
                        <a:latin typeface="Cambria Math"/>
                      </a:rPr>
                      <m:t>𝑘</m:t>
                    </m:r>
                    <m:r>
                      <a:rPr lang="en-IN" sz="2000" i="1" baseline="-25000">
                        <a:latin typeface="Cambria Math"/>
                      </a:rPr>
                      <m:t>1</m:t>
                    </m:r>
                    <m:r>
                      <a:rPr lang="en-IN" sz="2000" i="1">
                        <a:latin typeface="Cambria Math"/>
                      </a:rPr>
                      <m:t>+</m:t>
                    </m:r>
                    <m:r>
                      <a:rPr lang="en-IN" sz="2000" i="1" smtClean="0">
                        <a:latin typeface="Cambria Math"/>
                      </a:rPr>
                      <m:t>𝑘</m:t>
                    </m:r>
                    <m:r>
                      <a:rPr lang="en-IN" sz="2000" i="1" baseline="-25000">
                        <a:latin typeface="Cambria Math"/>
                      </a:rPr>
                      <m:t>2</m:t>
                    </m:r>
                    <m:r>
                      <a:rPr lang="en-IN" sz="2000" i="1">
                        <a:latin typeface="Cambria Math"/>
                      </a:rPr>
                      <m:t>×</m:t>
                    </m:r>
                    <m:sSub>
                      <m:sSubPr>
                        <m:ctrlPr>
                          <a:rPr lang="en-IN" sz="2000" i="1">
                            <a:latin typeface="Cambria Math"/>
                          </a:rPr>
                        </m:ctrlPr>
                      </m:sSubPr>
                      <m:e>
                        <m:r>
                          <a:rPr lang="en-IN" sz="2000" i="1">
                            <a:latin typeface="Cambria Math"/>
                          </a:rPr>
                          <m:t>𝑉</m:t>
                        </m:r>
                      </m:e>
                      <m:sub>
                        <m:r>
                          <a:rPr lang="en-IN" sz="2000" i="1">
                            <a:latin typeface="Cambria Math"/>
                          </a:rPr>
                          <m:t>𝑦</m:t>
                        </m:r>
                      </m:sub>
                    </m:sSub>
                    <m:r>
                      <a:rPr lang="en-IN" sz="2000" i="1">
                        <a:latin typeface="Cambria Math"/>
                      </a:rPr>
                      <m:t>+</m:t>
                    </m:r>
                    <m:r>
                      <a:rPr lang="en-IN" sz="2000" i="1">
                        <a:latin typeface="Cambria Math"/>
                      </a:rPr>
                      <m:t>𝑘</m:t>
                    </m:r>
                    <m:r>
                      <a:rPr lang="en-IN" sz="2000" i="1" baseline="-25000">
                        <a:latin typeface="Cambria Math"/>
                      </a:rPr>
                      <m:t>3 </m:t>
                    </m:r>
                    <m:r>
                      <a:rPr lang="en-IN" sz="2000" i="1">
                        <a:latin typeface="Cambria Math"/>
                      </a:rPr>
                      <m:t>×</m:t>
                    </m:r>
                    <m:sSup>
                      <m:sSupPr>
                        <m:ctrlPr>
                          <a:rPr lang="en-IN" sz="2000" i="1">
                            <a:latin typeface="Cambria Math"/>
                          </a:rPr>
                        </m:ctrlPr>
                      </m:sSupPr>
                      <m:e>
                        <m:sSub>
                          <m:sSubPr>
                            <m:ctrlPr>
                              <a:rPr lang="en-IN" sz="2000" i="1">
                                <a:latin typeface="Cambria Math"/>
                              </a:rPr>
                            </m:ctrlPr>
                          </m:sSubPr>
                          <m:e>
                            <m:r>
                              <a:rPr lang="en-IN" sz="2000" i="1">
                                <a:latin typeface="Cambria Math"/>
                              </a:rPr>
                              <m:t>𝑉</m:t>
                            </m:r>
                          </m:e>
                          <m:sub>
                            <m:r>
                              <a:rPr lang="en-IN" sz="2000" i="1">
                                <a:latin typeface="Cambria Math"/>
                              </a:rPr>
                              <m:t>𝑦</m:t>
                            </m:r>
                          </m:sub>
                        </m:sSub>
                      </m:e>
                      <m:sup>
                        <m:r>
                          <a:rPr lang="en-IN" sz="2000" i="1">
                            <a:latin typeface="Cambria Math"/>
                          </a:rPr>
                          <m:t>1.5</m:t>
                        </m:r>
                      </m:sup>
                    </m:sSup>
                    <m:r>
                      <a:rPr lang="en-IN" sz="2000" i="1">
                        <a:latin typeface="Cambria Math"/>
                      </a:rPr>
                      <m:t>+</m:t>
                    </m:r>
                    <m:r>
                      <a:rPr lang="en-IN" sz="2000" i="1">
                        <a:latin typeface="Cambria Math"/>
                      </a:rPr>
                      <m:t>𝑘</m:t>
                    </m:r>
                    <m:r>
                      <a:rPr lang="en-IN" sz="2000" i="1" baseline="-25000">
                        <a:latin typeface="Cambria Math"/>
                      </a:rPr>
                      <m:t>4</m:t>
                    </m:r>
                    <m:r>
                      <a:rPr lang="en-IN" sz="2000" baseline="-25000">
                        <a:latin typeface="Cambria Math"/>
                      </a:rPr>
                      <m:t> </m:t>
                    </m:r>
                    <m:r>
                      <a:rPr lang="en-IN" sz="2000" i="1">
                        <a:latin typeface="Cambria Math"/>
                      </a:rPr>
                      <m:t>×</m:t>
                    </m:r>
                    <m:sSup>
                      <m:sSupPr>
                        <m:ctrlPr>
                          <a:rPr lang="en-IN" sz="2000" i="1">
                            <a:latin typeface="Cambria Math"/>
                          </a:rPr>
                        </m:ctrlPr>
                      </m:sSupPr>
                      <m:e>
                        <m:sSub>
                          <m:sSubPr>
                            <m:ctrlPr>
                              <a:rPr lang="en-IN" sz="2000" i="1">
                                <a:latin typeface="Cambria Math"/>
                              </a:rPr>
                            </m:ctrlPr>
                          </m:sSubPr>
                          <m:e>
                            <m:r>
                              <a:rPr lang="en-IN" sz="2000" i="1">
                                <a:latin typeface="Cambria Math"/>
                              </a:rPr>
                              <m:t>𝑉</m:t>
                            </m:r>
                          </m:e>
                          <m:sub>
                            <m:r>
                              <a:rPr lang="en-IN" sz="2000" i="1">
                                <a:latin typeface="Cambria Math"/>
                              </a:rPr>
                              <m:t>𝑦</m:t>
                            </m:r>
                          </m:sub>
                        </m:sSub>
                      </m:e>
                      <m:sup>
                        <m:r>
                          <a:rPr lang="en-IN" sz="2000" i="1">
                            <a:latin typeface="Cambria Math"/>
                          </a:rPr>
                          <m:t>2</m:t>
                        </m:r>
                      </m:sup>
                    </m:sSup>
                  </m:oMath>
                </a14:m>
                <a:endParaRPr lang="en-IN" sz="2000" dirty="0" smtClean="0">
                  <a:latin typeface="Calibri" pitchFamily="34" charset="0"/>
                  <a:cs typeface="Calibri" pitchFamily="34" charset="0"/>
                </a:endParaRPr>
              </a:p>
              <a:p>
                <a:pPr marL="342900" indent="-342900">
                  <a:buFont typeface="Arial" pitchFamily="34" charset="0"/>
                  <a:buChar char="•"/>
                </a:pPr>
                <a:endParaRPr lang="en-IN" sz="2000" dirty="0" smtClean="0">
                  <a:latin typeface="Calibri" pitchFamily="34" charset="0"/>
                  <a:cs typeface="Calibri" pitchFamily="34" charset="0"/>
                </a:endParaRPr>
              </a:p>
              <a:p>
                <a:endParaRPr lang="en-IN" sz="2000" dirty="0" smtClean="0">
                  <a:latin typeface="Calibri" pitchFamily="34" charset="0"/>
                  <a:cs typeface="Calibri" pitchFamily="34" charset="0"/>
                </a:endParaRPr>
              </a:p>
              <a:p>
                <a:endParaRPr lang="en-IN" sz="2000" dirty="0">
                  <a:latin typeface="Calibri" pitchFamily="34" charset="0"/>
                  <a:cs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076056" y="1300117"/>
                <a:ext cx="3744416" cy="5298117"/>
              </a:xfrm>
              <a:prstGeom prst="rect">
                <a:avLst/>
              </a:prstGeom>
              <a:blipFill rotWithShape="1">
                <a:blip r:embed="rId4"/>
                <a:stretch>
                  <a:fillRect l="-1792" t="-921"/>
                </a:stretch>
              </a:blipFill>
            </p:spPr>
            <p:txBody>
              <a:bodyPr/>
              <a:lstStyle/>
              <a:p>
                <a:r>
                  <a:rPr lang="en-IN">
                    <a:noFill/>
                  </a:rPr>
                  <a:t> </a:t>
                </a:r>
              </a:p>
            </p:txBody>
          </p:sp>
        </mc:Fallback>
      </mc:AlternateContent>
      <p:cxnSp>
        <p:nvCxnSpPr>
          <p:cNvPr id="19" name="Straight Connector 18"/>
          <p:cNvCxnSpPr/>
          <p:nvPr/>
        </p:nvCxnSpPr>
        <p:spPr>
          <a:xfrm>
            <a:off x="796291" y="1700808"/>
            <a:ext cx="8024181"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076056" y="1300117"/>
            <a:ext cx="0" cy="400691"/>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703925" y="3789040"/>
            <a:ext cx="0" cy="252028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03925" y="3789040"/>
            <a:ext cx="4104456"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4808381" y="3789040"/>
            <a:ext cx="0" cy="252028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03925" y="6302424"/>
            <a:ext cx="4104456" cy="0"/>
          </a:xfrm>
          <a:prstGeom prst="line">
            <a:avLst/>
          </a:prstGeom>
        </p:spPr>
        <p:style>
          <a:lnRef idx="1">
            <a:schemeClr val="dk1"/>
          </a:lnRef>
          <a:fillRef idx="0">
            <a:schemeClr val="dk1"/>
          </a:fillRef>
          <a:effectRef idx="0">
            <a:schemeClr val="dk1"/>
          </a:effectRef>
          <a:fontRef idx="minor">
            <a:schemeClr val="tx1"/>
          </a:fontRef>
        </p:style>
      </p:cxnSp>
      <p:sp>
        <p:nvSpPr>
          <p:cNvPr id="33" name="Footer Placeholder 32"/>
          <p:cNvSpPr>
            <a:spLocks noGrp="1"/>
          </p:cNvSpPr>
          <p:nvPr>
            <p:ph type="ftr" sz="quarter" idx="11"/>
          </p:nvPr>
        </p:nvSpPr>
        <p:spPr/>
        <p:txBody>
          <a:bodyPr/>
          <a:lstStyle/>
          <a:p>
            <a:endParaRPr lang="en-IN"/>
          </a:p>
        </p:txBody>
      </p:sp>
      <p:sp>
        <p:nvSpPr>
          <p:cNvPr id="34" name="Slide Number Placeholder 33"/>
          <p:cNvSpPr>
            <a:spLocks noGrp="1"/>
          </p:cNvSpPr>
          <p:nvPr>
            <p:ph type="sldNum" sz="quarter" idx="12"/>
          </p:nvPr>
        </p:nvSpPr>
        <p:spPr>
          <a:xfrm>
            <a:off x="7620000" y="18288"/>
            <a:ext cx="1416496" cy="329184"/>
          </a:xfrm>
        </p:spPr>
        <p:txBody>
          <a:bodyPr/>
          <a:lstStyle/>
          <a:p>
            <a:r>
              <a:rPr lang="en-IN" dirty="0" smtClean="0"/>
              <a:t>                      </a:t>
            </a:r>
            <a:fld id="{CCA186FF-3931-43C8-B9C0-39F11B89C4F0}" type="slidenum">
              <a:rPr lang="en-IN" smtClean="0"/>
              <a:t>7</a:t>
            </a:fld>
            <a:endParaRPr lang="en-IN" dirty="0"/>
          </a:p>
        </p:txBody>
      </p:sp>
    </p:spTree>
    <p:extLst>
      <p:ext uri="{BB962C8B-B14F-4D97-AF65-F5344CB8AC3E}">
        <p14:creationId xmlns:p14="http://schemas.microsoft.com/office/powerpoint/2010/main" val="382135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990600"/>
          </a:xfrm>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476672"/>
                <a:ext cx="8229600" cy="4876800"/>
              </a:xfrm>
            </p:spPr>
            <p:txBody>
              <a:bodyPr/>
              <a:lstStyle/>
              <a:p>
                <a:r>
                  <a:rPr lang="en-IN" dirty="0"/>
                  <a:t> </a:t>
                </a:r>
                <a:r>
                  <a:rPr lang="en-IN" sz="2000" dirty="0" smtClean="0">
                    <a:latin typeface="Calibri" pitchFamily="34" charset="0"/>
                    <a:cs typeface="Calibri" pitchFamily="34" charset="0"/>
                  </a:rPr>
                  <a:t>Dynamic air viscosity,  </a:t>
                </a:r>
                <a:r>
                  <a:rPr lang="en-IN" dirty="0" smtClean="0">
                    <a:latin typeface="Calibri" pitchFamily="34" charset="0"/>
                    <a:cs typeface="Calibri" pitchFamily="34" charset="0"/>
                  </a:rPr>
                  <a:t>µ </a:t>
                </a:r>
                <a:r>
                  <a:rPr lang="en-IN" dirty="0">
                    <a:latin typeface="Calibri" pitchFamily="34" charset="0"/>
                    <a:cs typeface="Calibri" pitchFamily="34" charset="0"/>
                  </a:rPr>
                  <a:t>= </a:t>
                </a:r>
                <a14:m>
                  <m:oMath xmlns:m="http://schemas.openxmlformats.org/officeDocument/2006/math">
                    <m:r>
                      <a:rPr lang="en-IN" i="1">
                        <a:latin typeface="Cambria Math"/>
                      </a:rPr>
                      <m:t> </m:t>
                    </m:r>
                    <m:f>
                      <m:fPr>
                        <m:ctrlPr>
                          <a:rPr lang="en-IN" i="1">
                            <a:latin typeface="Cambria Math"/>
                          </a:rPr>
                        </m:ctrlPr>
                      </m:fPr>
                      <m:num>
                        <m:r>
                          <a:rPr lang="en-IN" i="1">
                            <a:latin typeface="Cambria Math"/>
                          </a:rPr>
                          <m:t>145</m:t>
                        </m:r>
                        <m:r>
                          <m:rPr>
                            <m:nor/>
                          </m:rPr>
                          <a:rPr lang="en-IN" dirty="0">
                            <a:latin typeface="Calibri" pitchFamily="34" charset="0"/>
                            <a:cs typeface="Calibri" pitchFamily="34" charset="0"/>
                          </a:rPr>
                          <m:t>×</m:t>
                        </m:r>
                        <m:sSup>
                          <m:sSupPr>
                            <m:ctrlPr>
                              <a:rPr lang="en-IN" i="1">
                                <a:latin typeface="Cambria Math"/>
                              </a:rPr>
                            </m:ctrlPr>
                          </m:sSupPr>
                          <m:e>
                            <m:r>
                              <a:rPr lang="en-IN" i="1">
                                <a:latin typeface="Cambria Math"/>
                              </a:rPr>
                              <m:t>10</m:t>
                            </m:r>
                          </m:e>
                          <m:sup>
                            <m:r>
                              <a:rPr lang="en-IN" i="1">
                                <a:latin typeface="Cambria Math"/>
                              </a:rPr>
                              <m:t>−8</m:t>
                            </m:r>
                          </m:sup>
                        </m:sSup>
                        <m:r>
                          <m:rPr>
                            <m:nor/>
                          </m:rPr>
                          <a:rPr lang="en-IN" dirty="0">
                            <a:latin typeface="Calibri" pitchFamily="34" charset="0"/>
                            <a:cs typeface="Calibri" pitchFamily="34" charset="0"/>
                          </a:rPr>
                          <m:t>×</m:t>
                        </m:r>
                        <m:sSup>
                          <m:sSupPr>
                            <m:ctrlPr>
                              <a:rPr lang="en-IN" i="1">
                                <a:latin typeface="Cambria Math"/>
                              </a:rPr>
                            </m:ctrlPr>
                          </m:sSupPr>
                          <m:e>
                            <m:r>
                              <a:rPr lang="en-IN" i="1">
                                <a:latin typeface="Cambria Math"/>
                              </a:rPr>
                              <m:t>𝑇</m:t>
                            </m:r>
                          </m:e>
                          <m:sup>
                            <m:r>
                              <a:rPr lang="en-IN" i="1">
                                <a:latin typeface="Cambria Math"/>
                              </a:rPr>
                              <m:t>1.5</m:t>
                            </m:r>
                          </m:sup>
                        </m:sSup>
                      </m:num>
                      <m:den>
                        <m:r>
                          <a:rPr lang="en-IN" i="1">
                            <a:latin typeface="Cambria Math"/>
                          </a:rPr>
                          <m:t>𝑇</m:t>
                        </m:r>
                        <m:r>
                          <a:rPr lang="en-IN" i="1">
                            <a:latin typeface="Cambria Math"/>
                          </a:rPr>
                          <m:t>+110.4</m:t>
                        </m:r>
                      </m:den>
                    </m:f>
                  </m:oMath>
                </a14:m>
                <a:endParaRPr lang="en-IN" dirty="0" smtClean="0">
                  <a:latin typeface="Calibri" pitchFamily="34" charset="0"/>
                  <a:cs typeface="Calibri" pitchFamily="34" charset="0"/>
                </a:endParaRPr>
              </a:p>
              <a:p>
                <a:r>
                  <a:rPr lang="en-IN" sz="2000" dirty="0" smtClean="0">
                    <a:latin typeface="Calibri" pitchFamily="34" charset="0"/>
                    <a:cs typeface="Calibri" pitchFamily="34" charset="0"/>
                  </a:rPr>
                  <a:t>Kinematic air viscosity,  </a:t>
                </a:r>
                <a14:m>
                  <m:oMath xmlns:m="http://schemas.openxmlformats.org/officeDocument/2006/math">
                    <m:r>
                      <a:rPr lang="en-IN" i="1">
                        <a:latin typeface="Cambria Math"/>
                      </a:rPr>
                      <m:t>𝑣</m:t>
                    </m:r>
                    <m:r>
                      <a:rPr lang="en-IN">
                        <a:latin typeface="Cambria Math"/>
                      </a:rPr>
                      <m:t>= </m:t>
                    </m:r>
                    <m:f>
                      <m:fPr>
                        <m:ctrlPr>
                          <a:rPr lang="en-IN" i="1">
                            <a:latin typeface="Cambria Math"/>
                          </a:rPr>
                        </m:ctrlPr>
                      </m:fPr>
                      <m:num>
                        <m:r>
                          <m:rPr>
                            <m:nor/>
                          </m:rPr>
                          <a:rPr lang="en-IN" dirty="0">
                            <a:latin typeface="Calibri" pitchFamily="34" charset="0"/>
                            <a:cs typeface="Calibri" pitchFamily="34" charset="0"/>
                          </a:rPr>
                          <m:t>µ</m:t>
                        </m:r>
                      </m:num>
                      <m:den>
                        <m:r>
                          <m:rPr>
                            <m:nor/>
                          </m:rPr>
                          <a:rPr lang="en-IN" i="1">
                            <a:latin typeface="Calibri" pitchFamily="34" charset="0"/>
                            <a:cs typeface="Calibri" pitchFamily="34" charset="0"/>
                          </a:rPr>
                          <m:t>ρ</m:t>
                        </m:r>
                      </m:den>
                    </m:f>
                  </m:oMath>
                </a14:m>
                <a:endParaRPr lang="en-IN" dirty="0" smtClean="0">
                  <a:latin typeface="Calibri" pitchFamily="34" charset="0"/>
                  <a:cs typeface="Calibri" pitchFamily="34" charset="0"/>
                </a:endParaRPr>
              </a:p>
              <a:p>
                <a:endParaRPr lang="en-IN" dirty="0" smtClean="0">
                  <a:latin typeface="Calibri" pitchFamily="34" charset="0"/>
                  <a:cs typeface="Calibri" pitchFamily="34" charset="0"/>
                </a:endParaRPr>
              </a:p>
              <a:p>
                <a:r>
                  <a:rPr lang="en-IN" sz="2000" dirty="0">
                    <a:latin typeface="Calibri" pitchFamily="34" charset="0"/>
                    <a:cs typeface="Calibri" pitchFamily="34" charset="0"/>
                  </a:rPr>
                  <a:t>Solving the differential equation in </a:t>
                </a:r>
                <a:r>
                  <a:rPr lang="en-IN" sz="2000" dirty="0" smtClean="0">
                    <a:latin typeface="Calibri" pitchFamily="34" charset="0"/>
                    <a:cs typeface="Calibri" pitchFamily="34" charset="0"/>
                  </a:rPr>
                  <a:t>python and plotting the result </a:t>
                </a:r>
                <a:r>
                  <a:rPr lang="en-IN" sz="2000" dirty="0" smtClean="0"/>
                  <a:t>:</a:t>
                </a:r>
              </a:p>
              <a:p>
                <a:endParaRPr lang="en-IN" sz="2000" dirty="0" smtClean="0"/>
              </a:p>
              <a:p>
                <a:endParaRPr lang="en-IN" sz="2000" dirty="0"/>
              </a:p>
              <a:p>
                <a:endParaRPr lang="en-IN" dirty="0">
                  <a:latin typeface="Calibri" pitchFamily="34" charset="0"/>
                  <a:cs typeface="Calibri"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476672"/>
                <a:ext cx="8229600" cy="4876800"/>
              </a:xfrm>
              <a:blipFill rotWithShape="1">
                <a:blip r:embed="rId3"/>
                <a:stretch>
                  <a:fillRect l="-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580112" y="530432"/>
                <a:ext cx="3240360" cy="1754326"/>
              </a:xfrm>
              <a:prstGeom prst="rect">
                <a:avLst/>
              </a:prstGeom>
              <a:solidFill>
                <a:schemeClr val="bg1">
                  <a:lumMod val="85000"/>
                </a:schemeClr>
              </a:solidFill>
            </p:spPr>
            <p:txBody>
              <a:bodyPr wrap="square" rtlCol="0">
                <a:spAutoFit/>
              </a:bodyPr>
              <a:lstStyle/>
              <a:p>
                <a14:m>
                  <m:oMath xmlns:m="http://schemas.openxmlformats.org/officeDocument/2006/math">
                    <m:r>
                      <m:rPr>
                        <m:nor/>
                      </m:rPr>
                      <a:rPr lang="en-IN" i="1" smtClean="0">
                        <a:latin typeface="Calibri" pitchFamily="34" charset="0"/>
                        <a:cs typeface="Calibri" pitchFamily="34" charset="0"/>
                      </a:rPr>
                      <m:t>ρ</m:t>
                    </m:r>
                  </m:oMath>
                </a14:m>
                <a:r>
                  <a:rPr lang="en-IN" dirty="0" smtClean="0">
                    <a:latin typeface="Calibri" pitchFamily="34" charset="0"/>
                    <a:cs typeface="Calibri" pitchFamily="34" charset="0"/>
                  </a:rPr>
                  <a:t> = density of air</a:t>
                </a:r>
              </a:p>
              <a:p>
                <a:r>
                  <a:rPr lang="en-IN" dirty="0" smtClean="0">
                    <a:latin typeface="Calibri" pitchFamily="34" charset="0"/>
                    <a:cs typeface="Calibri" pitchFamily="34" charset="0"/>
                  </a:rPr>
                  <a:t>A = cross  sectional area</a:t>
                </a:r>
              </a:p>
              <a:p>
                <a:r>
                  <a:rPr lang="en-IN" dirty="0" smtClean="0">
                    <a:latin typeface="Calibri" pitchFamily="34" charset="0"/>
                    <a:cs typeface="Calibri" pitchFamily="34" charset="0"/>
                  </a:rPr>
                  <a:t>r = radius of droplet</a:t>
                </a:r>
              </a:p>
              <a:p>
                <a:r>
                  <a:rPr lang="en-IN" dirty="0" smtClean="0">
                    <a:latin typeface="Calibri" pitchFamily="34" charset="0"/>
                    <a:cs typeface="Calibri" pitchFamily="34" charset="0"/>
                  </a:rPr>
                  <a:t>m = mass of droplet</a:t>
                </a:r>
              </a:p>
              <a:p>
                <a:r>
                  <a:rPr lang="en-IN" dirty="0" smtClean="0">
                    <a:latin typeface="Calibri" pitchFamily="34" charset="0"/>
                    <a:cs typeface="Calibri" pitchFamily="34" charset="0"/>
                  </a:rPr>
                  <a:t>u = velocity of droplet</a:t>
                </a:r>
              </a:p>
              <a:p>
                <a:r>
                  <a:rPr lang="en-IN" dirty="0">
                    <a:latin typeface="Calibri" pitchFamily="34" charset="0"/>
                    <a:cs typeface="Calibri" pitchFamily="34" charset="0"/>
                  </a:rPr>
                  <a:t>m</a:t>
                </a:r>
                <a:r>
                  <a:rPr lang="en-IN" dirty="0" smtClean="0">
                    <a:latin typeface="Calibri" pitchFamily="34" charset="0"/>
                    <a:cs typeface="Calibri" pitchFamily="34" charset="0"/>
                  </a:rPr>
                  <a:t> = mass of the droplet</a:t>
                </a:r>
                <a:endParaRPr lang="en-IN" dirty="0">
                  <a:latin typeface="Calibri" pitchFamily="34" charset="0"/>
                  <a:cs typeface="Calibri"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580112" y="530432"/>
                <a:ext cx="3240360" cy="1754326"/>
              </a:xfrm>
              <a:prstGeom prst="rect">
                <a:avLst/>
              </a:prstGeom>
              <a:blipFill rotWithShape="1">
                <a:blip r:embed="rId4"/>
                <a:stretch>
                  <a:fillRect l="-1504" t="-1736" b="-4514"/>
                </a:stretch>
              </a:blipFill>
            </p:spPr>
            <p:txBody>
              <a:bodyPr/>
              <a:lstStyle/>
              <a:p>
                <a:r>
                  <a:rPr lang="en-IN">
                    <a:noFill/>
                  </a:rPr>
                  <a:t> </a:t>
                </a:r>
              </a:p>
            </p:txBody>
          </p:sp>
        </mc:Fallback>
      </mc:AlternateContent>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6" y="2780928"/>
            <a:ext cx="5760640" cy="3673158"/>
          </a:xfrm>
          <a:prstGeom prst="rect">
            <a:avLst/>
          </a:prstGeom>
        </p:spPr>
      </p:pic>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a:xfrm>
            <a:off x="7620000" y="18288"/>
            <a:ext cx="1416496" cy="329184"/>
          </a:xfrm>
        </p:spPr>
        <p:txBody>
          <a:bodyPr/>
          <a:lstStyle/>
          <a:p>
            <a:r>
              <a:rPr lang="en-IN" dirty="0" smtClean="0"/>
              <a:t>                       </a:t>
            </a:r>
            <a:fld id="{CCA186FF-3931-43C8-B9C0-39F11B89C4F0}" type="slidenum">
              <a:rPr lang="en-IN" smtClean="0"/>
              <a:t>8</a:t>
            </a:fld>
            <a:endParaRPr lang="en-IN" dirty="0"/>
          </a:p>
        </p:txBody>
      </p:sp>
    </p:spTree>
    <p:extLst>
      <p:ext uri="{BB962C8B-B14F-4D97-AF65-F5344CB8AC3E}">
        <p14:creationId xmlns:p14="http://schemas.microsoft.com/office/powerpoint/2010/main" val="3907724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67544" y="548680"/>
            <a:ext cx="8229600" cy="5832648"/>
          </a:xfrm>
        </p:spPr>
        <p:txBody>
          <a:bodyPr>
            <a:normAutofit/>
          </a:bodyPr>
          <a:lstStyle/>
          <a:p>
            <a:pPr marL="0" indent="0">
              <a:buNone/>
            </a:pPr>
            <a:r>
              <a:rPr lang="en-IN" sz="2000" b="1" dirty="0" smtClean="0">
                <a:latin typeface="Calibri" pitchFamily="34" charset="0"/>
                <a:cs typeface="Calibri" pitchFamily="34" charset="0"/>
              </a:rPr>
              <a:t>Result: </a:t>
            </a:r>
            <a:r>
              <a:rPr lang="en-US" sz="2000" dirty="0">
                <a:latin typeface="Calibri" pitchFamily="34" charset="0"/>
                <a:cs typeface="Calibri" pitchFamily="34" charset="0"/>
              </a:rPr>
              <a:t>The horizontal velocity </a:t>
            </a:r>
            <a:r>
              <a:rPr lang="en-US" sz="2000" dirty="0" smtClean="0">
                <a:latin typeface="Calibri" pitchFamily="34" charset="0"/>
                <a:cs typeface="Calibri" pitchFamily="34" charset="0"/>
              </a:rPr>
              <a:t>of the droplets decreases </a:t>
            </a:r>
            <a:r>
              <a:rPr lang="en-US" sz="2000" dirty="0">
                <a:latin typeface="Calibri" pitchFamily="34" charset="0"/>
                <a:cs typeface="Calibri" pitchFamily="34" charset="0"/>
              </a:rPr>
              <a:t>with time, but the rate of this decay is higher for smaller droplets and </a:t>
            </a:r>
            <a:r>
              <a:rPr lang="en-US" sz="2000" dirty="0" smtClean="0">
                <a:latin typeface="Calibri" pitchFamily="34" charset="0"/>
                <a:cs typeface="Calibri" pitchFamily="34" charset="0"/>
              </a:rPr>
              <a:t>decreases </a:t>
            </a:r>
            <a:r>
              <a:rPr lang="en-US" sz="2000" dirty="0">
                <a:latin typeface="Calibri" pitchFamily="34" charset="0"/>
                <a:cs typeface="Calibri" pitchFamily="34" charset="0"/>
              </a:rPr>
              <a:t>as the size of the </a:t>
            </a:r>
            <a:r>
              <a:rPr lang="en-US" sz="2000" dirty="0" smtClean="0">
                <a:latin typeface="Calibri" pitchFamily="34" charset="0"/>
                <a:cs typeface="Calibri" pitchFamily="34" charset="0"/>
              </a:rPr>
              <a:t>droplets  increase.</a:t>
            </a:r>
          </a:p>
          <a:p>
            <a:pPr marL="0" indent="0">
              <a:buNone/>
            </a:pPr>
            <a:endParaRPr lang="en-US" sz="2000" dirty="0">
              <a:latin typeface="Calibri" pitchFamily="34" charset="0"/>
              <a:cs typeface="Calibri" pitchFamily="34" charset="0"/>
            </a:endParaRPr>
          </a:p>
          <a:p>
            <a:pPr marL="0" indent="0">
              <a:buNone/>
            </a:pPr>
            <a:endParaRPr lang="en-US" sz="2000" dirty="0" smtClean="0">
              <a:latin typeface="Calibri" pitchFamily="34" charset="0"/>
              <a:cs typeface="Calibri" pitchFamily="34" charset="0"/>
            </a:endParaRPr>
          </a:p>
          <a:p>
            <a:pPr marL="0" indent="0">
              <a:buNone/>
            </a:pPr>
            <a:endParaRPr lang="en-US" sz="2000" dirty="0">
              <a:latin typeface="Calibri" pitchFamily="34" charset="0"/>
              <a:cs typeface="Calibri" pitchFamily="34" charset="0"/>
            </a:endParaRPr>
          </a:p>
          <a:p>
            <a:pPr marL="0" indent="0">
              <a:buNone/>
            </a:pPr>
            <a:endParaRPr lang="en-US" sz="2000" dirty="0" smtClean="0">
              <a:latin typeface="Calibri" pitchFamily="34" charset="0"/>
              <a:cs typeface="Calibri" pitchFamily="34" charset="0"/>
            </a:endParaRPr>
          </a:p>
          <a:p>
            <a:pPr marL="0" indent="0">
              <a:buNone/>
            </a:pPr>
            <a:endParaRPr lang="en-US" sz="2000" dirty="0">
              <a:latin typeface="Calibri" pitchFamily="34" charset="0"/>
              <a:cs typeface="Calibri" pitchFamily="34" charset="0"/>
            </a:endParaRPr>
          </a:p>
          <a:p>
            <a:pPr marL="0" indent="0">
              <a:buNone/>
            </a:pPr>
            <a:endParaRPr lang="en-US" sz="2000" dirty="0" smtClean="0">
              <a:latin typeface="Calibri" pitchFamily="34" charset="0"/>
              <a:cs typeface="Calibri" pitchFamily="34" charset="0"/>
            </a:endParaRPr>
          </a:p>
          <a:p>
            <a:pPr marL="0" indent="0">
              <a:buNone/>
            </a:pPr>
            <a:endParaRPr lang="en-US" sz="2000" dirty="0">
              <a:latin typeface="Calibri" pitchFamily="34" charset="0"/>
              <a:cs typeface="Calibri" pitchFamily="34" charset="0"/>
            </a:endParaRPr>
          </a:p>
          <a:p>
            <a:pPr marL="0" indent="0">
              <a:buNone/>
            </a:pPr>
            <a:endParaRPr lang="en-US" sz="2000" dirty="0" smtClean="0">
              <a:latin typeface="Calibri" pitchFamily="34" charset="0"/>
              <a:cs typeface="Calibri" pitchFamily="34" charset="0"/>
            </a:endParaRPr>
          </a:p>
          <a:p>
            <a:pPr marL="0" indent="0">
              <a:buNone/>
            </a:pPr>
            <a:endParaRPr lang="en-US" sz="2000" dirty="0">
              <a:latin typeface="Calibri" pitchFamily="34" charset="0"/>
              <a:cs typeface="Calibri" pitchFamily="34" charset="0"/>
            </a:endParaRPr>
          </a:p>
          <a:p>
            <a:pPr marL="0" indent="0" algn="ctr">
              <a:buNone/>
            </a:pPr>
            <a:endParaRPr lang="en-US" sz="2000" dirty="0">
              <a:latin typeface="Calibri" pitchFamily="34" charset="0"/>
              <a:cs typeface="Calibri" pitchFamily="34" charset="0"/>
            </a:endParaRPr>
          </a:p>
          <a:p>
            <a:pPr marL="0" indent="0" algn="ctr">
              <a:buNone/>
            </a:pPr>
            <a:endParaRPr lang="en-US" sz="2000" dirty="0" smtClean="0">
              <a:latin typeface="Calibri" pitchFamily="34" charset="0"/>
              <a:cs typeface="Calibri" pitchFamily="34" charset="0"/>
            </a:endParaRPr>
          </a:p>
          <a:p>
            <a:pPr marL="0" indent="0" algn="ctr">
              <a:buNone/>
            </a:pPr>
            <a:r>
              <a:rPr lang="en-US" sz="2000" u="sng" dirty="0" smtClean="0">
                <a:latin typeface="Calibri" pitchFamily="34" charset="0"/>
                <a:cs typeface="Calibri" pitchFamily="34" charset="0"/>
              </a:rPr>
              <a:t>Figure 1 : </a:t>
            </a:r>
            <a:r>
              <a:rPr lang="en-US" sz="2000" dirty="0" smtClean="0">
                <a:latin typeface="Calibri" pitchFamily="34" charset="0"/>
                <a:cs typeface="Calibri" pitchFamily="34" charset="0"/>
              </a:rPr>
              <a:t>Horizontal </a:t>
            </a:r>
            <a:r>
              <a:rPr lang="en-US" sz="2000" dirty="0">
                <a:latin typeface="Calibri" pitchFamily="34" charset="0"/>
                <a:cs typeface="Calibri" pitchFamily="34" charset="0"/>
              </a:rPr>
              <a:t>velocity of </a:t>
            </a:r>
            <a:r>
              <a:rPr lang="en-US" sz="2000" dirty="0" smtClean="0">
                <a:latin typeface="Calibri" pitchFamily="34" charset="0"/>
                <a:cs typeface="Calibri" pitchFamily="34" charset="0"/>
              </a:rPr>
              <a:t>droplets of diameter 5</a:t>
            </a:r>
            <a:r>
              <a:rPr lang="en-US" sz="2000" dirty="0">
                <a:latin typeface="Calibri" pitchFamily="34" charset="0"/>
                <a:cs typeface="Calibri" pitchFamily="34" charset="0"/>
              </a:rPr>
              <a:t> </a:t>
            </a:r>
            <a:r>
              <a:rPr lang="en-US" sz="2000" dirty="0" smtClean="0">
                <a:latin typeface="Calibri" pitchFamily="34" charset="0"/>
                <a:cs typeface="Calibri" pitchFamily="34" charset="0"/>
              </a:rPr>
              <a:t>µm and </a:t>
            </a:r>
          </a:p>
          <a:p>
            <a:pPr marL="0" indent="0" algn="ctr">
              <a:buNone/>
            </a:pPr>
            <a:r>
              <a:rPr lang="en-US" sz="2000" dirty="0" smtClean="0">
                <a:latin typeface="Calibri" pitchFamily="34" charset="0"/>
                <a:cs typeface="Calibri" pitchFamily="34" charset="0"/>
              </a:rPr>
              <a:t>10 </a:t>
            </a:r>
            <a:r>
              <a:rPr lang="en-US" sz="2000" dirty="0">
                <a:latin typeface="Calibri" pitchFamily="34" charset="0"/>
                <a:cs typeface="Calibri" pitchFamily="34" charset="0"/>
              </a:rPr>
              <a:t>µm</a:t>
            </a:r>
            <a:r>
              <a:rPr lang="en-US" sz="2000" dirty="0" smtClean="0">
                <a:latin typeface="Calibri" pitchFamily="34" charset="0"/>
                <a:cs typeface="Calibri" pitchFamily="34" charset="0"/>
              </a:rPr>
              <a:t> as a </a:t>
            </a:r>
            <a:r>
              <a:rPr lang="en-US" sz="2000" dirty="0">
                <a:latin typeface="Calibri" pitchFamily="34" charset="0"/>
                <a:cs typeface="Calibri" pitchFamily="34" charset="0"/>
              </a:rPr>
              <a:t>function of </a:t>
            </a:r>
            <a:r>
              <a:rPr lang="en-US" sz="2000" dirty="0" smtClean="0">
                <a:latin typeface="Calibri" pitchFamily="34" charset="0"/>
                <a:cs typeface="Calibri" pitchFamily="34" charset="0"/>
              </a:rPr>
              <a:t>time</a:t>
            </a:r>
          </a:p>
          <a:p>
            <a:pPr marL="0" indent="0">
              <a:buNone/>
            </a:pPr>
            <a:endParaRPr lang="en-US" sz="2000" dirty="0">
              <a:latin typeface="Calibri" pitchFamily="34" charset="0"/>
              <a:cs typeface="Calibri" pitchFamily="34" charset="0"/>
            </a:endParaRPr>
          </a:p>
          <a:p>
            <a:pPr marL="0" indent="0">
              <a:buNone/>
            </a:pPr>
            <a:endParaRPr lang="en-US" sz="2000" dirty="0" smtClean="0">
              <a:latin typeface="Calibri" pitchFamily="34" charset="0"/>
              <a:cs typeface="Calibri" pitchFamily="34" charset="0"/>
            </a:endParaRPr>
          </a:p>
          <a:p>
            <a:pPr marL="0" indent="0">
              <a:buNone/>
            </a:pPr>
            <a:endParaRPr lang="en-US" sz="2000" dirty="0" smtClean="0">
              <a:latin typeface="Calibri" pitchFamily="34" charset="0"/>
              <a:cs typeface="Calibri" pitchFamily="34" charset="0"/>
            </a:endParaRPr>
          </a:p>
          <a:p>
            <a:pPr marL="0" indent="0">
              <a:buNone/>
            </a:pPr>
            <a:endParaRPr lang="en-US" sz="2000" dirty="0">
              <a:latin typeface="Calibri" pitchFamily="34" charset="0"/>
              <a:cs typeface="Calibri" pitchFamily="34" charset="0"/>
            </a:endParaRPr>
          </a:p>
          <a:p>
            <a:pPr marL="0" indent="0">
              <a:buNone/>
            </a:pPr>
            <a:endParaRPr lang="en-IN" sz="2000" dirty="0">
              <a:latin typeface="Calibri" pitchFamily="34" charset="0"/>
              <a:cs typeface="Calibri" pitchFamily="34" charset="0"/>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620000" y="18288"/>
            <a:ext cx="1416496" cy="329184"/>
          </a:xfrm>
        </p:spPr>
        <p:txBody>
          <a:bodyPr/>
          <a:lstStyle/>
          <a:p>
            <a:r>
              <a:rPr lang="en-IN" dirty="0" smtClean="0"/>
              <a:t>                      </a:t>
            </a:r>
            <a:fld id="{CCA186FF-3931-43C8-B9C0-39F11B89C4F0}" type="slidenum">
              <a:rPr lang="en-IN" smtClean="0"/>
              <a:t>9</a:t>
            </a:fld>
            <a:endParaRPr lang="en-IN" dirty="0"/>
          </a:p>
        </p:txBody>
      </p:sp>
      <p:pic>
        <p:nvPicPr>
          <p:cNvPr id="5122" name="Picture 2" descr="C:\Users\arpita3341\Desktop\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092" y="1628800"/>
            <a:ext cx="5832648" cy="394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8803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2113</TotalTime>
  <Words>1471</Words>
  <Application>Microsoft Office PowerPoint</Application>
  <PresentationFormat>On-screen Show (4:3)</PresentationFormat>
  <Paragraphs>195</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Chemical Engineering Undergraduate Research Project</vt:lpstr>
      <vt:lpstr>Outline</vt:lpstr>
      <vt:lpstr>Introduction</vt:lpstr>
      <vt:lpstr>PowerPoint Presentation</vt:lpstr>
      <vt:lpstr>PowerPoint Presentation</vt:lpstr>
      <vt:lpstr>Mathematical  Modeling  of  Dynamic  Behavior  of  Droplets </vt:lpstr>
      <vt:lpstr>PowerPoint Presentation</vt:lpstr>
      <vt:lpstr>PowerPoint Presentation</vt:lpstr>
      <vt:lpstr>PowerPoint Presentation</vt:lpstr>
      <vt:lpstr>Beggs  et al.  Model</vt:lpstr>
      <vt:lpstr>PowerPoint Presentation</vt:lpstr>
      <vt:lpstr>PowerPoint Presentation</vt:lpstr>
      <vt:lpstr>Conclusions</vt:lpstr>
      <vt:lpstr>Recommendation  for  future  study : </vt:lpstr>
      <vt:lpstr>Thank</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Engineering Undergraduate Research Project</dc:title>
  <dc:creator>arpita3341</dc:creator>
  <cp:lastModifiedBy>arpita3341</cp:lastModifiedBy>
  <cp:revision>101</cp:revision>
  <dcterms:created xsi:type="dcterms:W3CDTF">2020-08-14T09:38:03Z</dcterms:created>
  <dcterms:modified xsi:type="dcterms:W3CDTF">2022-01-24T07:11:07Z</dcterms:modified>
</cp:coreProperties>
</file>