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9" r:id="rId4"/>
    <p:sldId id="258" r:id="rId5"/>
    <p:sldId id="263" r:id="rId6"/>
    <p:sldId id="261" r:id="rId7"/>
    <p:sldId id="262" r:id="rId8"/>
    <p:sldId id="264" r:id="rId9"/>
    <p:sldId id="265" r:id="rId10"/>
    <p:sldId id="266" r:id="rId11"/>
    <p:sldId id="267" r:id="rId12"/>
    <p:sldId id="268" r:id="rId13"/>
    <p:sldId id="269" r:id="rId14"/>
    <p:sldId id="278" r:id="rId15"/>
    <p:sldId id="270" r:id="rId16"/>
    <p:sldId id="271" r:id="rId17"/>
    <p:sldId id="272" r:id="rId18"/>
    <p:sldId id="273" r:id="rId19"/>
    <p:sldId id="274" r:id="rId20"/>
    <p:sldId id="275" r:id="rId21"/>
    <p:sldId id="276" r:id="rId22"/>
    <p:sldId id="279" r:id="rId23"/>
    <p:sldId id="277" r:id="rId24"/>
  </p:sldIdLst>
  <p:sldSz cx="18288000" cy="10287000"/>
  <p:notesSz cx="6858000" cy="9144000"/>
  <p:embeddedFontLst>
    <p:embeddedFont>
      <p:font typeface="Poppins Medium" charset="0"/>
      <p:regular r:id="rId25"/>
    </p:embeddedFont>
    <p:embeddedFont>
      <p:font typeface="Montserrat Classic Bold" charset="0"/>
      <p:regular r:id="rId26"/>
    </p:embeddedFont>
    <p:embeddedFont>
      <p:font typeface="Calibri" pitchFamily="34" charset="0"/>
      <p:regular r:id="rId27"/>
      <p:bold r:id="rId28"/>
      <p:italic r:id="rId29"/>
      <p:boldItalic r:id="rId30"/>
    </p:embeddedFont>
    <p:embeddedFont>
      <p:font typeface="Open Sans" pitchFamily="34" charset="0"/>
      <p:regular r:id="rId31"/>
    </p:embeddedFont>
    <p:embeddedFont>
      <p:font typeface="Open Sans Extra Bold" charset="0"/>
      <p:regular r:id="rId32"/>
    </p:embeddedFont>
    <p:embeddedFont>
      <p:font typeface="Open Sans Light" charset="0"/>
      <p:regular r:id="rId33"/>
    </p:embeddedFont>
    <p:embeddedFont>
      <p:font typeface="Open Sans Light Bold" charset="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54" d="100"/>
          <a:sy n="54" d="100"/>
        </p:scale>
        <p:origin x="-27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8.sv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31.sv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0" y="7504795"/>
            <a:ext cx="5743699" cy="2782205"/>
            <a:chOff x="0" y="0"/>
            <a:chExt cx="1942930" cy="941141"/>
          </a:xfrm>
        </p:grpSpPr>
        <p:sp>
          <p:nvSpPr>
            <p:cNvPr id="3" name="Freeform 3"/>
            <p:cNvSpPr/>
            <p:nvPr/>
          </p:nvSpPr>
          <p:spPr>
            <a:xfrm>
              <a:off x="0" y="0"/>
              <a:ext cx="1942930" cy="941141"/>
            </a:xfrm>
            <a:custGeom>
              <a:avLst/>
              <a:gdLst/>
              <a:ahLst/>
              <a:cxnLst/>
              <a:rect l="l" t="t" r="r" b="b"/>
              <a:pathLst>
                <a:path w="1942930" h="941141">
                  <a:moveTo>
                    <a:pt x="0" y="0"/>
                  </a:moveTo>
                  <a:lnTo>
                    <a:pt x="1942930" y="0"/>
                  </a:lnTo>
                  <a:lnTo>
                    <a:pt x="1942930" y="941141"/>
                  </a:lnTo>
                  <a:lnTo>
                    <a:pt x="0" y="941141"/>
                  </a:lnTo>
                  <a:close/>
                </a:path>
              </a:pathLst>
            </a:custGeom>
            <a:solidFill>
              <a:srgbClr val="1D7144"/>
            </a:solidFill>
          </p:spPr>
        </p:sp>
      </p:grpSp>
      <p:grpSp>
        <p:nvGrpSpPr>
          <p:cNvPr id="4" name="Group 4"/>
          <p:cNvGrpSpPr/>
          <p:nvPr/>
        </p:nvGrpSpPr>
        <p:grpSpPr>
          <a:xfrm>
            <a:off x="5743699" y="7504795"/>
            <a:ext cx="12544301" cy="2782205"/>
            <a:chOff x="0" y="0"/>
            <a:chExt cx="4243381" cy="941141"/>
          </a:xfrm>
        </p:grpSpPr>
        <p:sp>
          <p:nvSpPr>
            <p:cNvPr id="5" name="Freeform 5"/>
            <p:cNvSpPr/>
            <p:nvPr/>
          </p:nvSpPr>
          <p:spPr>
            <a:xfrm>
              <a:off x="0" y="0"/>
              <a:ext cx="4243381" cy="941141"/>
            </a:xfrm>
            <a:custGeom>
              <a:avLst/>
              <a:gdLst/>
              <a:ahLst/>
              <a:cxnLst/>
              <a:rect l="l" t="t" r="r" b="b"/>
              <a:pathLst>
                <a:path w="4243381" h="941141">
                  <a:moveTo>
                    <a:pt x="0" y="0"/>
                  </a:moveTo>
                  <a:lnTo>
                    <a:pt x="4243381" y="0"/>
                  </a:lnTo>
                  <a:lnTo>
                    <a:pt x="4243381" y="941141"/>
                  </a:lnTo>
                  <a:lnTo>
                    <a:pt x="0" y="941141"/>
                  </a:lnTo>
                  <a:close/>
                </a:path>
              </a:pathLst>
            </a:custGeom>
            <a:solidFill>
              <a:srgbClr val="76DD94"/>
            </a:solidFill>
          </p:spPr>
        </p:sp>
      </p:grpSp>
      <p:pic>
        <p:nvPicPr>
          <p:cNvPr id="6" name="Picture 6"/>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rot="-5400000">
            <a:off x="2971019" y="7504795"/>
            <a:ext cx="2782205" cy="2782205"/>
          </a:xfrm>
          <a:prstGeom prst="rect">
            <a:avLst/>
          </a:prstGeom>
        </p:spPr>
      </p:pic>
      <p:grpSp>
        <p:nvGrpSpPr>
          <p:cNvPr id="7" name="Group 7"/>
          <p:cNvGrpSpPr/>
          <p:nvPr/>
        </p:nvGrpSpPr>
        <p:grpSpPr>
          <a:xfrm>
            <a:off x="5753224" y="813810"/>
            <a:ext cx="9511178" cy="214890"/>
            <a:chOff x="0" y="0"/>
            <a:chExt cx="25294954" cy="571500"/>
          </a:xfrm>
        </p:grpSpPr>
        <p:sp>
          <p:nvSpPr>
            <p:cNvPr id="8" name="Freeform 8"/>
            <p:cNvSpPr/>
            <p:nvPr/>
          </p:nvSpPr>
          <p:spPr>
            <a:xfrm>
              <a:off x="0" y="255270"/>
              <a:ext cx="25294954" cy="69850"/>
            </a:xfrm>
            <a:custGeom>
              <a:avLst/>
              <a:gdLst/>
              <a:ahLst/>
              <a:cxnLst/>
              <a:rect l="l" t="t" r="r" b="b"/>
              <a:pathLst>
                <a:path w="25294954" h="69850">
                  <a:moveTo>
                    <a:pt x="25004123" y="0"/>
                  </a:moveTo>
                  <a:lnTo>
                    <a:pt x="0" y="0"/>
                  </a:lnTo>
                  <a:lnTo>
                    <a:pt x="0" y="69850"/>
                  </a:lnTo>
                  <a:lnTo>
                    <a:pt x="25294954" y="69850"/>
                  </a:lnTo>
                  <a:lnTo>
                    <a:pt x="25294954" y="0"/>
                  </a:lnTo>
                  <a:close/>
                </a:path>
              </a:pathLst>
            </a:custGeom>
            <a:solidFill>
              <a:srgbClr val="000000"/>
            </a:solidFill>
          </p:spPr>
        </p:sp>
      </p:grpSp>
      <p:sp>
        <p:nvSpPr>
          <p:cNvPr id="9" name="TextBox 9"/>
          <p:cNvSpPr txBox="1"/>
          <p:nvPr/>
        </p:nvSpPr>
        <p:spPr>
          <a:xfrm>
            <a:off x="1956377" y="3941756"/>
            <a:ext cx="14721574" cy="2912116"/>
          </a:xfrm>
          <a:prstGeom prst="rect">
            <a:avLst/>
          </a:prstGeom>
        </p:spPr>
        <p:txBody>
          <a:bodyPr lIns="0" tIns="0" rIns="0" bIns="0" rtlCol="0" anchor="t">
            <a:spAutoFit/>
          </a:bodyPr>
          <a:lstStyle/>
          <a:p>
            <a:pPr>
              <a:lnSpc>
                <a:spcPts val="7679"/>
              </a:lnSpc>
            </a:pPr>
            <a:r>
              <a:rPr lang="en-US" sz="6399" dirty="0">
                <a:solidFill>
                  <a:srgbClr val="000000"/>
                </a:solidFill>
                <a:latin typeface="Poppins Medium"/>
              </a:rPr>
              <a:t>Bengali and Hindi Signature Verification using Convolution Siamese Network</a:t>
            </a:r>
          </a:p>
        </p:txBody>
      </p:sp>
      <p:pic>
        <p:nvPicPr>
          <p:cNvPr id="10" name="Picture 10"/>
          <p:cNvPicPr>
            <a:picLocks noChangeAspect="1"/>
          </p:cNvPicPr>
          <p:nvPr/>
        </p:nvPicPr>
        <p:blipFill>
          <a:blip r:embed="rId4"/>
          <a:srcRect/>
          <a:stretch>
            <a:fillRect/>
          </a:stretch>
        </p:blipFill>
        <p:spPr>
          <a:xfrm>
            <a:off x="15374896" y="1028700"/>
            <a:ext cx="1986951" cy="1677508"/>
          </a:xfrm>
          <a:prstGeom prst="rect">
            <a:avLst/>
          </a:prstGeom>
        </p:spPr>
      </p:pic>
      <p:sp>
        <p:nvSpPr>
          <p:cNvPr id="11" name="TextBox 11"/>
          <p:cNvSpPr txBox="1"/>
          <p:nvPr/>
        </p:nvSpPr>
        <p:spPr>
          <a:xfrm>
            <a:off x="1956377" y="1568277"/>
            <a:ext cx="11838097" cy="970706"/>
          </a:xfrm>
          <a:prstGeom prst="rect">
            <a:avLst/>
          </a:prstGeom>
        </p:spPr>
        <p:txBody>
          <a:bodyPr lIns="0" tIns="0" rIns="0" bIns="0" rtlCol="0" anchor="t">
            <a:spAutoFit/>
          </a:bodyPr>
          <a:lstStyle/>
          <a:p>
            <a:pPr>
              <a:lnSpc>
                <a:spcPts val="7679"/>
              </a:lnSpc>
            </a:pPr>
            <a:r>
              <a:rPr lang="en-US" sz="6399">
                <a:solidFill>
                  <a:srgbClr val="000000"/>
                </a:solidFill>
                <a:latin typeface="Poppins Medium"/>
              </a:rPr>
              <a:t>PROJECT PRESENTATION</a:t>
            </a:r>
          </a:p>
        </p:txBody>
      </p:sp>
      <p:sp>
        <p:nvSpPr>
          <p:cNvPr id="12" name="TextBox 12"/>
          <p:cNvSpPr txBox="1"/>
          <p:nvPr/>
        </p:nvSpPr>
        <p:spPr>
          <a:xfrm>
            <a:off x="15374896" y="813810"/>
            <a:ext cx="1884404" cy="208008"/>
          </a:xfrm>
          <a:prstGeom prst="rect">
            <a:avLst/>
          </a:prstGeom>
        </p:spPr>
        <p:txBody>
          <a:bodyPr lIns="0" tIns="0" rIns="0" bIns="0" rtlCol="0" anchor="t">
            <a:spAutoFit/>
          </a:bodyPr>
          <a:lstStyle/>
          <a:p>
            <a:pPr algn="r">
              <a:lnSpc>
                <a:spcPts val="1680"/>
              </a:lnSpc>
            </a:pPr>
            <a:r>
              <a:rPr lang="en-US" sz="1400" spc="98">
                <a:solidFill>
                  <a:srgbClr val="000000"/>
                </a:solidFill>
                <a:latin typeface="Poppins Medium"/>
              </a:rPr>
              <a:t>JULY 2021</a:t>
            </a:r>
          </a:p>
        </p:txBody>
      </p:sp>
      <p:sp>
        <p:nvSpPr>
          <p:cNvPr id="13" name="TextBox 13"/>
          <p:cNvSpPr txBox="1"/>
          <p:nvPr/>
        </p:nvSpPr>
        <p:spPr>
          <a:xfrm>
            <a:off x="1028700" y="813810"/>
            <a:ext cx="4573212" cy="208008"/>
          </a:xfrm>
          <a:prstGeom prst="rect">
            <a:avLst/>
          </a:prstGeom>
        </p:spPr>
        <p:txBody>
          <a:bodyPr lIns="0" tIns="0" rIns="0" bIns="0" rtlCol="0" anchor="t">
            <a:spAutoFit/>
          </a:bodyPr>
          <a:lstStyle/>
          <a:p>
            <a:pPr>
              <a:lnSpc>
                <a:spcPts val="1680"/>
              </a:lnSpc>
            </a:pPr>
            <a:r>
              <a:rPr lang="en-US" sz="1400" spc="98">
                <a:solidFill>
                  <a:srgbClr val="000000"/>
                </a:solidFill>
                <a:latin typeface="Poppins Medium"/>
              </a:rPr>
              <a:t>BUDGE-BUDGE INSTITUTE OF TECHNOLOGY</a:t>
            </a:r>
          </a:p>
        </p:txBody>
      </p:sp>
      <p:grpSp>
        <p:nvGrpSpPr>
          <p:cNvPr id="14" name="Group 14"/>
          <p:cNvGrpSpPr/>
          <p:nvPr/>
        </p:nvGrpSpPr>
        <p:grpSpPr>
          <a:xfrm>
            <a:off x="3311187" y="7640976"/>
            <a:ext cx="14904606" cy="1684372"/>
            <a:chOff x="0" y="-76200"/>
            <a:chExt cx="20177608" cy="2536075"/>
          </a:xfrm>
        </p:grpSpPr>
        <p:sp>
          <p:nvSpPr>
            <p:cNvPr id="15" name="TextBox 15"/>
            <p:cNvSpPr txBox="1"/>
            <p:nvPr/>
          </p:nvSpPr>
          <p:spPr>
            <a:xfrm>
              <a:off x="0" y="-76200"/>
              <a:ext cx="20177608" cy="1064221"/>
            </a:xfrm>
            <a:prstGeom prst="rect">
              <a:avLst/>
            </a:prstGeom>
          </p:spPr>
          <p:txBody>
            <a:bodyPr lIns="0" tIns="0" rIns="0" bIns="0" rtlCol="0" anchor="t">
              <a:spAutoFit/>
            </a:bodyPr>
            <a:lstStyle/>
            <a:p>
              <a:pPr algn="ctr">
                <a:lnSpc>
                  <a:spcPts val="6568"/>
                </a:lnSpc>
              </a:pPr>
              <a:r>
                <a:rPr lang="en-US" sz="4865" spc="729" dirty="0">
                  <a:solidFill>
                    <a:srgbClr val="000000"/>
                  </a:solidFill>
                  <a:latin typeface="Montserrat Classic Bold"/>
                </a:rPr>
                <a:t>PRESENTED BY: ARPITA HALDER</a:t>
              </a:r>
            </a:p>
          </p:txBody>
        </p:sp>
        <p:sp>
          <p:nvSpPr>
            <p:cNvPr id="16" name="TextBox 16"/>
            <p:cNvSpPr txBox="1"/>
            <p:nvPr/>
          </p:nvSpPr>
          <p:spPr>
            <a:xfrm>
              <a:off x="0" y="1397908"/>
              <a:ext cx="20177608" cy="1061967"/>
            </a:xfrm>
            <a:prstGeom prst="rect">
              <a:avLst/>
            </a:prstGeom>
          </p:spPr>
          <p:txBody>
            <a:bodyPr lIns="0" tIns="0" rIns="0" bIns="0" rtlCol="0" anchor="t">
              <a:spAutoFit/>
            </a:bodyPr>
            <a:lstStyle/>
            <a:p>
              <a:pPr algn="ctr">
                <a:lnSpc>
                  <a:spcPts val="5514"/>
                </a:lnSpc>
              </a:pPr>
              <a:r>
                <a:rPr lang="en-US" sz="3938" dirty="0">
                  <a:solidFill>
                    <a:srgbClr val="000000"/>
                  </a:solidFill>
                  <a:latin typeface="Marta Italics"/>
                </a:rPr>
                <a:t>Supervisor: </a:t>
              </a:r>
              <a:r>
                <a:rPr lang="en-US" sz="3938" dirty="0" smtClean="0">
                  <a:solidFill>
                    <a:srgbClr val="000000"/>
                  </a:solidFill>
                  <a:latin typeface="Marta Italics"/>
                </a:rPr>
                <a:t>Prof </a:t>
              </a:r>
              <a:r>
                <a:rPr lang="en-US" sz="3938" dirty="0" err="1">
                  <a:solidFill>
                    <a:srgbClr val="000000"/>
                  </a:solidFill>
                  <a:latin typeface="Marta Italics"/>
                </a:rPr>
                <a:t>Bimal</a:t>
              </a:r>
              <a:r>
                <a:rPr lang="en-US" sz="3938" dirty="0">
                  <a:solidFill>
                    <a:srgbClr val="000000"/>
                  </a:solidFill>
                  <a:latin typeface="Marta Italics"/>
                </a:rPr>
                <a:t> </a:t>
              </a:r>
              <a:r>
                <a:rPr lang="en-US" sz="3938" dirty="0" err="1">
                  <a:solidFill>
                    <a:srgbClr val="000000"/>
                  </a:solidFill>
                  <a:latin typeface="Marta Italics"/>
                </a:rPr>
                <a:t>Datta</a:t>
              </a:r>
              <a:endParaRPr lang="en-US" sz="3938" dirty="0">
                <a:solidFill>
                  <a:srgbClr val="000000"/>
                </a:solidFill>
                <a:latin typeface="Marta Italics"/>
              </a:endParaRPr>
            </a:p>
          </p:txBody>
        </p:sp>
      </p:grpSp>
      <p:sp>
        <p:nvSpPr>
          <p:cNvPr id="17" name="Rectangle 16"/>
          <p:cNvSpPr/>
          <p:nvPr/>
        </p:nvSpPr>
        <p:spPr>
          <a:xfrm>
            <a:off x="6644509" y="9209782"/>
            <a:ext cx="8237961" cy="1077218"/>
          </a:xfrm>
          <a:prstGeom prst="rect">
            <a:avLst/>
          </a:prstGeom>
          <a:noFill/>
        </p:spPr>
        <p:txBody>
          <a:bodyPr wrap="none" lIns="91440" tIns="45720" rIns="91440" bIns="45720">
            <a:spAutoFit/>
          </a:bodyPr>
          <a:lstStyle/>
          <a:p>
            <a:pPr algn="ctr"/>
            <a:r>
              <a:rPr lang="en-US" sz="3200" b="0" cap="none" spc="0" dirty="0" smtClean="0">
                <a:ln w="0"/>
                <a:solidFill>
                  <a:schemeClr val="tx1"/>
                </a:solidFill>
                <a:effectLst>
                  <a:outerShdw blurRad="38100" dist="19050" dir="2700000" algn="tl" rotWithShape="0">
                    <a:schemeClr val="dk1">
                      <a:alpha val="40000"/>
                    </a:schemeClr>
                  </a:outerShdw>
                </a:effectLst>
              </a:rPr>
              <a:t>Department: Computer Science and Engineering</a:t>
            </a:r>
          </a:p>
          <a:p>
            <a:pPr algn="ctr"/>
            <a:r>
              <a:rPr lang="en-US" sz="3200" dirty="0" smtClean="0">
                <a:ln w="0"/>
                <a:effectLst>
                  <a:outerShdw blurRad="38100" dist="19050" dir="2700000" algn="tl" rotWithShape="0">
                    <a:schemeClr val="dk1">
                      <a:alpha val="40000"/>
                    </a:schemeClr>
                  </a:outerShdw>
                </a:effectLst>
              </a:rPr>
              <a:t>Roll no. 27600117072</a:t>
            </a:r>
            <a:endParaRPr lang="en-US" sz="32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7373722" y="7504795"/>
            <a:ext cx="10914278" cy="2782205"/>
            <a:chOff x="0" y="0"/>
            <a:chExt cx="3691990" cy="941141"/>
          </a:xfrm>
        </p:grpSpPr>
        <p:sp>
          <p:nvSpPr>
            <p:cNvPr id="3" name="Freeform 3"/>
            <p:cNvSpPr/>
            <p:nvPr/>
          </p:nvSpPr>
          <p:spPr>
            <a:xfrm>
              <a:off x="0" y="0"/>
              <a:ext cx="3691990" cy="941141"/>
            </a:xfrm>
            <a:custGeom>
              <a:avLst/>
              <a:gdLst/>
              <a:ahLst/>
              <a:cxnLst/>
              <a:rect l="l" t="t" r="r" b="b"/>
              <a:pathLst>
                <a:path w="3691990" h="941141">
                  <a:moveTo>
                    <a:pt x="0" y="0"/>
                  </a:moveTo>
                  <a:lnTo>
                    <a:pt x="3691990" y="0"/>
                  </a:lnTo>
                  <a:lnTo>
                    <a:pt x="3691990" y="941141"/>
                  </a:lnTo>
                  <a:lnTo>
                    <a:pt x="0" y="941141"/>
                  </a:lnTo>
                  <a:close/>
                </a:path>
              </a:pathLst>
            </a:custGeom>
            <a:solidFill>
              <a:srgbClr val="F17318"/>
            </a:solidFill>
          </p:spPr>
        </p:sp>
      </p:grpSp>
      <p:grpSp>
        <p:nvGrpSpPr>
          <p:cNvPr id="4" name="Group 4"/>
          <p:cNvGrpSpPr/>
          <p:nvPr/>
        </p:nvGrpSpPr>
        <p:grpSpPr>
          <a:xfrm>
            <a:off x="0" y="7504795"/>
            <a:ext cx="7489742" cy="2782205"/>
            <a:chOff x="0" y="0"/>
            <a:chExt cx="2533567" cy="941141"/>
          </a:xfrm>
        </p:grpSpPr>
        <p:sp>
          <p:nvSpPr>
            <p:cNvPr id="5" name="Freeform 5"/>
            <p:cNvSpPr/>
            <p:nvPr/>
          </p:nvSpPr>
          <p:spPr>
            <a:xfrm>
              <a:off x="0" y="0"/>
              <a:ext cx="2533567" cy="941141"/>
            </a:xfrm>
            <a:custGeom>
              <a:avLst/>
              <a:gdLst/>
              <a:ahLst/>
              <a:cxnLst/>
              <a:rect l="l" t="t" r="r" b="b"/>
              <a:pathLst>
                <a:path w="2533567" h="941141">
                  <a:moveTo>
                    <a:pt x="0" y="0"/>
                  </a:moveTo>
                  <a:lnTo>
                    <a:pt x="2533567" y="0"/>
                  </a:lnTo>
                  <a:lnTo>
                    <a:pt x="2533567" y="941141"/>
                  </a:lnTo>
                  <a:lnTo>
                    <a:pt x="0" y="941141"/>
                  </a:lnTo>
                  <a:close/>
                </a:path>
              </a:pathLst>
            </a:custGeom>
            <a:solidFill>
              <a:srgbClr val="005CE6"/>
            </a:solidFill>
          </p:spPr>
        </p:sp>
      </p:grpSp>
      <p:pic>
        <p:nvPicPr>
          <p:cNvPr id="6" name="Picture 6"/>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rot="5400000">
            <a:off x="7373722" y="7504795"/>
            <a:ext cx="2782205" cy="2782205"/>
          </a:xfrm>
          <a:prstGeom prst="rect">
            <a:avLst/>
          </a:prstGeom>
        </p:spPr>
      </p:pic>
      <p:pic>
        <p:nvPicPr>
          <p:cNvPr id="7" name="Picture 7"/>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rot="5400000">
            <a:off x="10155927" y="7504795"/>
            <a:ext cx="2782205" cy="2782205"/>
          </a:xfrm>
          <a:prstGeom prst="rect">
            <a:avLst/>
          </a:prstGeom>
        </p:spPr>
      </p:pic>
      <p:grpSp>
        <p:nvGrpSpPr>
          <p:cNvPr id="8" name="Group 8"/>
          <p:cNvGrpSpPr/>
          <p:nvPr/>
        </p:nvGrpSpPr>
        <p:grpSpPr>
          <a:xfrm>
            <a:off x="15505795" y="7504795"/>
            <a:ext cx="2782205" cy="2782205"/>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5F5EF"/>
            </a:solidFill>
          </p:spPr>
        </p:sp>
      </p:grpSp>
      <p:sp>
        <p:nvSpPr>
          <p:cNvPr id="10" name="TextBox 10"/>
          <p:cNvSpPr txBox="1"/>
          <p:nvPr/>
        </p:nvSpPr>
        <p:spPr>
          <a:xfrm>
            <a:off x="1976010" y="1884560"/>
            <a:ext cx="2529347" cy="721096"/>
          </a:xfrm>
          <a:prstGeom prst="rect">
            <a:avLst/>
          </a:prstGeom>
        </p:spPr>
        <p:txBody>
          <a:bodyPr lIns="0" tIns="0" rIns="0" bIns="0" rtlCol="0" anchor="t">
            <a:spAutoFit/>
          </a:bodyPr>
          <a:lstStyle/>
          <a:p>
            <a:pPr>
              <a:lnSpc>
                <a:spcPts val="5759"/>
              </a:lnSpc>
            </a:pPr>
            <a:r>
              <a:rPr lang="en-US" sz="4800">
                <a:solidFill>
                  <a:srgbClr val="000000"/>
                </a:solidFill>
                <a:latin typeface="Poppins Medium"/>
              </a:rPr>
              <a:t>Bengali</a:t>
            </a:r>
          </a:p>
        </p:txBody>
      </p:sp>
      <p:sp>
        <p:nvSpPr>
          <p:cNvPr id="11" name="TextBox 11"/>
          <p:cNvSpPr txBox="1"/>
          <p:nvPr/>
        </p:nvSpPr>
        <p:spPr>
          <a:xfrm>
            <a:off x="1976010" y="4765731"/>
            <a:ext cx="5646620" cy="721096"/>
          </a:xfrm>
          <a:prstGeom prst="rect">
            <a:avLst/>
          </a:prstGeom>
        </p:spPr>
        <p:txBody>
          <a:bodyPr lIns="0" tIns="0" rIns="0" bIns="0" rtlCol="0" anchor="t">
            <a:spAutoFit/>
          </a:bodyPr>
          <a:lstStyle/>
          <a:p>
            <a:pPr>
              <a:lnSpc>
                <a:spcPts val="5759"/>
              </a:lnSpc>
            </a:pPr>
            <a:r>
              <a:rPr lang="en-US" sz="4800">
                <a:solidFill>
                  <a:srgbClr val="000000"/>
                </a:solidFill>
                <a:latin typeface="Poppins Medium"/>
              </a:rPr>
              <a:t>Hindi</a:t>
            </a:r>
          </a:p>
        </p:txBody>
      </p:sp>
      <p:sp>
        <p:nvSpPr>
          <p:cNvPr id="12" name="TextBox 12"/>
          <p:cNvSpPr txBox="1"/>
          <p:nvPr/>
        </p:nvSpPr>
        <p:spPr>
          <a:xfrm>
            <a:off x="6388047" y="2001287"/>
            <a:ext cx="4760171" cy="1234440"/>
          </a:xfrm>
          <a:prstGeom prst="rect">
            <a:avLst/>
          </a:prstGeom>
        </p:spPr>
        <p:txBody>
          <a:bodyPr lIns="0" tIns="0" rIns="0" bIns="0" rtlCol="0" anchor="t">
            <a:spAutoFit/>
          </a:bodyPr>
          <a:lstStyle/>
          <a:p>
            <a:pPr>
              <a:lnSpc>
                <a:spcPts val="4940"/>
              </a:lnSpc>
            </a:pPr>
            <a:r>
              <a:rPr lang="en-US" sz="3800" spc="38">
                <a:solidFill>
                  <a:srgbClr val="000000"/>
                </a:solidFill>
                <a:latin typeface="HK Grotesk Light Bold"/>
              </a:rPr>
              <a:t>100 classes</a:t>
            </a:r>
          </a:p>
          <a:p>
            <a:pPr>
              <a:lnSpc>
                <a:spcPts val="4940"/>
              </a:lnSpc>
            </a:pPr>
            <a:r>
              <a:rPr lang="en-US" sz="3800" spc="38">
                <a:solidFill>
                  <a:srgbClr val="000000"/>
                </a:solidFill>
                <a:latin typeface="HK Grotesk Light Bold"/>
              </a:rPr>
              <a:t>1.4 GB Total File size </a:t>
            </a:r>
          </a:p>
        </p:txBody>
      </p:sp>
      <p:sp>
        <p:nvSpPr>
          <p:cNvPr id="13" name="TextBox 13"/>
          <p:cNvSpPr txBox="1"/>
          <p:nvPr/>
        </p:nvSpPr>
        <p:spPr>
          <a:xfrm>
            <a:off x="6200426" y="4727631"/>
            <a:ext cx="5667199" cy="1271270"/>
          </a:xfrm>
          <a:prstGeom prst="rect">
            <a:avLst/>
          </a:prstGeom>
        </p:spPr>
        <p:txBody>
          <a:bodyPr lIns="0" tIns="0" rIns="0" bIns="0" rtlCol="0" anchor="t">
            <a:spAutoFit/>
          </a:bodyPr>
          <a:lstStyle/>
          <a:p>
            <a:pPr>
              <a:lnSpc>
                <a:spcPts val="5070"/>
              </a:lnSpc>
            </a:pPr>
            <a:r>
              <a:rPr lang="en-US" sz="3900" spc="39">
                <a:solidFill>
                  <a:srgbClr val="000000"/>
                </a:solidFill>
                <a:latin typeface="HK Grotesk Light Bold"/>
              </a:rPr>
              <a:t>160 classes</a:t>
            </a:r>
          </a:p>
          <a:p>
            <a:pPr>
              <a:lnSpc>
                <a:spcPts val="5070"/>
              </a:lnSpc>
            </a:pPr>
            <a:r>
              <a:rPr lang="en-US" sz="3900" spc="39">
                <a:solidFill>
                  <a:srgbClr val="000000"/>
                </a:solidFill>
                <a:latin typeface="HK Grotesk Light Bold"/>
              </a:rPr>
              <a:t>2.25 GB Total File size</a:t>
            </a:r>
          </a:p>
        </p:txBody>
      </p:sp>
      <p:sp>
        <p:nvSpPr>
          <p:cNvPr id="14" name="TextBox 14"/>
          <p:cNvSpPr txBox="1"/>
          <p:nvPr/>
        </p:nvSpPr>
        <p:spPr>
          <a:xfrm>
            <a:off x="11148218" y="1319219"/>
            <a:ext cx="7139782" cy="5409565"/>
          </a:xfrm>
          <a:prstGeom prst="rect">
            <a:avLst/>
          </a:prstGeom>
        </p:spPr>
        <p:txBody>
          <a:bodyPr lIns="0" tIns="0" rIns="0" bIns="0" rtlCol="0" anchor="t">
            <a:spAutoFit/>
          </a:bodyPr>
          <a:lstStyle/>
          <a:p>
            <a:pPr algn="ctr">
              <a:lnSpc>
                <a:spcPts val="4759"/>
              </a:lnSpc>
            </a:pPr>
            <a:r>
              <a:rPr lang="en-US" sz="3400">
                <a:solidFill>
                  <a:srgbClr val="000000"/>
                </a:solidFill>
                <a:latin typeface="Open Sans Extra Bold"/>
              </a:rPr>
              <a:t>Each set consists of 24 genuine signatures and 30 skilled forgeries. </a:t>
            </a:r>
          </a:p>
          <a:p>
            <a:pPr algn="ctr">
              <a:lnSpc>
                <a:spcPts val="4759"/>
              </a:lnSpc>
            </a:pPr>
            <a:endParaRPr lang="en-US" sz="3400">
              <a:solidFill>
                <a:srgbClr val="000000"/>
              </a:solidFill>
              <a:latin typeface="Open Sans Extra Bold"/>
            </a:endParaRPr>
          </a:p>
          <a:p>
            <a:pPr algn="ctr">
              <a:lnSpc>
                <a:spcPts val="4759"/>
              </a:lnSpc>
            </a:pPr>
            <a:r>
              <a:rPr lang="en-US" sz="3399">
                <a:solidFill>
                  <a:srgbClr val="000000"/>
                </a:solidFill>
                <a:latin typeface="Open Sans Extra Bold"/>
              </a:rPr>
              <a:t>Therefore, A total number of 6240 genuine and 7800 skilled forgery signatures were collected from all 260 individuals.</a:t>
            </a:r>
          </a:p>
        </p:txBody>
      </p:sp>
      <p:sp>
        <p:nvSpPr>
          <p:cNvPr id="15" name="TextBox 15"/>
          <p:cNvSpPr txBox="1"/>
          <p:nvPr/>
        </p:nvSpPr>
        <p:spPr>
          <a:xfrm>
            <a:off x="1028700" y="6719330"/>
            <a:ext cx="10119518" cy="584549"/>
          </a:xfrm>
          <a:prstGeom prst="rect">
            <a:avLst/>
          </a:prstGeom>
        </p:spPr>
        <p:txBody>
          <a:bodyPr lIns="0" tIns="0" rIns="0" bIns="0" rtlCol="0" anchor="t">
            <a:spAutoFit/>
          </a:bodyPr>
          <a:lstStyle/>
          <a:p>
            <a:pPr algn="ctr">
              <a:lnSpc>
                <a:spcPts val="4880"/>
              </a:lnSpc>
            </a:pPr>
            <a:r>
              <a:rPr lang="en-US" sz="3486">
                <a:solidFill>
                  <a:srgbClr val="000000"/>
                </a:solidFill>
                <a:latin typeface="Open Sans Light"/>
              </a:rPr>
              <a:t>The dataset is available at https://goo.gl/9QfByd</a:t>
            </a:r>
          </a:p>
        </p:txBody>
      </p:sp>
      <p:cxnSp>
        <p:nvCxnSpPr>
          <p:cNvPr id="17" name="Straight Arrow Connector 16"/>
          <p:cNvCxnSpPr/>
          <p:nvPr/>
        </p:nvCxnSpPr>
        <p:spPr>
          <a:xfrm>
            <a:off x="4929158" y="2357418"/>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143340" y="5072062"/>
            <a:ext cx="164307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118682" y="1673162"/>
            <a:ext cx="14050636" cy="6940676"/>
          </a:xfrm>
          <a:prstGeom prst="rect">
            <a:avLst/>
          </a:prstGeom>
        </p:spPr>
      </p:pic>
      <p:sp>
        <p:nvSpPr>
          <p:cNvPr id="3" name="TextBox 3"/>
          <p:cNvSpPr txBox="1"/>
          <p:nvPr/>
        </p:nvSpPr>
        <p:spPr>
          <a:xfrm>
            <a:off x="752624" y="-95250"/>
            <a:ext cx="16782752" cy="905816"/>
          </a:xfrm>
          <a:prstGeom prst="rect">
            <a:avLst/>
          </a:prstGeom>
        </p:spPr>
        <p:txBody>
          <a:bodyPr lIns="0" tIns="0" rIns="0" bIns="0" rtlCol="0" anchor="t">
            <a:spAutoFit/>
          </a:bodyPr>
          <a:lstStyle/>
          <a:p>
            <a:pPr algn="ctr">
              <a:lnSpc>
                <a:spcPts val="7473"/>
              </a:lnSpc>
            </a:pPr>
            <a:r>
              <a:rPr lang="en-US" sz="5337">
                <a:solidFill>
                  <a:srgbClr val="000000"/>
                </a:solidFill>
                <a:latin typeface="Open Sans Extra Bold"/>
              </a:rPr>
              <a:t>What is CNN or Convolutional Neural Network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748780" y="1714500"/>
            <a:ext cx="14790440" cy="4762292"/>
          </a:xfrm>
          <a:prstGeom prst="rect">
            <a:avLst/>
          </a:prstGeom>
        </p:spPr>
      </p:pic>
      <p:sp>
        <p:nvSpPr>
          <p:cNvPr id="3" name="TextBox 3"/>
          <p:cNvSpPr txBox="1"/>
          <p:nvPr/>
        </p:nvSpPr>
        <p:spPr>
          <a:xfrm>
            <a:off x="1748780" y="180975"/>
            <a:ext cx="14790440" cy="1430392"/>
          </a:xfrm>
          <a:prstGeom prst="rect">
            <a:avLst/>
          </a:prstGeom>
        </p:spPr>
        <p:txBody>
          <a:bodyPr lIns="0" tIns="0" rIns="0" bIns="0" rtlCol="0" anchor="t">
            <a:spAutoFit/>
          </a:bodyPr>
          <a:lstStyle/>
          <a:p>
            <a:pPr algn="ctr">
              <a:lnSpc>
                <a:spcPts val="12599"/>
              </a:lnSpc>
            </a:pPr>
            <a:r>
              <a:rPr lang="en-US" sz="6600" dirty="0">
                <a:solidFill>
                  <a:srgbClr val="000000"/>
                </a:solidFill>
                <a:latin typeface="Open Sans Extra Bold"/>
              </a:rPr>
              <a:t>Siamese Neural Network</a:t>
            </a:r>
          </a:p>
        </p:txBody>
      </p:sp>
      <p:sp>
        <p:nvSpPr>
          <p:cNvPr id="4" name="TextBox 4"/>
          <p:cNvSpPr txBox="1"/>
          <p:nvPr/>
        </p:nvSpPr>
        <p:spPr>
          <a:xfrm>
            <a:off x="0" y="6699192"/>
            <a:ext cx="18288000" cy="2941320"/>
          </a:xfrm>
          <a:prstGeom prst="rect">
            <a:avLst/>
          </a:prstGeom>
        </p:spPr>
        <p:txBody>
          <a:bodyPr lIns="0" tIns="0" rIns="0" bIns="0" rtlCol="0" anchor="t">
            <a:spAutoFit/>
          </a:bodyPr>
          <a:lstStyle/>
          <a:p>
            <a:pPr algn="ctr">
              <a:lnSpc>
                <a:spcPts val="5880"/>
              </a:lnSpc>
            </a:pPr>
            <a:r>
              <a:rPr lang="en-US" sz="4200">
                <a:solidFill>
                  <a:srgbClr val="000000"/>
                </a:solidFill>
                <a:latin typeface="Open Sans"/>
              </a:rPr>
              <a:t>Siamese neural network is a class of network architectures that usually contains two identical subnetworks. The twin CNNs have the same configuration with the same parameters and shared weights. The parameter updating is mirrored across both the subnetworks.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181612" y="1028700"/>
            <a:ext cx="13924776" cy="8872304"/>
          </a:xfrm>
          <a:prstGeom prst="rect">
            <a:avLst/>
          </a:prstGeom>
        </p:spPr>
      </p:pic>
      <p:sp>
        <p:nvSpPr>
          <p:cNvPr id="3" name="TextBox 3"/>
          <p:cNvSpPr txBox="1"/>
          <p:nvPr/>
        </p:nvSpPr>
        <p:spPr>
          <a:xfrm>
            <a:off x="6517586" y="-55426"/>
            <a:ext cx="6817413" cy="1128514"/>
          </a:xfrm>
          <a:prstGeom prst="rect">
            <a:avLst/>
          </a:prstGeom>
        </p:spPr>
        <p:txBody>
          <a:bodyPr wrap="square" lIns="0" tIns="0" rIns="0" bIns="0" rtlCol="0" anchor="t">
            <a:spAutoFit/>
          </a:bodyPr>
          <a:lstStyle/>
          <a:p>
            <a:pPr algn="ctr">
              <a:lnSpc>
                <a:spcPts val="8821"/>
              </a:lnSpc>
            </a:pPr>
            <a:r>
              <a:rPr lang="en-US" sz="6301" dirty="0">
                <a:solidFill>
                  <a:srgbClr val="000000"/>
                </a:solidFill>
                <a:latin typeface="Open Sans Extra Bold"/>
              </a:rPr>
              <a:t>Architecture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0143638" y="0"/>
            <a:ext cx="8144362" cy="10287000"/>
            <a:chOff x="0" y="0"/>
            <a:chExt cx="2755006" cy="3479800"/>
          </a:xfrm>
        </p:grpSpPr>
        <p:sp>
          <p:nvSpPr>
            <p:cNvPr id="3" name="Freeform 3"/>
            <p:cNvSpPr/>
            <p:nvPr/>
          </p:nvSpPr>
          <p:spPr>
            <a:xfrm>
              <a:off x="0" y="0"/>
              <a:ext cx="2755006" cy="3479800"/>
            </a:xfrm>
            <a:custGeom>
              <a:avLst/>
              <a:gdLst/>
              <a:ahLst/>
              <a:cxnLst/>
              <a:rect l="l" t="t" r="r" b="b"/>
              <a:pathLst>
                <a:path w="2755006" h="3479800">
                  <a:moveTo>
                    <a:pt x="0" y="0"/>
                  </a:moveTo>
                  <a:lnTo>
                    <a:pt x="2755006" y="0"/>
                  </a:lnTo>
                  <a:lnTo>
                    <a:pt x="2755006" y="3479800"/>
                  </a:lnTo>
                  <a:lnTo>
                    <a:pt x="0" y="3479800"/>
                  </a:lnTo>
                  <a:close/>
                </a:path>
              </a:pathLst>
            </a:custGeom>
            <a:solidFill>
              <a:srgbClr val="1D7144"/>
            </a:solidFill>
          </p:spPr>
        </p:sp>
      </p:grpSp>
      <p:grpSp>
        <p:nvGrpSpPr>
          <p:cNvPr id="4" name="Group 4"/>
          <p:cNvGrpSpPr/>
          <p:nvPr/>
        </p:nvGrpSpPr>
        <p:grpSpPr>
          <a:xfrm>
            <a:off x="10143638" y="0"/>
            <a:ext cx="8144362" cy="4071571"/>
            <a:chOff x="0" y="0"/>
            <a:chExt cx="2755006" cy="1377297"/>
          </a:xfrm>
        </p:grpSpPr>
        <p:sp>
          <p:nvSpPr>
            <p:cNvPr id="5" name="Freeform 5"/>
            <p:cNvSpPr/>
            <p:nvPr/>
          </p:nvSpPr>
          <p:spPr>
            <a:xfrm>
              <a:off x="0" y="0"/>
              <a:ext cx="2755006" cy="1377297"/>
            </a:xfrm>
            <a:custGeom>
              <a:avLst/>
              <a:gdLst/>
              <a:ahLst/>
              <a:cxnLst/>
              <a:rect l="l" t="t" r="r" b="b"/>
              <a:pathLst>
                <a:path w="2755006" h="1377297">
                  <a:moveTo>
                    <a:pt x="0" y="0"/>
                  </a:moveTo>
                  <a:lnTo>
                    <a:pt x="2755006" y="0"/>
                  </a:lnTo>
                  <a:lnTo>
                    <a:pt x="2755006" y="1377297"/>
                  </a:lnTo>
                  <a:lnTo>
                    <a:pt x="0" y="1377297"/>
                  </a:lnTo>
                  <a:close/>
                </a:path>
              </a:pathLst>
            </a:custGeom>
            <a:solidFill>
              <a:srgbClr val="005CE6"/>
            </a:solidFill>
          </p:spPr>
        </p:sp>
      </p:grpSp>
      <p:sp>
        <p:nvSpPr>
          <p:cNvPr id="6" name="TextBox 6"/>
          <p:cNvSpPr txBox="1"/>
          <p:nvPr/>
        </p:nvSpPr>
        <p:spPr>
          <a:xfrm>
            <a:off x="1976010" y="4394670"/>
            <a:ext cx="7038863" cy="1974900"/>
          </a:xfrm>
          <a:prstGeom prst="rect">
            <a:avLst/>
          </a:prstGeom>
        </p:spPr>
        <p:txBody>
          <a:bodyPr lIns="0" tIns="0" rIns="0" bIns="0" rtlCol="0" anchor="t">
            <a:spAutoFit/>
          </a:bodyPr>
          <a:lstStyle/>
          <a:p>
            <a:pPr>
              <a:lnSpc>
                <a:spcPts val="7679"/>
              </a:lnSpc>
            </a:pPr>
            <a:r>
              <a:rPr lang="en-US" sz="6399" dirty="0" smtClean="0">
                <a:solidFill>
                  <a:srgbClr val="000000"/>
                </a:solidFill>
                <a:latin typeface="Poppins Medium"/>
              </a:rPr>
              <a:t>Result and Discussion</a:t>
            </a:r>
            <a:endParaRPr lang="en-US" sz="6399" dirty="0">
              <a:solidFill>
                <a:srgbClr val="000000"/>
              </a:solidFill>
              <a:latin typeface="Poppins Medium"/>
            </a:endParaRPr>
          </a:p>
        </p:txBody>
      </p:sp>
      <p:grpSp>
        <p:nvGrpSpPr>
          <p:cNvPr id="7" name="Group 7"/>
          <p:cNvGrpSpPr/>
          <p:nvPr/>
        </p:nvGrpSpPr>
        <p:grpSpPr>
          <a:xfrm>
            <a:off x="12264572" y="2114640"/>
            <a:ext cx="3902495" cy="3902495"/>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C966"/>
            </a:solidFill>
          </p:spPr>
        </p:sp>
      </p:grpSp>
      <p:pic>
        <p:nvPicPr>
          <p:cNvPr id="9" name="Picture 9"/>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11822000" y="6017135"/>
            <a:ext cx="4787638" cy="2393819"/>
          </a:xfrm>
          <a:prstGeom prst="rect">
            <a:avLst/>
          </a:prstGeom>
        </p:spPr>
      </p:pic>
      <p:pic>
        <p:nvPicPr>
          <p:cNvPr id="10" name="Picture 10"/>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11822000" y="6017135"/>
            <a:ext cx="4787638" cy="2393819"/>
          </a:xfrm>
          <a:prstGeom prst="rect">
            <a:avLst/>
          </a:prstGeom>
        </p:spPr>
      </p:pic>
    </p:spTree>
    <p:extLst>
      <p:ext uri="{BB962C8B-B14F-4D97-AF65-F5344CB8AC3E}">
        <p14:creationId xmlns:p14="http://schemas.microsoft.com/office/powerpoint/2010/main" xmlns="" val="2623743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976010" y="286695"/>
            <a:ext cx="9575277" cy="1484010"/>
            <a:chOff x="0" y="0"/>
            <a:chExt cx="12767036" cy="1978680"/>
          </a:xfrm>
        </p:grpSpPr>
        <p:sp>
          <p:nvSpPr>
            <p:cNvPr id="3" name="TextBox 3"/>
            <p:cNvSpPr txBox="1"/>
            <p:nvPr/>
          </p:nvSpPr>
          <p:spPr>
            <a:xfrm>
              <a:off x="0" y="0"/>
              <a:ext cx="12767036" cy="1294274"/>
            </a:xfrm>
            <a:prstGeom prst="rect">
              <a:avLst/>
            </a:prstGeom>
          </p:spPr>
          <p:txBody>
            <a:bodyPr lIns="0" tIns="0" rIns="0" bIns="0" rtlCol="0" anchor="t">
              <a:spAutoFit/>
            </a:bodyPr>
            <a:lstStyle/>
            <a:p>
              <a:pPr>
                <a:lnSpc>
                  <a:spcPts val="7679"/>
                </a:lnSpc>
              </a:pPr>
              <a:r>
                <a:rPr lang="en-US" sz="6399">
                  <a:solidFill>
                    <a:srgbClr val="000000"/>
                  </a:solidFill>
                  <a:latin typeface="Poppins Medium"/>
                </a:rPr>
                <a:t>Performance Matrics</a:t>
              </a:r>
            </a:p>
          </p:txBody>
        </p:sp>
        <p:sp>
          <p:nvSpPr>
            <p:cNvPr id="4" name="TextBox 4"/>
            <p:cNvSpPr txBox="1"/>
            <p:nvPr/>
          </p:nvSpPr>
          <p:spPr>
            <a:xfrm>
              <a:off x="0" y="1562663"/>
              <a:ext cx="11214808" cy="416017"/>
            </a:xfrm>
            <a:prstGeom prst="rect">
              <a:avLst/>
            </a:prstGeom>
          </p:spPr>
          <p:txBody>
            <a:bodyPr lIns="0" tIns="0" rIns="0" bIns="0" rtlCol="0" anchor="t">
              <a:spAutoFit/>
            </a:bodyPr>
            <a:lstStyle/>
            <a:p>
              <a:pPr>
                <a:lnSpc>
                  <a:spcPts val="2520"/>
                </a:lnSpc>
              </a:pPr>
              <a:r>
                <a:rPr lang="en-US" sz="2100" spc="52">
                  <a:solidFill>
                    <a:srgbClr val="000000"/>
                  </a:solidFill>
                  <a:latin typeface="Poppins Medium"/>
                </a:rPr>
                <a:t>DESCRIPTIVE OUTCOMES OF THE STUDY</a:t>
              </a:r>
            </a:p>
          </p:txBody>
        </p:sp>
      </p:grpSp>
      <p:pic>
        <p:nvPicPr>
          <p:cNvPr id="5" name="Picture 5"/>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rot="-10800000">
            <a:off x="1976010" y="7893181"/>
            <a:ext cx="4787638" cy="2393819"/>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rot="-10800000">
            <a:off x="6763648" y="7893181"/>
            <a:ext cx="4787638" cy="2393819"/>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rot="-10800000">
            <a:off x="11551286" y="7893181"/>
            <a:ext cx="4787638" cy="2393819"/>
          </a:xfrm>
          <a:prstGeom prst="rect">
            <a:avLst/>
          </a:prstGeom>
        </p:spPr>
      </p:pic>
      <p:sp>
        <p:nvSpPr>
          <p:cNvPr id="8" name="TextBox 8"/>
          <p:cNvSpPr txBox="1"/>
          <p:nvPr/>
        </p:nvSpPr>
        <p:spPr>
          <a:xfrm>
            <a:off x="26934" y="2090766"/>
            <a:ext cx="18261066" cy="5498621"/>
          </a:xfrm>
          <a:prstGeom prst="rect">
            <a:avLst/>
          </a:prstGeom>
        </p:spPr>
        <p:txBody>
          <a:bodyPr lIns="0" tIns="0" rIns="0" bIns="0" rtlCol="0" anchor="t">
            <a:spAutoFit/>
          </a:bodyPr>
          <a:lstStyle/>
          <a:p>
            <a:pPr marL="734059" lvl="1" indent="-367030" algn="ctr">
              <a:lnSpc>
                <a:spcPts val="4759"/>
              </a:lnSpc>
              <a:buFont typeface="Arial"/>
              <a:buChar char="•"/>
            </a:pPr>
            <a:r>
              <a:rPr lang="en-US" sz="3400" dirty="0">
                <a:solidFill>
                  <a:srgbClr val="000000"/>
                </a:solidFill>
                <a:latin typeface="Open Sans Light"/>
              </a:rPr>
              <a:t>False Acceptance Rate (FAR): the percentage of identification instances in which </a:t>
            </a:r>
            <a:r>
              <a:rPr lang="en-US" sz="3400" b="1" dirty="0">
                <a:solidFill>
                  <a:srgbClr val="000000"/>
                </a:solidFill>
                <a:latin typeface="Open Sans Light"/>
              </a:rPr>
              <a:t>unauthorized persons are incorrectly accepted</a:t>
            </a:r>
            <a:r>
              <a:rPr lang="en-US" sz="3400" dirty="0">
                <a:solidFill>
                  <a:srgbClr val="000000"/>
                </a:solidFill>
                <a:latin typeface="Open Sans Light"/>
              </a:rPr>
              <a:t>.</a:t>
            </a:r>
          </a:p>
          <a:p>
            <a:pPr algn="ctr">
              <a:lnSpc>
                <a:spcPts val="4759"/>
              </a:lnSpc>
            </a:pPr>
            <a:r>
              <a:rPr lang="en-US" sz="3399" dirty="0">
                <a:solidFill>
                  <a:srgbClr val="000000"/>
                </a:solidFill>
                <a:latin typeface="Open Sans Light"/>
              </a:rPr>
              <a:t>All imposter scores = FP+TN</a:t>
            </a:r>
          </a:p>
          <a:p>
            <a:pPr algn="ctr">
              <a:lnSpc>
                <a:spcPts val="4759"/>
              </a:lnSpc>
            </a:pPr>
            <a:r>
              <a:rPr lang="en-US" sz="3399" dirty="0">
                <a:solidFill>
                  <a:srgbClr val="000000"/>
                </a:solidFill>
                <a:latin typeface="Open Sans Light Bold"/>
              </a:rPr>
              <a:t>FAR = FP/(FP+TN)</a:t>
            </a:r>
          </a:p>
          <a:p>
            <a:pPr marL="734059" lvl="1" indent="-367030" algn="ctr">
              <a:lnSpc>
                <a:spcPts val="4759"/>
              </a:lnSpc>
              <a:buFont typeface="Arial"/>
              <a:buChar char="•"/>
            </a:pPr>
            <a:r>
              <a:rPr lang="en-US" sz="3400" dirty="0">
                <a:solidFill>
                  <a:srgbClr val="000000"/>
                </a:solidFill>
                <a:latin typeface="Open Sans Light"/>
              </a:rPr>
              <a:t>False Rejection Rate (FRR): the percentage of identification instances in which </a:t>
            </a:r>
            <a:r>
              <a:rPr lang="en-US" sz="3400" b="1" dirty="0">
                <a:solidFill>
                  <a:srgbClr val="000000"/>
                </a:solidFill>
                <a:latin typeface="Open Sans Light"/>
              </a:rPr>
              <a:t>authorized persons are incorrectly rejected</a:t>
            </a:r>
            <a:r>
              <a:rPr lang="en-US" sz="3400" dirty="0">
                <a:solidFill>
                  <a:srgbClr val="000000"/>
                </a:solidFill>
                <a:latin typeface="Open Sans Light"/>
              </a:rPr>
              <a:t>.</a:t>
            </a:r>
          </a:p>
          <a:p>
            <a:pPr algn="ctr">
              <a:lnSpc>
                <a:spcPts val="4759"/>
              </a:lnSpc>
            </a:pPr>
            <a:r>
              <a:rPr lang="en-US" sz="3399" dirty="0">
                <a:solidFill>
                  <a:srgbClr val="000000"/>
                </a:solidFill>
                <a:latin typeface="Open Sans Light"/>
              </a:rPr>
              <a:t>All genuine scores = TP+FN</a:t>
            </a:r>
          </a:p>
          <a:p>
            <a:pPr algn="ctr">
              <a:lnSpc>
                <a:spcPts val="4759"/>
              </a:lnSpc>
            </a:pPr>
            <a:r>
              <a:rPr lang="en-US" sz="3399" dirty="0">
                <a:solidFill>
                  <a:srgbClr val="000000"/>
                </a:solidFill>
                <a:latin typeface="Open Sans Light Bold"/>
              </a:rPr>
              <a:t>FRR = FNR = FN/(TP+FN)</a:t>
            </a:r>
          </a:p>
          <a:p>
            <a:pPr algn="ctr">
              <a:lnSpc>
                <a:spcPts val="4759"/>
              </a:lnSpc>
            </a:pPr>
            <a:endParaRPr lang="en-US" sz="3399" dirty="0">
              <a:solidFill>
                <a:srgbClr val="000000"/>
              </a:solidFill>
              <a:latin typeface="Open Sans Light Bold"/>
            </a:endParaRPr>
          </a:p>
        </p:txBody>
      </p:sp>
      <p:sp>
        <p:nvSpPr>
          <p:cNvPr id="9" name="TextBox 9"/>
          <p:cNvSpPr txBox="1"/>
          <p:nvPr/>
        </p:nvSpPr>
        <p:spPr>
          <a:xfrm>
            <a:off x="0" y="6916766"/>
            <a:ext cx="18288000" cy="583565"/>
          </a:xfrm>
          <a:prstGeom prst="rect">
            <a:avLst/>
          </a:prstGeom>
        </p:spPr>
        <p:txBody>
          <a:bodyPr lIns="0" tIns="0" rIns="0" bIns="0" rtlCol="0" anchor="t">
            <a:spAutoFit/>
          </a:bodyPr>
          <a:lstStyle/>
          <a:p>
            <a:pPr algn="ctr">
              <a:lnSpc>
                <a:spcPts val="4759"/>
              </a:lnSpc>
            </a:pPr>
            <a:r>
              <a:rPr lang="en-US" sz="3400">
                <a:solidFill>
                  <a:srgbClr val="000000"/>
                </a:solidFill>
                <a:latin typeface="Open Sans Light Bold"/>
              </a:rPr>
              <a:t>Here, FP: False positive, FN: False Negative, FN: True Negative and TP: True Positive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4650093" cy="10287000"/>
            <a:chOff x="0" y="0"/>
            <a:chExt cx="1572995" cy="3479800"/>
          </a:xfrm>
        </p:grpSpPr>
        <p:sp>
          <p:nvSpPr>
            <p:cNvPr id="3" name="Freeform 3"/>
            <p:cNvSpPr/>
            <p:nvPr/>
          </p:nvSpPr>
          <p:spPr>
            <a:xfrm>
              <a:off x="0" y="0"/>
              <a:ext cx="1572995" cy="3479800"/>
            </a:xfrm>
            <a:custGeom>
              <a:avLst/>
              <a:gdLst/>
              <a:ahLst/>
              <a:cxnLst/>
              <a:rect l="l" t="t" r="r" b="b"/>
              <a:pathLst>
                <a:path w="1572995" h="3479800">
                  <a:moveTo>
                    <a:pt x="0" y="0"/>
                  </a:moveTo>
                  <a:lnTo>
                    <a:pt x="1572995" y="0"/>
                  </a:lnTo>
                  <a:lnTo>
                    <a:pt x="1572995" y="3479800"/>
                  </a:lnTo>
                  <a:lnTo>
                    <a:pt x="0" y="3479800"/>
                  </a:lnTo>
                  <a:close/>
                </a:path>
              </a:pathLst>
            </a:custGeom>
            <a:solidFill>
              <a:srgbClr val="005CE6"/>
            </a:solidFill>
          </p:spPr>
        </p:sp>
      </p:grpSp>
      <p:pic>
        <p:nvPicPr>
          <p:cNvPr id="4" name="Picture 4"/>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578522" y="4924720"/>
            <a:ext cx="2761860" cy="1380930"/>
          </a:xfrm>
          <a:prstGeom prst="rect">
            <a:avLst/>
          </a:prstGeom>
        </p:spPr>
      </p:pic>
      <p:grpSp>
        <p:nvGrpSpPr>
          <p:cNvPr id="5" name="Group 5"/>
          <p:cNvGrpSpPr/>
          <p:nvPr/>
        </p:nvGrpSpPr>
        <p:grpSpPr>
          <a:xfrm rot="-5400000">
            <a:off x="-507779" y="1086302"/>
            <a:ext cx="4934464" cy="2761860"/>
            <a:chOff x="0" y="0"/>
            <a:chExt cx="1669189" cy="934259"/>
          </a:xfrm>
        </p:grpSpPr>
        <p:sp>
          <p:nvSpPr>
            <p:cNvPr id="6" name="Freeform 6"/>
            <p:cNvSpPr/>
            <p:nvPr/>
          </p:nvSpPr>
          <p:spPr>
            <a:xfrm>
              <a:off x="0" y="0"/>
              <a:ext cx="1669189" cy="934259"/>
            </a:xfrm>
            <a:custGeom>
              <a:avLst/>
              <a:gdLst/>
              <a:ahLst/>
              <a:cxnLst/>
              <a:rect l="l" t="t" r="r" b="b"/>
              <a:pathLst>
                <a:path w="1669189" h="934259">
                  <a:moveTo>
                    <a:pt x="0" y="0"/>
                  </a:moveTo>
                  <a:lnTo>
                    <a:pt x="1669189" y="0"/>
                  </a:lnTo>
                  <a:lnTo>
                    <a:pt x="1669189" y="934259"/>
                  </a:lnTo>
                  <a:lnTo>
                    <a:pt x="0" y="934259"/>
                  </a:lnTo>
                  <a:close/>
                </a:path>
              </a:pathLst>
            </a:custGeom>
            <a:solidFill>
              <a:srgbClr val="D610D4"/>
            </a:solidFill>
          </p:spPr>
        </p:sp>
      </p:grpSp>
      <p:grpSp>
        <p:nvGrpSpPr>
          <p:cNvPr id="7" name="Group 7"/>
          <p:cNvGrpSpPr/>
          <p:nvPr/>
        </p:nvGrpSpPr>
        <p:grpSpPr>
          <a:xfrm>
            <a:off x="738603" y="6816602"/>
            <a:ext cx="2441698" cy="2441698"/>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17318"/>
            </a:solidFill>
          </p:spPr>
        </p:sp>
      </p:grpSp>
      <p:pic>
        <p:nvPicPr>
          <p:cNvPr id="9" name="Picture 9"/>
          <p:cNvPicPr>
            <a:picLocks noChangeAspect="1"/>
          </p:cNvPicPr>
          <p:nvPr/>
        </p:nvPicPr>
        <p:blipFill>
          <a:blip r:embed="rId4"/>
          <a:srcRect l="17483" t="45372" r="37169" b="39947"/>
          <a:stretch>
            <a:fillRect/>
          </a:stretch>
        </p:blipFill>
        <p:spPr>
          <a:xfrm>
            <a:off x="5248766" y="2622515"/>
            <a:ext cx="12642352" cy="2302204"/>
          </a:xfrm>
          <a:prstGeom prst="rect">
            <a:avLst/>
          </a:prstGeom>
        </p:spPr>
      </p:pic>
      <p:pic>
        <p:nvPicPr>
          <p:cNvPr id="10" name="Picture 10"/>
          <p:cNvPicPr>
            <a:picLocks noChangeAspect="1"/>
          </p:cNvPicPr>
          <p:nvPr/>
        </p:nvPicPr>
        <p:blipFill>
          <a:blip r:embed="rId5"/>
          <a:srcRect/>
          <a:stretch>
            <a:fillRect/>
          </a:stretch>
        </p:blipFill>
        <p:spPr>
          <a:xfrm>
            <a:off x="10847001" y="5143500"/>
            <a:ext cx="7044117" cy="4921490"/>
          </a:xfrm>
          <a:prstGeom prst="rect">
            <a:avLst/>
          </a:prstGeom>
        </p:spPr>
      </p:pic>
      <p:sp>
        <p:nvSpPr>
          <p:cNvPr id="11" name="TextBox 11"/>
          <p:cNvSpPr txBox="1"/>
          <p:nvPr/>
        </p:nvSpPr>
        <p:spPr>
          <a:xfrm>
            <a:off x="7056156" y="1028700"/>
            <a:ext cx="9027573" cy="971550"/>
          </a:xfrm>
          <a:prstGeom prst="rect">
            <a:avLst/>
          </a:prstGeom>
        </p:spPr>
        <p:txBody>
          <a:bodyPr lIns="0" tIns="0" rIns="0" bIns="0" rtlCol="0" anchor="t">
            <a:spAutoFit/>
          </a:bodyPr>
          <a:lstStyle/>
          <a:p>
            <a:pPr marL="0" lvl="0" indent="0" algn="ctr">
              <a:lnSpc>
                <a:spcPts val="7680"/>
              </a:lnSpc>
              <a:spcBef>
                <a:spcPct val="0"/>
              </a:spcBef>
            </a:pPr>
            <a:r>
              <a:rPr lang="en-US" sz="6400">
                <a:solidFill>
                  <a:srgbClr val="000000"/>
                </a:solidFill>
                <a:latin typeface="Open Sans Extra Bold"/>
              </a:rPr>
              <a:t>Result of the study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55945" t="11060" r="1218" b="894"/>
          <a:stretch>
            <a:fillRect/>
          </a:stretch>
        </p:blipFill>
        <p:spPr>
          <a:xfrm>
            <a:off x="1142944" y="3071798"/>
            <a:ext cx="6276183" cy="6412111"/>
          </a:xfrm>
          <a:prstGeom prst="rect">
            <a:avLst/>
          </a:prstGeom>
        </p:spPr>
      </p:pic>
      <p:pic>
        <p:nvPicPr>
          <p:cNvPr id="3" name="Picture 3"/>
          <p:cNvPicPr>
            <a:picLocks noChangeAspect="1"/>
          </p:cNvPicPr>
          <p:nvPr/>
        </p:nvPicPr>
        <p:blipFill>
          <a:blip r:embed="rId3"/>
          <a:srcRect l="12692" t="48112" r="29134" b="45029"/>
          <a:stretch>
            <a:fillRect/>
          </a:stretch>
        </p:blipFill>
        <p:spPr>
          <a:xfrm>
            <a:off x="237074" y="1028700"/>
            <a:ext cx="17813852" cy="1181232"/>
          </a:xfrm>
          <a:prstGeom prst="rect">
            <a:avLst/>
          </a:prstGeom>
        </p:spPr>
      </p:pic>
      <p:sp>
        <p:nvSpPr>
          <p:cNvPr id="4" name="TextBox 4"/>
          <p:cNvSpPr txBox="1"/>
          <p:nvPr/>
        </p:nvSpPr>
        <p:spPr>
          <a:xfrm>
            <a:off x="6246663" y="144780"/>
            <a:ext cx="6859737" cy="936154"/>
          </a:xfrm>
          <a:prstGeom prst="rect">
            <a:avLst/>
          </a:prstGeom>
        </p:spPr>
        <p:txBody>
          <a:bodyPr wrap="square" lIns="0" tIns="0" rIns="0" bIns="0" rtlCol="0" anchor="t">
            <a:spAutoFit/>
          </a:bodyPr>
          <a:lstStyle/>
          <a:p>
            <a:pPr algn="ctr">
              <a:lnSpc>
                <a:spcPts val="7280"/>
              </a:lnSpc>
            </a:pPr>
            <a:r>
              <a:rPr lang="en-US" sz="5200" b="1" dirty="0">
                <a:solidFill>
                  <a:srgbClr val="000000"/>
                </a:solidFill>
                <a:latin typeface="Open Sans"/>
              </a:rPr>
              <a:t>Euclidean Distance</a:t>
            </a:r>
          </a:p>
        </p:txBody>
      </p:sp>
      <p:sp>
        <p:nvSpPr>
          <p:cNvPr id="5" name="TextBox 4"/>
          <p:cNvSpPr txBox="1"/>
          <p:nvPr/>
        </p:nvSpPr>
        <p:spPr>
          <a:xfrm>
            <a:off x="8501058" y="3071798"/>
            <a:ext cx="9001188" cy="6186309"/>
          </a:xfrm>
          <a:prstGeom prst="rect">
            <a:avLst/>
          </a:prstGeom>
          <a:noFill/>
        </p:spPr>
        <p:txBody>
          <a:bodyPr wrap="square" rtlCol="0">
            <a:spAutoFit/>
          </a:bodyPr>
          <a:lstStyle/>
          <a:p>
            <a:r>
              <a:rPr lang="en-IN" sz="4400" dirty="0" smtClean="0"/>
              <a:t>If the two pictures are from the same class, the distance should be “low”, if the pictures are from different classes, the distance should be “high”. So we need a </a:t>
            </a:r>
            <a:r>
              <a:rPr lang="en-IN" sz="4400" b="1" dirty="0" smtClean="0"/>
              <a:t>threshold</a:t>
            </a:r>
            <a:r>
              <a:rPr lang="en-IN" sz="4400" dirty="0" smtClean="0"/>
              <a:t>: if the found distance is under the </a:t>
            </a:r>
            <a:r>
              <a:rPr lang="en-IN" sz="4400" b="1" dirty="0" smtClean="0"/>
              <a:t>threshold</a:t>
            </a:r>
            <a:r>
              <a:rPr lang="en-IN" sz="4400" dirty="0" smtClean="0"/>
              <a:t> then it's a “same” decision, if the distance is above the </a:t>
            </a:r>
            <a:r>
              <a:rPr lang="en-IN" sz="4400" b="1" dirty="0" smtClean="0"/>
              <a:t>threshold</a:t>
            </a:r>
            <a:r>
              <a:rPr lang="en-IN" sz="4400" dirty="0" smtClean="0"/>
              <a:t> then it's a “different” decision.</a:t>
            </a:r>
            <a:endParaRPr lang="en-IN" sz="4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1592" t="22648" r="21742" b="21944"/>
          <a:stretch>
            <a:fillRect/>
          </a:stretch>
        </p:blipFill>
        <p:spPr>
          <a:xfrm>
            <a:off x="7228217" y="744146"/>
            <a:ext cx="10031083" cy="4077918"/>
          </a:xfrm>
          <a:prstGeom prst="rect">
            <a:avLst/>
          </a:prstGeom>
        </p:spPr>
      </p:pic>
      <p:pic>
        <p:nvPicPr>
          <p:cNvPr id="3" name="Picture 3"/>
          <p:cNvPicPr>
            <a:picLocks noChangeAspect="1"/>
          </p:cNvPicPr>
          <p:nvPr/>
        </p:nvPicPr>
        <p:blipFill>
          <a:blip r:embed="rId3"/>
          <a:srcRect l="4287" t="18227" r="20287" b="5486"/>
          <a:stretch>
            <a:fillRect/>
          </a:stretch>
        </p:blipFill>
        <p:spPr>
          <a:xfrm>
            <a:off x="8278286" y="5143500"/>
            <a:ext cx="7930946" cy="4512034"/>
          </a:xfrm>
          <a:prstGeom prst="rect">
            <a:avLst/>
          </a:prstGeom>
        </p:spPr>
      </p:pic>
      <p:sp>
        <p:nvSpPr>
          <p:cNvPr id="4" name="TextBox 4"/>
          <p:cNvSpPr txBox="1"/>
          <p:nvPr/>
        </p:nvSpPr>
        <p:spPr>
          <a:xfrm>
            <a:off x="66030" y="1516272"/>
            <a:ext cx="7162187" cy="2143760"/>
          </a:xfrm>
          <a:prstGeom prst="rect">
            <a:avLst/>
          </a:prstGeom>
        </p:spPr>
        <p:txBody>
          <a:bodyPr lIns="0" tIns="0" rIns="0" bIns="0" rtlCol="0" anchor="t">
            <a:spAutoFit/>
          </a:bodyPr>
          <a:lstStyle/>
          <a:p>
            <a:pPr>
              <a:lnSpc>
                <a:spcPts val="5740"/>
              </a:lnSpc>
            </a:pPr>
            <a:r>
              <a:rPr lang="en-US" sz="4700">
                <a:solidFill>
                  <a:srgbClr val="000000"/>
                </a:solidFill>
                <a:latin typeface="Open Sans"/>
              </a:rPr>
              <a:t>The difference score is less than threshold. </a:t>
            </a:r>
            <a:r>
              <a:rPr lang="en-US" sz="4099">
                <a:solidFill>
                  <a:srgbClr val="000000"/>
                </a:solidFill>
                <a:latin typeface="Open Sans"/>
              </a:rPr>
              <a:t>Hence, Genuine Signature</a:t>
            </a:r>
          </a:p>
        </p:txBody>
      </p:sp>
      <p:sp>
        <p:nvSpPr>
          <p:cNvPr id="5" name="TextBox 5"/>
          <p:cNvSpPr txBox="1"/>
          <p:nvPr/>
        </p:nvSpPr>
        <p:spPr>
          <a:xfrm>
            <a:off x="0" y="6641962"/>
            <a:ext cx="7162187" cy="2117725"/>
          </a:xfrm>
          <a:prstGeom prst="rect">
            <a:avLst/>
          </a:prstGeom>
        </p:spPr>
        <p:txBody>
          <a:bodyPr lIns="0" tIns="0" rIns="0" bIns="0" rtlCol="0" anchor="t">
            <a:spAutoFit/>
          </a:bodyPr>
          <a:lstStyle/>
          <a:p>
            <a:pPr>
              <a:lnSpc>
                <a:spcPts val="5600"/>
              </a:lnSpc>
            </a:pPr>
            <a:r>
              <a:rPr lang="en-US" sz="4600">
                <a:solidFill>
                  <a:srgbClr val="000000"/>
                </a:solidFill>
                <a:latin typeface="Open Sans"/>
              </a:rPr>
              <a:t>The difference score is more than threshold. </a:t>
            </a:r>
            <a:r>
              <a:rPr lang="en-US" sz="3999">
                <a:solidFill>
                  <a:srgbClr val="000000"/>
                </a:solidFill>
                <a:latin typeface="Open Sans"/>
              </a:rPr>
              <a:t>Hence, Forged Signature.</a:t>
            </a:r>
          </a:p>
        </p:txBody>
      </p:sp>
      <p:sp>
        <p:nvSpPr>
          <p:cNvPr id="6" name="TextBox 6"/>
          <p:cNvSpPr txBox="1"/>
          <p:nvPr/>
        </p:nvSpPr>
        <p:spPr>
          <a:xfrm>
            <a:off x="66030" y="638175"/>
            <a:ext cx="6843117" cy="695325"/>
          </a:xfrm>
          <a:prstGeom prst="rect">
            <a:avLst/>
          </a:prstGeom>
        </p:spPr>
        <p:txBody>
          <a:bodyPr lIns="0" tIns="0" rIns="0" bIns="0" rtlCol="0" anchor="t">
            <a:spAutoFit/>
          </a:bodyPr>
          <a:lstStyle/>
          <a:p>
            <a:pPr algn="ctr">
              <a:lnSpc>
                <a:spcPts val="5600"/>
              </a:lnSpc>
            </a:pPr>
            <a:r>
              <a:rPr lang="en-US" sz="4000">
                <a:solidFill>
                  <a:srgbClr val="000000"/>
                </a:solidFill>
                <a:latin typeface="Open Sans Extra Bold"/>
              </a:rPr>
              <a:t>Result for Bengali Dataset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TextBox 2"/>
          <p:cNvSpPr txBox="1"/>
          <p:nvPr/>
        </p:nvSpPr>
        <p:spPr>
          <a:xfrm>
            <a:off x="0" y="4170066"/>
            <a:ext cx="18288000" cy="4118372"/>
          </a:xfrm>
          <a:prstGeom prst="rect">
            <a:avLst/>
          </a:prstGeom>
        </p:spPr>
        <p:txBody>
          <a:bodyPr lIns="0" tIns="0" rIns="0" bIns="0" rtlCol="0" anchor="t">
            <a:spAutoFit/>
          </a:bodyPr>
          <a:lstStyle/>
          <a:p>
            <a:pPr algn="ctr">
              <a:lnSpc>
                <a:spcPts val="6460"/>
              </a:lnSpc>
            </a:pPr>
            <a:endParaRPr sz="4400" dirty="0">
              <a:latin typeface="Open Sans" panose="020B0604020202020204" charset="0"/>
              <a:ea typeface="Open Sans" panose="020B0604020202020204" charset="0"/>
              <a:cs typeface="Open Sans" panose="020B0604020202020204" charset="0"/>
            </a:endParaRPr>
          </a:p>
          <a:p>
            <a:pPr algn="ctr">
              <a:lnSpc>
                <a:spcPts val="6460"/>
              </a:lnSpc>
            </a:pPr>
            <a:r>
              <a:rPr lang="en-US" sz="4400" dirty="0">
                <a:solidFill>
                  <a:srgbClr val="000000"/>
                </a:solidFill>
                <a:latin typeface="Open Sans" panose="020B0604020202020204" charset="0"/>
                <a:ea typeface="Open Sans" panose="020B0604020202020204" charset="0"/>
                <a:cs typeface="Open Sans" panose="020B0604020202020204" charset="0"/>
              </a:rPr>
              <a:t>Our entire framework is implemented using </a:t>
            </a:r>
            <a:r>
              <a:rPr lang="en-US" sz="4400" dirty="0" err="1">
                <a:solidFill>
                  <a:srgbClr val="000000"/>
                </a:solidFill>
                <a:latin typeface="Open Sans" panose="020B0604020202020204" charset="0"/>
                <a:ea typeface="Open Sans" panose="020B0604020202020204" charset="0"/>
                <a:cs typeface="Open Sans" panose="020B0604020202020204" charset="0"/>
              </a:rPr>
              <a:t>Keras</a:t>
            </a:r>
            <a:r>
              <a:rPr lang="en-US" sz="4400" dirty="0">
                <a:solidFill>
                  <a:srgbClr val="000000"/>
                </a:solidFill>
                <a:latin typeface="Open Sans" panose="020B0604020202020204" charset="0"/>
                <a:ea typeface="Open Sans" panose="020B0604020202020204" charset="0"/>
                <a:cs typeface="Open Sans" panose="020B0604020202020204" charset="0"/>
              </a:rPr>
              <a:t> library with the </a:t>
            </a:r>
            <a:r>
              <a:rPr lang="en-US" sz="4400" dirty="0" err="1">
                <a:solidFill>
                  <a:srgbClr val="000000"/>
                </a:solidFill>
                <a:latin typeface="Open Sans" panose="020B0604020202020204" charset="0"/>
                <a:ea typeface="Open Sans" panose="020B0604020202020204" charset="0"/>
                <a:cs typeface="Open Sans" panose="020B0604020202020204" charset="0"/>
              </a:rPr>
              <a:t>TensorFlow</a:t>
            </a:r>
            <a:r>
              <a:rPr lang="en-US" sz="4400" dirty="0">
                <a:solidFill>
                  <a:srgbClr val="000000"/>
                </a:solidFill>
                <a:latin typeface="Open Sans" panose="020B0604020202020204" charset="0"/>
                <a:ea typeface="Open Sans" panose="020B0604020202020204" charset="0"/>
                <a:cs typeface="Open Sans" panose="020B0604020202020204" charset="0"/>
              </a:rPr>
              <a:t> as backend. The training was done using </a:t>
            </a:r>
            <a:r>
              <a:rPr lang="en-US" sz="4400" dirty="0" err="1">
                <a:solidFill>
                  <a:srgbClr val="000000"/>
                </a:solidFill>
                <a:latin typeface="Open Sans" panose="020B0604020202020204" charset="0"/>
                <a:ea typeface="Open Sans" panose="020B0604020202020204" charset="0"/>
                <a:cs typeface="Open Sans" panose="020B0604020202020204" charset="0"/>
              </a:rPr>
              <a:t>Jupyter</a:t>
            </a:r>
            <a:r>
              <a:rPr lang="en-US" sz="4400" dirty="0">
                <a:solidFill>
                  <a:srgbClr val="000000"/>
                </a:solidFill>
                <a:latin typeface="Open Sans" panose="020B0604020202020204" charset="0"/>
                <a:ea typeface="Open Sans" panose="020B0604020202020204" charset="0"/>
                <a:cs typeface="Open Sans" panose="020B0604020202020204" charset="0"/>
              </a:rPr>
              <a:t> Notebook and CPU, and it took about 12 hours approximately, depending on different databases.</a:t>
            </a:r>
          </a:p>
        </p:txBody>
      </p:sp>
      <p:sp>
        <p:nvSpPr>
          <p:cNvPr id="3" name="TextBox 3"/>
          <p:cNvSpPr txBox="1"/>
          <p:nvPr/>
        </p:nvSpPr>
        <p:spPr>
          <a:xfrm>
            <a:off x="0" y="287265"/>
            <a:ext cx="18288000" cy="3133725"/>
          </a:xfrm>
          <a:prstGeom prst="rect">
            <a:avLst/>
          </a:prstGeom>
        </p:spPr>
        <p:txBody>
          <a:bodyPr lIns="0" tIns="0" rIns="0" bIns="0" rtlCol="0" anchor="t">
            <a:spAutoFit/>
          </a:bodyPr>
          <a:lstStyle/>
          <a:p>
            <a:pPr algn="ctr">
              <a:lnSpc>
                <a:spcPts val="12599"/>
              </a:lnSpc>
            </a:pPr>
            <a:r>
              <a:rPr lang="en-US" sz="9000" dirty="0">
                <a:solidFill>
                  <a:srgbClr val="000000"/>
                </a:solidFill>
                <a:latin typeface="Open Sans Extra Bold"/>
              </a:rPr>
              <a:t>Hardware and Software Requirements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AutoShape 2"/>
          <p:cNvSpPr/>
          <p:nvPr/>
        </p:nvSpPr>
        <p:spPr>
          <a:xfrm>
            <a:off x="5988946" y="1485900"/>
            <a:ext cx="45719" cy="5897348"/>
          </a:xfrm>
          <a:prstGeom prst="rect">
            <a:avLst/>
          </a:prstGeom>
          <a:solidFill>
            <a:srgbClr val="000000"/>
          </a:solidFill>
        </p:spPr>
      </p:sp>
      <p:grpSp>
        <p:nvGrpSpPr>
          <p:cNvPr id="3" name="Group 3"/>
          <p:cNvGrpSpPr/>
          <p:nvPr/>
        </p:nvGrpSpPr>
        <p:grpSpPr>
          <a:xfrm>
            <a:off x="5753609" y="1344546"/>
            <a:ext cx="520831" cy="520831"/>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D7144"/>
            </a:solidFill>
          </p:spPr>
        </p:sp>
      </p:grpSp>
      <p:grpSp>
        <p:nvGrpSpPr>
          <p:cNvPr id="5" name="Group 5"/>
          <p:cNvGrpSpPr/>
          <p:nvPr/>
        </p:nvGrpSpPr>
        <p:grpSpPr>
          <a:xfrm>
            <a:off x="5753609" y="1344546"/>
            <a:ext cx="520831" cy="520831"/>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17318"/>
            </a:solidFill>
          </p:spPr>
        </p:sp>
      </p:grpSp>
      <p:grpSp>
        <p:nvGrpSpPr>
          <p:cNvPr id="7" name="Group 7"/>
          <p:cNvGrpSpPr/>
          <p:nvPr/>
        </p:nvGrpSpPr>
        <p:grpSpPr>
          <a:xfrm>
            <a:off x="5753224" y="9258300"/>
            <a:ext cx="9511178" cy="214890"/>
            <a:chOff x="0" y="0"/>
            <a:chExt cx="25294954" cy="571500"/>
          </a:xfrm>
        </p:grpSpPr>
        <p:sp>
          <p:nvSpPr>
            <p:cNvPr id="8" name="Freeform 8"/>
            <p:cNvSpPr/>
            <p:nvPr/>
          </p:nvSpPr>
          <p:spPr>
            <a:xfrm>
              <a:off x="0" y="255270"/>
              <a:ext cx="25294954" cy="69850"/>
            </a:xfrm>
            <a:custGeom>
              <a:avLst/>
              <a:gdLst/>
              <a:ahLst/>
              <a:cxnLst/>
              <a:rect l="l" t="t" r="r" b="b"/>
              <a:pathLst>
                <a:path w="25294954" h="69850">
                  <a:moveTo>
                    <a:pt x="25004123" y="0"/>
                  </a:moveTo>
                  <a:lnTo>
                    <a:pt x="0" y="0"/>
                  </a:lnTo>
                  <a:lnTo>
                    <a:pt x="0" y="69850"/>
                  </a:lnTo>
                  <a:lnTo>
                    <a:pt x="25294954" y="69850"/>
                  </a:lnTo>
                  <a:lnTo>
                    <a:pt x="25294954" y="0"/>
                  </a:lnTo>
                  <a:close/>
                </a:path>
              </a:pathLst>
            </a:custGeom>
            <a:solidFill>
              <a:srgbClr val="000000"/>
            </a:solidFill>
          </p:spPr>
        </p:sp>
      </p:grpSp>
      <p:grpSp>
        <p:nvGrpSpPr>
          <p:cNvPr id="9" name="Group 9"/>
          <p:cNvGrpSpPr/>
          <p:nvPr/>
        </p:nvGrpSpPr>
        <p:grpSpPr>
          <a:xfrm>
            <a:off x="5761928" y="3303970"/>
            <a:ext cx="443148" cy="443148"/>
            <a:chOff x="0" y="0"/>
            <a:chExt cx="1913890" cy="1913890"/>
          </a:xfrm>
        </p:grpSpPr>
        <p:sp>
          <p:nvSpPr>
            <p:cNvPr id="10" name="Freeform 10"/>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1D7144"/>
            </a:solidFill>
          </p:spPr>
        </p:sp>
      </p:grpSp>
      <p:grpSp>
        <p:nvGrpSpPr>
          <p:cNvPr id="11" name="Group 11"/>
          <p:cNvGrpSpPr>
            <a:grpSpLocks noChangeAspect="1"/>
          </p:cNvGrpSpPr>
          <p:nvPr/>
        </p:nvGrpSpPr>
        <p:grpSpPr>
          <a:xfrm>
            <a:off x="5753224" y="5176798"/>
            <a:ext cx="511719" cy="443148"/>
            <a:chOff x="0" y="0"/>
            <a:chExt cx="6350000" cy="5499100"/>
          </a:xfrm>
        </p:grpSpPr>
        <p:sp>
          <p:nvSpPr>
            <p:cNvPr id="12" name="Freeform 12"/>
            <p:cNvSpPr/>
            <p:nvPr/>
          </p:nvSpPr>
          <p:spPr>
            <a:xfrm>
              <a:off x="0" y="0"/>
              <a:ext cx="6350000" cy="5499100"/>
            </a:xfrm>
            <a:custGeom>
              <a:avLst/>
              <a:gdLst/>
              <a:ahLst/>
              <a:cxnLst/>
              <a:rect l="l" t="t" r="r" b="b"/>
              <a:pathLst>
                <a:path w="6350000" h="5499100">
                  <a:moveTo>
                    <a:pt x="0" y="5499100"/>
                  </a:moveTo>
                  <a:lnTo>
                    <a:pt x="3175000" y="0"/>
                  </a:lnTo>
                  <a:lnTo>
                    <a:pt x="6350000" y="5499100"/>
                  </a:lnTo>
                  <a:lnTo>
                    <a:pt x="0" y="5499100"/>
                  </a:lnTo>
                  <a:close/>
                </a:path>
              </a:pathLst>
            </a:custGeom>
            <a:solidFill>
              <a:srgbClr val="005CE6"/>
            </a:solidFill>
          </p:spPr>
        </p:sp>
      </p:grpSp>
      <p:grpSp>
        <p:nvGrpSpPr>
          <p:cNvPr id="13" name="Group 13"/>
          <p:cNvGrpSpPr/>
          <p:nvPr/>
        </p:nvGrpSpPr>
        <p:grpSpPr>
          <a:xfrm>
            <a:off x="5761928" y="7161306"/>
            <a:ext cx="512512" cy="443883"/>
            <a:chOff x="0" y="0"/>
            <a:chExt cx="6202680" cy="5372100"/>
          </a:xfrm>
        </p:grpSpPr>
        <p:sp>
          <p:nvSpPr>
            <p:cNvPr id="14" name="Freeform 14"/>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D610D4"/>
            </a:solidFill>
          </p:spPr>
        </p:sp>
      </p:grpSp>
      <p:sp>
        <p:nvSpPr>
          <p:cNvPr id="15" name="TextBox 15"/>
          <p:cNvSpPr txBox="1"/>
          <p:nvPr/>
        </p:nvSpPr>
        <p:spPr>
          <a:xfrm>
            <a:off x="1853527" y="3661302"/>
            <a:ext cx="3074870" cy="970706"/>
          </a:xfrm>
          <a:prstGeom prst="rect">
            <a:avLst/>
          </a:prstGeom>
        </p:spPr>
        <p:txBody>
          <a:bodyPr lIns="0" tIns="0" rIns="0" bIns="0" rtlCol="0" anchor="t">
            <a:spAutoFit/>
          </a:bodyPr>
          <a:lstStyle/>
          <a:p>
            <a:pPr algn="r">
              <a:lnSpc>
                <a:spcPts val="7679"/>
              </a:lnSpc>
            </a:pPr>
            <a:r>
              <a:rPr lang="en-US" sz="6399">
                <a:solidFill>
                  <a:srgbClr val="000000"/>
                </a:solidFill>
                <a:latin typeface="Poppins Medium"/>
              </a:rPr>
              <a:t>Outline</a:t>
            </a:r>
          </a:p>
        </p:txBody>
      </p:sp>
      <p:sp>
        <p:nvSpPr>
          <p:cNvPr id="18" name="TextBox 18"/>
          <p:cNvSpPr txBox="1"/>
          <p:nvPr/>
        </p:nvSpPr>
        <p:spPr>
          <a:xfrm>
            <a:off x="7000860" y="1071534"/>
            <a:ext cx="7411148" cy="7809830"/>
          </a:xfrm>
          <a:prstGeom prst="rect">
            <a:avLst/>
          </a:prstGeom>
        </p:spPr>
        <p:txBody>
          <a:bodyPr lIns="0" tIns="0" rIns="0" bIns="0" rtlCol="0" anchor="t">
            <a:spAutoFit/>
          </a:bodyPr>
          <a:lstStyle/>
          <a:p>
            <a:pPr>
              <a:lnSpc>
                <a:spcPts val="2897"/>
              </a:lnSpc>
            </a:pPr>
            <a:r>
              <a:rPr lang="en-US" sz="2228" b="1" spc="22" dirty="0" smtClean="0">
                <a:solidFill>
                  <a:srgbClr val="000000"/>
                </a:solidFill>
                <a:latin typeface="Open Sans" panose="020B0604020202020204" charset="0"/>
                <a:ea typeface="Open Sans" panose="020B0604020202020204" charset="0"/>
                <a:cs typeface="Open Sans" panose="020B0604020202020204" charset="0"/>
              </a:rPr>
              <a:t>Objective</a:t>
            </a:r>
          </a:p>
          <a:p>
            <a:pPr>
              <a:lnSpc>
                <a:spcPts val="2897"/>
              </a:lnSpc>
            </a:pPr>
            <a:endParaRPr lang="en-US" sz="2228" b="1" spc="22" dirty="0">
              <a:solidFill>
                <a:srgbClr val="000000"/>
              </a:solidFill>
              <a:latin typeface="Open Sans" panose="020B0604020202020204" charset="0"/>
              <a:ea typeface="Open Sans" panose="020B0604020202020204" charset="0"/>
              <a:cs typeface="Open Sans" panose="020B0604020202020204" charset="0"/>
            </a:endParaRPr>
          </a:p>
          <a:p>
            <a:pPr>
              <a:lnSpc>
                <a:spcPts val="2897"/>
              </a:lnSpc>
            </a:pPr>
            <a:r>
              <a:rPr lang="en-US" sz="2228" b="1" spc="22" dirty="0" smtClean="0">
                <a:solidFill>
                  <a:srgbClr val="000000"/>
                </a:solidFill>
                <a:latin typeface="Open Sans" panose="020B0604020202020204" charset="0"/>
                <a:ea typeface="Open Sans" panose="020B0604020202020204" charset="0"/>
                <a:cs typeface="Open Sans" panose="020B0604020202020204" charset="0"/>
              </a:rPr>
              <a:t>Motivation</a:t>
            </a:r>
          </a:p>
          <a:p>
            <a:pPr>
              <a:lnSpc>
                <a:spcPts val="2897"/>
              </a:lnSpc>
            </a:pPr>
            <a:endParaRPr lang="en-US" sz="2228" b="1" spc="22" dirty="0" smtClean="0">
              <a:solidFill>
                <a:srgbClr val="000000"/>
              </a:solidFill>
              <a:latin typeface="Open Sans" panose="020B0604020202020204" charset="0"/>
              <a:ea typeface="Open Sans" panose="020B0604020202020204" charset="0"/>
              <a:cs typeface="Open Sans" panose="020B0604020202020204" charset="0"/>
            </a:endParaRPr>
          </a:p>
          <a:p>
            <a:pPr>
              <a:lnSpc>
                <a:spcPts val="2897"/>
              </a:lnSpc>
            </a:pPr>
            <a:r>
              <a:rPr lang="en-US" sz="2228" b="1" spc="22" dirty="0" smtClean="0">
                <a:solidFill>
                  <a:srgbClr val="000000"/>
                </a:solidFill>
                <a:latin typeface="Open Sans" panose="020B0604020202020204" charset="0"/>
                <a:ea typeface="Open Sans" panose="020B0604020202020204" charset="0"/>
                <a:cs typeface="Open Sans" panose="020B0604020202020204" charset="0"/>
              </a:rPr>
              <a:t>Literature Survey</a:t>
            </a:r>
          </a:p>
          <a:p>
            <a:pPr marL="342900" indent="-342900">
              <a:lnSpc>
                <a:spcPts val="2897"/>
              </a:lnSpc>
              <a:buFont typeface="Arial" pitchFamily="34" charset="0"/>
              <a:buChar char="•"/>
            </a:pPr>
            <a:r>
              <a:rPr lang="en-US" sz="2228" b="1" spc="22" dirty="0" smtClean="0">
                <a:solidFill>
                  <a:srgbClr val="000000"/>
                </a:solidFill>
                <a:latin typeface="Open Sans" panose="020B0604020202020204" charset="0"/>
                <a:ea typeface="Open Sans" panose="020B0604020202020204" charset="0"/>
                <a:cs typeface="Open Sans" panose="020B0604020202020204" charset="0"/>
              </a:rPr>
              <a:t>Problem</a:t>
            </a:r>
          </a:p>
          <a:p>
            <a:pPr marL="342900" indent="-342900">
              <a:lnSpc>
                <a:spcPts val="2897"/>
              </a:lnSpc>
              <a:buFont typeface="Arial" pitchFamily="34" charset="0"/>
              <a:buChar char="•"/>
            </a:pPr>
            <a:r>
              <a:rPr lang="en-US" sz="2228" b="1" spc="22" dirty="0" smtClean="0">
                <a:solidFill>
                  <a:srgbClr val="000000"/>
                </a:solidFill>
                <a:latin typeface="Open Sans" panose="020B0604020202020204" charset="0"/>
                <a:ea typeface="Open Sans" panose="020B0604020202020204" charset="0"/>
                <a:cs typeface="Open Sans" panose="020B0604020202020204" charset="0"/>
              </a:rPr>
              <a:t>Solution</a:t>
            </a:r>
          </a:p>
          <a:p>
            <a:pPr>
              <a:lnSpc>
                <a:spcPts val="2897"/>
              </a:lnSpc>
            </a:pPr>
            <a:endParaRPr lang="en-US" sz="2228" b="1" spc="22" dirty="0">
              <a:solidFill>
                <a:srgbClr val="000000"/>
              </a:solidFill>
              <a:latin typeface="Open Sans" panose="020B0604020202020204" charset="0"/>
              <a:ea typeface="Open Sans" panose="020B0604020202020204" charset="0"/>
              <a:cs typeface="Open Sans" panose="020B0604020202020204" charset="0"/>
            </a:endParaRPr>
          </a:p>
          <a:p>
            <a:pPr>
              <a:lnSpc>
                <a:spcPts val="2897"/>
              </a:lnSpc>
            </a:pPr>
            <a:r>
              <a:rPr lang="en-US" sz="2228" b="1" spc="22" dirty="0" smtClean="0">
                <a:solidFill>
                  <a:srgbClr val="000000"/>
                </a:solidFill>
                <a:latin typeface="Open Sans" panose="020B0604020202020204" charset="0"/>
                <a:ea typeface="Open Sans" panose="020B0604020202020204" charset="0"/>
                <a:cs typeface="Open Sans" panose="020B0604020202020204" charset="0"/>
              </a:rPr>
              <a:t>Methodology</a:t>
            </a:r>
          </a:p>
          <a:p>
            <a:pPr marL="342900" indent="-342900">
              <a:lnSpc>
                <a:spcPts val="2897"/>
              </a:lnSpc>
              <a:buFont typeface="Arial" panose="020B0604020202020204" pitchFamily="34" charset="0"/>
              <a:buChar char="•"/>
            </a:pPr>
            <a:r>
              <a:rPr lang="en-US" sz="2228" b="1" spc="22" dirty="0" smtClean="0">
                <a:solidFill>
                  <a:srgbClr val="000000"/>
                </a:solidFill>
                <a:latin typeface="Open Sans" panose="020B0604020202020204" charset="0"/>
                <a:ea typeface="Open Sans" panose="020B0604020202020204" charset="0"/>
                <a:cs typeface="Open Sans" panose="020B0604020202020204" charset="0"/>
              </a:rPr>
              <a:t>Dataset Used</a:t>
            </a:r>
          </a:p>
          <a:p>
            <a:pPr marL="342900" indent="-342900">
              <a:lnSpc>
                <a:spcPts val="2897"/>
              </a:lnSpc>
              <a:buFont typeface="Arial" panose="020B0604020202020204" pitchFamily="34" charset="0"/>
              <a:buChar char="•"/>
            </a:pPr>
            <a:r>
              <a:rPr lang="en-US" sz="2228" b="1" spc="22" dirty="0" smtClean="0">
                <a:solidFill>
                  <a:srgbClr val="000000"/>
                </a:solidFill>
                <a:latin typeface="Open Sans" panose="020B0604020202020204" charset="0"/>
                <a:ea typeface="Open Sans" panose="020B0604020202020204" charset="0"/>
                <a:cs typeface="Open Sans" panose="020B0604020202020204" charset="0"/>
              </a:rPr>
              <a:t>Architecture</a:t>
            </a:r>
          </a:p>
          <a:p>
            <a:pPr marL="342900" indent="-342900">
              <a:lnSpc>
                <a:spcPts val="2897"/>
              </a:lnSpc>
              <a:buFont typeface="Arial" panose="020B0604020202020204" pitchFamily="34" charset="0"/>
              <a:buChar char="•"/>
            </a:pPr>
            <a:endParaRPr lang="en-US" sz="2228" b="1" spc="22" dirty="0">
              <a:solidFill>
                <a:srgbClr val="000000"/>
              </a:solidFill>
              <a:latin typeface="Open Sans" panose="020B0604020202020204" charset="0"/>
              <a:ea typeface="Open Sans" panose="020B0604020202020204" charset="0"/>
              <a:cs typeface="Open Sans" panose="020B0604020202020204" charset="0"/>
            </a:endParaRPr>
          </a:p>
          <a:p>
            <a:pPr>
              <a:lnSpc>
                <a:spcPts val="2897"/>
              </a:lnSpc>
            </a:pPr>
            <a:r>
              <a:rPr lang="en-US" sz="2228" b="1" spc="22" dirty="0" smtClean="0">
                <a:solidFill>
                  <a:srgbClr val="000000"/>
                </a:solidFill>
                <a:latin typeface="Open Sans" panose="020B0604020202020204" charset="0"/>
                <a:ea typeface="Open Sans" panose="020B0604020202020204" charset="0"/>
                <a:cs typeface="Open Sans" panose="020B0604020202020204" charset="0"/>
              </a:rPr>
              <a:t>Result and Discussion</a:t>
            </a:r>
          </a:p>
          <a:p>
            <a:pPr>
              <a:lnSpc>
                <a:spcPts val="2897"/>
              </a:lnSpc>
            </a:pPr>
            <a:endParaRPr lang="en-US" sz="2228" b="1" spc="22" dirty="0">
              <a:solidFill>
                <a:srgbClr val="000000"/>
              </a:solidFill>
              <a:latin typeface="Open Sans" panose="020B0604020202020204" charset="0"/>
              <a:ea typeface="Open Sans" panose="020B0604020202020204" charset="0"/>
              <a:cs typeface="Open Sans" panose="020B0604020202020204" charset="0"/>
            </a:endParaRPr>
          </a:p>
          <a:p>
            <a:pPr>
              <a:lnSpc>
                <a:spcPts val="2897"/>
              </a:lnSpc>
            </a:pPr>
            <a:r>
              <a:rPr lang="en-US" sz="2228" b="1" spc="22" dirty="0" smtClean="0">
                <a:solidFill>
                  <a:srgbClr val="000000"/>
                </a:solidFill>
                <a:latin typeface="Open Sans" panose="020B0604020202020204" charset="0"/>
                <a:ea typeface="Open Sans" panose="020B0604020202020204" charset="0"/>
                <a:cs typeface="Open Sans" panose="020B0604020202020204" charset="0"/>
              </a:rPr>
              <a:t>Hardware and Software Requirements</a:t>
            </a:r>
          </a:p>
          <a:p>
            <a:pPr>
              <a:lnSpc>
                <a:spcPts val="2897"/>
              </a:lnSpc>
            </a:pPr>
            <a:endParaRPr lang="en-US" sz="2228" b="1" spc="22" dirty="0">
              <a:solidFill>
                <a:srgbClr val="000000"/>
              </a:solidFill>
              <a:latin typeface="Open Sans" panose="020B0604020202020204" charset="0"/>
              <a:ea typeface="Open Sans" panose="020B0604020202020204" charset="0"/>
              <a:cs typeface="Open Sans" panose="020B0604020202020204" charset="0"/>
            </a:endParaRPr>
          </a:p>
          <a:p>
            <a:pPr>
              <a:lnSpc>
                <a:spcPts val="2897"/>
              </a:lnSpc>
            </a:pPr>
            <a:r>
              <a:rPr lang="en-US" sz="2228" b="1" spc="22" dirty="0" smtClean="0">
                <a:solidFill>
                  <a:srgbClr val="000000"/>
                </a:solidFill>
                <a:latin typeface="Open Sans" panose="020B0604020202020204" charset="0"/>
                <a:ea typeface="Open Sans" panose="020B0604020202020204" charset="0"/>
                <a:cs typeface="Open Sans" panose="020B0604020202020204" charset="0"/>
              </a:rPr>
              <a:t>Conclusion</a:t>
            </a:r>
          </a:p>
          <a:p>
            <a:pPr>
              <a:lnSpc>
                <a:spcPts val="2897"/>
              </a:lnSpc>
            </a:pPr>
            <a:endParaRPr lang="en-US" sz="2228" b="1" spc="22" dirty="0">
              <a:solidFill>
                <a:srgbClr val="000000"/>
              </a:solidFill>
              <a:latin typeface="Open Sans" panose="020B0604020202020204" charset="0"/>
              <a:ea typeface="Open Sans" panose="020B0604020202020204" charset="0"/>
              <a:cs typeface="Open Sans" panose="020B0604020202020204" charset="0"/>
            </a:endParaRPr>
          </a:p>
          <a:p>
            <a:pPr>
              <a:lnSpc>
                <a:spcPts val="2897"/>
              </a:lnSpc>
            </a:pPr>
            <a:r>
              <a:rPr lang="en-US" sz="2228" b="1" spc="22" dirty="0" smtClean="0">
                <a:solidFill>
                  <a:srgbClr val="000000"/>
                </a:solidFill>
                <a:latin typeface="Open Sans" panose="020B0604020202020204" charset="0"/>
                <a:ea typeface="Open Sans" panose="020B0604020202020204" charset="0"/>
                <a:cs typeface="Open Sans" panose="020B0604020202020204" charset="0"/>
              </a:rPr>
              <a:t>Areas of Improvement</a:t>
            </a:r>
          </a:p>
          <a:p>
            <a:pPr>
              <a:lnSpc>
                <a:spcPts val="2897"/>
              </a:lnSpc>
            </a:pPr>
            <a:endParaRPr lang="en-US" sz="2228" b="1" spc="22" dirty="0">
              <a:solidFill>
                <a:srgbClr val="000000"/>
              </a:solidFill>
              <a:latin typeface="Open Sans" panose="020B0604020202020204" charset="0"/>
              <a:ea typeface="Open Sans" panose="020B0604020202020204" charset="0"/>
              <a:cs typeface="Open Sans" panose="020B0604020202020204" charset="0"/>
            </a:endParaRPr>
          </a:p>
          <a:p>
            <a:pPr>
              <a:lnSpc>
                <a:spcPts val="2897"/>
              </a:lnSpc>
            </a:pPr>
            <a:r>
              <a:rPr lang="en-US" sz="2228" b="1" spc="22" dirty="0" smtClean="0">
                <a:solidFill>
                  <a:srgbClr val="000000"/>
                </a:solidFill>
                <a:latin typeface="Open Sans" panose="020B0604020202020204" charset="0"/>
                <a:ea typeface="Open Sans" panose="020B0604020202020204" charset="0"/>
                <a:cs typeface="Open Sans" panose="020B0604020202020204" charset="0"/>
              </a:rPr>
              <a:t>Project GitHub Link</a:t>
            </a:r>
            <a:endParaRPr lang="en-US" sz="2228" b="1" spc="22" dirty="0">
              <a:solidFill>
                <a:srgbClr val="000000"/>
              </a:solidFill>
              <a:latin typeface="Open Sans" panose="020B0604020202020204" charset="0"/>
              <a:ea typeface="Open Sans" panose="020B0604020202020204" charset="0"/>
              <a:cs typeface="Open Sans" panose="020B0604020202020204" charset="0"/>
            </a:endParaRPr>
          </a:p>
        </p:txBody>
      </p:sp>
      <p:sp>
        <p:nvSpPr>
          <p:cNvPr id="28" name="TextBox 28"/>
          <p:cNvSpPr txBox="1"/>
          <p:nvPr/>
        </p:nvSpPr>
        <p:spPr>
          <a:xfrm>
            <a:off x="15374896" y="9258300"/>
            <a:ext cx="1884404" cy="208008"/>
          </a:xfrm>
          <a:prstGeom prst="rect">
            <a:avLst/>
          </a:prstGeom>
        </p:spPr>
        <p:txBody>
          <a:bodyPr lIns="0" tIns="0" rIns="0" bIns="0" rtlCol="0" anchor="t">
            <a:spAutoFit/>
          </a:bodyPr>
          <a:lstStyle/>
          <a:p>
            <a:pPr algn="r">
              <a:lnSpc>
                <a:spcPts val="1680"/>
              </a:lnSpc>
            </a:pPr>
            <a:r>
              <a:rPr lang="en-US" sz="1400" spc="98">
                <a:solidFill>
                  <a:srgbClr val="000000"/>
                </a:solidFill>
                <a:latin typeface="Poppins Medium"/>
              </a:rPr>
              <a:t>july 2021</a:t>
            </a:r>
          </a:p>
        </p:txBody>
      </p:sp>
      <p:sp>
        <p:nvSpPr>
          <p:cNvPr id="29" name="TextBox 29"/>
          <p:cNvSpPr txBox="1"/>
          <p:nvPr/>
        </p:nvSpPr>
        <p:spPr>
          <a:xfrm>
            <a:off x="1028700" y="9258300"/>
            <a:ext cx="4724524" cy="208008"/>
          </a:xfrm>
          <a:prstGeom prst="rect">
            <a:avLst/>
          </a:prstGeom>
        </p:spPr>
        <p:txBody>
          <a:bodyPr lIns="0" tIns="0" rIns="0" bIns="0" rtlCol="0" anchor="t">
            <a:spAutoFit/>
          </a:bodyPr>
          <a:lstStyle/>
          <a:p>
            <a:pPr>
              <a:lnSpc>
                <a:spcPts val="1680"/>
              </a:lnSpc>
            </a:pPr>
            <a:r>
              <a:rPr lang="en-US" sz="1400" spc="98">
                <a:solidFill>
                  <a:srgbClr val="000000"/>
                </a:solidFill>
                <a:latin typeface="Poppins Medium"/>
              </a:rPr>
              <a:t>BUDGE-BUDGE INSTITUTE OF TECHNOLOGY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AutoShape 2"/>
          <p:cNvSpPr/>
          <p:nvPr/>
        </p:nvSpPr>
        <p:spPr>
          <a:xfrm>
            <a:off x="0" y="0"/>
            <a:ext cx="8453749" cy="10287000"/>
          </a:xfrm>
          <a:prstGeom prst="rect">
            <a:avLst/>
          </a:prstGeom>
          <a:solidFill>
            <a:srgbClr val="9DC6EC"/>
          </a:solidFill>
        </p:spPr>
      </p:sp>
      <p:pic>
        <p:nvPicPr>
          <p:cNvPr id="3" name="Picture 3"/>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1028700" y="1312108"/>
            <a:ext cx="6592414" cy="3296207"/>
          </a:xfrm>
          <a:prstGeom prst="rect">
            <a:avLst/>
          </a:prstGeom>
        </p:spPr>
      </p:pic>
      <p:grpSp>
        <p:nvGrpSpPr>
          <p:cNvPr id="4" name="Group 4"/>
          <p:cNvGrpSpPr/>
          <p:nvPr/>
        </p:nvGrpSpPr>
        <p:grpSpPr>
          <a:xfrm>
            <a:off x="1387532" y="4608315"/>
            <a:ext cx="5678685" cy="5678685"/>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D7144"/>
            </a:solidFill>
          </p:spPr>
        </p:sp>
      </p:grpSp>
      <p:grpSp>
        <p:nvGrpSpPr>
          <p:cNvPr id="6" name="Group 6"/>
          <p:cNvGrpSpPr/>
          <p:nvPr/>
        </p:nvGrpSpPr>
        <p:grpSpPr>
          <a:xfrm>
            <a:off x="11817992" y="2268947"/>
            <a:ext cx="2926301" cy="214890"/>
            <a:chOff x="0" y="0"/>
            <a:chExt cx="7782490" cy="571500"/>
          </a:xfrm>
        </p:grpSpPr>
        <p:sp>
          <p:nvSpPr>
            <p:cNvPr id="7" name="Freeform 7"/>
            <p:cNvSpPr/>
            <p:nvPr/>
          </p:nvSpPr>
          <p:spPr>
            <a:xfrm>
              <a:off x="0" y="255270"/>
              <a:ext cx="7782490" cy="69850"/>
            </a:xfrm>
            <a:custGeom>
              <a:avLst/>
              <a:gdLst/>
              <a:ahLst/>
              <a:cxnLst/>
              <a:rect l="l" t="t" r="r" b="b"/>
              <a:pathLst>
                <a:path w="7782490" h="69850">
                  <a:moveTo>
                    <a:pt x="7491661" y="0"/>
                  </a:moveTo>
                  <a:lnTo>
                    <a:pt x="0" y="0"/>
                  </a:lnTo>
                  <a:lnTo>
                    <a:pt x="0" y="69850"/>
                  </a:lnTo>
                  <a:lnTo>
                    <a:pt x="7782490" y="69850"/>
                  </a:lnTo>
                  <a:lnTo>
                    <a:pt x="7782490" y="0"/>
                  </a:lnTo>
                  <a:close/>
                </a:path>
              </a:pathLst>
            </a:custGeom>
            <a:solidFill>
              <a:srgbClr val="000000"/>
            </a:solidFill>
          </p:spPr>
        </p:sp>
      </p:grpSp>
      <p:sp>
        <p:nvSpPr>
          <p:cNvPr id="8" name="TextBox 8"/>
          <p:cNvSpPr txBox="1"/>
          <p:nvPr/>
        </p:nvSpPr>
        <p:spPr>
          <a:xfrm>
            <a:off x="10929642" y="1312108"/>
            <a:ext cx="5499309" cy="956838"/>
          </a:xfrm>
          <a:prstGeom prst="rect">
            <a:avLst/>
          </a:prstGeom>
        </p:spPr>
        <p:txBody>
          <a:bodyPr lIns="0" tIns="0" rIns="0" bIns="0" rtlCol="0" anchor="t">
            <a:spAutoFit/>
          </a:bodyPr>
          <a:lstStyle/>
          <a:p>
            <a:pPr marL="0" lvl="0" indent="0" algn="l">
              <a:lnSpc>
                <a:spcPts val="7679"/>
              </a:lnSpc>
              <a:spcBef>
                <a:spcPct val="0"/>
              </a:spcBef>
            </a:pPr>
            <a:r>
              <a:rPr lang="en-US" sz="6399" u="none">
                <a:solidFill>
                  <a:srgbClr val="000000"/>
                </a:solidFill>
                <a:latin typeface="Poppins Medium"/>
              </a:rPr>
              <a:t>Conclusion</a:t>
            </a:r>
          </a:p>
        </p:txBody>
      </p:sp>
      <p:sp>
        <p:nvSpPr>
          <p:cNvPr id="9" name="TextBox 9"/>
          <p:cNvSpPr txBox="1"/>
          <p:nvPr/>
        </p:nvSpPr>
        <p:spPr>
          <a:xfrm>
            <a:off x="8899982" y="2903062"/>
            <a:ext cx="9144000" cy="4616648"/>
          </a:xfrm>
          <a:prstGeom prst="rect">
            <a:avLst/>
          </a:prstGeom>
        </p:spPr>
        <p:txBody>
          <a:bodyPr lIns="0" tIns="0" rIns="0" bIns="0" rtlCol="0" anchor="t">
            <a:spAutoFit/>
          </a:bodyPr>
          <a:lstStyle/>
          <a:p>
            <a:pPr marL="457200" indent="-457200">
              <a:lnSpc>
                <a:spcPts val="4479"/>
              </a:lnSpc>
              <a:buFont typeface="Arial" panose="020B0604020202020204" pitchFamily="34" charset="0"/>
              <a:buChar char="•"/>
            </a:pPr>
            <a:r>
              <a:rPr lang="en-US" sz="2800" dirty="0">
                <a:solidFill>
                  <a:srgbClr val="000000"/>
                </a:solidFill>
                <a:latin typeface="Open Sans Light"/>
              </a:rPr>
              <a:t>In this project, we have presented a framework based on Siamese network for offline signature verification, which uses </a:t>
            </a:r>
            <a:r>
              <a:rPr lang="en-US" sz="2800" b="1" dirty="0">
                <a:solidFill>
                  <a:srgbClr val="000000"/>
                </a:solidFill>
                <a:latin typeface="Open Sans Light"/>
              </a:rPr>
              <a:t>writer independent feature learning</a:t>
            </a:r>
            <a:r>
              <a:rPr lang="en-US" sz="2800" dirty="0">
                <a:solidFill>
                  <a:srgbClr val="000000"/>
                </a:solidFill>
                <a:latin typeface="Open Sans Light"/>
              </a:rPr>
              <a:t>. </a:t>
            </a:r>
            <a:endParaRPr lang="en-US" sz="2800" dirty="0" smtClean="0">
              <a:solidFill>
                <a:srgbClr val="000000"/>
              </a:solidFill>
              <a:latin typeface="Open Sans Light"/>
            </a:endParaRPr>
          </a:p>
          <a:p>
            <a:pPr marL="457200" indent="-457200">
              <a:lnSpc>
                <a:spcPts val="4479"/>
              </a:lnSpc>
              <a:buFont typeface="Arial" panose="020B0604020202020204" pitchFamily="34" charset="0"/>
              <a:buChar char="•"/>
            </a:pPr>
            <a:r>
              <a:rPr lang="en-US" sz="2800" dirty="0" smtClean="0">
                <a:solidFill>
                  <a:srgbClr val="000000"/>
                </a:solidFill>
                <a:latin typeface="Open Sans Light"/>
              </a:rPr>
              <a:t>Our </a:t>
            </a:r>
            <a:r>
              <a:rPr lang="en-US" sz="2800" dirty="0">
                <a:solidFill>
                  <a:srgbClr val="000000"/>
                </a:solidFill>
                <a:latin typeface="Open Sans Light"/>
              </a:rPr>
              <a:t>experiments made on </a:t>
            </a:r>
            <a:r>
              <a:rPr lang="en-US" sz="2800" b="1" dirty="0">
                <a:solidFill>
                  <a:srgbClr val="000000"/>
                </a:solidFill>
                <a:latin typeface="Open Sans Light"/>
              </a:rPr>
              <a:t>cross domain datasets </a:t>
            </a:r>
            <a:r>
              <a:rPr lang="en-US" sz="2800" dirty="0">
                <a:solidFill>
                  <a:srgbClr val="000000"/>
                </a:solidFill>
                <a:latin typeface="Open Sans Light"/>
              </a:rPr>
              <a:t>emphasize how well our architecture models the fraudulence of </a:t>
            </a:r>
            <a:r>
              <a:rPr lang="en-US" sz="2800" b="1" dirty="0">
                <a:solidFill>
                  <a:srgbClr val="000000"/>
                </a:solidFill>
                <a:latin typeface="Open Sans Light"/>
              </a:rPr>
              <a:t>different handwriting style </a:t>
            </a:r>
            <a:r>
              <a:rPr lang="en-US" sz="2800" dirty="0">
                <a:solidFill>
                  <a:srgbClr val="000000"/>
                </a:solidFill>
                <a:latin typeface="Open Sans Light"/>
              </a:rPr>
              <a:t>of different signers and forgers with </a:t>
            </a:r>
            <a:r>
              <a:rPr lang="en-US" sz="2800" b="1" dirty="0">
                <a:solidFill>
                  <a:srgbClr val="000000"/>
                </a:solidFill>
                <a:latin typeface="Open Sans Light"/>
              </a:rPr>
              <a:t>diverse background </a:t>
            </a:r>
            <a:r>
              <a:rPr lang="en-US" sz="2800" dirty="0">
                <a:solidFill>
                  <a:srgbClr val="000000"/>
                </a:solidFill>
                <a:latin typeface="Open Sans Light"/>
              </a:rPr>
              <a:t>and scripts.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762258" y="1203303"/>
            <a:ext cx="8746555" cy="7000342"/>
            <a:chOff x="0" y="0"/>
            <a:chExt cx="11662074" cy="9333789"/>
          </a:xfrm>
        </p:grpSpPr>
        <p:sp>
          <p:nvSpPr>
            <p:cNvPr id="3" name="TextBox 3"/>
            <p:cNvSpPr txBox="1"/>
            <p:nvPr/>
          </p:nvSpPr>
          <p:spPr>
            <a:xfrm>
              <a:off x="0" y="0"/>
              <a:ext cx="11662074" cy="2588548"/>
            </a:xfrm>
            <a:prstGeom prst="rect">
              <a:avLst/>
            </a:prstGeom>
          </p:spPr>
          <p:txBody>
            <a:bodyPr lIns="0" tIns="0" rIns="0" bIns="0" rtlCol="0" anchor="t">
              <a:spAutoFit/>
            </a:bodyPr>
            <a:lstStyle/>
            <a:p>
              <a:pPr>
                <a:lnSpc>
                  <a:spcPts val="7679"/>
                </a:lnSpc>
              </a:pPr>
              <a:r>
                <a:rPr lang="en-US" sz="6399">
                  <a:solidFill>
                    <a:srgbClr val="000000"/>
                  </a:solidFill>
                  <a:latin typeface="Poppins Medium"/>
                </a:rPr>
                <a:t>Areas of improvement</a:t>
              </a:r>
            </a:p>
          </p:txBody>
        </p:sp>
        <p:sp>
          <p:nvSpPr>
            <p:cNvPr id="4" name="TextBox 4"/>
            <p:cNvSpPr txBox="1"/>
            <p:nvPr/>
          </p:nvSpPr>
          <p:spPr>
            <a:xfrm>
              <a:off x="0" y="2987213"/>
              <a:ext cx="11113954" cy="425261"/>
            </a:xfrm>
            <a:prstGeom prst="rect">
              <a:avLst/>
            </a:prstGeom>
          </p:spPr>
          <p:txBody>
            <a:bodyPr lIns="0" tIns="0" rIns="0" bIns="0" rtlCol="0" anchor="t">
              <a:spAutoFit/>
            </a:bodyPr>
            <a:lstStyle/>
            <a:p>
              <a:pPr>
                <a:lnSpc>
                  <a:spcPts val="2520"/>
                </a:lnSpc>
              </a:pPr>
              <a:r>
                <a:rPr lang="en-US" sz="2100" spc="52">
                  <a:solidFill>
                    <a:srgbClr val="000000"/>
                  </a:solidFill>
                  <a:latin typeface="Poppins Medium"/>
                </a:rPr>
                <a:t>SUGGESTIONS FOR FUTURE RESEARCH</a:t>
              </a:r>
            </a:p>
          </p:txBody>
        </p:sp>
        <p:sp>
          <p:nvSpPr>
            <p:cNvPr id="5" name="TextBox 5"/>
            <p:cNvSpPr txBox="1"/>
            <p:nvPr/>
          </p:nvSpPr>
          <p:spPr>
            <a:xfrm>
              <a:off x="0" y="4218356"/>
              <a:ext cx="11662074" cy="5115433"/>
            </a:xfrm>
            <a:prstGeom prst="rect">
              <a:avLst/>
            </a:prstGeom>
          </p:spPr>
          <p:txBody>
            <a:bodyPr lIns="0" tIns="0" rIns="0" bIns="0" rtlCol="0" anchor="t">
              <a:spAutoFit/>
            </a:bodyPr>
            <a:lstStyle/>
            <a:p>
              <a:pPr marL="518160" lvl="1" indent="-259080" algn="just">
                <a:lnSpc>
                  <a:spcPts val="3023"/>
                </a:lnSpc>
                <a:buFont typeface="Arial"/>
                <a:buChar char="•"/>
              </a:pPr>
              <a:r>
                <a:rPr lang="en-US" sz="2399" spc="23">
                  <a:solidFill>
                    <a:srgbClr val="000000"/>
                  </a:solidFill>
                  <a:latin typeface="Open Sans"/>
                </a:rPr>
                <a:t>In future, more regional languages such as Tamil, Telugu, Malayalam etc can be implemented for signature verification. </a:t>
              </a:r>
            </a:p>
            <a:p>
              <a:pPr marL="518160" lvl="1" indent="-259080" algn="just">
                <a:lnSpc>
                  <a:spcPts val="3023"/>
                </a:lnSpc>
                <a:buFont typeface="Arial"/>
                <a:buChar char="•"/>
              </a:pPr>
              <a:r>
                <a:rPr lang="en-US" sz="2399" spc="23">
                  <a:solidFill>
                    <a:srgbClr val="000000"/>
                  </a:solidFill>
                  <a:latin typeface="Open Sans"/>
                </a:rPr>
                <a:t>Training data having complex writing style can be used to develop a more enriched network for better verification. </a:t>
              </a:r>
            </a:p>
            <a:p>
              <a:pPr marL="518160" lvl="1" indent="-259080" algn="just">
                <a:lnSpc>
                  <a:spcPts val="3023"/>
                </a:lnSpc>
                <a:buFont typeface="Arial"/>
                <a:buChar char="•"/>
              </a:pPr>
              <a:r>
                <a:rPr lang="en-US" sz="2399" spc="23">
                  <a:solidFill>
                    <a:srgbClr val="000000"/>
                  </a:solidFill>
                  <a:latin typeface="Open Sans"/>
                </a:rPr>
                <a:t>Better network can be designed to reduce training time. </a:t>
              </a:r>
            </a:p>
            <a:p>
              <a:pPr marL="539750" lvl="1" indent="-269875" algn="just">
                <a:lnSpc>
                  <a:spcPts val="3149"/>
                </a:lnSpc>
                <a:buFont typeface="Arial"/>
                <a:buChar char="•"/>
              </a:pPr>
              <a:r>
                <a:rPr lang="en-US" sz="2499" spc="24">
                  <a:solidFill>
                    <a:srgbClr val="000000"/>
                  </a:solidFill>
                  <a:latin typeface="Open Sans"/>
                </a:rPr>
                <a:t>Efficiency of the current model can be improved by tweaking parameters and formulating a better loss function.</a:t>
              </a:r>
            </a:p>
          </p:txBody>
        </p:sp>
      </p:grpSp>
      <p:grpSp>
        <p:nvGrpSpPr>
          <p:cNvPr id="6" name="Group 6"/>
          <p:cNvGrpSpPr/>
          <p:nvPr/>
        </p:nvGrpSpPr>
        <p:grpSpPr>
          <a:xfrm>
            <a:off x="11002570" y="2901855"/>
            <a:ext cx="5657850" cy="565785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D7144"/>
            </a:solidFill>
          </p:spPr>
        </p:sp>
      </p:grpSp>
      <p:grpSp>
        <p:nvGrpSpPr>
          <p:cNvPr id="8" name="Group 8"/>
          <p:cNvGrpSpPr/>
          <p:nvPr/>
        </p:nvGrpSpPr>
        <p:grpSpPr>
          <a:xfrm>
            <a:off x="12552162" y="4451447"/>
            <a:ext cx="2558667" cy="2558667"/>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6DD94"/>
            </a:solidFill>
          </p:spPr>
        </p:sp>
      </p:grpSp>
      <p:pic>
        <p:nvPicPr>
          <p:cNvPr id="10" name="Picture 10"/>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10875759" y="0"/>
            <a:ext cx="5784661" cy="2892330"/>
          </a:xfrm>
          <a:prstGeom prst="rect">
            <a:avLst/>
          </a:prstGeom>
        </p:spPr>
      </p:pic>
      <p:grpSp>
        <p:nvGrpSpPr>
          <p:cNvPr id="11" name="Group 11"/>
          <p:cNvGrpSpPr/>
          <p:nvPr/>
        </p:nvGrpSpPr>
        <p:grpSpPr>
          <a:xfrm>
            <a:off x="5753224" y="9258300"/>
            <a:ext cx="9511178" cy="214890"/>
            <a:chOff x="0" y="0"/>
            <a:chExt cx="25294954" cy="571500"/>
          </a:xfrm>
        </p:grpSpPr>
        <p:sp>
          <p:nvSpPr>
            <p:cNvPr id="12" name="Freeform 12"/>
            <p:cNvSpPr/>
            <p:nvPr/>
          </p:nvSpPr>
          <p:spPr>
            <a:xfrm>
              <a:off x="0" y="255270"/>
              <a:ext cx="25294954" cy="69850"/>
            </a:xfrm>
            <a:custGeom>
              <a:avLst/>
              <a:gdLst/>
              <a:ahLst/>
              <a:cxnLst/>
              <a:rect l="l" t="t" r="r" b="b"/>
              <a:pathLst>
                <a:path w="25294954" h="69850">
                  <a:moveTo>
                    <a:pt x="25004123" y="0"/>
                  </a:moveTo>
                  <a:lnTo>
                    <a:pt x="0" y="0"/>
                  </a:lnTo>
                  <a:lnTo>
                    <a:pt x="0" y="69850"/>
                  </a:lnTo>
                  <a:lnTo>
                    <a:pt x="25294954" y="69850"/>
                  </a:lnTo>
                  <a:lnTo>
                    <a:pt x="25294954" y="0"/>
                  </a:lnTo>
                  <a:close/>
                </a:path>
              </a:pathLst>
            </a:custGeom>
            <a:solidFill>
              <a:srgbClr val="000000"/>
            </a:solidFill>
          </p:spPr>
        </p:sp>
      </p:grpSp>
      <p:sp>
        <p:nvSpPr>
          <p:cNvPr id="13" name="TextBox 13"/>
          <p:cNvSpPr txBox="1"/>
          <p:nvPr/>
        </p:nvSpPr>
        <p:spPr>
          <a:xfrm>
            <a:off x="15374896" y="9258300"/>
            <a:ext cx="1884404" cy="208008"/>
          </a:xfrm>
          <a:prstGeom prst="rect">
            <a:avLst/>
          </a:prstGeom>
        </p:spPr>
        <p:txBody>
          <a:bodyPr lIns="0" tIns="0" rIns="0" bIns="0" rtlCol="0" anchor="t">
            <a:spAutoFit/>
          </a:bodyPr>
          <a:lstStyle/>
          <a:p>
            <a:pPr algn="r">
              <a:lnSpc>
                <a:spcPts val="1680"/>
              </a:lnSpc>
            </a:pPr>
            <a:r>
              <a:rPr lang="en-US" sz="1400" spc="98">
                <a:solidFill>
                  <a:srgbClr val="000000"/>
                </a:solidFill>
                <a:latin typeface="Poppins Medium"/>
              </a:rPr>
              <a:t>JULY  2021</a:t>
            </a:r>
          </a:p>
        </p:txBody>
      </p:sp>
      <p:sp>
        <p:nvSpPr>
          <p:cNvPr id="14" name="TextBox 14"/>
          <p:cNvSpPr txBox="1"/>
          <p:nvPr/>
        </p:nvSpPr>
        <p:spPr>
          <a:xfrm>
            <a:off x="1028700" y="9258300"/>
            <a:ext cx="4724524" cy="208008"/>
          </a:xfrm>
          <a:prstGeom prst="rect">
            <a:avLst/>
          </a:prstGeom>
        </p:spPr>
        <p:txBody>
          <a:bodyPr lIns="0" tIns="0" rIns="0" bIns="0" rtlCol="0" anchor="t">
            <a:spAutoFit/>
          </a:bodyPr>
          <a:lstStyle/>
          <a:p>
            <a:pPr>
              <a:lnSpc>
                <a:spcPts val="1680"/>
              </a:lnSpc>
            </a:pPr>
            <a:r>
              <a:rPr lang="en-US" sz="1400" spc="98">
                <a:solidFill>
                  <a:srgbClr val="000000"/>
                </a:solidFill>
                <a:latin typeface="Poppins Medium"/>
              </a:rPr>
              <a:t>BUDGE-BUDGE INSTITUTE OF TECHNOLOGY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95400" y="2786062"/>
            <a:ext cx="15573770" cy="6625059"/>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67606" y="376691"/>
            <a:ext cx="3732994" cy="2099809"/>
          </a:xfrm>
          <a:prstGeom prst="rect">
            <a:avLst/>
          </a:prstGeom>
        </p:spPr>
      </p:pic>
      <p:sp>
        <p:nvSpPr>
          <p:cNvPr id="4" name="Rectangle 3"/>
          <p:cNvSpPr/>
          <p:nvPr/>
        </p:nvSpPr>
        <p:spPr>
          <a:xfrm>
            <a:off x="3733800" y="1195762"/>
            <a:ext cx="13669383" cy="461665"/>
          </a:xfrm>
          <a:prstGeom prst="rect">
            <a:avLst/>
          </a:prstGeom>
          <a:noFill/>
        </p:spPr>
        <p:txBody>
          <a:bodyPr wrap="none" lIns="91440" tIns="45720" rIns="91440" bIns="45720">
            <a:spAutoFit/>
          </a:bodyPr>
          <a:lstStyle/>
          <a:p>
            <a:pPr algn="ctr"/>
            <a:r>
              <a:rPr lang="en-US" sz="2400">
                <a:ln w="0"/>
                <a:effectLst>
                  <a:outerShdw blurRad="38100" dist="19050" dir="2700000" algn="tl" rotWithShape="0">
                    <a:schemeClr val="dk1">
                      <a:alpha val="40000"/>
                    </a:schemeClr>
                  </a:outerShdw>
                </a:effectLst>
              </a:rPr>
              <a:t>https://github.com/arpita739/Bengali-and-Hindi-Signature-Verification-using-Convolution-Siamese-Network</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3156597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7437640" y="3973794"/>
            <a:ext cx="3412720" cy="3412720"/>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5CE6"/>
            </a:solidFill>
          </p:spPr>
        </p:sp>
      </p:grpSp>
      <p:grpSp>
        <p:nvGrpSpPr>
          <p:cNvPr id="4" name="Group 4"/>
          <p:cNvGrpSpPr>
            <a:grpSpLocks noChangeAspect="1"/>
          </p:cNvGrpSpPr>
          <p:nvPr/>
        </p:nvGrpSpPr>
        <p:grpSpPr>
          <a:xfrm>
            <a:off x="7641213" y="4165170"/>
            <a:ext cx="3029980" cy="3029968"/>
            <a:chOff x="0" y="0"/>
            <a:chExt cx="6350000" cy="6349975"/>
          </a:xfrm>
        </p:grpSpPr>
        <p:sp>
          <p:nvSpPr>
            <p:cNvPr id="5" name="Freeform 5"/>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33841" r="-16158"/>
              </a:stretch>
            </a:blipFill>
          </p:spPr>
        </p:sp>
      </p:grpSp>
      <p:grpSp>
        <p:nvGrpSpPr>
          <p:cNvPr id="6" name="Group 6"/>
          <p:cNvGrpSpPr/>
          <p:nvPr/>
        </p:nvGrpSpPr>
        <p:grpSpPr>
          <a:xfrm>
            <a:off x="5753224" y="813810"/>
            <a:ext cx="9511178" cy="214890"/>
            <a:chOff x="0" y="0"/>
            <a:chExt cx="25294954" cy="571500"/>
          </a:xfrm>
        </p:grpSpPr>
        <p:sp>
          <p:nvSpPr>
            <p:cNvPr id="7" name="Freeform 7"/>
            <p:cNvSpPr/>
            <p:nvPr/>
          </p:nvSpPr>
          <p:spPr>
            <a:xfrm>
              <a:off x="0" y="255270"/>
              <a:ext cx="25294954" cy="69850"/>
            </a:xfrm>
            <a:custGeom>
              <a:avLst/>
              <a:gdLst/>
              <a:ahLst/>
              <a:cxnLst/>
              <a:rect l="l" t="t" r="r" b="b"/>
              <a:pathLst>
                <a:path w="25294954" h="69850">
                  <a:moveTo>
                    <a:pt x="25004123" y="0"/>
                  </a:moveTo>
                  <a:lnTo>
                    <a:pt x="0" y="0"/>
                  </a:lnTo>
                  <a:lnTo>
                    <a:pt x="0" y="69850"/>
                  </a:lnTo>
                  <a:lnTo>
                    <a:pt x="25294954" y="69850"/>
                  </a:lnTo>
                  <a:lnTo>
                    <a:pt x="25294954" y="0"/>
                  </a:lnTo>
                  <a:close/>
                </a:path>
              </a:pathLst>
            </a:custGeom>
            <a:solidFill>
              <a:srgbClr val="000000"/>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a:stretch>
            <a:fillRect/>
          </a:stretch>
        </p:blipFill>
        <p:spPr>
          <a:xfrm>
            <a:off x="5035916" y="9029514"/>
            <a:ext cx="632947" cy="632947"/>
          </a:xfrm>
          <a:prstGeom prst="rect">
            <a:avLst/>
          </a:prstGeom>
        </p:spPr>
      </p:pic>
      <p:sp>
        <p:nvSpPr>
          <p:cNvPr id="9" name="TextBox 9"/>
          <p:cNvSpPr txBox="1"/>
          <p:nvPr/>
        </p:nvSpPr>
        <p:spPr>
          <a:xfrm>
            <a:off x="5156324" y="1834291"/>
            <a:ext cx="7975353" cy="970706"/>
          </a:xfrm>
          <a:prstGeom prst="rect">
            <a:avLst/>
          </a:prstGeom>
        </p:spPr>
        <p:txBody>
          <a:bodyPr lIns="0" tIns="0" rIns="0" bIns="0" rtlCol="0" anchor="t">
            <a:spAutoFit/>
          </a:bodyPr>
          <a:lstStyle/>
          <a:p>
            <a:pPr algn="ctr">
              <a:lnSpc>
                <a:spcPts val="7679"/>
              </a:lnSpc>
            </a:pPr>
            <a:r>
              <a:rPr lang="en-US" sz="6399">
                <a:solidFill>
                  <a:srgbClr val="000000"/>
                </a:solidFill>
                <a:latin typeface="Poppins Medium"/>
              </a:rPr>
              <a:t>THANK YOU</a:t>
            </a:r>
          </a:p>
        </p:txBody>
      </p:sp>
      <p:grpSp>
        <p:nvGrpSpPr>
          <p:cNvPr id="10" name="Group 10"/>
          <p:cNvGrpSpPr/>
          <p:nvPr/>
        </p:nvGrpSpPr>
        <p:grpSpPr>
          <a:xfrm>
            <a:off x="7295191" y="7724606"/>
            <a:ext cx="3722023" cy="1241164"/>
            <a:chOff x="0" y="0"/>
            <a:chExt cx="4962697" cy="1654885"/>
          </a:xfrm>
        </p:grpSpPr>
        <p:sp>
          <p:nvSpPr>
            <p:cNvPr id="11" name="TextBox 11"/>
            <p:cNvSpPr txBox="1"/>
            <p:nvPr/>
          </p:nvSpPr>
          <p:spPr>
            <a:xfrm>
              <a:off x="0" y="0"/>
              <a:ext cx="4962697" cy="554689"/>
            </a:xfrm>
            <a:prstGeom prst="rect">
              <a:avLst/>
            </a:prstGeom>
          </p:spPr>
          <p:txBody>
            <a:bodyPr lIns="0" tIns="0" rIns="0" bIns="0" rtlCol="0" anchor="t">
              <a:spAutoFit/>
            </a:bodyPr>
            <a:lstStyle/>
            <a:p>
              <a:pPr algn="ctr">
                <a:lnSpc>
                  <a:spcPts val="3360"/>
                </a:lnSpc>
              </a:pPr>
              <a:r>
                <a:rPr lang="en-US" sz="2800" spc="70">
                  <a:solidFill>
                    <a:srgbClr val="000000"/>
                  </a:solidFill>
                  <a:latin typeface="Poppins Medium"/>
                </a:rPr>
                <a:t>ARPITA HALDER</a:t>
              </a:r>
            </a:p>
          </p:txBody>
        </p:sp>
        <p:sp>
          <p:nvSpPr>
            <p:cNvPr id="12" name="TextBox 12"/>
            <p:cNvSpPr txBox="1"/>
            <p:nvPr/>
          </p:nvSpPr>
          <p:spPr>
            <a:xfrm>
              <a:off x="0" y="769669"/>
              <a:ext cx="4962697" cy="885216"/>
            </a:xfrm>
            <a:prstGeom prst="rect">
              <a:avLst/>
            </a:prstGeom>
          </p:spPr>
          <p:txBody>
            <a:bodyPr lIns="0" tIns="0" rIns="0" bIns="0" rtlCol="0" anchor="t">
              <a:spAutoFit/>
            </a:bodyPr>
            <a:lstStyle/>
            <a:p>
              <a:pPr algn="ctr">
                <a:lnSpc>
                  <a:spcPts val="2645"/>
                </a:lnSpc>
              </a:pPr>
              <a:r>
                <a:rPr lang="en-US" sz="2100" spc="21">
                  <a:solidFill>
                    <a:srgbClr val="000000"/>
                  </a:solidFill>
                  <a:latin typeface="HK Grotesk Light"/>
                </a:rPr>
                <a:t>CSE DEPARTMENT</a:t>
              </a:r>
            </a:p>
            <a:p>
              <a:pPr marL="0" lvl="0" indent="0" algn="ctr">
                <a:lnSpc>
                  <a:spcPts val="2646"/>
                </a:lnSpc>
                <a:spcBef>
                  <a:spcPct val="0"/>
                </a:spcBef>
              </a:pPr>
              <a:r>
                <a:rPr lang="en-US" sz="2099" spc="20">
                  <a:solidFill>
                    <a:srgbClr val="000000"/>
                  </a:solidFill>
                  <a:latin typeface="HK Grotesk Light"/>
                </a:rPr>
                <a:t>4TH YEAR </a:t>
              </a:r>
            </a:p>
          </p:txBody>
        </p:sp>
      </p:grpSp>
      <p:sp>
        <p:nvSpPr>
          <p:cNvPr id="13" name="TextBox 13"/>
          <p:cNvSpPr txBox="1"/>
          <p:nvPr/>
        </p:nvSpPr>
        <p:spPr>
          <a:xfrm>
            <a:off x="15374896" y="813810"/>
            <a:ext cx="1884404" cy="208008"/>
          </a:xfrm>
          <a:prstGeom prst="rect">
            <a:avLst/>
          </a:prstGeom>
        </p:spPr>
        <p:txBody>
          <a:bodyPr lIns="0" tIns="0" rIns="0" bIns="0" rtlCol="0" anchor="t">
            <a:spAutoFit/>
          </a:bodyPr>
          <a:lstStyle/>
          <a:p>
            <a:pPr algn="r">
              <a:lnSpc>
                <a:spcPts val="1680"/>
              </a:lnSpc>
            </a:pPr>
            <a:r>
              <a:rPr lang="en-US" sz="1400" spc="98">
                <a:solidFill>
                  <a:srgbClr val="000000"/>
                </a:solidFill>
                <a:latin typeface="Poppins Medium"/>
              </a:rPr>
              <a:t>JULY 2021</a:t>
            </a:r>
          </a:p>
        </p:txBody>
      </p:sp>
      <p:sp>
        <p:nvSpPr>
          <p:cNvPr id="14" name="TextBox 14"/>
          <p:cNvSpPr txBox="1"/>
          <p:nvPr/>
        </p:nvSpPr>
        <p:spPr>
          <a:xfrm>
            <a:off x="1028700" y="813810"/>
            <a:ext cx="4724524" cy="208008"/>
          </a:xfrm>
          <a:prstGeom prst="rect">
            <a:avLst/>
          </a:prstGeom>
        </p:spPr>
        <p:txBody>
          <a:bodyPr lIns="0" tIns="0" rIns="0" bIns="0" rtlCol="0" anchor="t">
            <a:spAutoFit/>
          </a:bodyPr>
          <a:lstStyle/>
          <a:p>
            <a:pPr>
              <a:lnSpc>
                <a:spcPts val="1680"/>
              </a:lnSpc>
            </a:pPr>
            <a:r>
              <a:rPr lang="en-US" sz="1400" spc="98">
                <a:solidFill>
                  <a:srgbClr val="000000"/>
                </a:solidFill>
                <a:latin typeface="Poppins Medium"/>
              </a:rPr>
              <a:t>BUDGE-BUDGE INSTITUTE OF TECHNOLOGY</a:t>
            </a:r>
          </a:p>
        </p:txBody>
      </p:sp>
      <p:sp>
        <p:nvSpPr>
          <p:cNvPr id="15" name="TextBox 15"/>
          <p:cNvSpPr txBox="1"/>
          <p:nvPr/>
        </p:nvSpPr>
        <p:spPr>
          <a:xfrm>
            <a:off x="5156324" y="9029514"/>
            <a:ext cx="9305199" cy="461665"/>
          </a:xfrm>
          <a:prstGeom prst="rect">
            <a:avLst/>
          </a:prstGeom>
        </p:spPr>
        <p:txBody>
          <a:bodyPr wrap="square" lIns="0" tIns="0" rIns="0" bIns="0" rtlCol="0" anchor="t">
            <a:spAutoFit/>
          </a:bodyPr>
          <a:lstStyle/>
          <a:p>
            <a:pPr algn="ctr">
              <a:lnSpc>
                <a:spcPts val="3639"/>
              </a:lnSpc>
            </a:pPr>
            <a:r>
              <a:rPr lang="en-US" sz="2599" dirty="0">
                <a:solidFill>
                  <a:srgbClr val="000000"/>
                </a:solidFill>
                <a:latin typeface="Open Sans Light"/>
              </a:rPr>
              <a:t>https://www.linkedin.com/in/arpita-halder-8718b413b/</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783908" y="2901855"/>
            <a:ext cx="5657850" cy="5657850"/>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C966"/>
            </a:solidFill>
          </p:spPr>
        </p:sp>
      </p:grpSp>
      <p:pic>
        <p:nvPicPr>
          <p:cNvPr id="4" name="Picture 4"/>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1657097" y="0"/>
            <a:ext cx="5784661" cy="2892330"/>
          </a:xfrm>
          <a:prstGeom prst="rect">
            <a:avLst/>
          </a:prstGeom>
        </p:spPr>
      </p:pic>
      <p:grpSp>
        <p:nvGrpSpPr>
          <p:cNvPr id="5" name="Group 5"/>
          <p:cNvGrpSpPr/>
          <p:nvPr/>
        </p:nvGrpSpPr>
        <p:grpSpPr>
          <a:xfrm rot="2700000">
            <a:off x="2961716" y="4079664"/>
            <a:ext cx="3302233" cy="3302233"/>
            <a:chOff x="0" y="0"/>
            <a:chExt cx="1913890" cy="1913890"/>
          </a:xfrm>
        </p:grpSpPr>
        <p:sp>
          <p:nvSpPr>
            <p:cNvPr id="6" name="Freeform 6"/>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5CE6"/>
            </a:solidFill>
          </p:spPr>
        </p:sp>
      </p:grpSp>
      <p:grpSp>
        <p:nvGrpSpPr>
          <p:cNvPr id="7" name="Group 7"/>
          <p:cNvGrpSpPr/>
          <p:nvPr/>
        </p:nvGrpSpPr>
        <p:grpSpPr>
          <a:xfrm>
            <a:off x="8703854" y="1028700"/>
            <a:ext cx="9023037" cy="7846829"/>
            <a:chOff x="0" y="0"/>
            <a:chExt cx="12030717" cy="10462439"/>
          </a:xfrm>
        </p:grpSpPr>
        <p:sp>
          <p:nvSpPr>
            <p:cNvPr id="8" name="TextBox 8"/>
            <p:cNvSpPr txBox="1"/>
            <p:nvPr/>
          </p:nvSpPr>
          <p:spPr>
            <a:xfrm>
              <a:off x="0" y="1480854"/>
              <a:ext cx="12030717" cy="8981585"/>
            </a:xfrm>
            <a:prstGeom prst="rect">
              <a:avLst/>
            </a:prstGeom>
          </p:spPr>
          <p:txBody>
            <a:bodyPr lIns="0" tIns="0" rIns="0" bIns="0" rtlCol="0" anchor="t">
              <a:spAutoFit/>
            </a:bodyPr>
            <a:lstStyle/>
            <a:p>
              <a:pPr>
                <a:lnSpc>
                  <a:spcPts val="5916"/>
                </a:lnSpc>
              </a:pPr>
              <a:r>
                <a:rPr lang="en-US" sz="4930" spc="49">
                  <a:solidFill>
                    <a:srgbClr val="000000"/>
                  </a:solidFill>
                  <a:latin typeface="HK Grotesk Light"/>
                </a:rPr>
                <a:t>Verification of off-line signatures is one of the most challenging tasks in biometrics and document forensic science. In this project,we deal with Convolutional Siamese Network model which is capable of doing verification of Bengali and Hindi Signature.</a:t>
              </a:r>
            </a:p>
          </p:txBody>
        </p:sp>
        <p:sp>
          <p:nvSpPr>
            <p:cNvPr id="9" name="TextBox 9"/>
            <p:cNvSpPr txBox="1"/>
            <p:nvPr/>
          </p:nvSpPr>
          <p:spPr>
            <a:xfrm>
              <a:off x="0" y="0"/>
              <a:ext cx="12030717" cy="991724"/>
            </a:xfrm>
            <a:prstGeom prst="rect">
              <a:avLst/>
            </a:prstGeom>
          </p:spPr>
          <p:txBody>
            <a:bodyPr lIns="0" tIns="0" rIns="0" bIns="0" rtlCol="0" anchor="t">
              <a:spAutoFit/>
            </a:bodyPr>
            <a:lstStyle/>
            <a:p>
              <a:pPr>
                <a:lnSpc>
                  <a:spcPts val="5775"/>
                </a:lnSpc>
              </a:pPr>
              <a:r>
                <a:rPr lang="en-US" sz="4812" dirty="0" smtClean="0">
                  <a:solidFill>
                    <a:srgbClr val="000000"/>
                  </a:solidFill>
                  <a:latin typeface="Poppins Medium"/>
                </a:rPr>
                <a:t>Objective</a:t>
              </a:r>
              <a:endParaRPr lang="en-US" sz="4812" dirty="0">
                <a:solidFill>
                  <a:srgbClr val="000000"/>
                </a:solidFill>
                <a:latin typeface="Poppins Medium"/>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209550" y="-209551"/>
            <a:ext cx="5067302" cy="5486401"/>
            <a:chOff x="0" y="0"/>
            <a:chExt cx="2354580" cy="2656593"/>
          </a:xfrm>
        </p:grpSpPr>
        <p:sp>
          <p:nvSpPr>
            <p:cNvPr id="3" name="Freeform 3"/>
            <p:cNvSpPr/>
            <p:nvPr/>
          </p:nvSpPr>
          <p:spPr>
            <a:xfrm>
              <a:off x="0" y="0"/>
              <a:ext cx="2353310" cy="2656593"/>
            </a:xfrm>
            <a:custGeom>
              <a:avLst/>
              <a:gdLst/>
              <a:ahLst/>
              <a:cxnLst/>
              <a:rect l="l" t="t" r="r" b="b"/>
              <a:pathLst>
                <a:path w="2353310" h="2656593">
                  <a:moveTo>
                    <a:pt x="784860" y="2589283"/>
                  </a:moveTo>
                  <a:cubicBezTo>
                    <a:pt x="905510" y="2629924"/>
                    <a:pt x="1042670" y="2656593"/>
                    <a:pt x="1177290" y="2656593"/>
                  </a:cubicBezTo>
                  <a:cubicBezTo>
                    <a:pt x="1311910" y="2656593"/>
                    <a:pt x="1441450" y="2633734"/>
                    <a:pt x="1560830" y="2593093"/>
                  </a:cubicBezTo>
                  <a:cubicBezTo>
                    <a:pt x="1563370" y="2591824"/>
                    <a:pt x="1565910" y="2591824"/>
                    <a:pt x="1568450" y="2590554"/>
                  </a:cubicBezTo>
                  <a:cubicBezTo>
                    <a:pt x="2016760" y="2427993"/>
                    <a:pt x="2346960" y="1998734"/>
                    <a:pt x="2353310" y="1497737"/>
                  </a:cubicBezTo>
                  <a:lnTo>
                    <a:pt x="2353310" y="0"/>
                  </a:lnTo>
                  <a:lnTo>
                    <a:pt x="0" y="0"/>
                  </a:lnTo>
                  <a:lnTo>
                    <a:pt x="0" y="1496630"/>
                  </a:lnTo>
                  <a:cubicBezTo>
                    <a:pt x="6350" y="2001273"/>
                    <a:pt x="331470" y="2430533"/>
                    <a:pt x="784860" y="2589283"/>
                  </a:cubicBezTo>
                  <a:close/>
                </a:path>
              </a:pathLst>
            </a:custGeom>
            <a:solidFill>
              <a:srgbClr val="1D7144"/>
            </a:solidFill>
          </p:spPr>
        </p:sp>
      </p:grpSp>
      <p:sp>
        <p:nvSpPr>
          <p:cNvPr id="6" name="TextBox 6"/>
          <p:cNvSpPr txBox="1"/>
          <p:nvPr/>
        </p:nvSpPr>
        <p:spPr>
          <a:xfrm>
            <a:off x="457200" y="2171700"/>
            <a:ext cx="4648200" cy="987450"/>
          </a:xfrm>
          <a:prstGeom prst="rect">
            <a:avLst/>
          </a:prstGeom>
        </p:spPr>
        <p:txBody>
          <a:bodyPr wrap="square" lIns="0" tIns="0" rIns="0" bIns="0" rtlCol="0" anchor="t">
            <a:spAutoFit/>
          </a:bodyPr>
          <a:lstStyle/>
          <a:p>
            <a:pPr>
              <a:lnSpc>
                <a:spcPts val="7679"/>
              </a:lnSpc>
            </a:pPr>
            <a:r>
              <a:rPr lang="en-US" sz="6399" dirty="0">
                <a:solidFill>
                  <a:srgbClr val="F5F5EF"/>
                </a:solidFill>
                <a:latin typeface="Poppins Medium"/>
              </a:rPr>
              <a:t>Motivation</a:t>
            </a:r>
          </a:p>
        </p:txBody>
      </p:sp>
      <p:sp>
        <p:nvSpPr>
          <p:cNvPr id="10" name="TextBox 9"/>
          <p:cNvSpPr txBox="1"/>
          <p:nvPr/>
        </p:nvSpPr>
        <p:spPr>
          <a:xfrm>
            <a:off x="5715000" y="723900"/>
            <a:ext cx="10591800"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Growing </a:t>
            </a:r>
            <a:r>
              <a:rPr lang="en-US" sz="2800" dirty="0"/>
              <a:t>need for a full proof signature </a:t>
            </a:r>
            <a:r>
              <a:rPr lang="en-US" sz="2800" dirty="0" smtClean="0"/>
              <a:t>verification scheme </a:t>
            </a:r>
            <a:r>
              <a:rPr lang="en-US" sz="2800" dirty="0"/>
              <a:t>which can guarantee maximum possible security from fake </a:t>
            </a:r>
            <a:r>
              <a:rPr lang="en-US" sz="2800" dirty="0" smtClean="0"/>
              <a:t>signatures.</a:t>
            </a:r>
            <a:endParaRPr lang="en-US" sz="2800" dirty="0"/>
          </a:p>
        </p:txBody>
      </p:sp>
      <p:pic>
        <p:nvPicPr>
          <p:cNvPr id="11" name="Picture 10"/>
          <p:cNvPicPr>
            <a:picLocks noChangeAspect="1"/>
          </p:cNvPicPr>
          <p:nvPr/>
        </p:nvPicPr>
        <p:blipFill rotWithShape="1">
          <a:blip r:embed="rId2"/>
          <a:srcRect l="25833" t="55110" r="29167" b="10000"/>
          <a:stretch/>
        </p:blipFill>
        <p:spPr>
          <a:xfrm>
            <a:off x="5943600" y="1849395"/>
            <a:ext cx="9753600" cy="4253849"/>
          </a:xfrm>
          <a:prstGeom prst="rect">
            <a:avLst/>
          </a:prstGeom>
        </p:spPr>
      </p:pic>
      <p:sp>
        <p:nvSpPr>
          <p:cNvPr id="12" name="TextBox 11"/>
          <p:cNvSpPr txBox="1"/>
          <p:nvPr/>
        </p:nvSpPr>
        <p:spPr>
          <a:xfrm>
            <a:off x="5943600" y="6743700"/>
            <a:ext cx="11582400"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The </a:t>
            </a:r>
            <a:r>
              <a:rPr lang="en-US" sz="2800" dirty="0"/>
              <a:t>problem with signature is </a:t>
            </a:r>
            <a:r>
              <a:rPr lang="en-US" sz="2800" dirty="0" smtClean="0"/>
              <a:t>very </a:t>
            </a:r>
            <a:r>
              <a:rPr lang="en-US" sz="2800" dirty="0"/>
              <a:t>complex because of subtle variations in writing styles independent of scripts, which could also encapsulate some degrees of forgery. </a:t>
            </a:r>
            <a:endParaRPr lang="en-US" sz="2800" dirty="0" smtClean="0"/>
          </a:p>
          <a:p>
            <a:pPr marL="285750" indent="-285750">
              <a:buFont typeface="Arial" panose="020B0604020202020204" pitchFamily="34" charset="0"/>
              <a:buChar char="•"/>
            </a:pPr>
            <a:r>
              <a:rPr lang="en-US" sz="2800" dirty="0" smtClean="0"/>
              <a:t>Therefore my motivation was to mine </a:t>
            </a:r>
            <a:r>
              <a:rPr lang="en-US" sz="2800" dirty="0"/>
              <a:t>this ultra fine </a:t>
            </a:r>
            <a:r>
              <a:rPr lang="en-US" sz="2800" dirty="0" err="1"/>
              <a:t>anamorphosis</a:t>
            </a:r>
            <a:r>
              <a:rPr lang="en-US" sz="2800" dirty="0"/>
              <a:t> and </a:t>
            </a:r>
            <a:r>
              <a:rPr lang="en-US" sz="2800" dirty="0" smtClean="0"/>
              <a:t>create </a:t>
            </a:r>
            <a:r>
              <a:rPr lang="en-US" sz="2800" dirty="0"/>
              <a:t>a generic model.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2556194" y="-241655"/>
            <a:ext cx="10370142" cy="10687169"/>
            <a:chOff x="0" y="0"/>
            <a:chExt cx="2354580" cy="2426562"/>
          </a:xfrm>
        </p:grpSpPr>
        <p:sp>
          <p:nvSpPr>
            <p:cNvPr id="3" name="Freeform 3"/>
            <p:cNvSpPr/>
            <p:nvPr/>
          </p:nvSpPr>
          <p:spPr>
            <a:xfrm>
              <a:off x="0" y="0"/>
              <a:ext cx="2353310" cy="2426562"/>
            </a:xfrm>
            <a:custGeom>
              <a:avLst/>
              <a:gdLst/>
              <a:ahLst/>
              <a:cxnLst/>
              <a:rect l="l" t="t" r="r" b="b"/>
              <a:pathLst>
                <a:path w="2353310" h="2426562">
                  <a:moveTo>
                    <a:pt x="784860" y="2359252"/>
                  </a:moveTo>
                  <a:cubicBezTo>
                    <a:pt x="905510" y="2399892"/>
                    <a:pt x="1042670" y="2426562"/>
                    <a:pt x="1177290" y="2426562"/>
                  </a:cubicBezTo>
                  <a:cubicBezTo>
                    <a:pt x="1311910" y="2426562"/>
                    <a:pt x="1441450" y="2403702"/>
                    <a:pt x="1560830" y="2363062"/>
                  </a:cubicBezTo>
                  <a:cubicBezTo>
                    <a:pt x="1563370" y="2361792"/>
                    <a:pt x="1565910" y="2361792"/>
                    <a:pt x="1568450" y="2360522"/>
                  </a:cubicBezTo>
                  <a:cubicBezTo>
                    <a:pt x="2016760" y="2197962"/>
                    <a:pt x="2346960" y="1768702"/>
                    <a:pt x="2353310" y="1268413"/>
                  </a:cubicBezTo>
                  <a:lnTo>
                    <a:pt x="2353310" y="0"/>
                  </a:lnTo>
                  <a:lnTo>
                    <a:pt x="0" y="0"/>
                  </a:lnTo>
                  <a:lnTo>
                    <a:pt x="0" y="1267484"/>
                  </a:lnTo>
                  <a:cubicBezTo>
                    <a:pt x="6350" y="1771242"/>
                    <a:pt x="331470" y="2200502"/>
                    <a:pt x="784860" y="2359252"/>
                  </a:cubicBezTo>
                  <a:close/>
                </a:path>
              </a:pathLst>
            </a:custGeom>
            <a:solidFill>
              <a:srgbClr val="1D7144"/>
            </a:solidFill>
          </p:spPr>
        </p:sp>
      </p:grpSp>
      <p:sp>
        <p:nvSpPr>
          <p:cNvPr id="4" name="TextBox 4"/>
          <p:cNvSpPr txBox="1"/>
          <p:nvPr/>
        </p:nvSpPr>
        <p:spPr>
          <a:xfrm>
            <a:off x="0" y="3428988"/>
            <a:ext cx="7676272" cy="2962349"/>
          </a:xfrm>
          <a:prstGeom prst="rect">
            <a:avLst/>
          </a:prstGeom>
        </p:spPr>
        <p:txBody>
          <a:bodyPr wrap="square" lIns="0" tIns="0" rIns="0" bIns="0" rtlCol="0" anchor="t">
            <a:spAutoFit/>
          </a:bodyPr>
          <a:lstStyle/>
          <a:p>
            <a:pPr>
              <a:lnSpc>
                <a:spcPts val="7679"/>
              </a:lnSpc>
            </a:pPr>
            <a:r>
              <a:rPr lang="en-US" sz="6399" dirty="0" smtClean="0">
                <a:solidFill>
                  <a:srgbClr val="F5F5EF"/>
                </a:solidFill>
                <a:latin typeface="Poppins Medium"/>
              </a:rPr>
              <a:t>Literature Survey</a:t>
            </a:r>
          </a:p>
          <a:p>
            <a:pPr>
              <a:lnSpc>
                <a:spcPts val="7679"/>
              </a:lnSpc>
            </a:pPr>
            <a:r>
              <a:rPr lang="en-US" sz="6399" dirty="0" smtClean="0">
                <a:solidFill>
                  <a:srgbClr val="F5F5EF"/>
                </a:solidFill>
                <a:latin typeface="Poppins Medium"/>
              </a:rPr>
              <a:t>From Blogs and Research Papers</a:t>
            </a:r>
            <a:endParaRPr lang="en-US" sz="6399" dirty="0">
              <a:solidFill>
                <a:srgbClr val="F5F5EF"/>
              </a:solidFill>
              <a:latin typeface="Poppins Medium"/>
            </a:endParaRPr>
          </a:p>
        </p:txBody>
      </p:sp>
      <p:grpSp>
        <p:nvGrpSpPr>
          <p:cNvPr id="5" name="Group 5"/>
          <p:cNvGrpSpPr/>
          <p:nvPr/>
        </p:nvGrpSpPr>
        <p:grpSpPr>
          <a:xfrm>
            <a:off x="9286876" y="2714608"/>
            <a:ext cx="6968876" cy="1192634"/>
            <a:chOff x="0" y="-28575"/>
            <a:chExt cx="9291835" cy="1590178"/>
          </a:xfrm>
        </p:grpSpPr>
        <p:sp>
          <p:nvSpPr>
            <p:cNvPr id="6" name="TextBox 6"/>
            <p:cNvSpPr txBox="1"/>
            <p:nvPr/>
          </p:nvSpPr>
          <p:spPr>
            <a:xfrm>
              <a:off x="0" y="63500"/>
              <a:ext cx="769759" cy="428322"/>
            </a:xfrm>
            <a:prstGeom prst="rect">
              <a:avLst/>
            </a:prstGeom>
          </p:spPr>
          <p:txBody>
            <a:bodyPr lIns="0" tIns="0" rIns="0" bIns="0" rtlCol="0" anchor="t">
              <a:spAutoFit/>
            </a:bodyPr>
            <a:lstStyle/>
            <a:p>
              <a:pPr algn="r">
                <a:lnSpc>
                  <a:spcPts val="2520"/>
                </a:lnSpc>
              </a:pPr>
              <a:r>
                <a:rPr lang="en-US" sz="2100" spc="52" dirty="0" smtClean="0">
                  <a:solidFill>
                    <a:srgbClr val="000000"/>
                  </a:solidFill>
                  <a:latin typeface="Poppins Medium"/>
                </a:rPr>
                <a:t>02</a:t>
              </a:r>
              <a:endParaRPr lang="en-US" sz="2100" spc="52" dirty="0">
                <a:solidFill>
                  <a:srgbClr val="000000"/>
                </a:solidFill>
                <a:latin typeface="Poppins Medium"/>
              </a:endParaRPr>
            </a:p>
          </p:txBody>
        </p:sp>
        <p:sp>
          <p:nvSpPr>
            <p:cNvPr id="7" name="TextBox 7"/>
            <p:cNvSpPr txBox="1"/>
            <p:nvPr/>
          </p:nvSpPr>
          <p:spPr>
            <a:xfrm>
              <a:off x="1129813" y="-28575"/>
              <a:ext cx="8162022" cy="1590178"/>
            </a:xfrm>
            <a:prstGeom prst="rect">
              <a:avLst/>
            </a:prstGeom>
          </p:spPr>
          <p:txBody>
            <a:bodyPr lIns="0" tIns="0" rIns="0" bIns="0" rtlCol="0" anchor="t">
              <a:spAutoFit/>
            </a:bodyPr>
            <a:lstStyle/>
            <a:p>
              <a:pPr>
                <a:lnSpc>
                  <a:spcPts val="3120"/>
                </a:lnSpc>
              </a:pPr>
              <a:r>
                <a:rPr lang="en-US" sz="2400" spc="24" dirty="0" err="1">
                  <a:solidFill>
                    <a:srgbClr val="000000"/>
                  </a:solidFill>
                </a:rPr>
                <a:t>SigNet</a:t>
              </a:r>
              <a:r>
                <a:rPr lang="en-US" sz="2400" spc="24" dirty="0">
                  <a:solidFill>
                    <a:srgbClr val="000000"/>
                  </a:solidFill>
                </a:rPr>
                <a:t>: Convolutional Siamese Network for Writer Independent </a:t>
              </a:r>
              <a:r>
                <a:rPr lang="en-US" sz="2400" spc="24" dirty="0" smtClean="0">
                  <a:solidFill>
                    <a:srgbClr val="000000"/>
                  </a:solidFill>
                </a:rPr>
                <a:t>Online </a:t>
              </a:r>
              <a:r>
                <a:rPr lang="en-US" sz="2400" spc="24" dirty="0">
                  <a:solidFill>
                    <a:srgbClr val="000000"/>
                  </a:solidFill>
                </a:rPr>
                <a:t>Signature</a:t>
              </a:r>
            </a:p>
            <a:p>
              <a:pPr>
                <a:lnSpc>
                  <a:spcPts val="3120"/>
                </a:lnSpc>
              </a:pPr>
              <a:r>
                <a:rPr lang="en-US" sz="2400" spc="26" dirty="0">
                  <a:solidFill>
                    <a:srgbClr val="000000"/>
                  </a:solidFill>
                </a:rPr>
                <a:t>Verification</a:t>
              </a:r>
            </a:p>
          </p:txBody>
        </p:sp>
      </p:grpSp>
      <p:grpSp>
        <p:nvGrpSpPr>
          <p:cNvPr id="8" name="Group 8"/>
          <p:cNvGrpSpPr/>
          <p:nvPr/>
        </p:nvGrpSpPr>
        <p:grpSpPr>
          <a:xfrm>
            <a:off x="9215438" y="1571600"/>
            <a:ext cx="8001056" cy="776944"/>
            <a:chOff x="0" y="-28575"/>
            <a:chExt cx="9291835" cy="621459"/>
          </a:xfrm>
        </p:grpSpPr>
        <p:sp>
          <p:nvSpPr>
            <p:cNvPr id="9" name="TextBox 9"/>
            <p:cNvSpPr txBox="1"/>
            <p:nvPr/>
          </p:nvSpPr>
          <p:spPr>
            <a:xfrm>
              <a:off x="0" y="63500"/>
              <a:ext cx="769759" cy="425261"/>
            </a:xfrm>
            <a:prstGeom prst="rect">
              <a:avLst/>
            </a:prstGeom>
          </p:spPr>
          <p:txBody>
            <a:bodyPr lIns="0" tIns="0" rIns="0" bIns="0" rtlCol="0" anchor="t">
              <a:spAutoFit/>
            </a:bodyPr>
            <a:lstStyle/>
            <a:p>
              <a:pPr algn="r">
                <a:lnSpc>
                  <a:spcPts val="2520"/>
                </a:lnSpc>
              </a:pPr>
              <a:r>
                <a:rPr lang="en-US" sz="2100" spc="52" dirty="0" smtClean="0">
                  <a:solidFill>
                    <a:srgbClr val="000000"/>
                  </a:solidFill>
                  <a:latin typeface="Poppins Medium"/>
                </a:rPr>
                <a:t>01</a:t>
              </a:r>
              <a:endParaRPr lang="en-US" sz="2100" spc="52" dirty="0">
                <a:solidFill>
                  <a:srgbClr val="000000"/>
                </a:solidFill>
                <a:latin typeface="Poppins Medium"/>
              </a:endParaRPr>
            </a:p>
          </p:txBody>
        </p:sp>
        <p:sp>
          <p:nvSpPr>
            <p:cNvPr id="10" name="TextBox 10"/>
            <p:cNvSpPr txBox="1"/>
            <p:nvPr/>
          </p:nvSpPr>
          <p:spPr>
            <a:xfrm>
              <a:off x="1129813" y="-28575"/>
              <a:ext cx="8162022" cy="621459"/>
            </a:xfrm>
            <a:prstGeom prst="rect">
              <a:avLst/>
            </a:prstGeom>
          </p:spPr>
          <p:txBody>
            <a:bodyPr lIns="0" tIns="0" rIns="0" bIns="0" rtlCol="0" anchor="t">
              <a:spAutoFit/>
            </a:bodyPr>
            <a:lstStyle/>
            <a:p>
              <a:pPr>
                <a:lnSpc>
                  <a:spcPts val="3120"/>
                </a:lnSpc>
              </a:pPr>
              <a:r>
                <a:rPr lang="en-US" sz="3600" spc="24" baseline="-25000" dirty="0" smtClean="0">
                  <a:solidFill>
                    <a:srgbClr val="000000"/>
                  </a:solidFill>
                </a:rPr>
                <a:t>R. </a:t>
              </a:r>
              <a:r>
                <a:rPr lang="en-US" sz="3600" spc="24" baseline="-25000" dirty="0" err="1" smtClean="0">
                  <a:solidFill>
                    <a:srgbClr val="000000"/>
                  </a:solidFill>
                </a:rPr>
                <a:t>Plamondon</a:t>
              </a:r>
              <a:r>
                <a:rPr lang="en-US" sz="3600" spc="24" baseline="-25000" dirty="0" smtClean="0">
                  <a:solidFill>
                    <a:srgbClr val="000000"/>
                  </a:solidFill>
                </a:rPr>
                <a:t>, S. Srihari, Online and offline handwriting recognition: a comprehen</a:t>
              </a:r>
              <a:r>
                <a:rPr lang="en-US" sz="3600" spc="26" baseline="-25000" dirty="0" smtClean="0">
                  <a:solidFill>
                    <a:srgbClr val="000000"/>
                  </a:solidFill>
                </a:rPr>
                <a:t>sive survey</a:t>
              </a:r>
              <a:endParaRPr lang="en-US" sz="3600" spc="26" baseline="-25000" dirty="0">
                <a:solidFill>
                  <a:srgbClr val="000000"/>
                </a:solidFill>
              </a:endParaRPr>
            </a:p>
          </p:txBody>
        </p:sp>
      </p:grpSp>
      <p:grpSp>
        <p:nvGrpSpPr>
          <p:cNvPr id="11" name="Group 11"/>
          <p:cNvGrpSpPr/>
          <p:nvPr/>
        </p:nvGrpSpPr>
        <p:grpSpPr>
          <a:xfrm>
            <a:off x="9215438" y="4214806"/>
            <a:ext cx="6968876" cy="1980607"/>
            <a:chOff x="0" y="-28575"/>
            <a:chExt cx="9291835" cy="2640809"/>
          </a:xfrm>
        </p:grpSpPr>
        <p:sp>
          <p:nvSpPr>
            <p:cNvPr id="12" name="TextBox 12"/>
            <p:cNvSpPr txBox="1"/>
            <p:nvPr/>
          </p:nvSpPr>
          <p:spPr>
            <a:xfrm>
              <a:off x="0" y="63500"/>
              <a:ext cx="769759" cy="416017"/>
            </a:xfrm>
            <a:prstGeom prst="rect">
              <a:avLst/>
            </a:prstGeom>
          </p:spPr>
          <p:txBody>
            <a:bodyPr lIns="0" tIns="0" rIns="0" bIns="0" rtlCol="0" anchor="t">
              <a:spAutoFit/>
            </a:bodyPr>
            <a:lstStyle/>
            <a:p>
              <a:pPr algn="r">
                <a:lnSpc>
                  <a:spcPts val="2520"/>
                </a:lnSpc>
              </a:pPr>
              <a:r>
                <a:rPr lang="en-US" sz="2100" spc="52" dirty="0">
                  <a:solidFill>
                    <a:srgbClr val="000000"/>
                  </a:solidFill>
                  <a:latin typeface="Poppins Medium"/>
                </a:rPr>
                <a:t>03</a:t>
              </a:r>
            </a:p>
          </p:txBody>
        </p:sp>
        <p:sp>
          <p:nvSpPr>
            <p:cNvPr id="13" name="TextBox 13"/>
            <p:cNvSpPr txBox="1"/>
            <p:nvPr/>
          </p:nvSpPr>
          <p:spPr>
            <a:xfrm>
              <a:off x="1129813" y="-28575"/>
              <a:ext cx="8162022" cy="2640809"/>
            </a:xfrm>
            <a:prstGeom prst="rect">
              <a:avLst/>
            </a:prstGeom>
          </p:spPr>
          <p:txBody>
            <a:bodyPr lIns="0" tIns="0" rIns="0" bIns="0" rtlCol="0" anchor="t">
              <a:spAutoFit/>
            </a:bodyPr>
            <a:lstStyle/>
            <a:p>
              <a:pPr>
                <a:lnSpc>
                  <a:spcPts val="3120"/>
                </a:lnSpc>
              </a:pPr>
              <a:r>
                <a:rPr lang="en-US" sz="2400" spc="24" dirty="0">
                  <a:solidFill>
                    <a:srgbClr val="000000"/>
                  </a:solidFill>
                  <a:latin typeface="HK Grotesk Light"/>
                </a:rPr>
                <a:t>Siamese networks with </a:t>
              </a:r>
              <a:r>
                <a:rPr lang="en-US" sz="2400" spc="24" dirty="0" err="1">
                  <a:solidFill>
                    <a:srgbClr val="000000"/>
                  </a:solidFill>
                  <a:latin typeface="HK Grotesk Light"/>
                </a:rPr>
                <a:t>Keras</a:t>
              </a:r>
              <a:r>
                <a:rPr lang="en-US" sz="2400" spc="24" dirty="0">
                  <a:solidFill>
                    <a:srgbClr val="000000"/>
                  </a:solidFill>
                  <a:latin typeface="HK Grotesk Light"/>
                </a:rPr>
                <a:t>, </a:t>
              </a:r>
              <a:r>
                <a:rPr lang="en-US" sz="2400" spc="24" dirty="0" err="1">
                  <a:solidFill>
                    <a:srgbClr val="000000"/>
                  </a:solidFill>
                  <a:latin typeface="HK Grotesk Light"/>
                </a:rPr>
                <a:t>TensorFlow</a:t>
              </a:r>
              <a:r>
                <a:rPr lang="en-US" sz="2400" spc="24" dirty="0">
                  <a:solidFill>
                    <a:srgbClr val="000000"/>
                  </a:solidFill>
                  <a:latin typeface="HK Grotesk Light"/>
                </a:rPr>
                <a:t>, and Deep Learning</a:t>
              </a:r>
            </a:p>
            <a:p>
              <a:pPr>
                <a:lnSpc>
                  <a:spcPts val="3120"/>
                </a:lnSpc>
              </a:pPr>
              <a:r>
                <a:rPr lang="en-US" sz="2400" spc="24" dirty="0">
                  <a:solidFill>
                    <a:srgbClr val="000000"/>
                  </a:solidFill>
                  <a:latin typeface="HK Grotesk Light"/>
                </a:rPr>
                <a:t>https://www.pyimagesearch.com/2020/11/30/siamese-networks-with-keras-tensorflow-and-deep-learning/</a:t>
              </a:r>
            </a:p>
          </p:txBody>
        </p:sp>
      </p:grpSp>
      <p:grpSp>
        <p:nvGrpSpPr>
          <p:cNvPr id="14" name="Group 14"/>
          <p:cNvGrpSpPr/>
          <p:nvPr/>
        </p:nvGrpSpPr>
        <p:grpSpPr>
          <a:xfrm>
            <a:off x="9215438" y="6412939"/>
            <a:ext cx="6968876" cy="1910931"/>
            <a:chOff x="0" y="0"/>
            <a:chExt cx="9291835" cy="2547908"/>
          </a:xfrm>
        </p:grpSpPr>
        <p:sp>
          <p:nvSpPr>
            <p:cNvPr id="15" name="TextBox 15"/>
            <p:cNvSpPr txBox="1"/>
            <p:nvPr/>
          </p:nvSpPr>
          <p:spPr>
            <a:xfrm>
              <a:off x="0" y="63500"/>
              <a:ext cx="769759" cy="425261"/>
            </a:xfrm>
            <a:prstGeom prst="rect">
              <a:avLst/>
            </a:prstGeom>
          </p:spPr>
          <p:txBody>
            <a:bodyPr lIns="0" tIns="0" rIns="0" bIns="0" rtlCol="0" anchor="t">
              <a:spAutoFit/>
            </a:bodyPr>
            <a:lstStyle/>
            <a:p>
              <a:pPr algn="r">
                <a:lnSpc>
                  <a:spcPts val="2520"/>
                </a:lnSpc>
              </a:pPr>
              <a:r>
                <a:rPr lang="en-US" sz="2100" spc="52">
                  <a:solidFill>
                    <a:srgbClr val="000000"/>
                  </a:solidFill>
                  <a:latin typeface="Poppins Medium"/>
                </a:rPr>
                <a:t>04</a:t>
              </a:r>
            </a:p>
          </p:txBody>
        </p:sp>
        <p:sp>
          <p:nvSpPr>
            <p:cNvPr id="16" name="TextBox 16"/>
            <p:cNvSpPr txBox="1"/>
            <p:nvPr/>
          </p:nvSpPr>
          <p:spPr>
            <a:xfrm>
              <a:off x="1129813" y="-28575"/>
              <a:ext cx="8162022" cy="2576483"/>
            </a:xfrm>
            <a:prstGeom prst="rect">
              <a:avLst/>
            </a:prstGeom>
          </p:spPr>
          <p:txBody>
            <a:bodyPr lIns="0" tIns="0" rIns="0" bIns="0" rtlCol="0" anchor="t">
              <a:spAutoFit/>
            </a:bodyPr>
            <a:lstStyle/>
            <a:p>
              <a:pPr>
                <a:lnSpc>
                  <a:spcPts val="3120"/>
                </a:lnSpc>
              </a:pPr>
              <a:r>
                <a:rPr lang="en-US" sz="2400" spc="24" dirty="0">
                  <a:solidFill>
                    <a:srgbClr val="000000"/>
                  </a:solidFill>
                  <a:latin typeface="HK Grotesk Light"/>
                </a:rPr>
                <a:t>Automated Signature Verification Using Siamese Network</a:t>
              </a:r>
            </a:p>
            <a:p>
              <a:pPr>
                <a:lnSpc>
                  <a:spcPts val="3120"/>
                </a:lnSpc>
              </a:pPr>
              <a:r>
                <a:rPr lang="en-US" sz="2400" spc="24" dirty="0">
                  <a:solidFill>
                    <a:srgbClr val="000000"/>
                  </a:solidFill>
                  <a:latin typeface="HK Grotesk Light"/>
                </a:rPr>
                <a:t>https://medium.datadriveninvestor.com/automated-signature-verification-using-siamese-network-87f3a2f55f2e</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sp>
        <p:nvSpPr>
          <p:cNvPr id="2" name="TextBox 2"/>
          <p:cNvSpPr txBox="1"/>
          <p:nvPr/>
        </p:nvSpPr>
        <p:spPr>
          <a:xfrm>
            <a:off x="1976010" y="3657342"/>
            <a:ext cx="11749372" cy="2924690"/>
          </a:xfrm>
          <a:prstGeom prst="rect">
            <a:avLst/>
          </a:prstGeom>
        </p:spPr>
        <p:txBody>
          <a:bodyPr lIns="0" tIns="0" rIns="0" bIns="0" rtlCol="0" anchor="t">
            <a:spAutoFit/>
          </a:bodyPr>
          <a:lstStyle/>
          <a:p>
            <a:pPr>
              <a:lnSpc>
                <a:spcPts val="5895"/>
              </a:lnSpc>
            </a:pPr>
            <a:r>
              <a:rPr lang="en-US" sz="4534" spc="45" dirty="0">
                <a:solidFill>
                  <a:srgbClr val="000000"/>
                </a:solidFill>
                <a:latin typeface="HK Grotesk Light"/>
              </a:rPr>
              <a:t>To predict a finite number of classes we can train any deep CNN classifier but classes need to be pre-defined and a huge size of dataset is required to the task. </a:t>
            </a:r>
          </a:p>
        </p:txBody>
      </p:sp>
      <p:grpSp>
        <p:nvGrpSpPr>
          <p:cNvPr id="3" name="Group 3"/>
          <p:cNvGrpSpPr/>
          <p:nvPr/>
        </p:nvGrpSpPr>
        <p:grpSpPr>
          <a:xfrm>
            <a:off x="12596002" y="7504795"/>
            <a:ext cx="5691998" cy="2782205"/>
            <a:chOff x="0" y="0"/>
            <a:chExt cx="1925441" cy="941141"/>
          </a:xfrm>
        </p:grpSpPr>
        <p:sp>
          <p:nvSpPr>
            <p:cNvPr id="4" name="Freeform 4"/>
            <p:cNvSpPr/>
            <p:nvPr/>
          </p:nvSpPr>
          <p:spPr>
            <a:xfrm>
              <a:off x="0" y="0"/>
              <a:ext cx="1925441" cy="941141"/>
            </a:xfrm>
            <a:custGeom>
              <a:avLst/>
              <a:gdLst/>
              <a:ahLst/>
              <a:cxnLst/>
              <a:rect l="l" t="t" r="r" b="b"/>
              <a:pathLst>
                <a:path w="1925441" h="941141">
                  <a:moveTo>
                    <a:pt x="0" y="0"/>
                  </a:moveTo>
                  <a:lnTo>
                    <a:pt x="1925441" y="0"/>
                  </a:lnTo>
                  <a:lnTo>
                    <a:pt x="1925441" y="941141"/>
                  </a:lnTo>
                  <a:lnTo>
                    <a:pt x="0" y="941141"/>
                  </a:lnTo>
                  <a:close/>
                </a:path>
              </a:pathLst>
            </a:custGeom>
            <a:solidFill>
              <a:srgbClr val="005CE6"/>
            </a:solidFill>
          </p:spPr>
        </p:sp>
      </p:grpSp>
      <p:grpSp>
        <p:nvGrpSpPr>
          <p:cNvPr id="5" name="Group 5"/>
          <p:cNvGrpSpPr/>
          <p:nvPr/>
        </p:nvGrpSpPr>
        <p:grpSpPr>
          <a:xfrm>
            <a:off x="0" y="7504795"/>
            <a:ext cx="5531873" cy="2782205"/>
            <a:chOff x="0" y="0"/>
            <a:chExt cx="1871275" cy="941141"/>
          </a:xfrm>
        </p:grpSpPr>
        <p:sp>
          <p:nvSpPr>
            <p:cNvPr id="6" name="Freeform 6"/>
            <p:cNvSpPr/>
            <p:nvPr/>
          </p:nvSpPr>
          <p:spPr>
            <a:xfrm>
              <a:off x="0" y="0"/>
              <a:ext cx="1871275" cy="941141"/>
            </a:xfrm>
            <a:custGeom>
              <a:avLst/>
              <a:gdLst/>
              <a:ahLst/>
              <a:cxnLst/>
              <a:rect l="l" t="t" r="r" b="b"/>
              <a:pathLst>
                <a:path w="1871275" h="941141">
                  <a:moveTo>
                    <a:pt x="0" y="0"/>
                  </a:moveTo>
                  <a:lnTo>
                    <a:pt x="1871275" y="0"/>
                  </a:lnTo>
                  <a:lnTo>
                    <a:pt x="1871275" y="941141"/>
                  </a:lnTo>
                  <a:lnTo>
                    <a:pt x="0" y="941141"/>
                  </a:lnTo>
                  <a:close/>
                </a:path>
              </a:pathLst>
            </a:custGeom>
            <a:solidFill>
              <a:srgbClr val="D610D4"/>
            </a:solidFill>
          </p:spPr>
        </p:sp>
      </p:grpSp>
      <p:grpSp>
        <p:nvGrpSpPr>
          <p:cNvPr id="7" name="Group 7"/>
          <p:cNvGrpSpPr/>
          <p:nvPr/>
        </p:nvGrpSpPr>
        <p:grpSpPr>
          <a:xfrm>
            <a:off x="4157039" y="7504795"/>
            <a:ext cx="8438963" cy="2782205"/>
            <a:chOff x="0" y="0"/>
            <a:chExt cx="2854661" cy="941141"/>
          </a:xfrm>
        </p:grpSpPr>
        <p:sp>
          <p:nvSpPr>
            <p:cNvPr id="8" name="Freeform 8"/>
            <p:cNvSpPr/>
            <p:nvPr/>
          </p:nvSpPr>
          <p:spPr>
            <a:xfrm>
              <a:off x="0" y="0"/>
              <a:ext cx="2854661" cy="941141"/>
            </a:xfrm>
            <a:custGeom>
              <a:avLst/>
              <a:gdLst/>
              <a:ahLst/>
              <a:cxnLst/>
              <a:rect l="l" t="t" r="r" b="b"/>
              <a:pathLst>
                <a:path w="2854661" h="941141">
                  <a:moveTo>
                    <a:pt x="0" y="0"/>
                  </a:moveTo>
                  <a:lnTo>
                    <a:pt x="2854661" y="0"/>
                  </a:lnTo>
                  <a:lnTo>
                    <a:pt x="2854661" y="941141"/>
                  </a:lnTo>
                  <a:lnTo>
                    <a:pt x="0" y="941141"/>
                  </a:lnTo>
                  <a:close/>
                </a:path>
              </a:pathLst>
            </a:custGeom>
            <a:solidFill>
              <a:srgbClr val="F17318"/>
            </a:solidFill>
          </p:spPr>
        </p:sp>
      </p:grpSp>
      <p:pic>
        <p:nvPicPr>
          <p:cNvPr id="9" name="Picture 9"/>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rot="5400000">
            <a:off x="-695551" y="8200346"/>
            <a:ext cx="2782205" cy="1391102"/>
          </a:xfrm>
          <a:prstGeom prst="rect">
            <a:avLst/>
          </a:prstGeom>
        </p:spPr>
      </p:pic>
      <p:pic>
        <p:nvPicPr>
          <p:cNvPr id="10" name="Picture 10"/>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rot="5400000">
            <a:off x="2079910" y="8200346"/>
            <a:ext cx="2782205" cy="1391102"/>
          </a:xfrm>
          <a:prstGeom prst="rect">
            <a:avLst/>
          </a:prstGeom>
        </p:spPr>
      </p:pic>
      <p:grpSp>
        <p:nvGrpSpPr>
          <p:cNvPr id="11" name="Group 11"/>
          <p:cNvGrpSpPr/>
          <p:nvPr/>
        </p:nvGrpSpPr>
        <p:grpSpPr>
          <a:xfrm>
            <a:off x="1391102" y="7504795"/>
            <a:ext cx="1384359" cy="2782205"/>
            <a:chOff x="0" y="0"/>
            <a:chExt cx="468289" cy="941141"/>
          </a:xfrm>
        </p:grpSpPr>
        <p:sp>
          <p:nvSpPr>
            <p:cNvPr id="12" name="Freeform 12"/>
            <p:cNvSpPr/>
            <p:nvPr/>
          </p:nvSpPr>
          <p:spPr>
            <a:xfrm>
              <a:off x="0" y="0"/>
              <a:ext cx="468289" cy="941141"/>
            </a:xfrm>
            <a:custGeom>
              <a:avLst/>
              <a:gdLst/>
              <a:ahLst/>
              <a:cxnLst/>
              <a:rect l="l" t="t" r="r" b="b"/>
              <a:pathLst>
                <a:path w="468289" h="941141">
                  <a:moveTo>
                    <a:pt x="0" y="0"/>
                  </a:moveTo>
                  <a:lnTo>
                    <a:pt x="468289" y="0"/>
                  </a:lnTo>
                  <a:lnTo>
                    <a:pt x="468289" y="941141"/>
                  </a:lnTo>
                  <a:lnTo>
                    <a:pt x="0" y="941141"/>
                  </a:lnTo>
                  <a:close/>
                </a:path>
              </a:pathLst>
            </a:custGeom>
            <a:solidFill>
              <a:srgbClr val="F17318"/>
            </a:solidFill>
          </p:spPr>
        </p:sp>
      </p:grpSp>
      <p:grpSp>
        <p:nvGrpSpPr>
          <p:cNvPr id="13" name="Group 13"/>
          <p:cNvGrpSpPr/>
          <p:nvPr/>
        </p:nvGrpSpPr>
        <p:grpSpPr>
          <a:xfrm>
            <a:off x="1976010" y="2552700"/>
            <a:ext cx="5034390" cy="915220"/>
            <a:chOff x="0" y="0"/>
            <a:chExt cx="8290934" cy="1833190"/>
          </a:xfrm>
        </p:grpSpPr>
        <p:sp>
          <p:nvSpPr>
            <p:cNvPr id="14" name="TextBox 14"/>
            <p:cNvSpPr txBox="1"/>
            <p:nvPr/>
          </p:nvSpPr>
          <p:spPr>
            <a:xfrm>
              <a:off x="0" y="0"/>
              <a:ext cx="8290934" cy="1275784"/>
            </a:xfrm>
            <a:prstGeom prst="rect">
              <a:avLst/>
            </a:prstGeom>
          </p:spPr>
          <p:txBody>
            <a:bodyPr lIns="0" tIns="0" rIns="0" bIns="0" rtlCol="0" anchor="t">
              <a:spAutoFit/>
            </a:bodyPr>
            <a:lstStyle/>
            <a:p>
              <a:pPr>
                <a:lnSpc>
                  <a:spcPts val="7679"/>
                </a:lnSpc>
              </a:pPr>
              <a:r>
                <a:rPr lang="en-US" sz="6399" dirty="0">
                  <a:solidFill>
                    <a:srgbClr val="000000"/>
                  </a:solidFill>
                  <a:latin typeface="Poppins Medium"/>
                </a:rPr>
                <a:t>Problem</a:t>
              </a:r>
            </a:p>
          </p:txBody>
        </p:sp>
        <p:sp>
          <p:nvSpPr>
            <p:cNvPr id="15" name="TextBox 15"/>
            <p:cNvSpPr txBox="1"/>
            <p:nvPr/>
          </p:nvSpPr>
          <p:spPr>
            <a:xfrm>
              <a:off x="0" y="1417173"/>
              <a:ext cx="8290934" cy="416017"/>
            </a:xfrm>
            <a:prstGeom prst="rect">
              <a:avLst/>
            </a:prstGeom>
          </p:spPr>
          <p:txBody>
            <a:bodyPr lIns="0" tIns="0" rIns="0" bIns="0" rtlCol="0" anchor="t">
              <a:spAutoFit/>
            </a:bodyPr>
            <a:lstStyle/>
            <a:p>
              <a:pPr>
                <a:lnSpc>
                  <a:spcPts val="2520"/>
                </a:lnSpc>
              </a:pPr>
              <a:r>
                <a:rPr lang="en-US" sz="2100" spc="52" dirty="0">
                  <a:solidFill>
                    <a:srgbClr val="000000"/>
                  </a:solidFill>
                  <a:latin typeface="Poppins Medium"/>
                </a:rPr>
                <a:t>WHAT WE WANT TO SOLVE</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997524" y="4501024"/>
            <a:ext cx="7743027" cy="5049054"/>
            <a:chOff x="0" y="0"/>
            <a:chExt cx="2223062" cy="1449609"/>
          </a:xfrm>
        </p:grpSpPr>
        <p:sp>
          <p:nvSpPr>
            <p:cNvPr id="3" name="Freeform 3"/>
            <p:cNvSpPr/>
            <p:nvPr/>
          </p:nvSpPr>
          <p:spPr>
            <a:xfrm>
              <a:off x="0" y="0"/>
              <a:ext cx="2223062" cy="1449609"/>
            </a:xfrm>
            <a:custGeom>
              <a:avLst/>
              <a:gdLst/>
              <a:ahLst/>
              <a:cxnLst/>
              <a:rect l="l" t="t" r="r" b="b"/>
              <a:pathLst>
                <a:path w="2223062" h="1449609">
                  <a:moveTo>
                    <a:pt x="0" y="0"/>
                  </a:moveTo>
                  <a:lnTo>
                    <a:pt x="2223062" y="0"/>
                  </a:lnTo>
                  <a:lnTo>
                    <a:pt x="2223062" y="1449609"/>
                  </a:lnTo>
                  <a:lnTo>
                    <a:pt x="0" y="1449609"/>
                  </a:lnTo>
                  <a:close/>
                </a:path>
              </a:pathLst>
            </a:custGeom>
            <a:solidFill>
              <a:srgbClr val="005CE6"/>
            </a:solidFill>
          </p:spPr>
        </p:sp>
      </p:grpSp>
      <p:grpSp>
        <p:nvGrpSpPr>
          <p:cNvPr id="4" name="Group 4"/>
          <p:cNvGrpSpPr/>
          <p:nvPr/>
        </p:nvGrpSpPr>
        <p:grpSpPr>
          <a:xfrm>
            <a:off x="9516273" y="4501024"/>
            <a:ext cx="7743027" cy="5049054"/>
            <a:chOff x="0" y="0"/>
            <a:chExt cx="2223062" cy="1449609"/>
          </a:xfrm>
        </p:grpSpPr>
        <p:sp>
          <p:nvSpPr>
            <p:cNvPr id="5" name="Freeform 5"/>
            <p:cNvSpPr/>
            <p:nvPr/>
          </p:nvSpPr>
          <p:spPr>
            <a:xfrm>
              <a:off x="0" y="0"/>
              <a:ext cx="2223062" cy="1449609"/>
            </a:xfrm>
            <a:custGeom>
              <a:avLst/>
              <a:gdLst/>
              <a:ahLst/>
              <a:cxnLst/>
              <a:rect l="l" t="t" r="r" b="b"/>
              <a:pathLst>
                <a:path w="2223062" h="1449609">
                  <a:moveTo>
                    <a:pt x="0" y="0"/>
                  </a:moveTo>
                  <a:lnTo>
                    <a:pt x="2223062" y="0"/>
                  </a:lnTo>
                  <a:lnTo>
                    <a:pt x="2223062" y="1449609"/>
                  </a:lnTo>
                  <a:lnTo>
                    <a:pt x="0" y="1449609"/>
                  </a:lnTo>
                  <a:close/>
                </a:path>
              </a:pathLst>
            </a:custGeom>
            <a:solidFill>
              <a:srgbClr val="1D7144"/>
            </a:solidFill>
          </p:spPr>
        </p:sp>
      </p:grpSp>
      <p:grpSp>
        <p:nvGrpSpPr>
          <p:cNvPr id="6" name="Group 6"/>
          <p:cNvGrpSpPr/>
          <p:nvPr/>
        </p:nvGrpSpPr>
        <p:grpSpPr>
          <a:xfrm>
            <a:off x="3878855" y="1385501"/>
            <a:ext cx="10530290" cy="2847863"/>
            <a:chOff x="0" y="0"/>
            <a:chExt cx="14040387" cy="3797151"/>
          </a:xfrm>
        </p:grpSpPr>
        <p:sp>
          <p:nvSpPr>
            <p:cNvPr id="7" name="TextBox 7"/>
            <p:cNvSpPr txBox="1"/>
            <p:nvPr/>
          </p:nvSpPr>
          <p:spPr>
            <a:xfrm>
              <a:off x="0" y="-9525"/>
              <a:ext cx="14040387" cy="3226720"/>
            </a:xfrm>
            <a:prstGeom prst="rect">
              <a:avLst/>
            </a:prstGeom>
          </p:spPr>
          <p:txBody>
            <a:bodyPr lIns="0" tIns="0" rIns="0" bIns="0" rtlCol="0" anchor="t">
              <a:spAutoFit/>
            </a:bodyPr>
            <a:lstStyle/>
            <a:p>
              <a:pPr algn="ctr">
                <a:lnSpc>
                  <a:spcPts val="9600"/>
                </a:lnSpc>
              </a:pPr>
              <a:r>
                <a:rPr lang="en-US" sz="8000">
                  <a:solidFill>
                    <a:srgbClr val="000000"/>
                  </a:solidFill>
                  <a:latin typeface="Poppins Medium"/>
                </a:rPr>
                <a:t>Why Siamese Neural Network?</a:t>
              </a:r>
            </a:p>
          </p:txBody>
        </p:sp>
        <p:sp>
          <p:nvSpPr>
            <p:cNvPr id="8" name="TextBox 8"/>
            <p:cNvSpPr txBox="1"/>
            <p:nvPr/>
          </p:nvSpPr>
          <p:spPr>
            <a:xfrm>
              <a:off x="0" y="3371889"/>
              <a:ext cx="14040387" cy="425261"/>
            </a:xfrm>
            <a:prstGeom prst="rect">
              <a:avLst/>
            </a:prstGeom>
          </p:spPr>
          <p:txBody>
            <a:bodyPr lIns="0" tIns="0" rIns="0" bIns="0" rtlCol="0" anchor="t">
              <a:spAutoFit/>
            </a:bodyPr>
            <a:lstStyle/>
            <a:p>
              <a:pPr algn="ctr">
                <a:lnSpc>
                  <a:spcPts val="2520"/>
                </a:lnSpc>
              </a:pPr>
              <a:r>
                <a:rPr lang="en-US" sz="2100" spc="52">
                  <a:solidFill>
                    <a:srgbClr val="000000"/>
                  </a:solidFill>
                  <a:latin typeface="Poppins Medium"/>
                </a:rPr>
                <a:t>WHAT WE WANT TO ACHIEVE</a:t>
              </a:r>
            </a:p>
          </p:txBody>
        </p:sp>
      </p:grpSp>
      <p:sp>
        <p:nvSpPr>
          <p:cNvPr id="9" name="TextBox 9"/>
          <p:cNvSpPr txBox="1"/>
          <p:nvPr/>
        </p:nvSpPr>
        <p:spPr>
          <a:xfrm>
            <a:off x="1300788" y="4856743"/>
            <a:ext cx="7136499" cy="4389855"/>
          </a:xfrm>
          <a:prstGeom prst="rect">
            <a:avLst/>
          </a:prstGeom>
        </p:spPr>
        <p:txBody>
          <a:bodyPr lIns="0" tIns="0" rIns="0" bIns="0" rtlCol="0" anchor="t">
            <a:spAutoFit/>
          </a:bodyPr>
          <a:lstStyle/>
          <a:p>
            <a:pPr algn="ctr">
              <a:lnSpc>
                <a:spcPts val="4994"/>
              </a:lnSpc>
            </a:pPr>
            <a:r>
              <a:rPr lang="en-US" sz="3842" spc="38">
                <a:solidFill>
                  <a:srgbClr val="F5F5EF"/>
                </a:solidFill>
                <a:latin typeface="HK Grotesk Light Bold"/>
              </a:rPr>
              <a:t>Ability to generalize to new classes that it has not been trained on, and in fact, the number of classes that it is expected to support does not have to be known at training time</a:t>
            </a:r>
          </a:p>
        </p:txBody>
      </p:sp>
      <p:sp>
        <p:nvSpPr>
          <p:cNvPr id="10" name="TextBox 10"/>
          <p:cNvSpPr txBox="1"/>
          <p:nvPr/>
        </p:nvSpPr>
        <p:spPr>
          <a:xfrm>
            <a:off x="9750088" y="5980928"/>
            <a:ext cx="7509212" cy="1451692"/>
          </a:xfrm>
          <a:prstGeom prst="rect">
            <a:avLst/>
          </a:prstGeom>
        </p:spPr>
        <p:txBody>
          <a:bodyPr lIns="0" tIns="0" rIns="0" bIns="0" rtlCol="0" anchor="t">
            <a:spAutoFit/>
          </a:bodyPr>
          <a:lstStyle/>
          <a:p>
            <a:pPr algn="ctr">
              <a:lnSpc>
                <a:spcPts val="5776"/>
              </a:lnSpc>
            </a:pPr>
            <a:r>
              <a:rPr lang="en-US" sz="4443" spc="44">
                <a:solidFill>
                  <a:srgbClr val="F5F5EF"/>
                </a:solidFill>
                <a:latin typeface="HK Grotesk Light Bold"/>
              </a:rPr>
              <a:t>The architecture needs less data for training purpose</a:t>
            </a:r>
          </a:p>
        </p:txBody>
      </p:sp>
      <p:sp>
        <p:nvSpPr>
          <p:cNvPr id="12" name="Rectangle 11"/>
          <p:cNvSpPr/>
          <p:nvPr/>
        </p:nvSpPr>
        <p:spPr>
          <a:xfrm>
            <a:off x="997524" y="455027"/>
            <a:ext cx="2510624"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Solution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0143638" y="0"/>
            <a:ext cx="8144362" cy="10287000"/>
            <a:chOff x="0" y="0"/>
            <a:chExt cx="2755006" cy="3479800"/>
          </a:xfrm>
        </p:grpSpPr>
        <p:sp>
          <p:nvSpPr>
            <p:cNvPr id="3" name="Freeform 3"/>
            <p:cNvSpPr/>
            <p:nvPr/>
          </p:nvSpPr>
          <p:spPr>
            <a:xfrm>
              <a:off x="0" y="0"/>
              <a:ext cx="2755006" cy="3479800"/>
            </a:xfrm>
            <a:custGeom>
              <a:avLst/>
              <a:gdLst/>
              <a:ahLst/>
              <a:cxnLst/>
              <a:rect l="l" t="t" r="r" b="b"/>
              <a:pathLst>
                <a:path w="2755006" h="3479800">
                  <a:moveTo>
                    <a:pt x="0" y="0"/>
                  </a:moveTo>
                  <a:lnTo>
                    <a:pt x="2755006" y="0"/>
                  </a:lnTo>
                  <a:lnTo>
                    <a:pt x="2755006" y="3479800"/>
                  </a:lnTo>
                  <a:lnTo>
                    <a:pt x="0" y="3479800"/>
                  </a:lnTo>
                  <a:close/>
                </a:path>
              </a:pathLst>
            </a:custGeom>
            <a:solidFill>
              <a:srgbClr val="1D7144"/>
            </a:solidFill>
          </p:spPr>
        </p:sp>
      </p:grpSp>
      <p:grpSp>
        <p:nvGrpSpPr>
          <p:cNvPr id="4" name="Group 4"/>
          <p:cNvGrpSpPr/>
          <p:nvPr/>
        </p:nvGrpSpPr>
        <p:grpSpPr>
          <a:xfrm>
            <a:off x="10143638" y="0"/>
            <a:ext cx="8144362" cy="4071571"/>
            <a:chOff x="0" y="0"/>
            <a:chExt cx="2755006" cy="1377297"/>
          </a:xfrm>
        </p:grpSpPr>
        <p:sp>
          <p:nvSpPr>
            <p:cNvPr id="5" name="Freeform 5"/>
            <p:cNvSpPr/>
            <p:nvPr/>
          </p:nvSpPr>
          <p:spPr>
            <a:xfrm>
              <a:off x="0" y="0"/>
              <a:ext cx="2755006" cy="1377297"/>
            </a:xfrm>
            <a:custGeom>
              <a:avLst/>
              <a:gdLst/>
              <a:ahLst/>
              <a:cxnLst/>
              <a:rect l="l" t="t" r="r" b="b"/>
              <a:pathLst>
                <a:path w="2755006" h="1377297">
                  <a:moveTo>
                    <a:pt x="0" y="0"/>
                  </a:moveTo>
                  <a:lnTo>
                    <a:pt x="2755006" y="0"/>
                  </a:lnTo>
                  <a:lnTo>
                    <a:pt x="2755006" y="1377297"/>
                  </a:lnTo>
                  <a:lnTo>
                    <a:pt x="0" y="1377297"/>
                  </a:lnTo>
                  <a:close/>
                </a:path>
              </a:pathLst>
            </a:custGeom>
            <a:solidFill>
              <a:srgbClr val="005CE6"/>
            </a:solidFill>
          </p:spPr>
        </p:sp>
      </p:grpSp>
      <p:sp>
        <p:nvSpPr>
          <p:cNvPr id="6" name="TextBox 6"/>
          <p:cNvSpPr txBox="1"/>
          <p:nvPr/>
        </p:nvSpPr>
        <p:spPr>
          <a:xfrm>
            <a:off x="2039954" y="2705100"/>
            <a:ext cx="7038863" cy="956838"/>
          </a:xfrm>
          <a:prstGeom prst="rect">
            <a:avLst/>
          </a:prstGeom>
        </p:spPr>
        <p:txBody>
          <a:bodyPr lIns="0" tIns="0" rIns="0" bIns="0" rtlCol="0" anchor="t">
            <a:spAutoFit/>
          </a:bodyPr>
          <a:lstStyle/>
          <a:p>
            <a:pPr>
              <a:lnSpc>
                <a:spcPts val="7679"/>
              </a:lnSpc>
            </a:pPr>
            <a:r>
              <a:rPr lang="en-US" sz="6399" dirty="0">
                <a:solidFill>
                  <a:srgbClr val="000000"/>
                </a:solidFill>
                <a:latin typeface="Poppins Medium"/>
              </a:rPr>
              <a:t>Methodology</a:t>
            </a:r>
          </a:p>
        </p:txBody>
      </p:sp>
      <p:grpSp>
        <p:nvGrpSpPr>
          <p:cNvPr id="7" name="Group 7"/>
          <p:cNvGrpSpPr/>
          <p:nvPr/>
        </p:nvGrpSpPr>
        <p:grpSpPr>
          <a:xfrm>
            <a:off x="12264572" y="2114640"/>
            <a:ext cx="3902495" cy="3902495"/>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C966"/>
            </a:solidFill>
          </p:spPr>
        </p:sp>
      </p:grpSp>
      <p:pic>
        <p:nvPicPr>
          <p:cNvPr id="9" name="Picture 9"/>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11822000" y="6017135"/>
            <a:ext cx="4787638" cy="2393819"/>
          </a:xfrm>
          <a:prstGeom prst="rect">
            <a:avLst/>
          </a:prstGeom>
        </p:spPr>
      </p:pic>
      <p:pic>
        <p:nvPicPr>
          <p:cNvPr id="10" name="Picture 10"/>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a:stretch>
            <a:fillRect/>
          </a:stretch>
        </p:blipFill>
        <p:spPr>
          <a:xfrm>
            <a:off x="11822000" y="6017135"/>
            <a:ext cx="4787638" cy="2393819"/>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039954" y="4533900"/>
            <a:ext cx="5734050" cy="36535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5664664" y="3115916"/>
            <a:ext cx="12036276" cy="3072196"/>
          </a:xfrm>
          <a:prstGeom prst="rect">
            <a:avLst/>
          </a:prstGeom>
        </p:spPr>
      </p:pic>
      <p:pic>
        <p:nvPicPr>
          <p:cNvPr id="3" name="Picture 3"/>
          <p:cNvPicPr>
            <a:picLocks noChangeAspect="1"/>
          </p:cNvPicPr>
          <p:nvPr/>
        </p:nvPicPr>
        <p:blipFill>
          <a:blip r:embed="rId3"/>
          <a:srcRect/>
          <a:stretch>
            <a:fillRect/>
          </a:stretch>
        </p:blipFill>
        <p:spPr>
          <a:xfrm>
            <a:off x="5664664" y="6576071"/>
            <a:ext cx="12036276" cy="3072196"/>
          </a:xfrm>
          <a:prstGeom prst="rect">
            <a:avLst/>
          </a:prstGeom>
        </p:spPr>
      </p:pic>
      <p:sp>
        <p:nvSpPr>
          <p:cNvPr id="4" name="TextBox 4"/>
          <p:cNvSpPr txBox="1"/>
          <p:nvPr/>
        </p:nvSpPr>
        <p:spPr>
          <a:xfrm>
            <a:off x="4038600" y="778280"/>
            <a:ext cx="11389420" cy="1615827"/>
          </a:xfrm>
          <a:prstGeom prst="rect">
            <a:avLst/>
          </a:prstGeom>
        </p:spPr>
        <p:txBody>
          <a:bodyPr wrap="square" lIns="0" tIns="0" rIns="0" bIns="0" rtlCol="0" anchor="t">
            <a:spAutoFit/>
          </a:bodyPr>
          <a:lstStyle/>
          <a:p>
            <a:pPr algn="ctr">
              <a:lnSpc>
                <a:spcPts val="12599"/>
              </a:lnSpc>
            </a:pPr>
            <a:r>
              <a:rPr lang="en-US" sz="9000" dirty="0">
                <a:solidFill>
                  <a:srgbClr val="000000"/>
                </a:solidFill>
                <a:latin typeface="Open Sans Extra Bold"/>
              </a:rPr>
              <a:t>Dataset Used</a:t>
            </a:r>
          </a:p>
        </p:txBody>
      </p:sp>
      <p:sp>
        <p:nvSpPr>
          <p:cNvPr id="5" name="TextBox 5"/>
          <p:cNvSpPr txBox="1"/>
          <p:nvPr/>
        </p:nvSpPr>
        <p:spPr>
          <a:xfrm>
            <a:off x="2319882" y="4162429"/>
            <a:ext cx="2535535" cy="883920"/>
          </a:xfrm>
          <a:prstGeom prst="rect">
            <a:avLst/>
          </a:prstGeom>
        </p:spPr>
        <p:txBody>
          <a:bodyPr lIns="0" tIns="0" rIns="0" bIns="0" rtlCol="0" anchor="t">
            <a:spAutoFit/>
          </a:bodyPr>
          <a:lstStyle/>
          <a:p>
            <a:pPr algn="ctr">
              <a:lnSpc>
                <a:spcPts val="7280"/>
              </a:lnSpc>
            </a:pPr>
            <a:r>
              <a:rPr lang="en-US" sz="5200">
                <a:solidFill>
                  <a:srgbClr val="000000"/>
                </a:solidFill>
                <a:latin typeface="Open Sans Extra Bold"/>
              </a:rPr>
              <a:t>Bengali</a:t>
            </a:r>
          </a:p>
        </p:txBody>
      </p:sp>
      <p:sp>
        <p:nvSpPr>
          <p:cNvPr id="6" name="TextBox 6"/>
          <p:cNvSpPr txBox="1"/>
          <p:nvPr/>
        </p:nvSpPr>
        <p:spPr>
          <a:xfrm>
            <a:off x="2319882" y="7622584"/>
            <a:ext cx="2535535" cy="883920"/>
          </a:xfrm>
          <a:prstGeom prst="rect">
            <a:avLst/>
          </a:prstGeom>
        </p:spPr>
        <p:txBody>
          <a:bodyPr lIns="0" tIns="0" rIns="0" bIns="0" rtlCol="0" anchor="t">
            <a:spAutoFit/>
          </a:bodyPr>
          <a:lstStyle/>
          <a:p>
            <a:pPr algn="ctr">
              <a:lnSpc>
                <a:spcPts val="7280"/>
              </a:lnSpc>
            </a:pPr>
            <a:r>
              <a:rPr lang="en-US" sz="5200">
                <a:solidFill>
                  <a:srgbClr val="000000"/>
                </a:solidFill>
                <a:latin typeface="Open Sans Extra Bold"/>
              </a:rPr>
              <a:t>Hindi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804</Words>
  <Application>Microsoft Office PowerPoint</Application>
  <PresentationFormat>Custom</PresentationFormat>
  <Paragraphs>115</Paragraphs>
  <Slides>23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Arial</vt:lpstr>
      <vt:lpstr>Poppins Medium</vt:lpstr>
      <vt:lpstr>Montserrat Classic Bold</vt:lpstr>
      <vt:lpstr>Marta Italics</vt:lpstr>
      <vt:lpstr>Calibri</vt:lpstr>
      <vt:lpstr>Open Sans</vt:lpstr>
      <vt:lpstr>HK Grotesk Light</vt:lpstr>
      <vt:lpstr>HK Grotesk Light Bold</vt:lpstr>
      <vt:lpstr>Open Sans Extra Bold</vt:lpstr>
      <vt:lpstr>Open Sans Light</vt:lpstr>
      <vt:lpstr>Open Sans Light Bold</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cp:lastModifiedBy>User</cp:lastModifiedBy>
  <cp:revision>19</cp:revision>
  <dcterms:created xsi:type="dcterms:W3CDTF">2006-08-16T00:00:00Z</dcterms:created>
  <dcterms:modified xsi:type="dcterms:W3CDTF">2021-07-01T08:19:07Z</dcterms:modified>
  <dc:identifier>DAEigA1G-Ys</dc:identifier>
</cp:coreProperties>
</file>