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Source Serif Pro" charset="1" panose="02040603050405020204"/>
      <p:regular r:id="rId12"/>
    </p:embeddedFont>
    <p:embeddedFont>
      <p:font typeface="Source Serif Pro Bold" charset="1" panose="02040803050405020204"/>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11773023" y="-370024"/>
            <a:ext cx="7815876" cy="11385121"/>
          </a:xfrm>
          <a:prstGeom prst="rect">
            <a:avLst/>
          </a:prstGeom>
          <a:solidFill>
            <a:srgbClr val="273755"/>
          </a:solidFill>
        </p:spPr>
      </p:sp>
      <p:grpSp>
        <p:nvGrpSpPr>
          <p:cNvPr name="Group 3" id="3"/>
          <p:cNvGrpSpPr/>
          <p:nvPr/>
        </p:nvGrpSpPr>
        <p:grpSpPr>
          <a:xfrm rot="0">
            <a:off x="-1371582" y="5021977"/>
            <a:ext cx="12696416" cy="5993120"/>
            <a:chOff x="0" y="0"/>
            <a:chExt cx="16928555" cy="7990827"/>
          </a:xfrm>
        </p:grpSpPr>
        <p:sp>
          <p:nvSpPr>
            <p:cNvPr name="AutoShape 4" id="4"/>
            <p:cNvSpPr/>
            <p:nvPr/>
          </p:nvSpPr>
          <p:spPr>
            <a:xfrm rot="0">
              <a:off x="0" y="4983965"/>
              <a:ext cx="16928555" cy="3006862"/>
            </a:xfrm>
            <a:prstGeom prst="rect">
              <a:avLst/>
            </a:prstGeom>
            <a:solidFill>
              <a:srgbClr val="273755"/>
            </a:solidFill>
          </p:spPr>
        </p:sp>
        <p:sp>
          <p:nvSpPr>
            <p:cNvPr name="TextBox 5" id="5"/>
            <p:cNvSpPr txBox="true"/>
            <p:nvPr/>
          </p:nvSpPr>
          <p:spPr>
            <a:xfrm rot="0">
              <a:off x="2602791" y="1473359"/>
              <a:ext cx="12733951" cy="2794000"/>
            </a:xfrm>
            <a:prstGeom prst="rect">
              <a:avLst/>
            </a:prstGeom>
          </p:spPr>
          <p:txBody>
            <a:bodyPr anchor="t" rtlCol="false" tIns="0" lIns="0" bIns="0" rIns="0">
              <a:spAutoFit/>
            </a:bodyPr>
            <a:lstStyle/>
            <a:p>
              <a:pPr algn="l">
                <a:lnSpc>
                  <a:spcPts val="7920"/>
                </a:lnSpc>
              </a:pPr>
              <a:r>
                <a:rPr lang="en-US" sz="8000" spc="336">
                  <a:solidFill>
                    <a:srgbClr val="8AABCA"/>
                  </a:solidFill>
                  <a:latin typeface="Montserrat Classic Bold"/>
                </a:rPr>
                <a:t>STREET SIGN DETECTION</a:t>
              </a:r>
            </a:p>
          </p:txBody>
        </p:sp>
        <p:sp>
          <p:nvSpPr>
            <p:cNvPr name="TextBox 6" id="6"/>
            <p:cNvSpPr txBox="true"/>
            <p:nvPr/>
          </p:nvSpPr>
          <p:spPr>
            <a:xfrm rot="0">
              <a:off x="2602791" y="5659014"/>
              <a:ext cx="9280330" cy="700617"/>
            </a:xfrm>
            <a:prstGeom prst="rect">
              <a:avLst/>
            </a:prstGeom>
          </p:spPr>
          <p:txBody>
            <a:bodyPr anchor="t" rtlCol="false" tIns="0" lIns="0" bIns="0" rIns="0">
              <a:spAutoFit/>
            </a:bodyPr>
            <a:lstStyle/>
            <a:p>
              <a:pPr algn="l">
                <a:lnSpc>
                  <a:spcPts val="4480"/>
                </a:lnSpc>
              </a:pPr>
              <a:r>
                <a:rPr lang="en-US" sz="3200">
                  <a:solidFill>
                    <a:srgbClr val="F9FCFF"/>
                  </a:solidFill>
                  <a:latin typeface="Source Serif Pro Italics"/>
                </a:rPr>
                <a:t>Arpita Kumari</a:t>
              </a:r>
            </a:p>
          </p:txBody>
        </p:sp>
        <p:sp>
          <p:nvSpPr>
            <p:cNvPr name="TextBox 7" id="7"/>
            <p:cNvSpPr txBox="true"/>
            <p:nvPr/>
          </p:nvSpPr>
          <p:spPr>
            <a:xfrm rot="0">
              <a:off x="2602791" y="-76200"/>
              <a:ext cx="10321730" cy="929640"/>
            </a:xfrm>
            <a:prstGeom prst="rect">
              <a:avLst/>
            </a:prstGeom>
          </p:spPr>
          <p:txBody>
            <a:bodyPr anchor="t" rtlCol="false" tIns="0" lIns="0" bIns="0" rIns="0">
              <a:spAutoFit/>
            </a:bodyPr>
            <a:lstStyle/>
            <a:p>
              <a:pPr algn="l">
                <a:lnSpc>
                  <a:spcPts val="5880"/>
                </a:lnSpc>
              </a:pPr>
              <a:r>
                <a:rPr lang="en-US" sz="4200">
                  <a:solidFill>
                    <a:srgbClr val="273755"/>
                  </a:solidFill>
                  <a:latin typeface="Source Serif Pro Bold"/>
                </a:rPr>
                <a:t>COGNITIVO CONSULTING</a:t>
              </a:r>
            </a:p>
          </p:txBody>
        </p:sp>
      </p:grpSp>
      <p:grpSp>
        <p:nvGrpSpPr>
          <p:cNvPr name="Group 8" id="8"/>
          <p:cNvGrpSpPr>
            <a:grpSpLocks noChangeAspect="true"/>
          </p:cNvGrpSpPr>
          <p:nvPr/>
        </p:nvGrpSpPr>
        <p:grpSpPr>
          <a:xfrm rot="0">
            <a:off x="8491874" y="0"/>
            <a:ext cx="10287000" cy="10287000"/>
            <a:chOff x="0" y="0"/>
            <a:chExt cx="3282950" cy="3282950"/>
          </a:xfrm>
        </p:grpSpPr>
        <p:sp>
          <p:nvSpPr>
            <p:cNvPr name="Freeform 9" id="9"/>
            <p:cNvSpPr/>
            <p:nvPr/>
          </p:nvSpPr>
          <p:spPr>
            <a:xfrm>
              <a:off x="0" y="0"/>
              <a:ext cx="3282950" cy="3282950"/>
            </a:xfrm>
            <a:custGeom>
              <a:avLst/>
              <a:gdLst/>
              <a:ahLst/>
              <a:cxnLst/>
              <a:rect r="r" b="b" t="t" l="l"/>
              <a:pathLst>
                <a:path h="3282950" w="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a:blip r:embed="rId2"/>
              <a:stretch>
                <a:fillRect l="-33333" r="0" t="0"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54245" y="9719958"/>
            <a:ext cx="19617526" cy="1052993"/>
          </a:xfrm>
          <a:prstGeom prst="rect">
            <a:avLst/>
          </a:prstGeom>
          <a:solidFill>
            <a:srgbClr val="273755"/>
          </a:solidFill>
        </p:spPr>
      </p:sp>
      <p:sp>
        <p:nvSpPr>
          <p:cNvPr name="TextBox 3" id="3"/>
          <p:cNvSpPr txBox="true"/>
          <p:nvPr/>
        </p:nvSpPr>
        <p:spPr>
          <a:xfrm rot="0">
            <a:off x="610894" y="476707"/>
            <a:ext cx="17066211" cy="8976287"/>
          </a:xfrm>
          <a:prstGeom prst="rect">
            <a:avLst/>
          </a:prstGeom>
        </p:spPr>
        <p:txBody>
          <a:bodyPr anchor="t" rtlCol="false" tIns="0" lIns="0" bIns="0" rIns="0">
            <a:spAutoFit/>
          </a:bodyPr>
          <a:lstStyle/>
          <a:p>
            <a:pPr>
              <a:lnSpc>
                <a:spcPts val="4192"/>
              </a:lnSpc>
            </a:pPr>
            <a:r>
              <a:rPr lang="en-US" sz="2994">
                <a:solidFill>
                  <a:srgbClr val="273755"/>
                </a:solidFill>
                <a:latin typeface="Source Serif Pro"/>
              </a:rPr>
              <a:t>CFG FILE :</a:t>
            </a:r>
          </a:p>
          <a:p>
            <a:pPr>
              <a:lnSpc>
                <a:spcPts val="4192"/>
              </a:lnSpc>
            </a:pPr>
            <a:r>
              <a:rPr lang="en-US" sz="2994">
                <a:solidFill>
                  <a:srgbClr val="273755"/>
                </a:solidFill>
                <a:latin typeface="Source Serif Pro"/>
              </a:rPr>
              <a:t>We need to edit our cfg file as per our object detector model.</a:t>
            </a:r>
          </a:p>
          <a:p>
            <a:pPr>
              <a:lnSpc>
                <a:spcPts val="4192"/>
              </a:lnSpc>
            </a:pPr>
            <a:r>
              <a:rPr lang="en-US" sz="2994">
                <a:solidFill>
                  <a:srgbClr val="273755"/>
                </a:solidFill>
                <a:latin typeface="Source Serif Pro"/>
              </a:rPr>
              <a:t>I set my batches = 64 and subdivisons = 16. I set my max_batches = 6000, steps = 4800, 5400.</a:t>
            </a:r>
          </a:p>
          <a:p>
            <a:pPr>
              <a:lnSpc>
                <a:spcPts val="4192"/>
              </a:lnSpc>
            </a:pPr>
            <a:r>
              <a:rPr lang="en-US" sz="2994">
                <a:solidFill>
                  <a:srgbClr val="273755"/>
                </a:solidFill>
                <a:latin typeface="Source Serif Pro"/>
              </a:rPr>
              <a:t>I changed the classes = 1 in the three YOLO layers and filters = 18 in the three convolutional layers before the YOLO layers.</a:t>
            </a:r>
          </a:p>
          <a:p>
            <a:pPr>
              <a:lnSpc>
                <a:spcPts val="4192"/>
              </a:lnSpc>
            </a:pPr>
          </a:p>
          <a:p>
            <a:pPr>
              <a:lnSpc>
                <a:spcPts val="4192"/>
              </a:lnSpc>
            </a:pPr>
            <a:r>
              <a:rPr lang="en-US" sz="2994">
                <a:solidFill>
                  <a:srgbClr val="273755"/>
                </a:solidFill>
                <a:latin typeface="Source Serif Pro"/>
              </a:rPr>
              <a:t>The formula for calculating the number of filter is -</a:t>
            </a:r>
          </a:p>
          <a:p>
            <a:pPr>
              <a:lnSpc>
                <a:spcPts val="4192"/>
              </a:lnSpc>
            </a:pPr>
            <a:r>
              <a:rPr lang="en-US" sz="2994">
                <a:solidFill>
                  <a:srgbClr val="273755"/>
                </a:solidFill>
                <a:latin typeface="Source Serif Pro"/>
              </a:rPr>
              <a:t>no. of filters = (no. of classes + 5) * 3 </a:t>
            </a:r>
          </a:p>
          <a:p>
            <a:pPr>
              <a:lnSpc>
                <a:spcPts val="4192"/>
              </a:lnSpc>
            </a:pPr>
            <a:r>
              <a:rPr lang="en-US" sz="2994">
                <a:solidFill>
                  <a:srgbClr val="273755"/>
                </a:solidFill>
                <a:latin typeface="Source Serif Pro"/>
              </a:rPr>
              <a:t>( So in my case no of classes is 1, hence the number of filters is 18 )</a:t>
            </a:r>
          </a:p>
          <a:p>
            <a:pPr>
              <a:lnSpc>
                <a:spcPts val="4192"/>
              </a:lnSpc>
            </a:pPr>
          </a:p>
          <a:p>
            <a:pPr>
              <a:lnSpc>
                <a:spcPts val="4192"/>
              </a:lnSpc>
            </a:pPr>
            <a:r>
              <a:rPr lang="en-US" sz="2994">
                <a:solidFill>
                  <a:srgbClr val="273755"/>
                </a:solidFill>
                <a:latin typeface="Source Serif Pro"/>
              </a:rPr>
              <a:t>The formula for calculating the max_batches is -</a:t>
            </a:r>
          </a:p>
          <a:p>
            <a:pPr>
              <a:lnSpc>
                <a:spcPts val="4192"/>
              </a:lnSpc>
            </a:pPr>
            <a:r>
              <a:rPr lang="en-US" sz="2994">
                <a:solidFill>
                  <a:srgbClr val="273755"/>
                </a:solidFill>
                <a:latin typeface="Source Serif Pro"/>
              </a:rPr>
              <a:t>max_batches = (# of classes) * 2000 (but no less than 6000 so if you are training for 1, 2, or 3 classes it will be 6000, however detector for 5 classes would have max_batches=10000)</a:t>
            </a:r>
          </a:p>
          <a:p>
            <a:pPr>
              <a:lnSpc>
                <a:spcPts val="4192"/>
              </a:lnSpc>
            </a:pPr>
          </a:p>
          <a:p>
            <a:pPr>
              <a:lnSpc>
                <a:spcPts val="4192"/>
              </a:lnSpc>
            </a:pPr>
            <a:r>
              <a:rPr lang="en-US" sz="2994">
                <a:solidFill>
                  <a:srgbClr val="273755"/>
                </a:solidFill>
                <a:latin typeface="Source Serif Pro"/>
              </a:rPr>
              <a:t>The formula for calculating the steps is -</a:t>
            </a:r>
          </a:p>
          <a:p>
            <a:pPr algn="l">
              <a:lnSpc>
                <a:spcPts val="4192"/>
              </a:lnSpc>
            </a:pPr>
            <a:r>
              <a:rPr lang="en-US" sz="2994">
                <a:solidFill>
                  <a:srgbClr val="273755"/>
                </a:solidFill>
                <a:latin typeface="Source Serif Pro"/>
              </a:rPr>
              <a:t>steps = (80% of max_batches), (90% of max_batches) (so if your max_batches = 10000, then steps = 8000, 9000)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54245" y="9719958"/>
            <a:ext cx="19617526" cy="1052993"/>
          </a:xfrm>
          <a:prstGeom prst="rect">
            <a:avLst/>
          </a:prstGeom>
          <a:solidFill>
            <a:srgbClr val="273755"/>
          </a:solidFill>
        </p:spPr>
      </p:sp>
      <p:sp>
        <p:nvSpPr>
          <p:cNvPr name="TextBox 3" id="3"/>
          <p:cNvSpPr txBox="true"/>
          <p:nvPr/>
        </p:nvSpPr>
        <p:spPr>
          <a:xfrm rot="0">
            <a:off x="283435" y="690131"/>
            <a:ext cx="18004565" cy="9435719"/>
          </a:xfrm>
          <a:prstGeom prst="rect">
            <a:avLst/>
          </a:prstGeom>
        </p:spPr>
        <p:txBody>
          <a:bodyPr anchor="t" rtlCol="false" tIns="0" lIns="0" bIns="0" rIns="0">
            <a:spAutoFit/>
          </a:bodyPr>
          <a:lstStyle/>
          <a:p>
            <a:pPr>
              <a:lnSpc>
                <a:spcPts val="4185"/>
              </a:lnSpc>
            </a:pPr>
            <a:r>
              <a:rPr lang="en-US" sz="2990">
                <a:solidFill>
                  <a:srgbClr val="273755"/>
                </a:solidFill>
                <a:latin typeface="Source Serif Pro"/>
              </a:rPr>
              <a:t>After editing the cfg file, the next step is to download the pre-trained weights for the convolution layers. </a:t>
            </a:r>
          </a:p>
          <a:p>
            <a:pPr>
              <a:lnSpc>
                <a:spcPts val="4186"/>
              </a:lnSpc>
            </a:pPr>
            <a:r>
              <a:rPr lang="en-US" sz="2990">
                <a:solidFill>
                  <a:srgbClr val="273755"/>
                </a:solidFill>
                <a:latin typeface="Source Serif Pro"/>
              </a:rPr>
              <a:t>The link to download the weights is - </a:t>
            </a:r>
            <a:r>
              <a:rPr lang="en-US" sz="2990" u="sng">
                <a:solidFill>
                  <a:srgbClr val="273755"/>
                </a:solidFill>
                <a:latin typeface="Source Serif Pro"/>
              </a:rPr>
              <a:t>YOLOv4 Weight </a:t>
            </a:r>
          </a:p>
          <a:p>
            <a:pPr>
              <a:lnSpc>
                <a:spcPts val="4185"/>
              </a:lnSpc>
            </a:pPr>
            <a:r>
              <a:rPr lang="en-US" sz="2990">
                <a:solidFill>
                  <a:srgbClr val="273755"/>
                </a:solidFill>
                <a:latin typeface="Source Serif Pro"/>
              </a:rPr>
              <a:t>Using these weights make the training process faster.</a:t>
            </a:r>
          </a:p>
          <a:p>
            <a:pPr>
              <a:lnSpc>
                <a:spcPts val="4185"/>
              </a:lnSpc>
            </a:pPr>
          </a:p>
          <a:p>
            <a:pPr>
              <a:lnSpc>
                <a:spcPts val="4186"/>
              </a:lnSpc>
            </a:pPr>
            <a:r>
              <a:rPr lang="en-US" sz="2990">
                <a:solidFill>
                  <a:srgbClr val="273755"/>
                </a:solidFill>
                <a:latin typeface="Source Serif Pro"/>
              </a:rPr>
              <a:t>Finally, we will train our model. The command to do so is</a:t>
            </a:r>
          </a:p>
          <a:p>
            <a:pPr>
              <a:lnSpc>
                <a:spcPts val="4185"/>
              </a:lnSpc>
            </a:pPr>
          </a:p>
          <a:p>
            <a:pPr>
              <a:lnSpc>
                <a:spcPts val="4185"/>
              </a:lnSpc>
            </a:pPr>
            <a:r>
              <a:rPr lang="en-US" sz="2990">
                <a:solidFill>
                  <a:srgbClr val="273755"/>
                </a:solidFill>
                <a:latin typeface="Source Serif Pro"/>
              </a:rPr>
              <a:t>!./darknet detector train &lt;path to obj.data&gt; &lt;path to custom config&gt; yolov4.conv.137 -dont_show -map</a:t>
            </a:r>
          </a:p>
          <a:p>
            <a:pPr>
              <a:lnSpc>
                <a:spcPts val="4185"/>
              </a:lnSpc>
            </a:pPr>
          </a:p>
          <a:p>
            <a:pPr>
              <a:lnSpc>
                <a:spcPts val="4185"/>
              </a:lnSpc>
            </a:pPr>
            <a:r>
              <a:rPr lang="en-US" sz="2990">
                <a:solidFill>
                  <a:srgbClr val="273755"/>
                </a:solidFill>
                <a:latin typeface="Source Serif Pro"/>
              </a:rPr>
              <a:t>The purpose of -dont_show and -map flag is :</a:t>
            </a:r>
          </a:p>
          <a:p>
            <a:pPr>
              <a:lnSpc>
                <a:spcPts val="4185"/>
              </a:lnSpc>
            </a:pPr>
            <a:r>
              <a:rPr lang="en-US" sz="2990">
                <a:solidFill>
                  <a:srgbClr val="273755"/>
                </a:solidFill>
                <a:latin typeface="Source Serif Pro"/>
              </a:rPr>
              <a:t>{-dont_show flag stops chart from popping up since Colab Notebook can't open images on the spot.</a:t>
            </a:r>
          </a:p>
          <a:p>
            <a:pPr>
              <a:lnSpc>
                <a:spcPts val="4185"/>
              </a:lnSpc>
            </a:pPr>
            <a:r>
              <a:rPr lang="en-US" sz="2990">
                <a:solidFill>
                  <a:srgbClr val="273755"/>
                </a:solidFill>
                <a:latin typeface="Source Serif Pro"/>
              </a:rPr>
              <a:t>-map flag overlays mean average precision on chart to see how accuracy of your model is.}</a:t>
            </a:r>
          </a:p>
          <a:p>
            <a:pPr>
              <a:lnSpc>
                <a:spcPts val="4185"/>
              </a:lnSpc>
            </a:pPr>
          </a:p>
          <a:p>
            <a:pPr>
              <a:lnSpc>
                <a:spcPts val="4186"/>
              </a:lnSpc>
            </a:pPr>
            <a:r>
              <a:rPr lang="en-US" sz="2990">
                <a:solidFill>
                  <a:srgbClr val="273755"/>
                </a:solidFill>
                <a:latin typeface="Source Serif Pro"/>
              </a:rPr>
              <a:t>For this model, 2 accuracy metrics are used. One is mAP( Mean Average Precision ) and the other one is IoU( Intersection over Union).  The command to check mAP is :</a:t>
            </a:r>
          </a:p>
          <a:p>
            <a:pPr>
              <a:lnSpc>
                <a:spcPts val="4186"/>
              </a:lnSpc>
            </a:pPr>
          </a:p>
          <a:p>
            <a:pPr>
              <a:lnSpc>
                <a:spcPts val="4186"/>
              </a:lnSpc>
            </a:pPr>
            <a:r>
              <a:rPr lang="en-US" sz="2990">
                <a:solidFill>
                  <a:srgbClr val="273755"/>
                </a:solidFill>
                <a:latin typeface="Source Serif Pro"/>
              </a:rPr>
              <a:t>!./darknet detector map &lt;path to obj.data&gt; &lt;path to custom config&gt; &lt;path to custom trained weights&gt;</a:t>
            </a:r>
          </a:p>
          <a:p>
            <a:pPr>
              <a:lnSpc>
                <a:spcPts val="4186"/>
              </a:lnSpc>
            </a:pPr>
          </a:p>
          <a:p>
            <a:pPr algn="l">
              <a:lnSpc>
                <a:spcPts val="418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54245" y="9719958"/>
            <a:ext cx="19617526" cy="1052993"/>
          </a:xfrm>
          <a:prstGeom prst="rect">
            <a:avLst/>
          </a:prstGeom>
          <a:solidFill>
            <a:srgbClr val="273755"/>
          </a:solidFill>
        </p:spPr>
      </p:sp>
      <p:sp>
        <p:nvSpPr>
          <p:cNvPr name="TextBox 3" id="3"/>
          <p:cNvSpPr txBox="true"/>
          <p:nvPr/>
        </p:nvSpPr>
        <p:spPr>
          <a:xfrm rot="0">
            <a:off x="283435" y="690131"/>
            <a:ext cx="18004565" cy="1549019"/>
          </a:xfrm>
          <a:prstGeom prst="rect">
            <a:avLst/>
          </a:prstGeom>
        </p:spPr>
        <p:txBody>
          <a:bodyPr anchor="t" rtlCol="false" tIns="0" lIns="0" bIns="0" rIns="0">
            <a:spAutoFit/>
          </a:bodyPr>
          <a:lstStyle/>
          <a:p>
            <a:pPr>
              <a:lnSpc>
                <a:spcPts val="4185"/>
              </a:lnSpc>
            </a:pPr>
            <a:r>
              <a:rPr lang="en-US" sz="2990">
                <a:solidFill>
                  <a:srgbClr val="273755"/>
                </a:solidFill>
                <a:latin typeface="Source Serif Pro"/>
              </a:rPr>
              <a:t>It will run for 6000 iterations and the final weights will be saved in our backup folder in our google drive. The accuracy metric we have used is the IoU( Intersection over Union ). </a:t>
            </a:r>
          </a:p>
          <a:p>
            <a:pPr algn="l">
              <a:lnSpc>
                <a:spcPts val="4185"/>
              </a:lnSpc>
            </a:pPr>
          </a:p>
        </p:txBody>
      </p:sp>
      <p:pic>
        <p:nvPicPr>
          <p:cNvPr name="Picture 4" id="4"/>
          <p:cNvPicPr>
            <a:picLocks noChangeAspect="true"/>
          </p:cNvPicPr>
          <p:nvPr/>
        </p:nvPicPr>
        <p:blipFill>
          <a:blip r:embed="rId2"/>
          <a:srcRect l="0" t="0" r="0" b="0"/>
          <a:stretch>
            <a:fillRect/>
          </a:stretch>
        </p:blipFill>
        <p:spPr>
          <a:xfrm flipH="false" flipV="false" rot="0">
            <a:off x="2908548" y="2239150"/>
            <a:ext cx="12470904" cy="5709571"/>
          </a:xfrm>
          <a:prstGeom prst="rect">
            <a:avLst/>
          </a:prstGeom>
        </p:spPr>
      </p:pic>
      <p:sp>
        <p:nvSpPr>
          <p:cNvPr name="TextBox 5" id="5"/>
          <p:cNvSpPr txBox="true"/>
          <p:nvPr/>
        </p:nvSpPr>
        <p:spPr>
          <a:xfrm rot="0">
            <a:off x="283435" y="8235061"/>
            <a:ext cx="18004565" cy="1023239"/>
          </a:xfrm>
          <a:prstGeom prst="rect">
            <a:avLst/>
          </a:prstGeom>
        </p:spPr>
        <p:txBody>
          <a:bodyPr anchor="t" rtlCol="false" tIns="0" lIns="0" bIns="0" rIns="0">
            <a:spAutoFit/>
          </a:bodyPr>
          <a:lstStyle/>
          <a:p>
            <a:pPr>
              <a:lnSpc>
                <a:spcPts val="4186"/>
              </a:lnSpc>
            </a:pPr>
            <a:r>
              <a:rPr lang="en-US" sz="2990">
                <a:solidFill>
                  <a:srgbClr val="273755"/>
                </a:solidFill>
                <a:latin typeface="Source Serif Pro"/>
              </a:rPr>
              <a:t>After the training process gets over, the weights will be saved in backup folder. </a:t>
            </a:r>
          </a:p>
          <a:p>
            <a:pPr algn="l">
              <a:lnSpc>
                <a:spcPts val="4185"/>
              </a:lnSpc>
            </a:pPr>
            <a:r>
              <a:rPr lang="en-US" sz="2990">
                <a:solidFill>
                  <a:srgbClr val="273755"/>
                </a:solidFill>
                <a:latin typeface="Source Serif Pro"/>
              </a:rPr>
              <a:t>Now we can test our training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54245" y="9719958"/>
            <a:ext cx="19617526" cy="1052993"/>
          </a:xfrm>
          <a:prstGeom prst="rect">
            <a:avLst/>
          </a:prstGeom>
          <a:solidFill>
            <a:srgbClr val="273755"/>
          </a:solidFill>
        </p:spPr>
      </p:sp>
      <p:sp>
        <p:nvSpPr>
          <p:cNvPr name="AutoShape 3" id="3"/>
          <p:cNvSpPr/>
          <p:nvPr/>
        </p:nvSpPr>
        <p:spPr>
          <a:xfrm rot="0">
            <a:off x="1028700" y="2425534"/>
            <a:ext cx="3966140" cy="130734"/>
          </a:xfrm>
          <a:prstGeom prst="rect">
            <a:avLst/>
          </a:prstGeom>
          <a:solidFill>
            <a:srgbClr val="8AABCA"/>
          </a:solidFill>
        </p:spPr>
      </p:sp>
      <p:pic>
        <p:nvPicPr>
          <p:cNvPr name="Picture 4" id="4"/>
          <p:cNvPicPr>
            <a:picLocks noChangeAspect="true"/>
          </p:cNvPicPr>
          <p:nvPr/>
        </p:nvPicPr>
        <p:blipFill>
          <a:blip r:embed="rId2"/>
          <a:srcRect l="0" t="2016" r="0" b="2016"/>
          <a:stretch>
            <a:fillRect/>
          </a:stretch>
        </p:blipFill>
        <p:spPr>
          <a:xfrm flipH="false" flipV="false" rot="0">
            <a:off x="601853" y="4541178"/>
            <a:ext cx="6553834" cy="4717122"/>
          </a:xfrm>
          <a:prstGeom prst="rect">
            <a:avLst/>
          </a:prstGeom>
        </p:spPr>
      </p:pic>
      <p:pic>
        <p:nvPicPr>
          <p:cNvPr name="Picture 5" id="5"/>
          <p:cNvPicPr>
            <a:picLocks noChangeAspect="true"/>
          </p:cNvPicPr>
          <p:nvPr/>
        </p:nvPicPr>
        <p:blipFill>
          <a:blip r:embed="rId3"/>
          <a:srcRect l="26200" t="0" r="0" b="4352"/>
          <a:stretch>
            <a:fillRect/>
          </a:stretch>
        </p:blipFill>
        <p:spPr>
          <a:xfrm flipH="false" flipV="false" rot="0">
            <a:off x="7677193" y="4541178"/>
            <a:ext cx="4852851" cy="4717122"/>
          </a:xfrm>
          <a:prstGeom prst="rect">
            <a:avLst/>
          </a:prstGeom>
        </p:spPr>
      </p:pic>
      <p:sp>
        <p:nvSpPr>
          <p:cNvPr name="TextBox 6" id="6"/>
          <p:cNvSpPr txBox="true"/>
          <p:nvPr/>
        </p:nvSpPr>
        <p:spPr>
          <a:xfrm rot="0">
            <a:off x="1028700" y="2814538"/>
            <a:ext cx="17066211" cy="2090325"/>
          </a:xfrm>
          <a:prstGeom prst="rect">
            <a:avLst/>
          </a:prstGeom>
        </p:spPr>
        <p:txBody>
          <a:bodyPr anchor="t" rtlCol="false" tIns="0" lIns="0" bIns="0" rIns="0">
            <a:spAutoFit/>
          </a:bodyPr>
          <a:lstStyle/>
          <a:p>
            <a:pPr>
              <a:lnSpc>
                <a:spcPts val="4192"/>
              </a:lnSpc>
            </a:pPr>
            <a:r>
              <a:rPr lang="en-US" sz="2994">
                <a:solidFill>
                  <a:srgbClr val="273755"/>
                </a:solidFill>
                <a:latin typeface="Source Serif Pro"/>
              </a:rPr>
              <a:t>The weights achieved from the training process can now be used to test the model made. Now a simple python code will do the job.</a:t>
            </a:r>
          </a:p>
          <a:p>
            <a:pPr>
              <a:lnSpc>
                <a:spcPts val="4192"/>
              </a:lnSpc>
            </a:pPr>
            <a:r>
              <a:rPr lang="en-US" sz="2994">
                <a:solidFill>
                  <a:srgbClr val="273755"/>
                </a:solidFill>
                <a:latin typeface="Source Serif Pro"/>
              </a:rPr>
              <a:t>Some of the predictions made by my model are,</a:t>
            </a:r>
          </a:p>
          <a:p>
            <a:pPr algn="l">
              <a:lnSpc>
                <a:spcPts val="4192"/>
              </a:lnSpc>
            </a:pPr>
          </a:p>
        </p:txBody>
      </p:sp>
      <p:pic>
        <p:nvPicPr>
          <p:cNvPr name="Picture 7" id="7"/>
          <p:cNvPicPr>
            <a:picLocks noChangeAspect="true"/>
          </p:cNvPicPr>
          <p:nvPr/>
        </p:nvPicPr>
        <p:blipFill>
          <a:blip r:embed="rId4"/>
          <a:srcRect l="0" t="0" r="0" b="0"/>
          <a:stretch>
            <a:fillRect/>
          </a:stretch>
        </p:blipFill>
        <p:spPr>
          <a:xfrm flipH="false" flipV="false" rot="0">
            <a:off x="13122338" y="4541178"/>
            <a:ext cx="4717473" cy="4717473"/>
          </a:xfrm>
          <a:prstGeom prst="rect">
            <a:avLst/>
          </a:prstGeom>
        </p:spPr>
      </p:pic>
      <p:sp>
        <p:nvSpPr>
          <p:cNvPr name="TextBox 8" id="8"/>
          <p:cNvSpPr txBox="true"/>
          <p:nvPr/>
        </p:nvSpPr>
        <p:spPr>
          <a:xfrm rot="0">
            <a:off x="1028700" y="392644"/>
            <a:ext cx="7801518" cy="883920"/>
          </a:xfrm>
          <a:prstGeom prst="rect">
            <a:avLst/>
          </a:prstGeom>
        </p:spPr>
        <p:txBody>
          <a:bodyPr anchor="t" rtlCol="false" tIns="0" lIns="0" bIns="0" rIns="0">
            <a:spAutoFit/>
          </a:bodyPr>
          <a:lstStyle/>
          <a:p>
            <a:pPr algn="l">
              <a:lnSpc>
                <a:spcPts val="6959"/>
              </a:lnSpc>
            </a:pPr>
            <a:r>
              <a:rPr lang="en-US" sz="5800">
                <a:solidFill>
                  <a:srgbClr val="273755"/>
                </a:solidFill>
                <a:latin typeface="Montserrat Classic"/>
              </a:rPr>
              <a:t>STEP 5 :</a:t>
            </a:r>
          </a:p>
        </p:txBody>
      </p:sp>
      <p:sp>
        <p:nvSpPr>
          <p:cNvPr name="TextBox 9" id="9"/>
          <p:cNvSpPr txBox="true"/>
          <p:nvPr/>
        </p:nvSpPr>
        <p:spPr>
          <a:xfrm rot="0">
            <a:off x="1028700" y="1368895"/>
            <a:ext cx="7310106" cy="743585"/>
          </a:xfrm>
          <a:prstGeom prst="rect">
            <a:avLst/>
          </a:prstGeom>
        </p:spPr>
        <p:txBody>
          <a:bodyPr anchor="t" rtlCol="false" tIns="0" lIns="0" bIns="0" rIns="0">
            <a:spAutoFit/>
          </a:bodyPr>
          <a:lstStyle/>
          <a:p>
            <a:pPr algn="l">
              <a:lnSpc>
                <a:spcPts val="5980"/>
              </a:lnSpc>
            </a:pPr>
            <a:r>
              <a:rPr lang="en-US" sz="4600">
                <a:solidFill>
                  <a:srgbClr val="273755"/>
                </a:solidFill>
                <a:latin typeface="Montserrat Classic"/>
              </a:rPr>
              <a:t>TESTING THE MODEL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73755"/>
        </a:solidFill>
      </p:bgPr>
    </p:bg>
    <p:spTree>
      <p:nvGrpSpPr>
        <p:cNvPr id="1" name=""/>
        <p:cNvGrpSpPr/>
        <p:nvPr/>
      </p:nvGrpSpPr>
      <p:grpSpPr>
        <a:xfrm>
          <a:off x="0" y="0"/>
          <a:ext cx="0" cy="0"/>
          <a:chOff x="0" y="0"/>
          <a:chExt cx="0" cy="0"/>
        </a:xfrm>
      </p:grpSpPr>
      <p:sp>
        <p:nvSpPr>
          <p:cNvPr name="AutoShape 2" id="2"/>
          <p:cNvSpPr/>
          <p:nvPr/>
        </p:nvSpPr>
        <p:spPr>
          <a:xfrm rot="0">
            <a:off x="-485950" y="-254545"/>
            <a:ext cx="852693" cy="10838164"/>
          </a:xfrm>
          <a:prstGeom prst="rect">
            <a:avLst/>
          </a:prstGeom>
          <a:solidFill>
            <a:srgbClr val="8AABCA"/>
          </a:solidFill>
        </p:spPr>
      </p:sp>
      <p:pic>
        <p:nvPicPr>
          <p:cNvPr name="Picture 3" id="3"/>
          <p:cNvPicPr>
            <a:picLocks noChangeAspect="true"/>
          </p:cNvPicPr>
          <p:nvPr/>
        </p:nvPicPr>
        <p:blipFill>
          <a:blip r:embed="rId2"/>
          <a:srcRect l="0" t="0" r="0" b="0"/>
          <a:stretch>
            <a:fillRect/>
          </a:stretch>
        </p:blipFill>
        <p:spPr>
          <a:xfrm flipH="false" flipV="false" rot="0">
            <a:off x="7439323" y="1049737"/>
            <a:ext cx="10325337" cy="8229600"/>
          </a:xfrm>
          <a:prstGeom prst="rect">
            <a:avLst/>
          </a:prstGeom>
        </p:spPr>
      </p:pic>
      <p:sp>
        <p:nvSpPr>
          <p:cNvPr name="TextBox 4" id="4"/>
          <p:cNvSpPr txBox="true"/>
          <p:nvPr/>
        </p:nvSpPr>
        <p:spPr>
          <a:xfrm rot="0">
            <a:off x="711620" y="3413473"/>
            <a:ext cx="6101879" cy="5865864"/>
          </a:xfrm>
          <a:prstGeom prst="rect">
            <a:avLst/>
          </a:prstGeom>
        </p:spPr>
        <p:txBody>
          <a:bodyPr anchor="t" rtlCol="false" tIns="0" lIns="0" bIns="0" rIns="0">
            <a:spAutoFit/>
          </a:bodyPr>
          <a:lstStyle/>
          <a:p>
            <a:pPr>
              <a:lnSpc>
                <a:spcPts val="5822"/>
              </a:lnSpc>
            </a:pPr>
            <a:r>
              <a:rPr lang="en-US" sz="4159">
                <a:solidFill>
                  <a:srgbClr val="F9FCFF"/>
                </a:solidFill>
                <a:latin typeface="Source Serif Pro"/>
              </a:rPr>
              <a:t>YOLOv4 beats every other versions of YOLO in terms of FPS and Average Precision.</a:t>
            </a:r>
          </a:p>
          <a:p>
            <a:pPr algn="l">
              <a:lnSpc>
                <a:spcPts val="5822"/>
              </a:lnSpc>
            </a:pPr>
            <a:r>
              <a:rPr lang="en-US" sz="4159">
                <a:solidFill>
                  <a:srgbClr val="F9FCFF"/>
                </a:solidFill>
                <a:latin typeface="Source Serif Pro"/>
              </a:rPr>
              <a:t>The high speed detection of YOLOv4 make it a convenient choice for real time scenarios.</a:t>
            </a:r>
            <a:r>
              <a:rPr lang="en-US" sz="4159">
                <a:solidFill>
                  <a:srgbClr val="F9FCFF"/>
                </a:solidFill>
                <a:latin typeface="Source Serif Pro"/>
              </a:rPr>
              <a:t> </a:t>
            </a:r>
          </a:p>
        </p:txBody>
      </p:sp>
      <p:sp>
        <p:nvSpPr>
          <p:cNvPr name="TextBox 5" id="5"/>
          <p:cNvSpPr txBox="true"/>
          <p:nvPr/>
        </p:nvSpPr>
        <p:spPr>
          <a:xfrm rot="0">
            <a:off x="711620" y="1040212"/>
            <a:ext cx="6903633" cy="978567"/>
          </a:xfrm>
          <a:prstGeom prst="rect">
            <a:avLst/>
          </a:prstGeom>
        </p:spPr>
        <p:txBody>
          <a:bodyPr anchor="t" rtlCol="false" tIns="0" lIns="0" bIns="0" rIns="0">
            <a:spAutoFit/>
          </a:bodyPr>
          <a:lstStyle/>
          <a:p>
            <a:pPr algn="l">
              <a:lnSpc>
                <a:spcPts val="7630"/>
              </a:lnSpc>
            </a:pPr>
            <a:r>
              <a:rPr lang="en-US" sz="6358">
                <a:solidFill>
                  <a:srgbClr val="F9FCFF"/>
                </a:solidFill>
                <a:latin typeface="Montserrat Classic"/>
              </a:rPr>
              <a:t>DISCUSSION</a:t>
            </a:r>
          </a:p>
        </p:txBody>
      </p:sp>
      <p:sp>
        <p:nvSpPr>
          <p:cNvPr name="TextBox 6" id="6"/>
          <p:cNvSpPr txBox="true"/>
          <p:nvPr/>
        </p:nvSpPr>
        <p:spPr>
          <a:xfrm rot="0">
            <a:off x="711620" y="2323556"/>
            <a:ext cx="6203578" cy="749345"/>
          </a:xfrm>
          <a:prstGeom prst="rect">
            <a:avLst/>
          </a:prstGeom>
        </p:spPr>
        <p:txBody>
          <a:bodyPr anchor="t" rtlCol="false" tIns="0" lIns="0" bIns="0" rIns="0">
            <a:spAutoFit/>
          </a:bodyPr>
          <a:lstStyle/>
          <a:p>
            <a:pPr algn="l">
              <a:lnSpc>
                <a:spcPts val="5985"/>
              </a:lnSpc>
            </a:pPr>
            <a:r>
              <a:rPr lang="en-US" sz="4604">
                <a:solidFill>
                  <a:srgbClr val="8AABCA"/>
                </a:solidFill>
                <a:latin typeface="Montserrat Classic"/>
              </a:rPr>
              <a:t>WHY YOLOV4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33208" y="1375807"/>
            <a:ext cx="4134435" cy="9554919"/>
          </a:xfrm>
          <a:prstGeom prst="rect">
            <a:avLst/>
          </a:prstGeom>
          <a:solidFill>
            <a:srgbClr val="8AABCA"/>
          </a:solidFill>
        </p:spPr>
      </p:sp>
      <p:sp>
        <p:nvSpPr>
          <p:cNvPr name="AutoShape 3" id="3"/>
          <p:cNvSpPr/>
          <p:nvPr/>
        </p:nvSpPr>
        <p:spPr>
          <a:xfrm rot="0">
            <a:off x="-633208" y="-399699"/>
            <a:ext cx="19554416" cy="2297220"/>
          </a:xfrm>
          <a:prstGeom prst="rect">
            <a:avLst/>
          </a:prstGeom>
          <a:solidFill>
            <a:srgbClr val="273755"/>
          </a:solidFill>
        </p:spPr>
      </p:sp>
      <p:sp>
        <p:nvSpPr>
          <p:cNvPr name="TextBox 4" id="4"/>
          <p:cNvSpPr txBox="true"/>
          <p:nvPr/>
        </p:nvSpPr>
        <p:spPr>
          <a:xfrm rot="0">
            <a:off x="2140312" y="497286"/>
            <a:ext cx="14007377" cy="883920"/>
          </a:xfrm>
          <a:prstGeom prst="rect">
            <a:avLst/>
          </a:prstGeom>
        </p:spPr>
        <p:txBody>
          <a:bodyPr anchor="t" rtlCol="false" tIns="0" lIns="0" bIns="0" rIns="0">
            <a:spAutoFit/>
          </a:bodyPr>
          <a:lstStyle/>
          <a:p>
            <a:pPr algn="ctr">
              <a:lnSpc>
                <a:spcPts val="6959"/>
              </a:lnSpc>
            </a:pPr>
            <a:r>
              <a:rPr lang="en-US" sz="5800">
                <a:solidFill>
                  <a:srgbClr val="F9FCFF"/>
                </a:solidFill>
                <a:latin typeface="Montserrat Classic"/>
              </a:rPr>
              <a:t>CONCLUSION</a:t>
            </a:r>
          </a:p>
        </p:txBody>
      </p:sp>
      <p:sp>
        <p:nvSpPr>
          <p:cNvPr name="TextBox 5" id="5"/>
          <p:cNvSpPr txBox="true"/>
          <p:nvPr/>
        </p:nvSpPr>
        <p:spPr>
          <a:xfrm rot="0">
            <a:off x="4101873" y="3117539"/>
            <a:ext cx="13350099" cy="6743851"/>
          </a:xfrm>
          <a:prstGeom prst="rect">
            <a:avLst/>
          </a:prstGeom>
        </p:spPr>
        <p:txBody>
          <a:bodyPr anchor="t" rtlCol="false" tIns="0" lIns="0" bIns="0" rIns="0">
            <a:spAutoFit/>
          </a:bodyPr>
          <a:lstStyle/>
          <a:p>
            <a:pPr>
              <a:lnSpc>
                <a:spcPts val="4867"/>
              </a:lnSpc>
            </a:pPr>
            <a:r>
              <a:rPr lang="en-US" sz="3476">
                <a:solidFill>
                  <a:srgbClr val="273755"/>
                </a:solidFill>
                <a:latin typeface="Source Serif Pro"/>
              </a:rPr>
              <a:t>The custom street sign detector model trained on nearly 700 images produces results that is 98% accurate. </a:t>
            </a:r>
            <a:r>
              <a:rPr lang="en-US" sz="3476">
                <a:solidFill>
                  <a:srgbClr val="273755"/>
                </a:solidFill>
                <a:latin typeface="Source Serif Pro"/>
              </a:rPr>
              <a:t>The test set of the model weights is only done on images but it can also be done on videos both real-time and downloaded.</a:t>
            </a:r>
          </a:p>
          <a:p>
            <a:pPr>
              <a:lnSpc>
                <a:spcPts val="4867"/>
              </a:lnSpc>
            </a:pPr>
            <a:r>
              <a:rPr lang="en-US" sz="3476">
                <a:solidFill>
                  <a:srgbClr val="273755"/>
                </a:solidFill>
                <a:latin typeface="Source Serif Pro"/>
              </a:rPr>
              <a:t>There are still scopes of improvement in this model. If the models gets more dataset it may get trained better. One more scope is adjusting the ratio of training set to test set. Currently, the ratio of training set to test set is 10:1, i.e., 10%. If we increase the test set to 20% to 25%, then we may get better result.</a:t>
            </a:r>
          </a:p>
          <a:p>
            <a:pPr>
              <a:lnSpc>
                <a:spcPts val="4867"/>
              </a:lnSpc>
            </a:pPr>
          </a:p>
          <a:p>
            <a:pPr algn="l">
              <a:lnSpc>
                <a:spcPts val="4867"/>
              </a:lnSpc>
            </a:pPr>
          </a:p>
        </p:txBody>
      </p:sp>
      <p:sp>
        <p:nvSpPr>
          <p:cNvPr name="AutoShape 6" id="6"/>
          <p:cNvSpPr/>
          <p:nvPr/>
        </p:nvSpPr>
        <p:spPr>
          <a:xfrm rot="0">
            <a:off x="4101873" y="2479059"/>
            <a:ext cx="4492061" cy="193539"/>
          </a:xfrm>
          <a:prstGeom prst="rect">
            <a:avLst/>
          </a:prstGeom>
          <a:solidFill>
            <a:srgbClr val="8AABCA"/>
          </a:solidFill>
        </p:spPr>
      </p:sp>
      <p:sp>
        <p:nvSpPr>
          <p:cNvPr name="AutoShape 7" id="7"/>
          <p:cNvSpPr/>
          <p:nvPr/>
        </p:nvSpPr>
        <p:spPr>
          <a:xfrm rot="0">
            <a:off x="4101873" y="9258300"/>
            <a:ext cx="4492061" cy="193539"/>
          </a:xfrm>
          <a:prstGeom prst="rect">
            <a:avLst/>
          </a:prstGeom>
          <a:solidFill>
            <a:srgbClr val="8AABCA"/>
          </a:solid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96318" y="-506987"/>
            <a:ext cx="8008828" cy="11343048"/>
          </a:xfrm>
          <a:prstGeom prst="rect">
            <a:avLst/>
          </a:prstGeom>
          <a:solidFill>
            <a:srgbClr val="273755"/>
          </a:solidFill>
        </p:spPr>
      </p:sp>
      <p:sp>
        <p:nvSpPr>
          <p:cNvPr name="TextBox 3" id="3"/>
          <p:cNvSpPr txBox="true"/>
          <p:nvPr/>
        </p:nvSpPr>
        <p:spPr>
          <a:xfrm rot="0">
            <a:off x="7737636" y="1496441"/>
            <a:ext cx="10127087" cy="7227443"/>
          </a:xfrm>
          <a:prstGeom prst="rect">
            <a:avLst/>
          </a:prstGeom>
        </p:spPr>
        <p:txBody>
          <a:bodyPr anchor="t" rtlCol="false" tIns="0" lIns="0" bIns="0" rIns="0">
            <a:spAutoFit/>
          </a:bodyPr>
          <a:lstStyle/>
          <a:p>
            <a:pPr>
              <a:lnSpc>
                <a:spcPts val="4811"/>
              </a:lnSpc>
            </a:pPr>
            <a:r>
              <a:rPr lang="en-US" sz="3436">
                <a:solidFill>
                  <a:srgbClr val="273755"/>
                </a:solidFill>
                <a:latin typeface="Source Serif Pro"/>
              </a:rPr>
              <a:t>Traffic signs are an integral part of our road infrastructure. </a:t>
            </a:r>
          </a:p>
          <a:p>
            <a:pPr>
              <a:lnSpc>
                <a:spcPts val="4811"/>
              </a:lnSpc>
            </a:pPr>
          </a:p>
          <a:p>
            <a:pPr>
              <a:lnSpc>
                <a:spcPts val="4811"/>
              </a:lnSpc>
            </a:pPr>
            <a:r>
              <a:rPr lang="en-US" sz="3436">
                <a:solidFill>
                  <a:srgbClr val="273755"/>
                </a:solidFill>
                <a:latin typeface="Source Serif Pro"/>
              </a:rPr>
              <a:t>Naturally, autonomous vehicles must also abide by road legislation and therefore recognize and understand traffic signs. </a:t>
            </a:r>
          </a:p>
          <a:p>
            <a:pPr algn="l">
              <a:lnSpc>
                <a:spcPts val="4811"/>
              </a:lnSpc>
            </a:pPr>
            <a:r>
              <a:rPr lang="en-US" sz="3436">
                <a:solidFill>
                  <a:srgbClr val="273755"/>
                </a:solidFill>
                <a:latin typeface="Source Serif Pro"/>
              </a:rPr>
              <a:t>Keeping this in mind, this project is created which is aimed at detecting the traffic signs accurately in the streets using Computer Vision technology. It will be trained on some images using a pre trained model framework. The custom trained weights are then used to detect street signs on images.</a:t>
            </a:r>
          </a:p>
        </p:txBody>
      </p:sp>
      <p:grpSp>
        <p:nvGrpSpPr>
          <p:cNvPr name="Group 4" id="4"/>
          <p:cNvGrpSpPr/>
          <p:nvPr/>
        </p:nvGrpSpPr>
        <p:grpSpPr>
          <a:xfrm rot="0">
            <a:off x="499722" y="3847376"/>
            <a:ext cx="7056049" cy="2634321"/>
            <a:chOff x="0" y="0"/>
            <a:chExt cx="9408065" cy="3512428"/>
          </a:xfrm>
        </p:grpSpPr>
        <p:sp>
          <p:nvSpPr>
            <p:cNvPr name="AutoShape 5" id="5"/>
            <p:cNvSpPr/>
            <p:nvPr/>
          </p:nvSpPr>
          <p:spPr>
            <a:xfrm rot="0">
              <a:off x="0" y="1918502"/>
              <a:ext cx="2717202" cy="238216"/>
            </a:xfrm>
            <a:prstGeom prst="rect">
              <a:avLst/>
            </a:prstGeom>
            <a:solidFill>
              <a:srgbClr val="8AABCA"/>
            </a:solidFill>
          </p:spPr>
        </p:sp>
        <p:sp>
          <p:nvSpPr>
            <p:cNvPr name="TextBox 6" id="6"/>
            <p:cNvSpPr txBox="true"/>
            <p:nvPr/>
          </p:nvSpPr>
          <p:spPr>
            <a:xfrm rot="0">
              <a:off x="0" y="-9525"/>
              <a:ext cx="9408065" cy="1230167"/>
            </a:xfrm>
            <a:prstGeom prst="rect">
              <a:avLst/>
            </a:prstGeom>
          </p:spPr>
          <p:txBody>
            <a:bodyPr anchor="t" rtlCol="false" tIns="0" lIns="0" bIns="0" rIns="0">
              <a:spAutoFit/>
            </a:bodyPr>
            <a:lstStyle/>
            <a:p>
              <a:pPr algn="l">
                <a:lnSpc>
                  <a:spcPts val="7208"/>
                </a:lnSpc>
              </a:pPr>
              <a:r>
                <a:rPr lang="en-US" sz="6007">
                  <a:solidFill>
                    <a:srgbClr val="F9FCFF"/>
                  </a:solidFill>
                  <a:latin typeface="Montserrat Classic"/>
                </a:rPr>
                <a:t>INTRODUCTION</a:t>
              </a:r>
            </a:p>
          </p:txBody>
        </p:sp>
        <p:sp>
          <p:nvSpPr>
            <p:cNvPr name="TextBox 7" id="7"/>
            <p:cNvSpPr txBox="true"/>
            <p:nvPr/>
          </p:nvSpPr>
          <p:spPr>
            <a:xfrm rot="0">
              <a:off x="0" y="2746503"/>
              <a:ext cx="8102091" cy="765925"/>
            </a:xfrm>
            <a:prstGeom prst="rect">
              <a:avLst/>
            </a:prstGeom>
          </p:spPr>
          <p:txBody>
            <a:bodyPr anchor="t" rtlCol="false" tIns="0" lIns="0" bIns="0" rIns="0">
              <a:spAutoFit/>
            </a:bodyPr>
            <a:lstStyle/>
            <a:p>
              <a:pPr algn="l">
                <a:lnSpc>
                  <a:spcPts val="4712"/>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10228721" y="-485950"/>
            <a:ext cx="8545229" cy="11322011"/>
          </a:xfrm>
          <a:prstGeom prst="rect">
            <a:avLst/>
          </a:prstGeom>
          <a:solidFill>
            <a:srgbClr val="273755"/>
          </a:solidFill>
        </p:spPr>
      </p:sp>
      <p:grpSp>
        <p:nvGrpSpPr>
          <p:cNvPr name="Group 3" id="3"/>
          <p:cNvGrpSpPr/>
          <p:nvPr/>
        </p:nvGrpSpPr>
        <p:grpSpPr>
          <a:xfrm rot="0">
            <a:off x="793934" y="408357"/>
            <a:ext cx="9084764" cy="9533397"/>
            <a:chOff x="0" y="0"/>
            <a:chExt cx="12113018" cy="12711196"/>
          </a:xfrm>
        </p:grpSpPr>
        <p:sp>
          <p:nvSpPr>
            <p:cNvPr name="TextBox 4" id="4"/>
            <p:cNvSpPr txBox="true"/>
            <p:nvPr/>
          </p:nvSpPr>
          <p:spPr>
            <a:xfrm rot="0">
              <a:off x="0" y="4492179"/>
              <a:ext cx="9484556" cy="8219017"/>
            </a:xfrm>
            <a:prstGeom prst="rect">
              <a:avLst/>
            </a:prstGeom>
          </p:spPr>
          <p:txBody>
            <a:bodyPr anchor="t" rtlCol="false" tIns="0" lIns="0" bIns="0" rIns="0">
              <a:spAutoFit/>
            </a:bodyPr>
            <a:lstStyle/>
            <a:p>
              <a:pPr>
                <a:lnSpc>
                  <a:spcPts val="4480"/>
                </a:lnSpc>
              </a:pPr>
              <a:r>
                <a:rPr lang="en-US" sz="3200">
                  <a:solidFill>
                    <a:srgbClr val="273755"/>
                  </a:solidFill>
                  <a:latin typeface="Source Serif Pro"/>
                </a:rPr>
                <a:t>Object detection is a computer vision technique whose purpose is to detect and identify various objects like car, table, buildings, human beings, etc. from either images or video stream. This technique locates the presence of an object in an image and draws a bounding box around that object. This usually involves two processes; classifying and object’s type, and then drawing a box around that object.</a:t>
              </a:r>
            </a:p>
          </p:txBody>
        </p:sp>
        <p:sp>
          <p:nvSpPr>
            <p:cNvPr name="TextBox 5" id="5"/>
            <p:cNvSpPr txBox="true"/>
            <p:nvPr/>
          </p:nvSpPr>
          <p:spPr>
            <a:xfrm rot="0">
              <a:off x="0" y="0"/>
              <a:ext cx="12113018" cy="1178560"/>
            </a:xfrm>
            <a:prstGeom prst="rect">
              <a:avLst/>
            </a:prstGeom>
          </p:spPr>
          <p:txBody>
            <a:bodyPr anchor="t" rtlCol="false" tIns="0" lIns="0" bIns="0" rIns="0">
              <a:spAutoFit/>
            </a:bodyPr>
            <a:lstStyle/>
            <a:p>
              <a:pPr algn="l">
                <a:lnSpc>
                  <a:spcPts val="6959"/>
                </a:lnSpc>
              </a:pPr>
              <a:r>
                <a:rPr lang="en-US" sz="5800">
                  <a:solidFill>
                    <a:srgbClr val="273755"/>
                  </a:solidFill>
                  <a:latin typeface="Montserrat Classic"/>
                </a:rPr>
                <a:t>STEP 1 </a:t>
              </a:r>
            </a:p>
          </p:txBody>
        </p:sp>
        <p:sp>
          <p:nvSpPr>
            <p:cNvPr name="TextBox 6" id="6"/>
            <p:cNvSpPr txBox="true"/>
            <p:nvPr/>
          </p:nvSpPr>
          <p:spPr>
            <a:xfrm rot="0">
              <a:off x="0" y="1682811"/>
              <a:ext cx="10178889" cy="1483360"/>
            </a:xfrm>
            <a:prstGeom prst="rect">
              <a:avLst/>
            </a:prstGeom>
          </p:spPr>
          <p:txBody>
            <a:bodyPr anchor="t" rtlCol="false" tIns="0" lIns="0" bIns="0" rIns="0">
              <a:spAutoFit/>
            </a:bodyPr>
            <a:lstStyle/>
            <a:p>
              <a:pPr algn="l">
                <a:lnSpc>
                  <a:spcPts val="4485"/>
                </a:lnSpc>
              </a:pPr>
              <a:r>
                <a:rPr lang="en-US" sz="3450">
                  <a:solidFill>
                    <a:srgbClr val="273755"/>
                  </a:solidFill>
                  <a:latin typeface="Montserrat Classic"/>
                </a:rPr>
                <a:t>SELECTING A OBJECT DETECTION MODEL ARCHITECTURE</a:t>
              </a:r>
            </a:p>
          </p:txBody>
        </p:sp>
        <p:sp>
          <p:nvSpPr>
            <p:cNvPr name="AutoShape 7" id="7"/>
            <p:cNvSpPr/>
            <p:nvPr/>
          </p:nvSpPr>
          <p:spPr>
            <a:xfrm rot="0">
              <a:off x="0" y="3803647"/>
              <a:ext cx="4671108" cy="201954"/>
            </a:xfrm>
            <a:prstGeom prst="rect">
              <a:avLst/>
            </a:prstGeom>
            <a:solidFill>
              <a:srgbClr val="8AABCA"/>
            </a:solidFill>
          </p:spPr>
        </p:sp>
      </p:grpSp>
      <p:pic>
        <p:nvPicPr>
          <p:cNvPr name="Picture 8" id="8"/>
          <p:cNvPicPr>
            <a:picLocks noChangeAspect="true"/>
          </p:cNvPicPr>
          <p:nvPr/>
        </p:nvPicPr>
        <p:blipFill>
          <a:blip r:embed="rId2"/>
          <a:srcRect l="0" t="0" r="0" b="0"/>
          <a:stretch>
            <a:fillRect/>
          </a:stretch>
        </p:blipFill>
        <p:spPr>
          <a:xfrm flipH="false" flipV="false" rot="0">
            <a:off x="11808055" y="2902979"/>
            <a:ext cx="978300" cy="560299"/>
          </a:xfrm>
          <a:prstGeom prst="rect">
            <a:avLst/>
          </a:prstGeom>
        </p:spPr>
      </p:pic>
      <p:sp>
        <p:nvSpPr>
          <p:cNvPr name="TextBox 9" id="9"/>
          <p:cNvSpPr txBox="true"/>
          <p:nvPr/>
        </p:nvSpPr>
        <p:spPr>
          <a:xfrm rot="0">
            <a:off x="10570199" y="322632"/>
            <a:ext cx="7414742" cy="2162756"/>
          </a:xfrm>
          <a:prstGeom prst="rect">
            <a:avLst/>
          </a:prstGeom>
        </p:spPr>
        <p:txBody>
          <a:bodyPr anchor="t" rtlCol="false" tIns="0" lIns="0" bIns="0" rIns="0">
            <a:spAutoFit/>
          </a:bodyPr>
          <a:lstStyle/>
          <a:p>
            <a:pPr algn="ctr">
              <a:lnSpc>
                <a:spcPts val="5724"/>
              </a:lnSpc>
              <a:spcBef>
                <a:spcPct val="0"/>
              </a:spcBef>
            </a:pPr>
            <a:r>
              <a:rPr lang="en-US" sz="4088">
                <a:solidFill>
                  <a:srgbClr val="F9FCFF"/>
                </a:solidFill>
                <a:latin typeface="Montserrat Classic"/>
              </a:rPr>
              <a:t>SOME OF THE COMMON OBJECT DETECTION MODEL ARCHITECTURE</a:t>
            </a:r>
          </a:p>
        </p:txBody>
      </p:sp>
      <p:sp>
        <p:nvSpPr>
          <p:cNvPr name="TextBox 10" id="10"/>
          <p:cNvSpPr txBox="true"/>
          <p:nvPr/>
        </p:nvSpPr>
        <p:spPr>
          <a:xfrm rot="0">
            <a:off x="13820179" y="2847963"/>
            <a:ext cx="1362313" cy="615315"/>
          </a:xfrm>
          <a:prstGeom prst="rect">
            <a:avLst/>
          </a:prstGeom>
        </p:spPr>
        <p:txBody>
          <a:bodyPr anchor="t" rtlCol="false" tIns="0" lIns="0" bIns="0" rIns="0">
            <a:spAutoFit/>
          </a:bodyPr>
          <a:lstStyle/>
          <a:p>
            <a:pPr algn="ctr">
              <a:lnSpc>
                <a:spcPts val="5040"/>
              </a:lnSpc>
            </a:pPr>
            <a:r>
              <a:rPr lang="en-US" sz="3600">
                <a:solidFill>
                  <a:srgbClr val="FFFFFF"/>
                </a:solidFill>
                <a:latin typeface="Open Sans Light"/>
              </a:rPr>
              <a:t>R-CNN</a:t>
            </a:r>
          </a:p>
        </p:txBody>
      </p:sp>
      <p:pic>
        <p:nvPicPr>
          <p:cNvPr name="Picture 11" id="11"/>
          <p:cNvPicPr>
            <a:picLocks noChangeAspect="true"/>
          </p:cNvPicPr>
          <p:nvPr/>
        </p:nvPicPr>
        <p:blipFill>
          <a:blip r:embed="rId2"/>
          <a:srcRect l="0" t="0" r="0" b="0"/>
          <a:stretch>
            <a:fillRect/>
          </a:stretch>
        </p:blipFill>
        <p:spPr>
          <a:xfrm flipH="false" flipV="false" rot="0">
            <a:off x="11808055" y="4013899"/>
            <a:ext cx="978300" cy="560299"/>
          </a:xfrm>
          <a:prstGeom prst="rect">
            <a:avLst/>
          </a:prstGeom>
        </p:spPr>
      </p:pic>
      <p:pic>
        <p:nvPicPr>
          <p:cNvPr name="Picture 12" id="12"/>
          <p:cNvPicPr>
            <a:picLocks noChangeAspect="true"/>
          </p:cNvPicPr>
          <p:nvPr/>
        </p:nvPicPr>
        <p:blipFill>
          <a:blip r:embed="rId2"/>
          <a:srcRect l="0" t="0" r="0" b="0"/>
          <a:stretch>
            <a:fillRect/>
          </a:stretch>
        </p:blipFill>
        <p:spPr>
          <a:xfrm flipH="false" flipV="false" rot="0">
            <a:off x="11808055" y="5131841"/>
            <a:ext cx="978300" cy="560299"/>
          </a:xfrm>
          <a:prstGeom prst="rect">
            <a:avLst/>
          </a:prstGeom>
        </p:spPr>
      </p:pic>
      <p:pic>
        <p:nvPicPr>
          <p:cNvPr name="Picture 13" id="13"/>
          <p:cNvPicPr>
            <a:picLocks noChangeAspect="true"/>
          </p:cNvPicPr>
          <p:nvPr/>
        </p:nvPicPr>
        <p:blipFill>
          <a:blip r:embed="rId2"/>
          <a:srcRect l="0" t="0" r="0" b="0"/>
          <a:stretch>
            <a:fillRect/>
          </a:stretch>
        </p:blipFill>
        <p:spPr>
          <a:xfrm flipH="false" flipV="false" rot="0">
            <a:off x="11808055" y="6257087"/>
            <a:ext cx="978300" cy="560299"/>
          </a:xfrm>
          <a:prstGeom prst="rect">
            <a:avLst/>
          </a:prstGeom>
        </p:spPr>
      </p:pic>
      <p:pic>
        <p:nvPicPr>
          <p:cNvPr name="Picture 14" id="14"/>
          <p:cNvPicPr>
            <a:picLocks noChangeAspect="true"/>
          </p:cNvPicPr>
          <p:nvPr/>
        </p:nvPicPr>
        <p:blipFill>
          <a:blip r:embed="rId2"/>
          <a:srcRect l="0" t="0" r="0" b="0"/>
          <a:stretch>
            <a:fillRect/>
          </a:stretch>
        </p:blipFill>
        <p:spPr>
          <a:xfrm flipH="false" flipV="false" rot="0">
            <a:off x="11808055" y="7535107"/>
            <a:ext cx="978300" cy="560299"/>
          </a:xfrm>
          <a:prstGeom prst="rect">
            <a:avLst/>
          </a:prstGeom>
        </p:spPr>
      </p:pic>
      <p:sp>
        <p:nvSpPr>
          <p:cNvPr name="TextBox 15" id="15"/>
          <p:cNvSpPr txBox="true"/>
          <p:nvPr/>
        </p:nvSpPr>
        <p:spPr>
          <a:xfrm rot="0">
            <a:off x="13820179" y="5076825"/>
            <a:ext cx="2326481" cy="615315"/>
          </a:xfrm>
          <a:prstGeom prst="rect">
            <a:avLst/>
          </a:prstGeom>
        </p:spPr>
        <p:txBody>
          <a:bodyPr anchor="t" rtlCol="false" tIns="0" lIns="0" bIns="0" rIns="0">
            <a:spAutoFit/>
          </a:bodyPr>
          <a:lstStyle/>
          <a:p>
            <a:pPr algn="ctr">
              <a:lnSpc>
                <a:spcPts val="5040"/>
              </a:lnSpc>
            </a:pPr>
            <a:r>
              <a:rPr lang="en-US" sz="3600">
                <a:solidFill>
                  <a:srgbClr val="FFFFFF"/>
                </a:solidFill>
                <a:latin typeface="Open Sans Light"/>
              </a:rPr>
              <a:t>FAST RCNN</a:t>
            </a:r>
          </a:p>
        </p:txBody>
      </p:sp>
      <p:sp>
        <p:nvSpPr>
          <p:cNvPr name="TextBox 16" id="16"/>
          <p:cNvSpPr txBox="true"/>
          <p:nvPr/>
        </p:nvSpPr>
        <p:spPr>
          <a:xfrm rot="0">
            <a:off x="13820179" y="6330126"/>
            <a:ext cx="2850356" cy="615315"/>
          </a:xfrm>
          <a:prstGeom prst="rect">
            <a:avLst/>
          </a:prstGeom>
        </p:spPr>
        <p:txBody>
          <a:bodyPr anchor="t" rtlCol="false" tIns="0" lIns="0" bIns="0" rIns="0">
            <a:spAutoFit/>
          </a:bodyPr>
          <a:lstStyle/>
          <a:p>
            <a:pPr algn="ctr">
              <a:lnSpc>
                <a:spcPts val="5040"/>
              </a:lnSpc>
            </a:pPr>
            <a:r>
              <a:rPr lang="en-US" sz="3600">
                <a:solidFill>
                  <a:srgbClr val="FFFFFF"/>
                </a:solidFill>
                <a:latin typeface="Open Sans Light"/>
              </a:rPr>
              <a:t>FASTER RCNN</a:t>
            </a:r>
          </a:p>
        </p:txBody>
      </p:sp>
      <p:sp>
        <p:nvSpPr>
          <p:cNvPr name="TextBox 17" id="17"/>
          <p:cNvSpPr txBox="true"/>
          <p:nvPr/>
        </p:nvSpPr>
        <p:spPr>
          <a:xfrm rot="0">
            <a:off x="13820179" y="7468432"/>
            <a:ext cx="821174" cy="615315"/>
          </a:xfrm>
          <a:prstGeom prst="rect">
            <a:avLst/>
          </a:prstGeom>
        </p:spPr>
        <p:txBody>
          <a:bodyPr anchor="t" rtlCol="false" tIns="0" lIns="0" bIns="0" rIns="0">
            <a:spAutoFit/>
          </a:bodyPr>
          <a:lstStyle/>
          <a:p>
            <a:pPr algn="ctr">
              <a:lnSpc>
                <a:spcPts val="5040"/>
              </a:lnSpc>
            </a:pPr>
            <a:r>
              <a:rPr lang="en-US" sz="3600">
                <a:solidFill>
                  <a:srgbClr val="FFFFFF"/>
                </a:solidFill>
                <a:latin typeface="Open Sans Light"/>
              </a:rPr>
              <a:t>SSD</a:t>
            </a:r>
          </a:p>
        </p:txBody>
      </p:sp>
      <p:sp>
        <p:nvSpPr>
          <p:cNvPr name="TextBox 18" id="18"/>
          <p:cNvSpPr txBox="true"/>
          <p:nvPr/>
        </p:nvSpPr>
        <p:spPr>
          <a:xfrm rot="0">
            <a:off x="13820179" y="3947224"/>
            <a:ext cx="2545913" cy="615315"/>
          </a:xfrm>
          <a:prstGeom prst="rect">
            <a:avLst/>
          </a:prstGeom>
        </p:spPr>
        <p:txBody>
          <a:bodyPr anchor="t" rtlCol="false" tIns="0" lIns="0" bIns="0" rIns="0">
            <a:spAutoFit/>
          </a:bodyPr>
          <a:lstStyle/>
          <a:p>
            <a:pPr algn="ctr">
              <a:lnSpc>
                <a:spcPts val="5040"/>
              </a:lnSpc>
            </a:pPr>
            <a:r>
              <a:rPr lang="en-US" sz="3600">
                <a:solidFill>
                  <a:srgbClr val="FFFFFF"/>
                </a:solidFill>
                <a:latin typeface="Open Sans Light"/>
              </a:rPr>
              <a:t>MASK-RCNN</a:t>
            </a:r>
          </a:p>
        </p:txBody>
      </p:sp>
      <p:pic>
        <p:nvPicPr>
          <p:cNvPr name="Picture 19" id="19"/>
          <p:cNvPicPr>
            <a:picLocks noChangeAspect="true"/>
          </p:cNvPicPr>
          <p:nvPr/>
        </p:nvPicPr>
        <p:blipFill>
          <a:blip r:embed="rId2"/>
          <a:srcRect l="0" t="0" r="0" b="0"/>
          <a:stretch>
            <a:fillRect/>
          </a:stretch>
        </p:blipFill>
        <p:spPr>
          <a:xfrm flipH="false" flipV="false" rot="0">
            <a:off x="11808055" y="8698001"/>
            <a:ext cx="978300" cy="560299"/>
          </a:xfrm>
          <a:prstGeom prst="rect">
            <a:avLst/>
          </a:prstGeom>
        </p:spPr>
      </p:pic>
      <p:sp>
        <p:nvSpPr>
          <p:cNvPr name="TextBox 20" id="20"/>
          <p:cNvSpPr txBox="true"/>
          <p:nvPr/>
        </p:nvSpPr>
        <p:spPr>
          <a:xfrm rot="0">
            <a:off x="13820179" y="8642985"/>
            <a:ext cx="1174790" cy="615315"/>
          </a:xfrm>
          <a:prstGeom prst="rect">
            <a:avLst/>
          </a:prstGeom>
        </p:spPr>
        <p:txBody>
          <a:bodyPr anchor="t" rtlCol="false" tIns="0" lIns="0" bIns="0" rIns="0">
            <a:spAutoFit/>
          </a:bodyPr>
          <a:lstStyle/>
          <a:p>
            <a:pPr algn="ctr">
              <a:lnSpc>
                <a:spcPts val="5040"/>
              </a:lnSpc>
            </a:pPr>
            <a:r>
              <a:rPr lang="en-US" sz="3600">
                <a:solidFill>
                  <a:srgbClr val="FFFFFF"/>
                </a:solidFill>
                <a:latin typeface="Open Sans Light"/>
              </a:rPr>
              <a:t>YOLO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73755"/>
        </a:solidFill>
      </p:bgPr>
    </p:bg>
    <p:spTree>
      <p:nvGrpSpPr>
        <p:cNvPr id="1" name=""/>
        <p:cNvGrpSpPr/>
        <p:nvPr/>
      </p:nvGrpSpPr>
      <p:grpSpPr>
        <a:xfrm>
          <a:off x="0" y="0"/>
          <a:ext cx="0" cy="0"/>
          <a:chOff x="0" y="0"/>
          <a:chExt cx="0" cy="0"/>
        </a:xfrm>
      </p:grpSpPr>
      <p:grpSp>
        <p:nvGrpSpPr>
          <p:cNvPr name="Group 2" id="2"/>
          <p:cNvGrpSpPr/>
          <p:nvPr/>
        </p:nvGrpSpPr>
        <p:grpSpPr>
          <a:xfrm rot="0">
            <a:off x="4358142" y="5647812"/>
            <a:ext cx="9571715" cy="5887130"/>
            <a:chOff x="0" y="0"/>
            <a:chExt cx="12762287" cy="7849507"/>
          </a:xfrm>
        </p:grpSpPr>
        <p:sp>
          <p:nvSpPr>
            <p:cNvPr name="TextBox 3" id="3"/>
            <p:cNvSpPr txBox="true"/>
            <p:nvPr/>
          </p:nvSpPr>
          <p:spPr>
            <a:xfrm rot="0">
              <a:off x="0" y="1181525"/>
              <a:ext cx="12762287" cy="853234"/>
            </a:xfrm>
            <a:prstGeom prst="rect">
              <a:avLst/>
            </a:prstGeom>
          </p:spPr>
          <p:txBody>
            <a:bodyPr anchor="t" rtlCol="false" tIns="0" lIns="0" bIns="0" rIns="0">
              <a:spAutoFit/>
            </a:bodyPr>
            <a:lstStyle/>
            <a:p>
              <a:pPr algn="ctr">
                <a:lnSpc>
                  <a:spcPts val="5216"/>
                </a:lnSpc>
              </a:pPr>
            </a:p>
          </p:txBody>
        </p:sp>
        <p:sp>
          <p:nvSpPr>
            <p:cNvPr name="TextBox 4" id="4"/>
            <p:cNvSpPr txBox="true"/>
            <p:nvPr/>
          </p:nvSpPr>
          <p:spPr>
            <a:xfrm rot="0">
              <a:off x="32155" y="5845315"/>
              <a:ext cx="12697977" cy="775041"/>
            </a:xfrm>
            <a:prstGeom prst="rect">
              <a:avLst/>
            </a:prstGeom>
          </p:spPr>
          <p:txBody>
            <a:bodyPr anchor="t" rtlCol="false" tIns="0" lIns="0" bIns="0" rIns="0">
              <a:spAutoFit/>
            </a:bodyPr>
            <a:lstStyle/>
            <a:p>
              <a:pPr algn="ctr">
                <a:lnSpc>
                  <a:spcPts val="4814"/>
                </a:lnSpc>
              </a:pPr>
            </a:p>
          </p:txBody>
        </p:sp>
        <p:sp>
          <p:nvSpPr>
            <p:cNvPr name="AutoShape 5" id="5"/>
            <p:cNvSpPr/>
            <p:nvPr/>
          </p:nvSpPr>
          <p:spPr>
            <a:xfrm rot="0">
              <a:off x="5070280" y="0"/>
              <a:ext cx="2621727" cy="102897"/>
            </a:xfrm>
            <a:prstGeom prst="rect">
              <a:avLst/>
            </a:prstGeom>
            <a:solidFill>
              <a:srgbClr val="8AABCA"/>
            </a:solidFill>
          </p:spPr>
        </p:sp>
        <p:sp>
          <p:nvSpPr>
            <p:cNvPr name="AutoShape 6" id="6"/>
            <p:cNvSpPr/>
            <p:nvPr/>
          </p:nvSpPr>
          <p:spPr>
            <a:xfrm rot="0">
              <a:off x="5070280" y="7746609"/>
              <a:ext cx="2621727" cy="102897"/>
            </a:xfrm>
            <a:prstGeom prst="rect">
              <a:avLst/>
            </a:prstGeom>
            <a:solidFill>
              <a:srgbClr val="8AABCA"/>
            </a:solidFill>
          </p:spPr>
        </p:sp>
      </p:grpSp>
      <p:pic>
        <p:nvPicPr>
          <p:cNvPr name="Picture 7" id="7"/>
          <p:cNvPicPr>
            <a:picLocks noChangeAspect="true"/>
          </p:cNvPicPr>
          <p:nvPr/>
        </p:nvPicPr>
        <p:blipFill>
          <a:blip r:embed="rId2"/>
          <a:srcRect l="0" t="0" r="6422" b="0"/>
          <a:stretch>
            <a:fillRect/>
          </a:stretch>
        </p:blipFill>
        <p:spPr>
          <a:xfrm flipH="false" flipV="false" rot="0">
            <a:off x="4358142" y="498068"/>
            <a:ext cx="10355944" cy="5491924"/>
          </a:xfrm>
          <a:prstGeom prst="rect">
            <a:avLst/>
          </a:prstGeom>
        </p:spPr>
      </p:pic>
      <p:sp>
        <p:nvSpPr>
          <p:cNvPr name="TextBox 8" id="8"/>
          <p:cNvSpPr txBox="true"/>
          <p:nvPr/>
        </p:nvSpPr>
        <p:spPr>
          <a:xfrm rot="0">
            <a:off x="676160" y="7628193"/>
            <a:ext cx="16935681" cy="1859694"/>
          </a:xfrm>
          <a:prstGeom prst="rect">
            <a:avLst/>
          </a:prstGeom>
        </p:spPr>
        <p:txBody>
          <a:bodyPr anchor="t" rtlCol="false" tIns="0" lIns="0" bIns="0" rIns="0">
            <a:spAutoFit/>
          </a:bodyPr>
          <a:lstStyle/>
          <a:p>
            <a:pPr algn="ctr">
              <a:lnSpc>
                <a:spcPts val="4941"/>
              </a:lnSpc>
              <a:spcBef>
                <a:spcPct val="0"/>
              </a:spcBef>
            </a:pPr>
            <a:r>
              <a:rPr lang="en-US" sz="3529">
                <a:solidFill>
                  <a:srgbClr val="FFFFFF"/>
                </a:solidFill>
                <a:latin typeface="Source Serif Pro"/>
              </a:rPr>
              <a:t>Out of all the common object detection algorithm, I chose YOLO( You Only Look Once ) algorithm because of its speed of the detection ( 45 frames per second). Apart from that YOLO algorithm works best in real-time scenarios.</a:t>
            </a:r>
          </a:p>
        </p:txBody>
      </p:sp>
      <p:grpSp>
        <p:nvGrpSpPr>
          <p:cNvPr name="Group 9" id="9"/>
          <p:cNvGrpSpPr/>
          <p:nvPr/>
        </p:nvGrpSpPr>
        <p:grpSpPr>
          <a:xfrm rot="0">
            <a:off x="3502913" y="5143500"/>
            <a:ext cx="12322511" cy="2859886"/>
            <a:chOff x="0" y="0"/>
            <a:chExt cx="16430015" cy="3813182"/>
          </a:xfrm>
        </p:grpSpPr>
        <p:sp>
          <p:nvSpPr>
            <p:cNvPr name="TextBox 10" id="10"/>
            <p:cNvSpPr txBox="true"/>
            <p:nvPr/>
          </p:nvSpPr>
          <p:spPr>
            <a:xfrm rot="0">
              <a:off x="2393679" y="-38100"/>
              <a:ext cx="11642657" cy="773033"/>
            </a:xfrm>
            <a:prstGeom prst="rect">
              <a:avLst/>
            </a:prstGeom>
          </p:spPr>
          <p:txBody>
            <a:bodyPr anchor="t" rtlCol="false" tIns="0" lIns="0" bIns="0" rIns="0">
              <a:spAutoFit/>
            </a:bodyPr>
            <a:lstStyle/>
            <a:p>
              <a:pPr algn="ctr">
                <a:lnSpc>
                  <a:spcPts val="4758"/>
                </a:lnSpc>
              </a:pPr>
            </a:p>
          </p:txBody>
        </p:sp>
        <p:sp>
          <p:nvSpPr>
            <p:cNvPr name="TextBox 11" id="11"/>
            <p:cNvSpPr txBox="true"/>
            <p:nvPr/>
          </p:nvSpPr>
          <p:spPr>
            <a:xfrm rot="0">
              <a:off x="2423013" y="3118500"/>
              <a:ext cx="11583988" cy="694682"/>
            </a:xfrm>
            <a:prstGeom prst="rect">
              <a:avLst/>
            </a:prstGeom>
          </p:spPr>
          <p:txBody>
            <a:bodyPr anchor="t" rtlCol="false" tIns="0" lIns="0" bIns="0" rIns="0">
              <a:spAutoFit/>
            </a:bodyPr>
            <a:lstStyle/>
            <a:p>
              <a:pPr algn="ctr">
                <a:lnSpc>
                  <a:spcPts val="4392"/>
                </a:lnSpc>
              </a:pPr>
            </a:p>
          </p:txBody>
        </p:sp>
        <p:sp>
          <p:nvSpPr>
            <p:cNvPr name="TextBox 12" id="12"/>
            <p:cNvSpPr txBox="true"/>
            <p:nvPr/>
          </p:nvSpPr>
          <p:spPr>
            <a:xfrm rot="0">
              <a:off x="0" y="1531721"/>
              <a:ext cx="16430015" cy="1067676"/>
            </a:xfrm>
            <a:prstGeom prst="rect">
              <a:avLst/>
            </a:prstGeom>
          </p:spPr>
          <p:txBody>
            <a:bodyPr anchor="t" rtlCol="false" tIns="0" lIns="0" bIns="0" rIns="0">
              <a:spAutoFit/>
            </a:bodyPr>
            <a:lstStyle/>
            <a:p>
              <a:pPr algn="ctr">
                <a:lnSpc>
                  <a:spcPts val="6525"/>
                </a:lnSpc>
              </a:pPr>
              <a:r>
                <a:rPr lang="en-US" sz="5019" spc="125">
                  <a:solidFill>
                    <a:srgbClr val="8AABCA"/>
                  </a:solidFill>
                  <a:latin typeface="Source Serif Pro"/>
                </a:rPr>
                <a:t>YOLO ALGORITHM IN A NUTSHELL</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273755"/>
        </a:solidFill>
      </p:bgPr>
    </p:bg>
    <p:spTree>
      <p:nvGrpSpPr>
        <p:cNvPr id="1" name=""/>
        <p:cNvGrpSpPr/>
        <p:nvPr/>
      </p:nvGrpSpPr>
      <p:grpSpPr>
        <a:xfrm>
          <a:off x="0" y="0"/>
          <a:ext cx="0" cy="0"/>
          <a:chOff x="0" y="0"/>
          <a:chExt cx="0" cy="0"/>
        </a:xfrm>
      </p:grpSpPr>
      <p:grpSp>
        <p:nvGrpSpPr>
          <p:cNvPr name="Group 2" id="2"/>
          <p:cNvGrpSpPr/>
          <p:nvPr/>
        </p:nvGrpSpPr>
        <p:grpSpPr>
          <a:xfrm rot="0">
            <a:off x="-2844614" y="677224"/>
            <a:ext cx="23977228" cy="6514099"/>
            <a:chOff x="0" y="0"/>
            <a:chExt cx="31969637" cy="8685465"/>
          </a:xfrm>
        </p:grpSpPr>
        <p:sp>
          <p:nvSpPr>
            <p:cNvPr name="TextBox 3" id="3"/>
            <p:cNvSpPr txBox="true"/>
            <p:nvPr/>
          </p:nvSpPr>
          <p:spPr>
            <a:xfrm rot="0">
              <a:off x="4657637" y="-66675"/>
              <a:ext cx="22654362" cy="2762462"/>
            </a:xfrm>
            <a:prstGeom prst="rect">
              <a:avLst/>
            </a:prstGeom>
          </p:spPr>
          <p:txBody>
            <a:bodyPr anchor="t" rtlCol="false" tIns="0" lIns="0" bIns="0" rIns="0">
              <a:spAutoFit/>
            </a:bodyPr>
            <a:lstStyle/>
            <a:p>
              <a:pPr algn="ctr">
                <a:lnSpc>
                  <a:spcPts val="8320"/>
                </a:lnSpc>
              </a:pPr>
              <a:r>
                <a:rPr lang="en-US" sz="6400">
                  <a:solidFill>
                    <a:srgbClr val="8AABCA"/>
                  </a:solidFill>
                  <a:latin typeface="Montserrat Classic"/>
                </a:rPr>
                <a:t>USEFUL LINKS FOR STUDYING YOLO ALGORITHM</a:t>
              </a:r>
            </a:p>
          </p:txBody>
        </p:sp>
        <p:sp>
          <p:nvSpPr>
            <p:cNvPr name="TextBox 4" id="4"/>
            <p:cNvSpPr txBox="true"/>
            <p:nvPr/>
          </p:nvSpPr>
          <p:spPr>
            <a:xfrm rot="0">
              <a:off x="4714716" y="7321126"/>
              <a:ext cx="22540205" cy="1364339"/>
            </a:xfrm>
            <a:prstGeom prst="rect">
              <a:avLst/>
            </a:prstGeom>
          </p:spPr>
          <p:txBody>
            <a:bodyPr anchor="t" rtlCol="false" tIns="0" lIns="0" bIns="0" rIns="0">
              <a:spAutoFit/>
            </a:bodyPr>
            <a:lstStyle/>
            <a:p>
              <a:pPr algn="ctr">
                <a:lnSpc>
                  <a:spcPts val="8546"/>
                </a:lnSpc>
              </a:pPr>
            </a:p>
          </p:txBody>
        </p:sp>
        <p:sp>
          <p:nvSpPr>
            <p:cNvPr name="TextBox 5" id="5"/>
            <p:cNvSpPr txBox="true"/>
            <p:nvPr/>
          </p:nvSpPr>
          <p:spPr>
            <a:xfrm rot="0">
              <a:off x="0" y="4243601"/>
              <a:ext cx="31969637" cy="2080073"/>
            </a:xfrm>
            <a:prstGeom prst="rect">
              <a:avLst/>
            </a:prstGeom>
          </p:spPr>
          <p:txBody>
            <a:bodyPr anchor="t" rtlCol="false" tIns="0" lIns="0" bIns="0" rIns="0">
              <a:spAutoFit/>
            </a:bodyPr>
            <a:lstStyle/>
            <a:p>
              <a:pPr algn="ctr">
                <a:lnSpc>
                  <a:spcPts val="12698"/>
                </a:lnSpc>
              </a:pPr>
            </a:p>
          </p:txBody>
        </p:sp>
      </p:grpSp>
      <p:sp>
        <p:nvSpPr>
          <p:cNvPr name="TextBox 6" id="6"/>
          <p:cNvSpPr txBox="true"/>
          <p:nvPr/>
        </p:nvSpPr>
        <p:spPr>
          <a:xfrm rot="0">
            <a:off x="1301788" y="3618555"/>
            <a:ext cx="10534552" cy="4503985"/>
          </a:xfrm>
          <a:prstGeom prst="rect">
            <a:avLst/>
          </a:prstGeom>
        </p:spPr>
        <p:txBody>
          <a:bodyPr anchor="t" rtlCol="false" tIns="0" lIns="0" bIns="0" rIns="0">
            <a:spAutoFit/>
          </a:bodyPr>
          <a:lstStyle/>
          <a:p>
            <a:pPr marL="1099803" indent="-549901" lvl="1">
              <a:lnSpc>
                <a:spcPts val="7131"/>
              </a:lnSpc>
              <a:buFont typeface="Arial"/>
              <a:buChar char="•"/>
            </a:pPr>
            <a:r>
              <a:rPr lang="en-US" sz="5094" u="sng">
                <a:solidFill>
                  <a:srgbClr val="FFFFFF"/>
                </a:solidFill>
                <a:latin typeface="Open Sans"/>
              </a:rPr>
              <a:t>Understanding YOLO</a:t>
            </a:r>
          </a:p>
          <a:p>
            <a:pPr marL="1099803" indent="-549901" lvl="1">
              <a:lnSpc>
                <a:spcPts val="7131"/>
              </a:lnSpc>
              <a:buFont typeface="Arial"/>
              <a:buChar char="•"/>
            </a:pPr>
            <a:r>
              <a:rPr lang="en-US" sz="5094" u="sng">
                <a:solidFill>
                  <a:srgbClr val="FFFFFF"/>
                </a:solidFill>
                <a:latin typeface="Open Sans"/>
              </a:rPr>
              <a:t>Understanding YOLO( part 2 )</a:t>
            </a:r>
          </a:p>
          <a:p>
            <a:pPr marL="1099803" indent="-549901" lvl="1">
              <a:lnSpc>
                <a:spcPts val="7131"/>
              </a:lnSpc>
              <a:buFont typeface="Arial"/>
              <a:buChar char="•"/>
            </a:pPr>
            <a:r>
              <a:rPr lang="en-US" sz="5094" u="sng">
                <a:solidFill>
                  <a:srgbClr val="FFFFFF"/>
                </a:solidFill>
                <a:latin typeface="Open Sans"/>
              </a:rPr>
              <a:t>Introduction to YOLOv4</a:t>
            </a:r>
          </a:p>
          <a:p>
            <a:pPr marL="1099803" indent="-549901" lvl="1">
              <a:lnSpc>
                <a:spcPts val="7131"/>
              </a:lnSpc>
              <a:buFont typeface="Arial"/>
              <a:buChar char="•"/>
            </a:pPr>
            <a:r>
              <a:rPr lang="en-US" sz="5094" u="sng">
                <a:solidFill>
                  <a:srgbClr val="FFFFFF"/>
                </a:solidFill>
                <a:latin typeface="Open Sans"/>
              </a:rPr>
              <a:t>Introduction to YOLOv4( part 2)</a:t>
            </a:r>
          </a:p>
          <a:p>
            <a:pPr marL="1099803" indent="-549901" lvl="1">
              <a:lnSpc>
                <a:spcPts val="7131"/>
              </a:lnSpc>
              <a:buFont typeface="Arial"/>
              <a:buChar char="•"/>
            </a:pPr>
            <a:r>
              <a:rPr lang="en-US" sz="5094" u="sng">
                <a:solidFill>
                  <a:srgbClr val="FFFFFF"/>
                </a:solidFill>
                <a:latin typeface="Open Sans"/>
              </a:rPr>
              <a:t>YouTube Tutorial for YOLOv4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549061" y="-506987"/>
            <a:ext cx="5922564" cy="11300974"/>
          </a:xfrm>
          <a:prstGeom prst="rect">
            <a:avLst/>
          </a:prstGeom>
          <a:solidFill>
            <a:srgbClr val="273755"/>
          </a:solidFill>
        </p:spPr>
      </p:sp>
      <p:sp>
        <p:nvSpPr>
          <p:cNvPr name="TextBox 3" id="3"/>
          <p:cNvSpPr txBox="true"/>
          <p:nvPr/>
        </p:nvSpPr>
        <p:spPr>
          <a:xfrm rot="0">
            <a:off x="6135774" y="3540689"/>
            <a:ext cx="11939652" cy="6562090"/>
          </a:xfrm>
          <a:prstGeom prst="rect">
            <a:avLst/>
          </a:prstGeom>
        </p:spPr>
        <p:txBody>
          <a:bodyPr anchor="t" rtlCol="false" tIns="0" lIns="0" bIns="0" rIns="0">
            <a:spAutoFit/>
          </a:bodyPr>
          <a:lstStyle/>
          <a:p>
            <a:pPr>
              <a:lnSpc>
                <a:spcPts val="4340"/>
              </a:lnSpc>
            </a:pPr>
            <a:r>
              <a:rPr lang="en-US" sz="3100">
                <a:solidFill>
                  <a:srgbClr val="273755"/>
                </a:solidFill>
                <a:latin typeface="Source Serif Pro"/>
              </a:rPr>
              <a:t>For this project, I used a part of the </a:t>
            </a:r>
            <a:r>
              <a:rPr lang="en-US" sz="3100" u="sng">
                <a:solidFill>
                  <a:srgbClr val="273755"/>
                </a:solidFill>
                <a:latin typeface="Source Serif Pro"/>
              </a:rPr>
              <a:t>German Traffic Sign Recognition Benchmark Dataset </a:t>
            </a:r>
            <a:r>
              <a:rPr lang="en-US" sz="3100">
                <a:solidFill>
                  <a:srgbClr val="273755"/>
                </a:solidFill>
                <a:latin typeface="Source Serif Pro"/>
              </a:rPr>
              <a:t> which is available  for free. That means my model works pretty well on German Street Sign.</a:t>
            </a:r>
          </a:p>
          <a:p>
            <a:pPr>
              <a:lnSpc>
                <a:spcPts val="4340"/>
              </a:lnSpc>
            </a:pPr>
            <a:r>
              <a:rPr lang="en-US" sz="3100">
                <a:solidFill>
                  <a:srgbClr val="273755"/>
                </a:solidFill>
                <a:latin typeface="Source Serif Pro"/>
              </a:rPr>
              <a:t>My dataset contains near about 900 images with properly annotated text files. The annotated files are a necessary condition for YOLO model architecture. </a:t>
            </a:r>
          </a:p>
          <a:p>
            <a:pPr>
              <a:lnSpc>
                <a:spcPts val="4340"/>
              </a:lnSpc>
            </a:pPr>
            <a:r>
              <a:rPr lang="en-US" sz="3100">
                <a:solidFill>
                  <a:srgbClr val="273755"/>
                </a:solidFill>
                <a:latin typeface="Source Serif Pro"/>
              </a:rPr>
              <a:t>The format of the annotated text file is,</a:t>
            </a:r>
          </a:p>
          <a:p>
            <a:pPr>
              <a:lnSpc>
                <a:spcPts val="4340"/>
              </a:lnSpc>
            </a:pPr>
            <a:r>
              <a:rPr lang="en-US" sz="3100">
                <a:solidFill>
                  <a:srgbClr val="273755"/>
                </a:solidFill>
                <a:latin typeface="Source Serif Pro"/>
              </a:rPr>
              <a:t>&lt;object-class&gt; &lt;x&gt; &lt;y&gt; &lt;width&gt; &lt;height&gt;</a:t>
            </a:r>
          </a:p>
          <a:p>
            <a:pPr algn="l">
              <a:lnSpc>
                <a:spcPts val="4340"/>
              </a:lnSpc>
            </a:pPr>
            <a:r>
              <a:rPr lang="en-US" sz="3100">
                <a:solidFill>
                  <a:srgbClr val="273755"/>
                </a:solidFill>
                <a:latin typeface="Source Serif Pro"/>
              </a:rPr>
              <a:t>Since here I am training the model just on a single class i.e., Traffic Sign, the object-class will be 0. This datasets are then saved in google drive so that we can use it for training purpose in google colab.</a:t>
            </a:r>
          </a:p>
        </p:txBody>
      </p:sp>
      <p:sp>
        <p:nvSpPr>
          <p:cNvPr name="AutoShape 4" id="4"/>
          <p:cNvSpPr/>
          <p:nvPr/>
        </p:nvSpPr>
        <p:spPr>
          <a:xfrm rot="0">
            <a:off x="6182745" y="3081444"/>
            <a:ext cx="3966140" cy="109392"/>
          </a:xfrm>
          <a:prstGeom prst="rect">
            <a:avLst/>
          </a:prstGeom>
          <a:solidFill>
            <a:srgbClr val="8AABCA"/>
          </a:solidFill>
        </p:spPr>
      </p:sp>
      <p:pic>
        <p:nvPicPr>
          <p:cNvPr name="Picture 5" id="5"/>
          <p:cNvPicPr>
            <a:picLocks noChangeAspect="true"/>
          </p:cNvPicPr>
          <p:nvPr/>
        </p:nvPicPr>
        <p:blipFill>
          <a:blip r:embed="rId2"/>
          <a:srcRect l="14747" t="0" r="21973" b="0"/>
          <a:stretch>
            <a:fillRect/>
          </a:stretch>
        </p:blipFill>
        <p:spPr>
          <a:xfrm flipH="false" flipV="false" rot="0">
            <a:off x="-5808323" y="326346"/>
            <a:ext cx="10465725" cy="9495420"/>
          </a:xfrm>
          <a:prstGeom prst="rect">
            <a:avLst/>
          </a:prstGeom>
        </p:spPr>
      </p:pic>
      <p:sp>
        <p:nvSpPr>
          <p:cNvPr name="TextBox 6" id="6"/>
          <p:cNvSpPr txBox="true"/>
          <p:nvPr/>
        </p:nvSpPr>
        <p:spPr>
          <a:xfrm rot="0">
            <a:off x="6182745" y="666750"/>
            <a:ext cx="9947273" cy="883920"/>
          </a:xfrm>
          <a:prstGeom prst="rect">
            <a:avLst/>
          </a:prstGeom>
        </p:spPr>
        <p:txBody>
          <a:bodyPr anchor="t" rtlCol="false" tIns="0" lIns="0" bIns="0" rIns="0">
            <a:spAutoFit/>
          </a:bodyPr>
          <a:lstStyle/>
          <a:p>
            <a:pPr algn="l">
              <a:lnSpc>
                <a:spcPts val="6959"/>
              </a:lnSpc>
            </a:pPr>
            <a:r>
              <a:rPr lang="en-US" sz="5800">
                <a:solidFill>
                  <a:srgbClr val="273755"/>
                </a:solidFill>
                <a:latin typeface="Montserrat Classic"/>
              </a:rPr>
              <a:t>STEP 2 :</a:t>
            </a:r>
          </a:p>
        </p:txBody>
      </p:sp>
      <p:sp>
        <p:nvSpPr>
          <p:cNvPr name="TextBox 7" id="7"/>
          <p:cNvSpPr txBox="true"/>
          <p:nvPr/>
        </p:nvSpPr>
        <p:spPr>
          <a:xfrm rot="0">
            <a:off x="6182745" y="1823622"/>
            <a:ext cx="11892681" cy="739988"/>
          </a:xfrm>
          <a:prstGeom prst="rect">
            <a:avLst/>
          </a:prstGeom>
        </p:spPr>
        <p:txBody>
          <a:bodyPr anchor="t" rtlCol="false" tIns="0" lIns="0" bIns="0" rIns="0">
            <a:spAutoFit/>
          </a:bodyPr>
          <a:lstStyle/>
          <a:p>
            <a:pPr algn="l">
              <a:lnSpc>
                <a:spcPts val="5977"/>
              </a:lnSpc>
            </a:pPr>
            <a:r>
              <a:rPr lang="en-US" sz="4597">
                <a:solidFill>
                  <a:srgbClr val="273755"/>
                </a:solidFill>
                <a:latin typeface="Montserrat Classic"/>
              </a:rPr>
              <a:t>DATASET COLLECTION &amp; PREPARATION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12926511" y="-675282"/>
            <a:ext cx="5838416" cy="11448232"/>
          </a:xfrm>
          <a:prstGeom prst="rect">
            <a:avLst/>
          </a:prstGeom>
          <a:solidFill>
            <a:srgbClr val="273755"/>
          </a:solidFill>
        </p:spPr>
      </p:sp>
      <p:sp>
        <p:nvSpPr>
          <p:cNvPr name="TextBox 3" id="3"/>
          <p:cNvSpPr txBox="true"/>
          <p:nvPr/>
        </p:nvSpPr>
        <p:spPr>
          <a:xfrm rot="0">
            <a:off x="1028700" y="3669531"/>
            <a:ext cx="11656444" cy="5309478"/>
          </a:xfrm>
          <a:prstGeom prst="rect">
            <a:avLst/>
          </a:prstGeom>
        </p:spPr>
        <p:txBody>
          <a:bodyPr anchor="t" rtlCol="false" tIns="0" lIns="0" bIns="0" rIns="0">
            <a:spAutoFit/>
          </a:bodyPr>
          <a:lstStyle/>
          <a:p>
            <a:pPr>
              <a:lnSpc>
                <a:spcPts val="5254"/>
              </a:lnSpc>
            </a:pPr>
            <a:r>
              <a:rPr lang="en-US" sz="3752">
                <a:solidFill>
                  <a:srgbClr val="273755"/>
                </a:solidFill>
                <a:latin typeface="Source Serif Pro"/>
              </a:rPr>
              <a:t>YOLOv4 model architecture works 100 times faster when trained on GPU enabled systems. Google colab provides free GPU in the cloud and that makes the training process less tiresome. </a:t>
            </a:r>
          </a:p>
          <a:p>
            <a:pPr>
              <a:lnSpc>
                <a:spcPts val="5254"/>
              </a:lnSpc>
            </a:pPr>
            <a:r>
              <a:rPr lang="en-US" sz="3752">
                <a:solidFill>
                  <a:srgbClr val="273755"/>
                </a:solidFill>
                <a:latin typeface="Source Serif Pro"/>
              </a:rPr>
              <a:t>To do so we need to link our google colab with our cloud storage i.e., google drive. </a:t>
            </a:r>
          </a:p>
          <a:p>
            <a:pPr>
              <a:lnSpc>
                <a:spcPts val="5254"/>
              </a:lnSpc>
            </a:pPr>
          </a:p>
          <a:p>
            <a:pPr algn="l">
              <a:lnSpc>
                <a:spcPts val="5254"/>
              </a:lnSpc>
            </a:pPr>
            <a:r>
              <a:rPr lang="en-US" sz="3752" u="sng">
                <a:solidFill>
                  <a:srgbClr val="273755"/>
                </a:solidFill>
                <a:latin typeface="Source Serif Pro"/>
              </a:rPr>
              <a:t>Tutorial for getting started with Google Colab</a:t>
            </a:r>
          </a:p>
        </p:txBody>
      </p:sp>
      <p:sp>
        <p:nvSpPr>
          <p:cNvPr name="TextBox 4" id="4"/>
          <p:cNvSpPr txBox="true"/>
          <p:nvPr/>
        </p:nvSpPr>
        <p:spPr>
          <a:xfrm rot="0">
            <a:off x="1028700" y="586740"/>
            <a:ext cx="9947273" cy="883920"/>
          </a:xfrm>
          <a:prstGeom prst="rect">
            <a:avLst/>
          </a:prstGeom>
        </p:spPr>
        <p:txBody>
          <a:bodyPr anchor="t" rtlCol="false" tIns="0" lIns="0" bIns="0" rIns="0">
            <a:spAutoFit/>
          </a:bodyPr>
          <a:lstStyle/>
          <a:p>
            <a:pPr algn="l">
              <a:lnSpc>
                <a:spcPts val="6959"/>
              </a:lnSpc>
            </a:pPr>
            <a:r>
              <a:rPr lang="en-US" sz="5800">
                <a:solidFill>
                  <a:srgbClr val="273755"/>
                </a:solidFill>
                <a:latin typeface="Montserrat Classic"/>
              </a:rPr>
              <a:t>STEP 3 :</a:t>
            </a:r>
          </a:p>
        </p:txBody>
      </p:sp>
      <p:sp>
        <p:nvSpPr>
          <p:cNvPr name="TextBox 5" id="5"/>
          <p:cNvSpPr txBox="true"/>
          <p:nvPr/>
        </p:nvSpPr>
        <p:spPr>
          <a:xfrm rot="0">
            <a:off x="1028700" y="1778745"/>
            <a:ext cx="9565322" cy="743585"/>
          </a:xfrm>
          <a:prstGeom prst="rect">
            <a:avLst/>
          </a:prstGeom>
        </p:spPr>
        <p:txBody>
          <a:bodyPr anchor="t" rtlCol="false" tIns="0" lIns="0" bIns="0" rIns="0">
            <a:spAutoFit/>
          </a:bodyPr>
          <a:lstStyle/>
          <a:p>
            <a:pPr algn="l">
              <a:lnSpc>
                <a:spcPts val="5980"/>
              </a:lnSpc>
            </a:pPr>
            <a:r>
              <a:rPr lang="en-US" sz="4600">
                <a:solidFill>
                  <a:srgbClr val="273755"/>
                </a:solidFill>
                <a:latin typeface="Montserrat Classic"/>
              </a:rPr>
              <a:t>SETTING UP THE ENVIRONMENT</a:t>
            </a:r>
          </a:p>
        </p:txBody>
      </p:sp>
      <p:sp>
        <p:nvSpPr>
          <p:cNvPr name="AutoShape 6" id="6"/>
          <p:cNvSpPr/>
          <p:nvPr/>
        </p:nvSpPr>
        <p:spPr>
          <a:xfrm rot="0">
            <a:off x="1028700" y="3049072"/>
            <a:ext cx="3966140" cy="109392"/>
          </a:xfrm>
          <a:prstGeom prst="rect">
            <a:avLst/>
          </a:prstGeom>
          <a:solidFill>
            <a:srgbClr val="8AABCA"/>
          </a:solidFill>
        </p:spPr>
      </p:sp>
      <p:pic>
        <p:nvPicPr>
          <p:cNvPr name="Picture 7" id="7"/>
          <p:cNvPicPr>
            <a:picLocks noChangeAspect="true"/>
          </p:cNvPicPr>
          <p:nvPr/>
        </p:nvPicPr>
        <p:blipFill>
          <a:blip r:embed="rId2"/>
          <a:srcRect l="1738" t="19161" r="8404" b="21383"/>
          <a:stretch>
            <a:fillRect/>
          </a:stretch>
        </p:blipFill>
        <p:spPr>
          <a:xfrm flipH="false" flipV="false" rot="0">
            <a:off x="13176106" y="3975119"/>
            <a:ext cx="4877128" cy="214743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73755"/>
        </a:solidFill>
      </p:bgPr>
    </p:bg>
    <p:spTree>
      <p:nvGrpSpPr>
        <p:cNvPr id="1" name=""/>
        <p:cNvGrpSpPr/>
        <p:nvPr/>
      </p:nvGrpSpPr>
      <p:grpSpPr>
        <a:xfrm>
          <a:off x="0" y="0"/>
          <a:ext cx="0" cy="0"/>
          <a:chOff x="0" y="0"/>
          <a:chExt cx="0" cy="0"/>
        </a:xfrm>
      </p:grpSpPr>
      <p:sp>
        <p:nvSpPr>
          <p:cNvPr name="TextBox 2" id="2"/>
          <p:cNvSpPr txBox="true"/>
          <p:nvPr/>
        </p:nvSpPr>
        <p:spPr>
          <a:xfrm rot="0">
            <a:off x="303485" y="3122398"/>
            <a:ext cx="9775508" cy="7085330"/>
          </a:xfrm>
          <a:prstGeom prst="rect">
            <a:avLst/>
          </a:prstGeom>
        </p:spPr>
        <p:txBody>
          <a:bodyPr anchor="t" rtlCol="false" tIns="0" lIns="0" bIns="0" rIns="0">
            <a:spAutoFit/>
          </a:bodyPr>
          <a:lstStyle/>
          <a:p>
            <a:pPr marL="777240" indent="-388620" lvl="1">
              <a:lnSpc>
                <a:spcPts val="5040"/>
              </a:lnSpc>
              <a:buFont typeface="Arial"/>
              <a:buChar char="•"/>
            </a:pPr>
            <a:r>
              <a:rPr lang="en-US" sz="3600">
                <a:solidFill>
                  <a:srgbClr val="F9FCFF"/>
                </a:solidFill>
                <a:latin typeface="Source Serif Pro"/>
              </a:rPr>
              <a:t>Click edit in the top left of the notebook and select notebook settings from the dropdown.</a:t>
            </a:r>
          </a:p>
          <a:p>
            <a:pPr marL="777240" indent="-388620" lvl="1">
              <a:lnSpc>
                <a:spcPts val="5040"/>
              </a:lnSpc>
              <a:buFont typeface="Arial"/>
              <a:buChar char="•"/>
            </a:pPr>
            <a:r>
              <a:rPr lang="en-US" sz="3600">
                <a:solidFill>
                  <a:srgbClr val="F9FCFF"/>
                </a:solidFill>
                <a:latin typeface="Source Serif Pro"/>
              </a:rPr>
              <a:t>Under 'Hardware Accelerator' select GPU and then hit Save.</a:t>
            </a:r>
          </a:p>
          <a:p>
            <a:pPr marL="777240" indent="-388620" lvl="1">
              <a:lnSpc>
                <a:spcPts val="5040"/>
              </a:lnSpc>
              <a:buFont typeface="Arial"/>
              <a:buChar char="•"/>
            </a:pPr>
            <a:r>
              <a:rPr lang="en-US" sz="3600">
                <a:solidFill>
                  <a:srgbClr val="F9FCFF"/>
                </a:solidFill>
                <a:latin typeface="Source Serif Pro"/>
              </a:rPr>
              <a:t>The next step is to mount the google drive with our notebook.</a:t>
            </a:r>
          </a:p>
          <a:p>
            <a:pPr>
              <a:lnSpc>
                <a:spcPts val="5040"/>
              </a:lnSpc>
            </a:pPr>
          </a:p>
          <a:p>
            <a:pPr>
              <a:lnSpc>
                <a:spcPts val="6719"/>
              </a:lnSpc>
            </a:pPr>
            <a:r>
              <a:rPr lang="en-US" sz="4800">
                <a:solidFill>
                  <a:srgbClr val="F9FCFF"/>
                </a:solidFill>
                <a:latin typeface="Source Serif Pro"/>
              </a:rPr>
              <a:t>The environment is ready for use !</a:t>
            </a:r>
          </a:p>
          <a:p>
            <a:pPr>
              <a:lnSpc>
                <a:spcPts val="5040"/>
              </a:lnSpc>
            </a:pPr>
          </a:p>
          <a:p>
            <a:pPr algn="l">
              <a:lnSpc>
                <a:spcPts val="3919"/>
              </a:lnSpc>
            </a:pPr>
          </a:p>
        </p:txBody>
      </p:sp>
      <p:sp>
        <p:nvSpPr>
          <p:cNvPr name="TextBox 3" id="3"/>
          <p:cNvSpPr txBox="true"/>
          <p:nvPr/>
        </p:nvSpPr>
        <p:spPr>
          <a:xfrm rot="0">
            <a:off x="1225099" y="324402"/>
            <a:ext cx="14621535" cy="1752600"/>
          </a:xfrm>
          <a:prstGeom prst="rect">
            <a:avLst/>
          </a:prstGeom>
        </p:spPr>
        <p:txBody>
          <a:bodyPr anchor="t" rtlCol="false" tIns="0" lIns="0" bIns="0" rIns="0">
            <a:spAutoFit/>
          </a:bodyPr>
          <a:lstStyle/>
          <a:p>
            <a:pPr algn="l">
              <a:lnSpc>
                <a:spcPts val="6930"/>
              </a:lnSpc>
            </a:pPr>
            <a:r>
              <a:rPr lang="en-US" sz="5775">
                <a:solidFill>
                  <a:srgbClr val="F9FCFF"/>
                </a:solidFill>
                <a:latin typeface="Montserrat Classic"/>
              </a:rPr>
              <a:t>NECESSARY STEPS TO SETUP THE ENVIRONMENT</a:t>
            </a:r>
          </a:p>
        </p:txBody>
      </p:sp>
      <p:sp>
        <p:nvSpPr>
          <p:cNvPr name="AutoShape 4" id="4"/>
          <p:cNvSpPr/>
          <p:nvPr/>
        </p:nvSpPr>
        <p:spPr>
          <a:xfrm rot="0">
            <a:off x="1225099" y="2532567"/>
            <a:ext cx="3966140" cy="109392"/>
          </a:xfrm>
          <a:prstGeom prst="rect">
            <a:avLst/>
          </a:prstGeom>
          <a:solidFill>
            <a:srgbClr val="8AABCA"/>
          </a:solidFill>
        </p:spPr>
      </p:sp>
      <p:pic>
        <p:nvPicPr>
          <p:cNvPr name="Picture 5" id="5"/>
          <p:cNvPicPr>
            <a:picLocks noChangeAspect="true"/>
          </p:cNvPicPr>
          <p:nvPr/>
        </p:nvPicPr>
        <p:blipFill>
          <a:blip r:embed="rId2"/>
          <a:srcRect l="0" t="0" r="2092" b="0"/>
          <a:stretch>
            <a:fillRect/>
          </a:stretch>
        </p:blipFill>
        <p:spPr>
          <a:xfrm flipH="false" flipV="false" rot="0">
            <a:off x="11407305" y="1870738"/>
            <a:ext cx="6174576" cy="4502860"/>
          </a:xfrm>
          <a:prstGeom prst="rect">
            <a:avLst/>
          </a:prstGeom>
        </p:spPr>
      </p:pic>
      <p:pic>
        <p:nvPicPr>
          <p:cNvPr name="Picture 6" id="6"/>
          <p:cNvPicPr>
            <a:picLocks noChangeAspect="true"/>
          </p:cNvPicPr>
          <p:nvPr/>
        </p:nvPicPr>
        <p:blipFill>
          <a:blip r:embed="rId3"/>
          <a:srcRect l="0" t="609" r="4070" b="609"/>
          <a:stretch>
            <a:fillRect/>
          </a:stretch>
        </p:blipFill>
        <p:spPr>
          <a:xfrm flipH="false" flipV="false" rot="0">
            <a:off x="9979764" y="7045968"/>
            <a:ext cx="7602117" cy="2477961"/>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bg>
      <p:bgPr>
        <a:solidFill>
          <a:srgbClr val="F9FCFF"/>
        </a:solidFill>
      </p:bgPr>
    </p:bg>
    <p:spTree>
      <p:nvGrpSpPr>
        <p:cNvPr id="1" name=""/>
        <p:cNvGrpSpPr/>
        <p:nvPr/>
      </p:nvGrpSpPr>
      <p:grpSpPr>
        <a:xfrm>
          <a:off x="0" y="0"/>
          <a:ext cx="0" cy="0"/>
          <a:chOff x="0" y="0"/>
          <a:chExt cx="0" cy="0"/>
        </a:xfrm>
      </p:grpSpPr>
      <p:sp>
        <p:nvSpPr>
          <p:cNvPr name="AutoShape 2" id="2"/>
          <p:cNvSpPr/>
          <p:nvPr/>
        </p:nvSpPr>
        <p:spPr>
          <a:xfrm rot="0">
            <a:off x="-654245" y="9719958"/>
            <a:ext cx="19617526" cy="1052993"/>
          </a:xfrm>
          <a:prstGeom prst="rect">
            <a:avLst/>
          </a:prstGeom>
          <a:solidFill>
            <a:srgbClr val="273755"/>
          </a:solidFill>
        </p:spPr>
      </p:sp>
      <p:sp>
        <p:nvSpPr>
          <p:cNvPr name="TextBox 3" id="3"/>
          <p:cNvSpPr txBox="true"/>
          <p:nvPr/>
        </p:nvSpPr>
        <p:spPr>
          <a:xfrm rot="0">
            <a:off x="1028700" y="3144502"/>
            <a:ext cx="17066211" cy="6327840"/>
          </a:xfrm>
          <a:prstGeom prst="rect">
            <a:avLst/>
          </a:prstGeom>
        </p:spPr>
        <p:txBody>
          <a:bodyPr anchor="t" rtlCol="false" tIns="0" lIns="0" bIns="0" rIns="0">
            <a:spAutoFit/>
          </a:bodyPr>
          <a:lstStyle/>
          <a:p>
            <a:pPr>
              <a:lnSpc>
                <a:spcPts val="4192"/>
              </a:lnSpc>
            </a:pPr>
            <a:r>
              <a:rPr lang="en-US" sz="2994">
                <a:solidFill>
                  <a:srgbClr val="273755"/>
                </a:solidFill>
                <a:latin typeface="Source Serif Pro"/>
              </a:rPr>
              <a:t>The first step in training the model is to clone the open source darknet repository on github. It contains all executable files required for training the file. </a:t>
            </a:r>
          </a:p>
          <a:p>
            <a:pPr>
              <a:lnSpc>
                <a:spcPts val="4192"/>
              </a:lnSpc>
            </a:pPr>
            <a:r>
              <a:rPr lang="en-US" sz="2994">
                <a:solidFill>
                  <a:srgbClr val="273755"/>
                </a:solidFill>
                <a:latin typeface="Source Serif Pro"/>
              </a:rPr>
              <a:t>The github repository link is : </a:t>
            </a:r>
            <a:r>
              <a:rPr lang="en-US" sz="2994" u="sng">
                <a:solidFill>
                  <a:srgbClr val="273755"/>
                </a:solidFill>
                <a:latin typeface="Source Serif Pro"/>
              </a:rPr>
              <a:t>Darknet</a:t>
            </a:r>
          </a:p>
          <a:p>
            <a:pPr>
              <a:lnSpc>
                <a:spcPts val="4192"/>
              </a:lnSpc>
            </a:pPr>
            <a:r>
              <a:rPr lang="en-US" sz="2994">
                <a:solidFill>
                  <a:srgbClr val="273755"/>
                </a:solidFill>
                <a:latin typeface="Source Serif Pro"/>
              </a:rPr>
              <a:t>Our dataset is divided into training set and test set. I have used 10% of my images as my training set. The reason for such a selection was my less number of images being used for training. </a:t>
            </a:r>
          </a:p>
          <a:p>
            <a:pPr>
              <a:lnSpc>
                <a:spcPts val="4192"/>
              </a:lnSpc>
            </a:pPr>
            <a:r>
              <a:rPr lang="en-US" sz="2994">
                <a:solidFill>
                  <a:srgbClr val="273755"/>
                </a:solidFill>
                <a:latin typeface="Source Serif Pro"/>
              </a:rPr>
              <a:t>The next thing to do is to prepare 4 files, required for the training. </a:t>
            </a:r>
          </a:p>
          <a:p>
            <a:pPr marL="646492" indent="-323246" lvl="1">
              <a:lnSpc>
                <a:spcPts val="4192"/>
              </a:lnSpc>
              <a:buFont typeface="Arial"/>
              <a:buChar char="•"/>
            </a:pPr>
            <a:r>
              <a:rPr lang="en-US" sz="2994">
                <a:solidFill>
                  <a:srgbClr val="273755"/>
                </a:solidFill>
                <a:latin typeface="Source Serif Pro"/>
              </a:rPr>
              <a:t>train.txt - It holds the relative path of our training set.</a:t>
            </a:r>
          </a:p>
          <a:p>
            <a:pPr marL="646492" indent="-323246" lvl="1">
              <a:lnSpc>
                <a:spcPts val="4192"/>
              </a:lnSpc>
              <a:buFont typeface="Arial"/>
              <a:buChar char="•"/>
            </a:pPr>
            <a:r>
              <a:rPr lang="en-US" sz="2994">
                <a:solidFill>
                  <a:srgbClr val="273755"/>
                </a:solidFill>
                <a:latin typeface="Source Serif Pro"/>
              </a:rPr>
              <a:t>test.txt - It holds the realtive path of our test set.</a:t>
            </a:r>
          </a:p>
          <a:p>
            <a:pPr marL="646492" indent="-323246" lvl="1">
              <a:lnSpc>
                <a:spcPts val="4192"/>
              </a:lnSpc>
              <a:buFont typeface="Arial"/>
              <a:buChar char="•"/>
            </a:pPr>
            <a:r>
              <a:rPr lang="en-US" sz="2994">
                <a:solidFill>
                  <a:srgbClr val="273755"/>
                </a:solidFill>
                <a:latin typeface="Source Serif Pro"/>
              </a:rPr>
              <a:t>obj.names - It contains the class name, in my case there was only 1 class name, i.e., Traffic Sign.</a:t>
            </a:r>
          </a:p>
          <a:p>
            <a:pPr marL="646492" indent="-323246" lvl="1">
              <a:lnSpc>
                <a:spcPts val="4192"/>
              </a:lnSpc>
              <a:buFont typeface="Arial"/>
              <a:buChar char="•"/>
            </a:pPr>
            <a:r>
              <a:rPr lang="en-US" sz="2994">
                <a:solidFill>
                  <a:srgbClr val="273755"/>
                </a:solidFill>
                <a:latin typeface="Source Serif Pro"/>
              </a:rPr>
              <a:t>obj.data - It contains multiple informations like, number of classes, path of train.txt, path of test.txt, path of obj.names, path of our backup folder. </a:t>
            </a:r>
          </a:p>
          <a:p>
            <a:pPr algn="l">
              <a:lnSpc>
                <a:spcPts val="4192"/>
              </a:lnSpc>
            </a:pPr>
            <a:r>
              <a:rPr lang="en-US" sz="2994">
                <a:solidFill>
                  <a:srgbClr val="273755"/>
                </a:solidFill>
                <a:latin typeface="Source Serif Pro"/>
              </a:rPr>
              <a:t>Our backup folder will save the weights file generated when the training gets finished.</a:t>
            </a:r>
          </a:p>
        </p:txBody>
      </p:sp>
      <p:sp>
        <p:nvSpPr>
          <p:cNvPr name="TextBox 4" id="4"/>
          <p:cNvSpPr txBox="true"/>
          <p:nvPr/>
        </p:nvSpPr>
        <p:spPr>
          <a:xfrm rot="0">
            <a:off x="1028700" y="586740"/>
            <a:ext cx="7801518" cy="883920"/>
          </a:xfrm>
          <a:prstGeom prst="rect">
            <a:avLst/>
          </a:prstGeom>
        </p:spPr>
        <p:txBody>
          <a:bodyPr anchor="t" rtlCol="false" tIns="0" lIns="0" bIns="0" rIns="0">
            <a:spAutoFit/>
          </a:bodyPr>
          <a:lstStyle/>
          <a:p>
            <a:pPr algn="l">
              <a:lnSpc>
                <a:spcPts val="6959"/>
              </a:lnSpc>
            </a:pPr>
            <a:r>
              <a:rPr lang="en-US" sz="5800">
                <a:solidFill>
                  <a:srgbClr val="273755"/>
                </a:solidFill>
                <a:latin typeface="Montserrat Classic"/>
              </a:rPr>
              <a:t>STEP 4 :</a:t>
            </a:r>
          </a:p>
        </p:txBody>
      </p:sp>
      <p:sp>
        <p:nvSpPr>
          <p:cNvPr name="TextBox 5" id="5"/>
          <p:cNvSpPr txBox="true"/>
          <p:nvPr/>
        </p:nvSpPr>
        <p:spPr>
          <a:xfrm rot="0">
            <a:off x="1028700" y="1660039"/>
            <a:ext cx="7310106" cy="743585"/>
          </a:xfrm>
          <a:prstGeom prst="rect">
            <a:avLst/>
          </a:prstGeom>
        </p:spPr>
        <p:txBody>
          <a:bodyPr anchor="t" rtlCol="false" tIns="0" lIns="0" bIns="0" rIns="0">
            <a:spAutoFit/>
          </a:bodyPr>
          <a:lstStyle/>
          <a:p>
            <a:pPr algn="l">
              <a:lnSpc>
                <a:spcPts val="5980"/>
              </a:lnSpc>
            </a:pPr>
            <a:r>
              <a:rPr lang="en-US" sz="4600">
                <a:solidFill>
                  <a:srgbClr val="273755"/>
                </a:solidFill>
                <a:latin typeface="Montserrat Classic"/>
              </a:rPr>
              <a:t>TRAINING THE MODEL</a:t>
            </a:r>
          </a:p>
        </p:txBody>
      </p:sp>
      <p:sp>
        <p:nvSpPr>
          <p:cNvPr name="AutoShape 6" id="6"/>
          <p:cNvSpPr/>
          <p:nvPr/>
        </p:nvSpPr>
        <p:spPr>
          <a:xfrm rot="0">
            <a:off x="1028700" y="2736089"/>
            <a:ext cx="3966140" cy="130734"/>
          </a:xfrm>
          <a:prstGeom prst="rect">
            <a:avLst/>
          </a:prstGeom>
          <a:solidFill>
            <a:srgbClr val="8AABCA"/>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DAEPVqduEm8</dc:identifier>
  <dcterms:modified xsi:type="dcterms:W3CDTF">2011-08-01T06:04:30Z</dcterms:modified>
  <cp:revision>1</cp:revision>
  <dc:title>Blue Modern Company Presentation</dc:title>
</cp:coreProperties>
</file>