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6" r:id="rId8"/>
    <p:sldId id="267" r:id="rId9"/>
    <p:sldId id="26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5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2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5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7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3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6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92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alberta.ca/the-quad/2020/08/consider-this-covid-19-makes-intersectional-research-urgen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44FFA-E615-4F96-ADF1-2F304BF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3800"/>
              <a:t>Intersectional Approach to Covid-19 Vulnerability as a Design Framework for Housing Spatial Decision Support Systems</a:t>
            </a:r>
            <a:endParaRPr lang="en-IN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3833D-E36C-4BA4-8F0A-54E797F77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200" dirty="0"/>
              <a:t>Arpita Banerjee</a:t>
            </a:r>
          </a:p>
          <a:p>
            <a:pPr>
              <a:lnSpc>
                <a:spcPct val="90000"/>
              </a:lnSpc>
            </a:pPr>
            <a:r>
              <a:rPr lang="en-IN" sz="2200" dirty="0"/>
              <a:t>UP 494 Neighborhood Analysis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D1EFC0C8-6357-436E-9ACF-C47D7DFA1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" r="41399" b="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FB650-5AEC-49FF-822C-7745719B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Implications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C3BF03-EC87-4498-9273-DEF851961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36603"/>
              </p:ext>
            </p:extLst>
          </p:nvPr>
        </p:nvGraphicFramePr>
        <p:xfrm>
          <a:off x="5164790" y="457200"/>
          <a:ext cx="6684310" cy="5943596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3357129">
                  <a:extLst>
                    <a:ext uri="{9D8B030D-6E8A-4147-A177-3AD203B41FA5}">
                      <a16:colId xmlns:a16="http://schemas.microsoft.com/office/drawing/2014/main" val="4150269686"/>
                    </a:ext>
                  </a:extLst>
                </a:gridCol>
                <a:gridCol w="3327181">
                  <a:extLst>
                    <a:ext uri="{9D8B030D-6E8A-4147-A177-3AD203B41FA5}">
                      <a16:colId xmlns:a16="http://schemas.microsoft.com/office/drawing/2014/main" val="816936407"/>
                    </a:ext>
                  </a:extLst>
                </a:gridCol>
              </a:tblGrid>
              <a:tr h="76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Normative Model of Housing Relocation SDSS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(Johnson, 2005; Sriraj et. al, 2006)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91" marR="71791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Covid-19 Model/Housing Recovery SDSS through an intersectional framework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(Author, 2021)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91" marR="717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020363"/>
                  </a:ext>
                </a:extLst>
              </a:tr>
              <a:tr h="1072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Done with a Policy/programme in Focus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91" marR="71791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Lack of clear guidelines, lack of direction in the face of a massive impending housing crisis – prepared with a long-term goal of housing recovery for vulnerable populations in mind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91" marR="717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685399"/>
                  </a:ext>
                </a:extLst>
              </a:tr>
              <a:tr h="654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Housing Clients of the Voucher Program deemed as clients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91" marR="71791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Identification of vulnerable groups across different cities through creation of a heterogeneous vulnerability index as clients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91" marR="717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4505281"/>
                  </a:ext>
                </a:extLst>
              </a:tr>
              <a:tr h="863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Localised in the needs of a single city – operationalised at a time of normalcy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91" marR="71791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Tries to understand the unique positionality of a city during a nationwide pandemic – operationalised during times of an emergency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91" marR="717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89723"/>
                  </a:ext>
                </a:extLst>
              </a:tr>
              <a:tr h="654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Uses a simple model of multi-criteria decision-making model to identify suitable locations for housing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91" marR="71791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Uses a multi-layered model of multi-criteria decision-making model to identify suitable locations for housing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91" marR="717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9995633"/>
                  </a:ext>
                </a:extLst>
              </a:tr>
              <a:tr h="1072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Assumes that the location of a nearby facility equates provision of amenities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91" marR="71791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Utilizes big data to inform the user of the nature of facility at a location (whether it is functional, nearing foreclosure, etc.) to determine access to infrastructure (particularly health)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91" marR="717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7320635"/>
                  </a:ext>
                </a:extLst>
              </a:tr>
              <a:tr h="863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Assumes scalability and reproducibility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91" marR="71791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Demonstrates the unique vulnerability of populations across different cities – different clients, different needs, different design inputs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91" marR="717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376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1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B650-5AEC-49FF-822C-7745719B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2990-E913-45C3-9F03-E1CCCA5AB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Johnson, M. P., 2001. Decision Support for Family Relocation Decisions under Section 8 Housing Assistance Program using Geographic Information Systems and the Analytical Hierarchy Process. Journal of Housing Research, 12(2), pp. 277-306.</a:t>
            </a:r>
          </a:p>
          <a:p>
            <a:r>
              <a:rPr lang="en-US" dirty="0"/>
              <a:t>Johnson, M. P., 2005. Spatial decision support for assisted housing mobility counseling. Decision Support Systems, Volume 41, pp. 296-312.</a:t>
            </a:r>
          </a:p>
          <a:p>
            <a:r>
              <a:rPr lang="en-US" dirty="0"/>
              <a:t>Khanijahani, A. &amp; Tomassoni, L., 2021. Socioeconomic and Racial Segregation and COVID-19: Concentrated Disadvantage and Black Concentration in Association with COVID-19 Deaths in the USA. Journal of racial and Ethnic Health Disparities, pp. 1-9.</a:t>
            </a:r>
          </a:p>
          <a:p>
            <a:r>
              <a:rPr lang="en-US" dirty="0"/>
              <a:t>Layser, D. M. et al., 2020. Mitigating Housing Instability During a Pandemic. University of Illinois College of Law Legal Studies Research Paper, 20(15), pp. 1-74.</a:t>
            </a:r>
          </a:p>
          <a:p>
            <a:r>
              <a:rPr lang="en-US" dirty="0"/>
              <a:t>Luhmann, S., 2020. Consider This: COVID-19 Makes Intersectional Research Urgent, Alberta: University of Alberta.</a:t>
            </a:r>
          </a:p>
          <a:p>
            <a:r>
              <a:rPr lang="en-US" dirty="0"/>
              <a:t>Sriraj, P., Minor, M. &amp; Thakuriah, P. V., 2006. Impact of Information on Housing Relocation using Analytical Hierarchy Process and Interactive GIS. Applications of Advanced Technology in Transportation, pp. 816-821.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71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60A0-7A82-42FE-B0C2-35F12B65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AC82-0D2A-4F06-910C-0E64498ABC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Understanding a Housing Relocation SDSS and its need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Normative Design for Housing Vulnerability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Inputs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Target Clients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Prospective Outputs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3CAEF-12D4-4D63-B973-3D13721B8E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IN" dirty="0"/>
              <a:t>How an Intersectional Lens improvises upon a Housing Relocation SDSS to create a Housing Recovery SDSS</a:t>
            </a:r>
          </a:p>
          <a:p>
            <a:pPr algn="r">
              <a:buFont typeface="Wingdings" panose="05000000000000000000" pitchFamily="2" charset="2"/>
              <a:buChar char="§"/>
            </a:pPr>
            <a:r>
              <a:rPr lang="en-IN" dirty="0"/>
              <a:t>A New Understanding of Housing Vulnerability</a:t>
            </a:r>
          </a:p>
          <a:p>
            <a:pPr lvl="1" algn="r">
              <a:buFont typeface="Wingdings" panose="05000000000000000000" pitchFamily="2" charset="2"/>
              <a:buChar char="§"/>
            </a:pPr>
            <a:r>
              <a:rPr lang="en-IN" dirty="0"/>
              <a:t>Demographic Considerations</a:t>
            </a:r>
          </a:p>
          <a:p>
            <a:pPr lvl="1" algn="r">
              <a:buFont typeface="Wingdings" panose="05000000000000000000" pitchFamily="2" charset="2"/>
              <a:buChar char="§"/>
            </a:pPr>
            <a:r>
              <a:rPr lang="en-IN" dirty="0"/>
              <a:t>Spatial Considerations</a:t>
            </a:r>
          </a:p>
          <a:p>
            <a:pPr algn="r">
              <a:buFont typeface="Wingdings" panose="05000000000000000000" pitchFamily="2" charset="2"/>
              <a:buChar char="§"/>
            </a:pPr>
            <a:r>
              <a:rPr lang="en-IN" dirty="0"/>
              <a:t>Implications for SDSS</a:t>
            </a:r>
          </a:p>
          <a:p>
            <a:pPr lvl="1" algn="r">
              <a:buFont typeface="Wingdings" panose="05000000000000000000" pitchFamily="2" charset="2"/>
              <a:buChar char="§"/>
            </a:pPr>
            <a:r>
              <a:rPr lang="en-IN" dirty="0"/>
              <a:t>Need for better Technology</a:t>
            </a:r>
          </a:p>
          <a:p>
            <a:pPr lvl="1" algn="r">
              <a:buFont typeface="Wingdings" panose="05000000000000000000" pitchFamily="2" charset="2"/>
              <a:buChar char="§"/>
            </a:pPr>
            <a:r>
              <a:rPr lang="en-IN" dirty="0"/>
              <a:t>Vulnerability Index as a Typology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7D3F27F-C88C-4F0F-BCCE-720FF3305977}"/>
              </a:ext>
            </a:extLst>
          </p:cNvPr>
          <p:cNvSpPr/>
          <p:nvPr/>
        </p:nvSpPr>
        <p:spPr>
          <a:xfrm>
            <a:off x="4362450" y="3762375"/>
            <a:ext cx="3086100" cy="809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02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95881-7DCE-4B90-9D4D-FCF3C061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Normative Model</a:t>
            </a:r>
            <a:br>
              <a:rPr lang="en-US" sz="32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Housing Spatial Decision Support for Relocation Assistance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(Johnson, 2005; Sriraj, et al. 2006)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DFC58-3B00-4444-ABDD-49A563D0D57C}"/>
              </a:ext>
            </a:extLst>
          </p:cNvPr>
          <p:cNvSpPr txBox="1"/>
          <p:nvPr/>
        </p:nvSpPr>
        <p:spPr>
          <a:xfrm>
            <a:off x="7734300" y="714375"/>
            <a:ext cx="3876673" cy="524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95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Envisages </a:t>
            </a:r>
            <a:r>
              <a:rPr lang="en-IN" dirty="0"/>
              <a:t>Housing as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a means for </a:t>
            </a:r>
            <a:r>
              <a:rPr lang="en-IN" dirty="0"/>
              <a:t>Economic Development</a:t>
            </a:r>
          </a:p>
          <a:p>
            <a:pPr marL="285750" indent="-285750">
              <a:lnSpc>
                <a:spcPts val="195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Housing </a:t>
            </a:r>
            <a:r>
              <a:rPr lang="en-IN" dirty="0"/>
              <a:t>Vulnerability as Poverty</a:t>
            </a:r>
          </a:p>
          <a:p>
            <a:pPr marL="742950" lvl="1" indent="-285750">
              <a:lnSpc>
                <a:spcPts val="195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Minor Intersections with Race</a:t>
            </a:r>
          </a:p>
          <a:p>
            <a:pPr marL="285750" indent="-285750">
              <a:lnSpc>
                <a:spcPts val="1950"/>
              </a:lnSpc>
              <a:buFont typeface="Wingdings" panose="05000000000000000000" pitchFamily="2" charset="2"/>
              <a:buChar char="Ø"/>
            </a:pPr>
            <a:r>
              <a:rPr lang="en-IN" dirty="0"/>
              <a:t>Section 8 Voucher Holders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of the Housing Choice Voucher Program as Clients</a:t>
            </a:r>
          </a:p>
          <a:p>
            <a:pPr marL="285750" indent="-285750">
              <a:lnSpc>
                <a:spcPts val="195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Housing Preference Survey</a:t>
            </a:r>
          </a:p>
          <a:p>
            <a:pPr marL="742950" lvl="1" indent="-285750">
              <a:lnSpc>
                <a:spcPts val="195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Oversampling for Racial Minorities</a:t>
            </a:r>
          </a:p>
          <a:p>
            <a:pPr marL="285750" indent="-285750">
              <a:lnSpc>
                <a:spcPts val="1950"/>
              </a:lnSpc>
              <a:buFont typeface="Wingdings" panose="05000000000000000000" pitchFamily="2" charset="2"/>
              <a:buChar char="Ø"/>
            </a:pPr>
            <a:r>
              <a:rPr lang="en-IN" dirty="0"/>
              <a:t>Housing Choice Algorithm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for Relocation Decision Making, based on Analytical Hierarchy Process</a:t>
            </a:r>
          </a:p>
          <a:p>
            <a:pPr marL="742950" lvl="1" indent="-285750">
              <a:lnSpc>
                <a:spcPts val="1950"/>
              </a:lnSpc>
              <a:buFont typeface="Wingdings" panose="05000000000000000000" pitchFamily="2" charset="2"/>
              <a:buChar char="Ø"/>
            </a:pPr>
            <a:r>
              <a:rPr lang="en-IN" dirty="0"/>
              <a:t>Presence/Absence of Nearby facilities</a:t>
            </a:r>
          </a:p>
          <a:p>
            <a:pPr marL="742950" lvl="1" indent="-285750">
              <a:lnSpc>
                <a:spcPts val="195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Safety, Social Networks</a:t>
            </a:r>
          </a:p>
          <a:p>
            <a:pPr marL="742950" lvl="1" indent="-285750">
              <a:lnSpc>
                <a:spcPts val="195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Proximity to Work-place</a:t>
            </a:r>
          </a:p>
          <a:p>
            <a:pPr marL="742950" lvl="1" indent="-285750">
              <a:lnSpc>
                <a:spcPts val="1950"/>
              </a:lnSpc>
              <a:buFont typeface="Wingdings" panose="05000000000000000000" pitchFamily="2" charset="2"/>
              <a:buChar char="Ø"/>
            </a:pPr>
            <a:r>
              <a:rPr lang="en-IN" dirty="0"/>
              <a:t>Housing Unit and Neighborhood Characteristics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53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F3DC-48A3-4739-9597-AE240DE6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From Relocation to Recovery  </a:t>
            </a:r>
            <a:br>
              <a:rPr lang="en-IN" dirty="0"/>
            </a:br>
            <a:r>
              <a:rPr lang="en-IN" sz="2700" dirty="0"/>
              <a:t>- The Need for a New SDSS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D0F7-E478-4DD6-B991-E43A3B96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From </a:t>
            </a:r>
            <a:r>
              <a:rPr lang="en-IN" b="1" dirty="0"/>
              <a:t>Housing as Economic Development to Housing as Health </a:t>
            </a:r>
            <a:r>
              <a:rPr lang="en-IN" dirty="0"/>
              <a:t>(Layser, et al. 2020)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Multiple gaps in the conception of the impending housing crisis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Need for a people-centred, needs-based approach to housing recovery, instead of depending upon existing programs or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Emergence of New Intersectional Dimensions of Housing Vulnerability </a:t>
            </a:r>
            <a:r>
              <a:rPr lang="en-IN" dirty="0"/>
              <a:t>– Demographic (Race, Age, Gender, Income and Poverty, Housing Tenure, Cost Burden) and Spatial (Racial and Income Segregation) (</a:t>
            </a:r>
            <a:r>
              <a:rPr lang="en-IN" dirty="0">
                <a:hlinkClick r:id="rId2"/>
              </a:rPr>
              <a:t>Luhmann, 2020</a:t>
            </a:r>
            <a:r>
              <a:rPr lang="en-IN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Changes in expectation from available infrastructure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05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9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19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onsider This: COVID-19 Makes Intersectional Research Urgent | The Quad">
            <a:extLst>
              <a:ext uri="{FF2B5EF4-FFF2-40B4-BE49-F238E27FC236}">
                <a16:creationId xmlns:a16="http://schemas.microsoft.com/office/drawing/2014/main" id="{56CAB577-1B3F-4C32-B8B5-F132408AD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5" b="23309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9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6A25E-6031-44B3-AC42-5422CF8D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An Intersectional Approach to Housing Vulnerability</a:t>
            </a:r>
          </a:p>
        </p:txBody>
      </p:sp>
      <p:cxnSp>
        <p:nvCxnSpPr>
          <p:cNvPr id="1037" name="Straight Connector 19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A356F5-30EF-4F79-AD68-DFB67AA3E3AD}"/>
              </a:ext>
            </a:extLst>
          </p:cNvPr>
          <p:cNvSpPr txBox="1"/>
          <p:nvPr/>
        </p:nvSpPr>
        <p:spPr>
          <a:xfrm>
            <a:off x="8258175" y="5293238"/>
            <a:ext cx="363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Photo Credits: Luhmann, 2020, </a:t>
            </a:r>
            <a:r>
              <a:rPr lang="en-US" i="1" dirty="0"/>
              <a:t>Consider This: COVID-19 Makes Intersectional Research Urgent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43563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BCE13-EDC1-48B0-9307-A08B4BE7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Demographic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2DF79-797D-4CB0-ABC5-5034EE57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72" y="640080"/>
            <a:ext cx="3762648" cy="360273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2D0A12-2975-4E39-B63E-84261F47B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1653" y="640079"/>
            <a:ext cx="3972659" cy="3602736"/>
          </a:xfrm>
          <a:prstGeom prst="rect">
            <a:avLst/>
          </a:prstGeom>
        </p:spPr>
      </p:pic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3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C3F04C64-34BF-4185-816F-E094C87BD1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881075"/>
              </p:ext>
            </p:extLst>
          </p:nvPr>
        </p:nvGraphicFramePr>
        <p:xfrm>
          <a:off x="590550" y="1407129"/>
          <a:ext cx="10877550" cy="4822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358490">
                  <a:extLst>
                    <a:ext uri="{9D8B030D-6E8A-4147-A177-3AD203B41FA5}">
                      <a16:colId xmlns:a16="http://schemas.microsoft.com/office/drawing/2014/main" val="1534077078"/>
                    </a:ext>
                  </a:extLst>
                </a:gridCol>
                <a:gridCol w="3758905">
                  <a:extLst>
                    <a:ext uri="{9D8B030D-6E8A-4147-A177-3AD203B41FA5}">
                      <a16:colId xmlns:a16="http://schemas.microsoft.com/office/drawing/2014/main" val="446918295"/>
                    </a:ext>
                  </a:extLst>
                </a:gridCol>
                <a:gridCol w="3760155">
                  <a:extLst>
                    <a:ext uri="{9D8B030D-6E8A-4147-A177-3AD203B41FA5}">
                      <a16:colId xmlns:a16="http://schemas.microsoft.com/office/drawing/2014/main" val="283009032"/>
                    </a:ext>
                  </a:extLst>
                </a:gridCol>
              </a:tblGrid>
              <a:tr h="1249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Chicago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New York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San Francisco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extLst>
                  <a:ext uri="{0D108BD9-81ED-4DB2-BD59-A6C34878D82A}">
                    <a16:rowId xmlns:a16="http://schemas.microsoft.com/office/drawing/2014/main" val="2427241262"/>
                  </a:ext>
                </a:extLst>
              </a:tr>
              <a:tr h="6478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 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Greatest Population Size, Highest Population Density, Greatest number of households belonging to minority populations</a:t>
                      </a:r>
                      <a:endParaRPr lang="en-IN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 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extLst>
                  <a:ext uri="{0D108BD9-81ED-4DB2-BD59-A6C34878D82A}">
                    <a16:rowId xmlns:a16="http://schemas.microsoft.com/office/drawing/2014/main" val="1699151634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Largest Groups of Racial Minorities – Blacks (29%), Latinos (28%)</a:t>
                      </a:r>
                      <a:endParaRPr lang="en-IN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Largest Groups of Racial Minorities – Blacks (24%), Latinos (29%)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Largest Groups of Racial Minorities – Asians (34%), Latinos (15%)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91420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Largest Vulnerable Age Group – 19 years and below (23%)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Largest Vulnerable Age Group – 19 years and below (22%)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Largest Vulnerable Age Group – 65 years and above (17%)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667215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 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Largest number of female headed households</a:t>
                      </a:r>
                      <a:endParaRPr lang="en-IN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 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extLst>
                  <a:ext uri="{0D108BD9-81ED-4DB2-BD59-A6C34878D82A}">
                    <a16:rowId xmlns:a16="http://schemas.microsoft.com/office/drawing/2014/main" val="26548464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Black female-Headed Households (57% of total)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Black (41%) and Latina (39%) female headed households 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Asian (36%) and Black (33%) female headed households 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03"/>
                  </a:ext>
                </a:extLst>
              </a:tr>
              <a:tr h="517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 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>
                          <a:effectLst/>
                        </a:rPr>
                        <a:t> </a:t>
                      </a:r>
                      <a:endParaRPr lang="en-IN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Extremely high values of Median Household Income (112,449$, 2 times of Chicago and New York)</a:t>
                      </a:r>
                      <a:endParaRPr lang="en-IN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179825"/>
                  </a:ext>
                </a:extLst>
              </a:tr>
              <a:tr h="524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Black Households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(MHHI (1-43%))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Black Households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(MHHI (1-24%))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Black Households – Very Acute Disparity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(MHHI (1-70%))</a:t>
                      </a:r>
                      <a:endParaRPr lang="en-IN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878367"/>
                  </a:ext>
                </a:extLst>
              </a:tr>
              <a:tr h="399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>
                          <a:effectLst/>
                        </a:rPr>
                        <a:t> </a:t>
                      </a:r>
                      <a:endParaRPr lang="en-IN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Latino Households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(MHHI (1-31%))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Latino Households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(MHHI (1-31%))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931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468EFC-435D-481D-8E2B-6457FD5C9232}"/>
              </a:ext>
            </a:extLst>
          </p:cNvPr>
          <p:cNvSpPr txBox="1"/>
          <p:nvPr/>
        </p:nvSpPr>
        <p:spPr>
          <a:xfrm>
            <a:off x="590550" y="371475"/>
            <a:ext cx="1087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/>
              <a:t>Indicators of Housing Vulnerability Across the Three Cities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156DD-DCDD-46E2-BE10-69EA631FF70F}"/>
              </a:ext>
            </a:extLst>
          </p:cNvPr>
          <p:cNvSpPr txBox="1"/>
          <p:nvPr/>
        </p:nvSpPr>
        <p:spPr>
          <a:xfrm>
            <a:off x="590550" y="894695"/>
            <a:ext cx="11010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How an Intersectional Analysis of Different Indicators across three cities produces different indicators for assessing housing vulnerability</a:t>
            </a:r>
          </a:p>
        </p:txBody>
      </p:sp>
    </p:spTree>
    <p:extLst>
      <p:ext uri="{BB962C8B-B14F-4D97-AF65-F5344CB8AC3E}">
        <p14:creationId xmlns:p14="http://schemas.microsoft.com/office/powerpoint/2010/main" val="106586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C3F04C64-34BF-4185-816F-E094C87BD1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012122"/>
              </p:ext>
            </p:extLst>
          </p:nvPr>
        </p:nvGraphicFramePr>
        <p:xfrm>
          <a:off x="590550" y="1233249"/>
          <a:ext cx="11071599" cy="419423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690124">
                  <a:extLst>
                    <a:ext uri="{9D8B030D-6E8A-4147-A177-3AD203B41FA5}">
                      <a16:colId xmlns:a16="http://schemas.microsoft.com/office/drawing/2014/main" val="1534077078"/>
                    </a:ext>
                  </a:extLst>
                </a:gridCol>
                <a:gridCol w="3690124">
                  <a:extLst>
                    <a:ext uri="{9D8B030D-6E8A-4147-A177-3AD203B41FA5}">
                      <a16:colId xmlns:a16="http://schemas.microsoft.com/office/drawing/2014/main" val="446918295"/>
                    </a:ext>
                  </a:extLst>
                </a:gridCol>
                <a:gridCol w="3691351">
                  <a:extLst>
                    <a:ext uri="{9D8B030D-6E8A-4147-A177-3AD203B41FA5}">
                      <a16:colId xmlns:a16="http://schemas.microsoft.com/office/drawing/2014/main" val="283009032"/>
                    </a:ext>
                  </a:extLst>
                </a:gridCol>
              </a:tblGrid>
              <a:tr h="1249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Chicago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New York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San Francisco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extLst>
                  <a:ext uri="{0D108BD9-81ED-4DB2-BD59-A6C34878D82A}">
                    <a16:rowId xmlns:a16="http://schemas.microsoft.com/office/drawing/2014/main" val="2427241262"/>
                  </a:ext>
                </a:extLst>
              </a:tr>
              <a:tr h="399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 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 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Asian Households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(MHHI(1-15%))</a:t>
                      </a:r>
                      <a:endParaRPr lang="en-IN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1332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 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Highest Number of Persons below the Poverty Line</a:t>
                      </a:r>
                      <a:endParaRPr lang="en-IN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 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extLst>
                  <a:ext uri="{0D108BD9-81ED-4DB2-BD59-A6C34878D82A}">
                    <a16:rowId xmlns:a16="http://schemas.microsoft.com/office/drawing/2014/main" val="2747094437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Poor Persons below the age of 18 (30%)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Poor Persons below the age of 18 (30%)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Poor Persons between the ages 45-64 years (25%), 64 and above (20%)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83906"/>
                  </a:ext>
                </a:extLst>
              </a:tr>
              <a:tr h="1249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 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>
                          <a:effectLst/>
                        </a:rPr>
                        <a:t> </a:t>
                      </a:r>
                      <a:endParaRPr lang="en-IN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Males above 45 years of age</a:t>
                      </a:r>
                      <a:endParaRPr lang="en-IN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389783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Higher percentage of Female Poverty (56%)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Higher percentage of Female Poverty (56%)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Higher percentage of Female Poverty (52%)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65145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High percentage of poor females below 18 years of age (27%)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High percentage of poor females between 18 and 44 years of age (41%)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High percentage of females above 64 years of age (23%)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56211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>
                          <a:effectLst/>
                        </a:rPr>
                        <a:t> </a:t>
                      </a:r>
                      <a:endParaRPr lang="en-IN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Extremely high number and percentage of renters (67%)</a:t>
                      </a:r>
                      <a:endParaRPr lang="en-IN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High Proportion of renters (62%)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765892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High Proportion of Black Renters (66%)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High Proportion of Latino Renters (83%)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High Proportion of Black Renters (77%)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4790"/>
                  </a:ext>
                </a:extLst>
              </a:tr>
              <a:tr h="3864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All renters earning less than 35,000 USD (78% burdened)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All renters earning less than 50,000 USD (70% burdened)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0" dirty="0">
                          <a:effectLst/>
                        </a:rPr>
                        <a:t>All renters earning less than 75,000 USD (52% rent burdened)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49" marR="32749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2810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38AAF2-58A3-4DB3-94E0-12926A403CDA}"/>
              </a:ext>
            </a:extLst>
          </p:cNvPr>
          <p:cNvSpPr txBox="1"/>
          <p:nvPr/>
        </p:nvSpPr>
        <p:spPr>
          <a:xfrm>
            <a:off x="590550" y="371475"/>
            <a:ext cx="1087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/>
              <a:t>Indicators of Housing Vulnerability and Design Archetypes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426F9-FF1D-4F55-887D-239901681714}"/>
              </a:ext>
            </a:extLst>
          </p:cNvPr>
          <p:cNvSpPr txBox="1"/>
          <p:nvPr/>
        </p:nvSpPr>
        <p:spPr>
          <a:xfrm>
            <a:off x="590550" y="894695"/>
            <a:ext cx="1101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How an Intersectional Analysis of Different Indicators across three cities produces different archetypes for assessing housing vulnerability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5CEB9-32BE-490F-A4B6-7799717F50BB}"/>
              </a:ext>
            </a:extLst>
          </p:cNvPr>
          <p:cNvSpPr txBox="1"/>
          <p:nvPr/>
        </p:nvSpPr>
        <p:spPr>
          <a:xfrm>
            <a:off x="590550" y="5442725"/>
            <a:ext cx="361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19-year old black female headed household earning &lt;35,000 USD living in rental housing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EB8E8-C27D-4138-A44D-1BCCF3096D4C}"/>
              </a:ext>
            </a:extLst>
          </p:cNvPr>
          <p:cNvSpPr txBox="1"/>
          <p:nvPr/>
        </p:nvSpPr>
        <p:spPr>
          <a:xfrm>
            <a:off x="4362449" y="5442725"/>
            <a:ext cx="361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35-year old Latina female headed household earning &lt;50,000 USD, comprising two young children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16D2F-E0E9-4CEA-8133-F1E0BC394F6C}"/>
              </a:ext>
            </a:extLst>
          </p:cNvPr>
          <p:cNvSpPr txBox="1"/>
          <p:nvPr/>
        </p:nvSpPr>
        <p:spPr>
          <a:xfrm>
            <a:off x="7981949" y="5427485"/>
            <a:ext cx="361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65-year old married Asian couple, running a small business earning &lt;75,000 USD per year</a:t>
            </a:r>
          </a:p>
        </p:txBody>
      </p:sp>
    </p:spTree>
    <p:extLst>
      <p:ext uri="{BB962C8B-B14F-4D97-AF65-F5344CB8AC3E}">
        <p14:creationId xmlns:p14="http://schemas.microsoft.com/office/powerpoint/2010/main" val="408186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6C2D3D-A96C-4966-B8BA-B89ABBAF4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9" r="300" b="4690"/>
          <a:stretch/>
        </p:blipFill>
        <p:spPr>
          <a:xfrm>
            <a:off x="498189" y="220823"/>
            <a:ext cx="3291972" cy="35025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292EF5-781D-4BB1-90AF-AE21D48DF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11" b="-6"/>
          <a:stretch/>
        </p:blipFill>
        <p:spPr>
          <a:xfrm>
            <a:off x="4057095" y="3737261"/>
            <a:ext cx="3519499" cy="2451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F60077-4C3E-4DC5-AF44-C98174C198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16" b="4"/>
          <a:stretch/>
        </p:blipFill>
        <p:spPr>
          <a:xfrm>
            <a:off x="240843" y="3737262"/>
            <a:ext cx="3806664" cy="2451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E72C1F-D85B-459A-9F17-4A52513BDB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11" t="3110" r="787" b="6381"/>
          <a:stretch/>
        </p:blipFill>
        <p:spPr>
          <a:xfrm>
            <a:off x="3956447" y="300164"/>
            <a:ext cx="3291422" cy="3423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20988-633D-42C2-A1BE-A00BA07FD318}"/>
              </a:ext>
            </a:extLst>
          </p:cNvPr>
          <p:cNvSpPr txBox="1"/>
          <p:nvPr/>
        </p:nvSpPr>
        <p:spPr>
          <a:xfrm>
            <a:off x="5638800" y="29741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5CF70-9B19-481A-A370-E446307FD6DF}"/>
              </a:ext>
            </a:extLst>
          </p:cNvPr>
          <p:cNvSpPr txBox="1"/>
          <p:nvPr/>
        </p:nvSpPr>
        <p:spPr>
          <a:xfrm>
            <a:off x="7764225" y="711951"/>
            <a:ext cx="43200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Segregation is primarily against Blacks/African Americans in Chicago, Blacks and Latinos in New York City and against Asians and Blacks in San Francisco.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Spatial Vulnerability through Dissimilarity is very high in case of Chicago and New York City (above 0.5)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Despite very high population, least interaction among races in NYC, greatest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Very high Income Disparity across census tracts (based on race) in Chicago and NYC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Lesser income disparity across census tracts based on race, but disproportionately high values of MHHI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Locational Archetypes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West and South Side Chicago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Brooklyn, Bronx and Queens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South East San Francisco/District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77D9E-C813-44BC-BAB0-AFB81C99A932}"/>
              </a:ext>
            </a:extLst>
          </p:cNvPr>
          <p:cNvSpPr txBox="1"/>
          <p:nvPr/>
        </p:nvSpPr>
        <p:spPr>
          <a:xfrm>
            <a:off x="7414155" y="143152"/>
            <a:ext cx="467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/>
              <a:t>Spatial Analysis - Segregation</a:t>
            </a:r>
          </a:p>
        </p:txBody>
      </p:sp>
    </p:spTree>
    <p:extLst>
      <p:ext uri="{BB962C8B-B14F-4D97-AF65-F5344CB8AC3E}">
        <p14:creationId xmlns:p14="http://schemas.microsoft.com/office/powerpoint/2010/main" val="511910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1365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Wingdings</vt:lpstr>
      <vt:lpstr>RetrospectVTI</vt:lpstr>
      <vt:lpstr>Intersectional Approach to Covid-19 Vulnerability as a Design Framework for Housing Spatial Decision Support Systems</vt:lpstr>
      <vt:lpstr>Structure</vt:lpstr>
      <vt:lpstr>Normative Model  Housing Spatial Decision Support for Relocation Assistance (Johnson, 2005; Sriraj, et al. 2006)</vt:lpstr>
      <vt:lpstr>From Relocation to Recovery   - The Need for a New SDSS</vt:lpstr>
      <vt:lpstr>An Intersectional Approach to Housing Vulnerability</vt:lpstr>
      <vt:lpstr>Demographic Analysis</vt:lpstr>
      <vt:lpstr>PowerPoint Presentation</vt:lpstr>
      <vt:lpstr>PowerPoint Presentation</vt:lpstr>
      <vt:lpstr>PowerPoint Presentation</vt:lpstr>
      <vt:lpstr>Implications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Intersectional Approach to Covid-19 Vulnerability as a Design Framework for Housing Spatial Decision Support Systems</dc:title>
  <dc:creator>Arpita Banerjee</dc:creator>
  <cp:lastModifiedBy>Arpita Banerjee</cp:lastModifiedBy>
  <cp:revision>19</cp:revision>
  <dcterms:created xsi:type="dcterms:W3CDTF">2021-04-28T06:16:04Z</dcterms:created>
  <dcterms:modified xsi:type="dcterms:W3CDTF">2021-04-29T23:49:43Z</dcterms:modified>
</cp:coreProperties>
</file>