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3"/>
  </p:sldMasterIdLst>
  <p:sldIdLst>
    <p:sldId id="256" r:id="rId4"/>
    <p:sldId id="258" r:id="rId5"/>
    <p:sldId id="280" r:id="rId6"/>
    <p:sldId id="283" r:id="rId7"/>
    <p:sldId id="282" r:id="rId8"/>
    <p:sldId id="291" r:id="rId9"/>
    <p:sldId id="290" r:id="rId10"/>
    <p:sldId id="289" r:id="rId11"/>
    <p:sldId id="287" r:id="rId12"/>
    <p:sldId id="288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8674F-2376-4EFE-B89B-A04FDDF9346C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E85F13-33D8-42AD-86DD-512F171A07BC}">
      <dgm:prSet custT="1"/>
      <dgm:spPr/>
      <dgm:t>
        <a:bodyPr/>
        <a:lstStyle/>
        <a:p>
          <a:r>
            <a:rPr lang="en-US" sz="3600" b="0" i="0" dirty="0">
              <a:latin typeface="Bahnschrift Condensed" panose="020B0502040204020203" pitchFamily="34" charset="0"/>
            </a:rPr>
            <a:t>Deep Learning - Use this dataset to detect age: https://www.kaggle.com/datasets/arashnic/faces-age-detection-dataset. Build two deep models - one from scratch and the other using a pretrained model to obtain embeddings of the given data. Compare the performances.</a:t>
          </a:r>
          <a:endParaRPr lang="en-US" sz="3600" dirty="0">
            <a:latin typeface="Bahnschrift Condensed" panose="020B0502040204020203" pitchFamily="34" charset="0"/>
          </a:endParaRPr>
        </a:p>
      </dgm:t>
    </dgm:pt>
    <dgm:pt modelId="{145D9038-F1AA-4DE1-9D09-AFC1506561D5}" type="parTrans" cxnId="{361A0FF6-602F-4155-9C4B-ECAD88A8612A}">
      <dgm:prSet/>
      <dgm:spPr/>
      <dgm:t>
        <a:bodyPr/>
        <a:lstStyle/>
        <a:p>
          <a:endParaRPr lang="en-US"/>
        </a:p>
      </dgm:t>
    </dgm:pt>
    <dgm:pt modelId="{EB62207A-7579-446C-9D23-C8A38C4E23F4}" type="sibTrans" cxnId="{361A0FF6-602F-4155-9C4B-ECAD88A8612A}">
      <dgm:prSet/>
      <dgm:spPr/>
      <dgm:t>
        <a:bodyPr/>
        <a:lstStyle/>
        <a:p>
          <a:endParaRPr lang="en-US"/>
        </a:p>
      </dgm:t>
    </dgm:pt>
    <dgm:pt modelId="{8F607DFB-D038-4760-A822-5203E07BC026}" type="pres">
      <dgm:prSet presAssocID="{F1C8674F-2376-4EFE-B89B-A04FDDF9346C}" presName="vert0" presStyleCnt="0">
        <dgm:presLayoutVars>
          <dgm:dir/>
          <dgm:animOne val="branch"/>
          <dgm:animLvl val="lvl"/>
        </dgm:presLayoutVars>
      </dgm:prSet>
      <dgm:spPr/>
    </dgm:pt>
    <dgm:pt modelId="{7B5FFA41-D5C8-4948-9C3D-6DD481B0BA99}" type="pres">
      <dgm:prSet presAssocID="{B9E85F13-33D8-42AD-86DD-512F171A07BC}" presName="thickLine" presStyleLbl="alignNode1" presStyleIdx="0" presStyleCnt="1"/>
      <dgm:spPr/>
    </dgm:pt>
    <dgm:pt modelId="{99C5FCB9-A425-459B-BD14-337F2E303F70}" type="pres">
      <dgm:prSet presAssocID="{B9E85F13-33D8-42AD-86DD-512F171A07BC}" presName="horz1" presStyleCnt="0"/>
      <dgm:spPr/>
    </dgm:pt>
    <dgm:pt modelId="{281320FF-6FC6-40A3-98AA-55430D678C58}" type="pres">
      <dgm:prSet presAssocID="{B9E85F13-33D8-42AD-86DD-512F171A07BC}" presName="tx1" presStyleLbl="revTx" presStyleIdx="0" presStyleCnt="1"/>
      <dgm:spPr/>
    </dgm:pt>
    <dgm:pt modelId="{99BC3D7E-AC72-4A65-B442-32691CDE7D1C}" type="pres">
      <dgm:prSet presAssocID="{B9E85F13-33D8-42AD-86DD-512F171A07BC}" presName="vert1" presStyleCnt="0"/>
      <dgm:spPr/>
    </dgm:pt>
  </dgm:ptLst>
  <dgm:cxnLst>
    <dgm:cxn modelId="{AE92280D-D55B-4497-9063-5727773737EC}" type="presOf" srcId="{F1C8674F-2376-4EFE-B89B-A04FDDF9346C}" destId="{8F607DFB-D038-4760-A822-5203E07BC026}" srcOrd="0" destOrd="0" presId="urn:microsoft.com/office/officeart/2008/layout/LinedList"/>
    <dgm:cxn modelId="{BD9AC68D-7EA9-48E0-BB7B-16F21AA8E76F}" type="presOf" srcId="{B9E85F13-33D8-42AD-86DD-512F171A07BC}" destId="{281320FF-6FC6-40A3-98AA-55430D678C58}" srcOrd="0" destOrd="0" presId="urn:microsoft.com/office/officeart/2008/layout/LinedList"/>
    <dgm:cxn modelId="{361A0FF6-602F-4155-9C4B-ECAD88A8612A}" srcId="{F1C8674F-2376-4EFE-B89B-A04FDDF9346C}" destId="{B9E85F13-33D8-42AD-86DD-512F171A07BC}" srcOrd="0" destOrd="0" parTransId="{145D9038-F1AA-4DE1-9D09-AFC1506561D5}" sibTransId="{EB62207A-7579-446C-9D23-C8A38C4E23F4}"/>
    <dgm:cxn modelId="{17A72D93-91DF-4582-A171-7984E64F8C40}" type="presParOf" srcId="{8F607DFB-D038-4760-A822-5203E07BC026}" destId="{7B5FFA41-D5C8-4948-9C3D-6DD481B0BA99}" srcOrd="0" destOrd="0" presId="urn:microsoft.com/office/officeart/2008/layout/LinedList"/>
    <dgm:cxn modelId="{9CFEFAAD-6658-4756-B537-595DFB52C362}" type="presParOf" srcId="{8F607DFB-D038-4760-A822-5203E07BC026}" destId="{99C5FCB9-A425-459B-BD14-337F2E303F70}" srcOrd="1" destOrd="0" presId="urn:microsoft.com/office/officeart/2008/layout/LinedList"/>
    <dgm:cxn modelId="{537CB05F-F11E-4175-8F74-DDDAA05927EE}" type="presParOf" srcId="{99C5FCB9-A425-459B-BD14-337F2E303F70}" destId="{281320FF-6FC6-40A3-98AA-55430D678C58}" srcOrd="0" destOrd="0" presId="urn:microsoft.com/office/officeart/2008/layout/LinedList"/>
    <dgm:cxn modelId="{9F7792C7-5ED3-474C-A761-4B2A83278A72}" type="presParOf" srcId="{99C5FCB9-A425-459B-BD14-337F2E303F70}" destId="{99BC3D7E-AC72-4A65-B442-32691CDE7D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FFA41-D5C8-4948-9C3D-6DD481B0BA99}">
      <dsp:nvSpPr>
        <dsp:cNvPr id="0" name=""/>
        <dsp:cNvSpPr/>
      </dsp:nvSpPr>
      <dsp:spPr>
        <a:xfrm>
          <a:off x="0" y="2248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1320FF-6FC6-40A3-98AA-55430D678C58}">
      <dsp:nvSpPr>
        <dsp:cNvPr id="0" name=""/>
        <dsp:cNvSpPr/>
      </dsp:nvSpPr>
      <dsp:spPr>
        <a:xfrm>
          <a:off x="0" y="2248"/>
          <a:ext cx="6046132" cy="460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Bahnschrift Condensed" panose="020B0502040204020203" pitchFamily="34" charset="0"/>
            </a:rPr>
            <a:t>Deep Learning - Use this dataset to detect age: https://www.kaggle.com/datasets/arashnic/faces-age-detection-dataset. Build two deep models - one from scratch and the other using a pretrained model to obtain embeddings of the given data. Compare the performances.</a:t>
          </a:r>
          <a:endParaRPr lang="en-US" sz="3600" kern="1200" dirty="0">
            <a:latin typeface="Bahnschrift Condensed" panose="020B0502040204020203" pitchFamily="34" charset="0"/>
          </a:endParaRPr>
        </a:p>
      </dsp:txBody>
      <dsp:txXfrm>
        <a:off x="0" y="2248"/>
        <a:ext cx="6046132" cy="4601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0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67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1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7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0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7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8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7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0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>
            <a:extLst>
              <a:ext uri="{FF2B5EF4-FFF2-40B4-BE49-F238E27FC236}">
                <a16:creationId xmlns:a16="http://schemas.microsoft.com/office/drawing/2014/main" id="{10EBFA5D-6F07-68FA-4D4A-91E97E1A6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981" r="-1" b="-1"/>
          <a:stretch/>
        </p:blipFill>
        <p:spPr>
          <a:xfrm>
            <a:off x="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9DA03-30A8-CB9C-8159-1FB674892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454" y="491067"/>
            <a:ext cx="9144000" cy="52916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3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AGE DETECTION- Using deep learning</a:t>
            </a:r>
            <a:br>
              <a:rPr lang="en-US" sz="5300" dirty="0"/>
            </a:br>
            <a:br>
              <a:rPr lang="en-US" sz="5300" dirty="0"/>
            </a:br>
            <a:br>
              <a:rPr lang="en-US" sz="5300" dirty="0"/>
            </a:br>
            <a:endParaRPr lang="en-US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181B1-4F8F-3C24-6AED-50EF19F42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9320" y="5387322"/>
            <a:ext cx="6452680" cy="201848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400" b="1" i="1" dirty="0">
                <a:latin typeface="Arial Black" panose="020B0A04020102020204" pitchFamily="34" charset="0"/>
              </a:rPr>
              <a:t>By</a:t>
            </a:r>
          </a:p>
          <a:p>
            <a:pPr algn="ctr">
              <a:lnSpc>
                <a:spcPct val="100000"/>
              </a:lnSpc>
            </a:pPr>
            <a:r>
              <a:rPr lang="en-US" sz="3400" b="1" i="1" dirty="0">
                <a:latin typeface="Arial Black" panose="020B0A04020102020204" pitchFamily="34" charset="0"/>
              </a:rPr>
              <a:t>             - ARPITA DESAI</a:t>
            </a:r>
          </a:p>
          <a:p>
            <a:pPr algn="ctr"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215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0715-DEEA-8240-40EE-7734DFEB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62" y="756243"/>
            <a:ext cx="3994471" cy="5076826"/>
          </a:xfrm>
        </p:spPr>
        <p:txBody>
          <a:bodyPr anchor="ctr">
            <a:normAutofit/>
          </a:bodyPr>
          <a:lstStyle/>
          <a:p>
            <a:br>
              <a:rPr lang="en-US" sz="4000"/>
            </a:br>
            <a:endParaRPr lang="en-US" sz="40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F896-8462-9E59-9296-754D91D9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88962-BAFB-A61C-9B42-61F7B2EECEC3}"/>
              </a:ext>
            </a:extLst>
          </p:cNvPr>
          <p:cNvSpPr txBox="1"/>
          <p:nvPr/>
        </p:nvSpPr>
        <p:spPr>
          <a:xfrm>
            <a:off x="4879874" y="277712"/>
            <a:ext cx="62537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4253A-3A2D-06C5-07CA-94181F93F12C}"/>
              </a:ext>
            </a:extLst>
          </p:cNvPr>
          <p:cNvSpPr txBox="1"/>
          <p:nvPr/>
        </p:nvSpPr>
        <p:spPr>
          <a:xfrm>
            <a:off x="4869263" y="1203708"/>
            <a:ext cx="703803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endParaRPr lang="en-US">
              <a:latin typeface="Bahnschrift Condensed"/>
            </a:endParaRPr>
          </a:p>
          <a:p>
            <a:pPr marL="285750" indent="-285750">
              <a:buFont typeface="Wingdings,Sans-Serif"/>
              <a:buChar char="Ø"/>
            </a:pPr>
            <a:endParaRPr lang="en-US" sz="2800">
              <a:latin typeface="Bahnschrift Condensed"/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US" sz="2800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 sz="16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9E0F6-B871-E295-C282-5F74BE3493D5}"/>
              </a:ext>
            </a:extLst>
          </p:cNvPr>
          <p:cNvSpPr txBox="1"/>
          <p:nvPr/>
        </p:nvSpPr>
        <p:spPr>
          <a:xfrm>
            <a:off x="766183" y="2903554"/>
            <a:ext cx="3914670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SUMMARY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5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B8E9E9-99A8-BDD7-1C98-A94EEAFDC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92" y="1363047"/>
            <a:ext cx="6628562" cy="42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30815-DED8-7E02-7048-75254C7B1F9B}"/>
              </a:ext>
            </a:extLst>
          </p:cNvPr>
          <p:cNvSpPr txBox="1"/>
          <p:nvPr/>
        </p:nvSpPr>
        <p:spPr>
          <a:xfrm>
            <a:off x="3814430" y="2460993"/>
            <a:ext cx="57415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i="1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78671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97C7-7FF3-818F-94C7-4EC83498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6732C5-676C-48F3-FF2D-5C502437C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930749"/>
              </p:ext>
            </p:extLst>
          </p:nvPr>
        </p:nvGraphicFramePr>
        <p:xfrm>
          <a:off x="5102900" y="1126067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855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0715-DEEA-8240-40EE-7734DFEB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62" y="756243"/>
            <a:ext cx="3994471" cy="507682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DATA PRE-PROCESSING</a:t>
            </a:r>
            <a:br>
              <a:rPr lang="en-US" sz="4000" dirty="0"/>
            </a:br>
            <a:endParaRPr lang="en-US" sz="40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F896-8462-9E59-9296-754D91D9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88962-BAFB-A61C-9B42-61F7B2EECEC3}"/>
              </a:ext>
            </a:extLst>
          </p:cNvPr>
          <p:cNvSpPr txBox="1"/>
          <p:nvPr/>
        </p:nvSpPr>
        <p:spPr>
          <a:xfrm>
            <a:off x="4879874" y="277712"/>
            <a:ext cx="62537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4253A-3A2D-06C5-07CA-94181F93F12C}"/>
              </a:ext>
            </a:extLst>
          </p:cNvPr>
          <p:cNvSpPr txBox="1"/>
          <p:nvPr/>
        </p:nvSpPr>
        <p:spPr>
          <a:xfrm>
            <a:off x="4969746" y="1714499"/>
            <a:ext cx="7038031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endParaRPr lang="en-US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r>
              <a:rPr lang="en-US" sz="2800">
                <a:latin typeface="Bahnschrift Condensed"/>
              </a:rPr>
              <a:t> Input Image Resizing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800">
                <a:latin typeface="Bahnschrift Condensed"/>
                <a:ea typeface="+mn-lt"/>
                <a:cs typeface="+mn-lt"/>
              </a:rPr>
              <a:t> Denoising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800">
                <a:latin typeface="Bahnschrift Condensed"/>
                <a:ea typeface="+mn-lt"/>
                <a:cs typeface="+mn-lt"/>
              </a:rPr>
              <a:t> Image Normalization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800">
                <a:latin typeface="Bahnschrift Condensed"/>
                <a:ea typeface="+mn-lt"/>
                <a:cs typeface="+mn-lt"/>
              </a:rPr>
              <a:t> Categorical Encoding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800">
                <a:latin typeface="Bahnschrift Condensed"/>
                <a:ea typeface="+mn-lt"/>
                <a:cs typeface="+mn-lt"/>
              </a:rPr>
              <a:t>Data Augmentation</a:t>
            </a:r>
          </a:p>
          <a:p>
            <a:pPr marL="285750" indent="-285750">
              <a:buFont typeface="Wingdings,Sans-Serif"/>
              <a:buChar char="Ø"/>
            </a:pPr>
            <a:endParaRPr lang="en-US" sz="2800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 sz="16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0715-DEEA-8240-40EE-7734DFEB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62" y="756243"/>
            <a:ext cx="3994471" cy="5076826"/>
          </a:xfrm>
        </p:spPr>
        <p:txBody>
          <a:bodyPr anchor="ctr">
            <a:normAutofit/>
          </a:bodyPr>
          <a:lstStyle/>
          <a:p>
            <a:br>
              <a:rPr lang="en-US" sz="4000"/>
            </a:br>
            <a:endParaRPr lang="en-US" sz="40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F896-8462-9E59-9296-754D91D9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88962-BAFB-A61C-9B42-61F7B2EECEC3}"/>
              </a:ext>
            </a:extLst>
          </p:cNvPr>
          <p:cNvSpPr txBox="1"/>
          <p:nvPr/>
        </p:nvSpPr>
        <p:spPr>
          <a:xfrm>
            <a:off x="4879874" y="277712"/>
            <a:ext cx="62537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4253A-3A2D-06C5-07CA-94181F93F12C}"/>
              </a:ext>
            </a:extLst>
          </p:cNvPr>
          <p:cNvSpPr txBox="1"/>
          <p:nvPr/>
        </p:nvSpPr>
        <p:spPr>
          <a:xfrm>
            <a:off x="4969747" y="1387926"/>
            <a:ext cx="703803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When dealing with an image processing problem and the input images come in different sizes the resize function is used to resize all input images to a fixed size, in our case we resized input images to 100x100</a:t>
            </a: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7C0BCA-B8BB-FDA8-F9AE-49F2E0CB2AF9}"/>
              </a:ext>
            </a:extLst>
          </p:cNvPr>
          <p:cNvSpPr txBox="1">
            <a:spLocks/>
          </p:cNvSpPr>
          <p:nvPr/>
        </p:nvSpPr>
        <p:spPr>
          <a:xfrm>
            <a:off x="850250" y="1126358"/>
            <a:ext cx="4120076" cy="1760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IMAGE RESIZING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8D570E-0139-E8C3-9DF2-EF22B4B74A86}"/>
              </a:ext>
            </a:extLst>
          </p:cNvPr>
          <p:cNvSpPr txBox="1">
            <a:spLocks/>
          </p:cNvSpPr>
          <p:nvPr/>
        </p:nvSpPr>
        <p:spPr>
          <a:xfrm>
            <a:off x="808381" y="3621698"/>
            <a:ext cx="4120076" cy="1760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DENOISING</a:t>
            </a:r>
            <a:endParaRPr lang="en-US" sz="40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D09C9-7257-CABA-318D-C184956AB56B}"/>
              </a:ext>
            </a:extLst>
          </p:cNvPr>
          <p:cNvSpPr txBox="1"/>
          <p:nvPr/>
        </p:nvSpPr>
        <p:spPr>
          <a:xfrm>
            <a:off x="4965560" y="3826747"/>
            <a:ext cx="646862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 It is a process to reserve the details of an image while removing the random noise from the image as far as possible</a:t>
            </a:r>
          </a:p>
          <a:p>
            <a:r>
              <a:rPr lang="en-US" sz="2000" dirty="0">
                <a:ea typeface="+mn-lt"/>
                <a:cs typeface="+mn-lt"/>
              </a:rPr>
              <a:t>Median denoising is used to remove the noise from the data. The advantage is it preserves edges while removing the noise from our image.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275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0715-DEEA-8240-40EE-7734DFEB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62" y="756243"/>
            <a:ext cx="3994471" cy="5076826"/>
          </a:xfrm>
        </p:spPr>
        <p:txBody>
          <a:bodyPr anchor="ctr">
            <a:normAutofit/>
          </a:bodyPr>
          <a:lstStyle/>
          <a:p>
            <a:br>
              <a:rPr lang="en-US" sz="4000"/>
            </a:br>
            <a:endParaRPr lang="en-US" sz="40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F896-8462-9E59-9296-754D91D9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88962-BAFB-A61C-9B42-61F7B2EECEC3}"/>
              </a:ext>
            </a:extLst>
          </p:cNvPr>
          <p:cNvSpPr txBox="1"/>
          <p:nvPr/>
        </p:nvSpPr>
        <p:spPr>
          <a:xfrm>
            <a:off x="4879874" y="277712"/>
            <a:ext cx="62537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4253A-3A2D-06C5-07CA-94181F93F12C}"/>
              </a:ext>
            </a:extLst>
          </p:cNvPr>
          <p:cNvSpPr txBox="1"/>
          <p:nvPr/>
        </p:nvSpPr>
        <p:spPr>
          <a:xfrm>
            <a:off x="4936252" y="1337686"/>
            <a:ext cx="703803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Image normalization is a process, often used in the preparation of data sets for artificial intelligence (AI), in which multiple images are put into a common statistical distribution in terms of size and pixel values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842DC7-F346-A436-E1A6-921BC559278C}"/>
              </a:ext>
            </a:extLst>
          </p:cNvPr>
          <p:cNvSpPr txBox="1">
            <a:spLocks/>
          </p:cNvSpPr>
          <p:nvPr/>
        </p:nvSpPr>
        <p:spPr>
          <a:xfrm>
            <a:off x="146866" y="1067742"/>
            <a:ext cx="4538757" cy="1760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IMAGE NORMALIZATION</a:t>
            </a:r>
            <a:endParaRPr lang="en-US" sz="40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A9426F-DE06-2F34-A034-135802302431}"/>
              </a:ext>
            </a:extLst>
          </p:cNvPr>
          <p:cNvSpPr txBox="1">
            <a:spLocks/>
          </p:cNvSpPr>
          <p:nvPr/>
        </p:nvSpPr>
        <p:spPr>
          <a:xfrm>
            <a:off x="146865" y="3872906"/>
            <a:ext cx="4538757" cy="1760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CATEGORICAL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A8D5A-3409-7192-E68D-4DD9380BFAF2}"/>
              </a:ext>
            </a:extLst>
          </p:cNvPr>
          <p:cNvSpPr txBox="1"/>
          <p:nvPr/>
        </p:nvSpPr>
        <p:spPr>
          <a:xfrm>
            <a:off x="4971840" y="4304043"/>
            <a:ext cx="61127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encoded the data using categorical encoding for 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389116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0715-DEEA-8240-40EE-7734DFEB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62" y="756243"/>
            <a:ext cx="3994471" cy="5076826"/>
          </a:xfrm>
        </p:spPr>
        <p:txBody>
          <a:bodyPr anchor="ctr">
            <a:normAutofit/>
          </a:bodyPr>
          <a:lstStyle/>
          <a:p>
            <a:br>
              <a:rPr lang="en-US" sz="4000"/>
            </a:br>
            <a:endParaRPr lang="en-US" sz="40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F896-8462-9E59-9296-754D91D9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88962-BAFB-A61C-9B42-61F7B2EECEC3}"/>
              </a:ext>
            </a:extLst>
          </p:cNvPr>
          <p:cNvSpPr txBox="1"/>
          <p:nvPr/>
        </p:nvSpPr>
        <p:spPr>
          <a:xfrm>
            <a:off x="4879874" y="277712"/>
            <a:ext cx="62537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4253A-3A2D-06C5-07CA-94181F93F12C}"/>
              </a:ext>
            </a:extLst>
          </p:cNvPr>
          <p:cNvSpPr txBox="1"/>
          <p:nvPr/>
        </p:nvSpPr>
        <p:spPr>
          <a:xfrm>
            <a:off x="4969746" y="3807906"/>
            <a:ext cx="702965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endParaRPr lang="en-US" sz="2000">
              <a:latin typeface="Bahnschrift Condensed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US" sz="2000">
              <a:latin typeface="Bahnschrift Condensed"/>
            </a:endParaRPr>
          </a:p>
          <a:p>
            <a:endParaRPr lang="en-US" sz="2000">
              <a:latin typeface="Bahnschrift Condensed"/>
            </a:endParaRPr>
          </a:p>
          <a:p>
            <a:endParaRPr lang="en-US" sz="2000">
              <a:latin typeface="Bahnschrift Condensed"/>
            </a:endParaRPr>
          </a:p>
          <a:p>
            <a:endParaRPr lang="en-US" sz="2000">
              <a:latin typeface="Bahnschrift Condensed"/>
            </a:endParaRPr>
          </a:p>
          <a:p>
            <a:endParaRPr lang="en-US" sz="20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0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0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000">
              <a:latin typeface="Bahnschrift Condensed"/>
            </a:endParaRPr>
          </a:p>
          <a:p>
            <a:endParaRPr lang="en-US" sz="2000">
              <a:latin typeface="Bahnschrift Condensed"/>
            </a:endParaRPr>
          </a:p>
          <a:p>
            <a:endParaRPr lang="en-US" sz="2000"/>
          </a:p>
          <a:p>
            <a:pPr marL="285750" indent="-285750">
              <a:buFont typeface="Wingdings"/>
              <a:buChar char="Ø"/>
            </a:pP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E9518-23DC-D77D-3E81-8E96C1030684}"/>
              </a:ext>
            </a:extLst>
          </p:cNvPr>
          <p:cNvSpPr txBox="1"/>
          <p:nvPr/>
        </p:nvSpPr>
        <p:spPr>
          <a:xfrm>
            <a:off x="642675" y="1161841"/>
            <a:ext cx="37827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CLASS VISUALIZATION</a:t>
            </a:r>
          </a:p>
        </p:txBody>
      </p:sp>
      <p:pic>
        <p:nvPicPr>
          <p:cNvPr id="9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AF8578C-9C9D-A2D4-D190-2E2A2270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433" y="407272"/>
            <a:ext cx="5732584" cy="2853105"/>
          </a:xfrm>
          <a:prstGeom prst="rect">
            <a:avLst/>
          </a:prstGeom>
        </p:spPr>
      </p:pic>
      <p:pic>
        <p:nvPicPr>
          <p:cNvPr id="5" name="Picture 10" descr="Text&#10;&#10;Description automatically generated">
            <a:extLst>
              <a:ext uri="{FF2B5EF4-FFF2-40B4-BE49-F238E27FC236}">
                <a16:creationId xmlns:a16="http://schemas.microsoft.com/office/drawing/2014/main" id="{CC22A85C-F68E-54BF-2C7C-1E308315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928" y="3556040"/>
            <a:ext cx="5757704" cy="32293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2C5D5D-BA30-836A-53A9-DC1273CFCDE2}"/>
              </a:ext>
            </a:extLst>
          </p:cNvPr>
          <p:cNvSpPr txBox="1"/>
          <p:nvPr/>
        </p:nvSpPr>
        <p:spPr>
          <a:xfrm>
            <a:off x="644769" y="4339631"/>
            <a:ext cx="34331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VGG MODEL</a:t>
            </a:r>
          </a:p>
        </p:txBody>
      </p:sp>
    </p:spTree>
    <p:extLst>
      <p:ext uri="{BB962C8B-B14F-4D97-AF65-F5344CB8AC3E}">
        <p14:creationId xmlns:p14="http://schemas.microsoft.com/office/powerpoint/2010/main" val="5764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0715-DEEA-8240-40EE-7734DFEB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62" y="756243"/>
            <a:ext cx="3994471" cy="5076826"/>
          </a:xfrm>
        </p:spPr>
        <p:txBody>
          <a:bodyPr anchor="ctr">
            <a:normAutofit/>
          </a:bodyPr>
          <a:lstStyle/>
          <a:p>
            <a:br>
              <a:rPr lang="en-US" sz="4000"/>
            </a:br>
            <a:endParaRPr lang="en-US" sz="40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F896-8462-9E59-9296-754D91D9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88962-BAFB-A61C-9B42-61F7B2EECEC3}"/>
              </a:ext>
            </a:extLst>
          </p:cNvPr>
          <p:cNvSpPr txBox="1"/>
          <p:nvPr/>
        </p:nvSpPr>
        <p:spPr>
          <a:xfrm>
            <a:off x="4879874" y="277712"/>
            <a:ext cx="62537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4253A-3A2D-06C5-07CA-94181F93F12C}"/>
              </a:ext>
            </a:extLst>
          </p:cNvPr>
          <p:cNvSpPr txBox="1"/>
          <p:nvPr/>
        </p:nvSpPr>
        <p:spPr>
          <a:xfrm>
            <a:off x="4869263" y="1203708"/>
            <a:ext cx="703803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endParaRPr lang="en-US">
              <a:latin typeface="Bahnschrift Condensed"/>
            </a:endParaRPr>
          </a:p>
          <a:p>
            <a:pPr marL="285750" indent="-285750">
              <a:buFont typeface="Wingdings,Sans-Serif"/>
              <a:buChar char="Ø"/>
            </a:pPr>
            <a:endParaRPr lang="en-US" sz="2800">
              <a:latin typeface="Bahnschrift Condensed"/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US" sz="2800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 sz="16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868F4C6-2E28-357C-5FF4-E1F152A5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690" y="132303"/>
            <a:ext cx="6240488" cy="659339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1ABA667C-213B-E4DB-A229-3F175888A655}"/>
              </a:ext>
            </a:extLst>
          </p:cNvPr>
          <p:cNvSpPr txBox="1"/>
          <p:nvPr/>
        </p:nvSpPr>
        <p:spPr>
          <a:xfrm>
            <a:off x="833173" y="2468126"/>
            <a:ext cx="3495989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DEEP CNN MODEL</a:t>
            </a:r>
          </a:p>
        </p:txBody>
      </p:sp>
    </p:spTree>
    <p:extLst>
      <p:ext uri="{BB962C8B-B14F-4D97-AF65-F5344CB8AC3E}">
        <p14:creationId xmlns:p14="http://schemas.microsoft.com/office/powerpoint/2010/main" val="309002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0715-DEEA-8240-40EE-7734DFEB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62" y="756243"/>
            <a:ext cx="3994471" cy="5076826"/>
          </a:xfrm>
        </p:spPr>
        <p:txBody>
          <a:bodyPr anchor="ctr">
            <a:normAutofit/>
          </a:bodyPr>
          <a:lstStyle/>
          <a:p>
            <a:br>
              <a:rPr lang="en-US" sz="4000"/>
            </a:br>
            <a:endParaRPr lang="en-US" sz="40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F896-8462-9E59-9296-754D91D9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88962-BAFB-A61C-9B42-61F7B2EECEC3}"/>
              </a:ext>
            </a:extLst>
          </p:cNvPr>
          <p:cNvSpPr txBox="1"/>
          <p:nvPr/>
        </p:nvSpPr>
        <p:spPr>
          <a:xfrm>
            <a:off x="4879874" y="277712"/>
            <a:ext cx="62537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4253A-3A2D-06C5-07CA-94181F93F12C}"/>
              </a:ext>
            </a:extLst>
          </p:cNvPr>
          <p:cNvSpPr txBox="1"/>
          <p:nvPr/>
        </p:nvSpPr>
        <p:spPr>
          <a:xfrm>
            <a:off x="4869263" y="1203708"/>
            <a:ext cx="703803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endParaRPr lang="en-US">
              <a:latin typeface="Bahnschrift Condensed"/>
            </a:endParaRPr>
          </a:p>
          <a:p>
            <a:pPr marL="285750" indent="-285750">
              <a:buFont typeface="Wingdings,Sans-Serif"/>
              <a:buChar char="Ø"/>
            </a:pPr>
            <a:endParaRPr lang="en-US" sz="2800">
              <a:latin typeface="Bahnschrift Condensed"/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US" sz="2800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 sz="16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Bahnschrift Condensed"/>
            </a:endParaRPr>
          </a:p>
          <a:p>
            <a:endParaRPr lang="en-US">
              <a:latin typeface="Bahnschrift Condensed"/>
            </a:endParaRP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4AE5C-719D-786C-26F1-81776083EC89}"/>
              </a:ext>
            </a:extLst>
          </p:cNvPr>
          <p:cNvSpPr txBox="1"/>
          <p:nvPr/>
        </p:nvSpPr>
        <p:spPr>
          <a:xfrm>
            <a:off x="347503" y="1153467"/>
            <a:ext cx="3914670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DEEP CNN</a:t>
            </a:r>
          </a:p>
          <a:p>
            <a:r>
              <a:rPr lang="en-US" sz="40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5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1FE79DB-1EC4-69BB-0988-5A598796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08" y="302655"/>
            <a:ext cx="4987331" cy="30204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50E292-5B12-9A1C-589A-6564144FC0CE}"/>
              </a:ext>
            </a:extLst>
          </p:cNvPr>
          <p:cNvSpPr txBox="1"/>
          <p:nvPr/>
        </p:nvSpPr>
        <p:spPr>
          <a:xfrm>
            <a:off x="347502" y="4201466"/>
            <a:ext cx="3914670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vgg</a:t>
            </a:r>
          </a:p>
          <a:p>
            <a:r>
              <a:rPr lang="en-US" sz="40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9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040B672-8D0E-65DE-C6FF-5A03ECFA0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708" y="3543090"/>
            <a:ext cx="4987331" cy="3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9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0715-DEEA-8240-40EE-7734DFEB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62" y="756243"/>
            <a:ext cx="3994471" cy="5076826"/>
          </a:xfrm>
        </p:spPr>
        <p:txBody>
          <a:bodyPr anchor="ctr">
            <a:normAutofit/>
          </a:bodyPr>
          <a:lstStyle/>
          <a:p>
            <a:br>
              <a:rPr lang="en-US" sz="4000"/>
            </a:br>
            <a:endParaRPr lang="en-US" sz="40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F896-8462-9E59-9296-754D91D9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88962-BAFB-A61C-9B42-61F7B2EECEC3}"/>
              </a:ext>
            </a:extLst>
          </p:cNvPr>
          <p:cNvSpPr txBox="1"/>
          <p:nvPr/>
        </p:nvSpPr>
        <p:spPr>
          <a:xfrm>
            <a:off x="4879874" y="277712"/>
            <a:ext cx="62537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E3A8C-78B4-F0D4-9824-6BF945D742DD}"/>
              </a:ext>
            </a:extLst>
          </p:cNvPr>
          <p:cNvSpPr txBox="1"/>
          <p:nvPr/>
        </p:nvSpPr>
        <p:spPr>
          <a:xfrm>
            <a:off x="1096482" y="2899587"/>
            <a:ext cx="36881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81ADA61C-84E6-9B6A-C7FD-80BABDCE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796" y="202524"/>
            <a:ext cx="6074734" cy="4716298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6CBB8D1F-7622-9AC7-CF5B-618FDEF11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795" y="5171724"/>
            <a:ext cx="6074735" cy="14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47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56F905B0D8D4F9CC0D3291FF07A97" ma:contentTypeVersion="2" ma:contentTypeDescription="Create a new document." ma:contentTypeScope="" ma:versionID="7587ec58af1997d9afbd8e1ee6d99f3a">
  <xsd:schema xmlns:xsd="http://www.w3.org/2001/XMLSchema" xmlns:xs="http://www.w3.org/2001/XMLSchema" xmlns:p="http://schemas.microsoft.com/office/2006/metadata/properties" xmlns:ns2="6f6606a3-4247-49bd-b853-0fce13f9c3e7" targetNamespace="http://schemas.microsoft.com/office/2006/metadata/properties" ma:root="true" ma:fieldsID="8b929ddb48d99ec8b2a4c8446e96995e" ns2:_="">
    <xsd:import namespace="6f6606a3-4247-49bd-b853-0fce13f9c3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6606a3-4247-49bd-b853-0fce13f9c3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CBDBAA-EAE7-423D-B203-D15B7E9290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FBF98B-F102-49F3-8EB0-C8D28C11AF36}">
  <ds:schemaRefs>
    <ds:schemaRef ds:uri="6f6606a3-4247-49bd-b853-0fce13f9c3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</TotalTime>
  <Words>252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Bahnschrift</vt:lpstr>
      <vt:lpstr>Bahnschrift Condensed</vt:lpstr>
      <vt:lpstr>Century Gothic</vt:lpstr>
      <vt:lpstr>Wingdings</vt:lpstr>
      <vt:lpstr>Wingdings,Sans-Serif</vt:lpstr>
      <vt:lpstr>Mesh</vt:lpstr>
      <vt:lpstr>AGE DETECTION- Using deep learning   </vt:lpstr>
      <vt:lpstr>PROBLEM STATEMENT</vt:lpstr>
      <vt:lpstr>DATA PRE-PROCESSING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Arpita Sangameswarsarj Desai</dc:creator>
  <cp:lastModifiedBy>Arpita Sangameswarsarj Desai</cp:lastModifiedBy>
  <cp:revision>4</cp:revision>
  <dcterms:created xsi:type="dcterms:W3CDTF">2022-12-13T21:04:09Z</dcterms:created>
  <dcterms:modified xsi:type="dcterms:W3CDTF">2023-02-21T01:42:57Z</dcterms:modified>
</cp:coreProperties>
</file>