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68" r:id="rId5"/>
    <p:sldId id="260" r:id="rId6"/>
    <p:sldId id="258" r:id="rId7"/>
    <p:sldId id="259" r:id="rId8"/>
    <p:sldId id="261" r:id="rId9"/>
    <p:sldId id="262" r:id="rId10"/>
    <p:sldId id="265" r:id="rId11"/>
    <p:sldId id="266"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73" d="100"/>
          <a:sy n="73" d="100"/>
        </p:scale>
        <p:origin x="5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10/19/2022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Gradient_boosting" TargetMode="External"/><Relationship Id="rId2" Type="http://schemas.openxmlformats.org/officeDocument/2006/relationships/hyperlink" Target="https://xgboost.ai/"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76598" y="1143000"/>
            <a:ext cx="6215150" cy="2932611"/>
          </a:xfrm>
        </p:spPr>
        <p:txBody>
          <a:bodyPr>
            <a:normAutofit/>
          </a:bodyPr>
          <a:lstStyle/>
          <a:p>
            <a:r>
              <a:rPr lang="en-US" sz="10700" dirty="0" smtClean="0"/>
              <a:t>XGBoost</a:t>
            </a:r>
            <a:r>
              <a:rPr lang="en-US" dirty="0" smtClean="0"/>
              <a:t> </a:t>
            </a:r>
            <a:endParaRPr lang="en-IN" dirty="0"/>
          </a:p>
        </p:txBody>
      </p:sp>
      <p:sp>
        <p:nvSpPr>
          <p:cNvPr id="3" name="Subtitle 2"/>
          <p:cNvSpPr>
            <a:spLocks noGrp="1"/>
          </p:cNvSpPr>
          <p:nvPr>
            <p:ph type="subTitle" idx="1"/>
          </p:nvPr>
        </p:nvSpPr>
        <p:spPr>
          <a:xfrm>
            <a:off x="8482149" y="5234580"/>
            <a:ext cx="3709851" cy="1126283"/>
          </a:xfrm>
        </p:spPr>
        <p:txBody>
          <a:bodyPr>
            <a:noAutofit/>
          </a:bodyPr>
          <a:lstStyle/>
          <a:p>
            <a:r>
              <a:rPr lang="en-US" sz="4000" dirty="0" smtClean="0"/>
              <a:t>- Arpita Desai</a:t>
            </a:r>
            <a:endParaRPr lang="en-IN" sz="4000" dirty="0"/>
          </a:p>
        </p:txBody>
      </p:sp>
    </p:spTree>
    <p:extLst>
      <p:ext uri="{BB962C8B-B14F-4D97-AF65-F5344CB8AC3E}">
        <p14:creationId xmlns:p14="http://schemas.microsoft.com/office/powerpoint/2010/main" val="190074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0629" y="2114685"/>
            <a:ext cx="4670706" cy="1314315"/>
          </a:xfrm>
          <a:prstGeom prst="rect">
            <a:avLst/>
          </a:prstGeom>
        </p:spPr>
      </p:pic>
      <p:sp>
        <p:nvSpPr>
          <p:cNvPr id="3" name="Rectangle 2"/>
          <p:cNvSpPr/>
          <p:nvPr/>
        </p:nvSpPr>
        <p:spPr>
          <a:xfrm>
            <a:off x="1843223" y="842976"/>
            <a:ext cx="675185" cy="369332"/>
          </a:xfrm>
          <a:prstGeom prst="rect">
            <a:avLst/>
          </a:prstGeom>
        </p:spPr>
        <p:txBody>
          <a:bodyPr wrap="none">
            <a:spAutoFit/>
          </a:bodyPr>
          <a:lstStyle/>
          <a:p>
            <a:r>
              <a:rPr lang="en-US" b="1" dirty="0" smtClean="0"/>
              <a:t>SVM</a:t>
            </a:r>
            <a:endParaRPr lang="en-IN"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9792" y="1212308"/>
            <a:ext cx="5757089" cy="5046587"/>
          </a:xfrm>
          <a:prstGeom prst="rect">
            <a:avLst/>
          </a:prstGeom>
        </p:spPr>
      </p:pic>
      <p:sp>
        <p:nvSpPr>
          <p:cNvPr id="5" name="Rectangle 4"/>
          <p:cNvSpPr/>
          <p:nvPr/>
        </p:nvSpPr>
        <p:spPr>
          <a:xfrm>
            <a:off x="4483984" y="207122"/>
            <a:ext cx="3294492" cy="461665"/>
          </a:xfrm>
          <a:prstGeom prst="rect">
            <a:avLst/>
          </a:prstGeom>
        </p:spPr>
        <p:txBody>
          <a:bodyPr wrap="none">
            <a:spAutoFit/>
          </a:bodyPr>
          <a:lstStyle/>
          <a:p>
            <a:r>
              <a:rPr lang="en-US" sz="2400" b="1" dirty="0">
                <a:latin typeface="EB Garamond"/>
              </a:rPr>
              <a:t>Results on Loan data</a:t>
            </a:r>
            <a:endParaRPr lang="en-IN" sz="2400" b="1" dirty="0">
              <a:latin typeface="EB Garamond"/>
            </a:endParaRPr>
          </a:p>
        </p:txBody>
      </p:sp>
    </p:spTree>
    <p:extLst>
      <p:ext uri="{BB962C8B-B14F-4D97-AF65-F5344CB8AC3E}">
        <p14:creationId xmlns:p14="http://schemas.microsoft.com/office/powerpoint/2010/main" val="1345084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54503" y="1664890"/>
            <a:ext cx="3773805" cy="1235480"/>
          </a:xfrm>
          <a:prstGeom prst="rect">
            <a:avLst/>
          </a:prstGeom>
        </p:spPr>
      </p:pic>
      <p:sp>
        <p:nvSpPr>
          <p:cNvPr id="3" name="Rectangle 2"/>
          <p:cNvSpPr/>
          <p:nvPr/>
        </p:nvSpPr>
        <p:spPr>
          <a:xfrm>
            <a:off x="1818396" y="707883"/>
            <a:ext cx="2347117" cy="369332"/>
          </a:xfrm>
          <a:prstGeom prst="rect">
            <a:avLst/>
          </a:prstGeom>
        </p:spPr>
        <p:txBody>
          <a:bodyPr wrap="none">
            <a:spAutoFit/>
          </a:bodyPr>
          <a:lstStyle/>
          <a:p>
            <a:r>
              <a:rPr lang="en-US" b="1" dirty="0" smtClean="0"/>
              <a:t>Logistic Regression</a:t>
            </a:r>
            <a:endParaRPr lang="en-IN"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8112" y="707883"/>
            <a:ext cx="7087672" cy="6152606"/>
          </a:xfrm>
          <a:prstGeom prst="rect">
            <a:avLst/>
          </a:prstGeom>
        </p:spPr>
      </p:pic>
      <p:sp>
        <p:nvSpPr>
          <p:cNvPr id="5" name="Rectangle 4"/>
          <p:cNvSpPr/>
          <p:nvPr/>
        </p:nvSpPr>
        <p:spPr>
          <a:xfrm>
            <a:off x="4026784" y="120208"/>
            <a:ext cx="3294492" cy="461665"/>
          </a:xfrm>
          <a:prstGeom prst="rect">
            <a:avLst/>
          </a:prstGeom>
        </p:spPr>
        <p:txBody>
          <a:bodyPr wrap="none">
            <a:spAutoFit/>
          </a:bodyPr>
          <a:lstStyle/>
          <a:p>
            <a:r>
              <a:rPr lang="en-US" sz="2400" b="1" dirty="0">
                <a:latin typeface="EB Garamond"/>
              </a:rPr>
              <a:t>Results on Loan data</a:t>
            </a:r>
            <a:endParaRPr lang="en-IN" sz="2400" b="1" dirty="0">
              <a:latin typeface="EB Garamond"/>
            </a:endParaRPr>
          </a:p>
        </p:txBody>
      </p:sp>
    </p:spTree>
    <p:extLst>
      <p:ext uri="{BB962C8B-B14F-4D97-AF65-F5344CB8AC3E}">
        <p14:creationId xmlns:p14="http://schemas.microsoft.com/office/powerpoint/2010/main" val="2989992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91207" y="20208"/>
            <a:ext cx="4899098" cy="461665"/>
          </a:xfrm>
          <a:prstGeom prst="rect">
            <a:avLst/>
          </a:prstGeom>
        </p:spPr>
        <p:txBody>
          <a:bodyPr wrap="none">
            <a:spAutoFit/>
          </a:bodyPr>
          <a:lstStyle/>
          <a:p>
            <a:r>
              <a:rPr lang="en-US" sz="2400" b="1" dirty="0">
                <a:latin typeface="EB Garamond"/>
              </a:rPr>
              <a:t>Results on </a:t>
            </a:r>
            <a:r>
              <a:rPr lang="en-US" sz="2400" b="1" dirty="0" smtClean="0">
                <a:latin typeface="EB Garamond"/>
              </a:rPr>
              <a:t>Boston Housing </a:t>
            </a:r>
            <a:r>
              <a:rPr lang="en-US" sz="2400" b="1" dirty="0">
                <a:latin typeface="EB Garamond"/>
              </a:rPr>
              <a:t>data</a:t>
            </a:r>
            <a:endParaRPr lang="en-IN" sz="2400" b="1" dirty="0">
              <a:latin typeface="EB Garamond"/>
            </a:endParaRPr>
          </a:p>
        </p:txBody>
      </p:sp>
      <p:pic>
        <p:nvPicPr>
          <p:cNvPr id="3" name="Picture 2"/>
          <p:cNvPicPr>
            <a:picLocks noChangeAspect="1"/>
          </p:cNvPicPr>
          <p:nvPr/>
        </p:nvPicPr>
        <p:blipFill>
          <a:blip r:embed="rId2"/>
          <a:stretch>
            <a:fillRect/>
          </a:stretch>
        </p:blipFill>
        <p:spPr>
          <a:xfrm>
            <a:off x="3082747" y="1138309"/>
            <a:ext cx="4301267" cy="1135548"/>
          </a:xfrm>
          <a:prstGeom prst="rect">
            <a:avLst/>
          </a:prstGeom>
        </p:spPr>
      </p:pic>
      <p:sp>
        <p:nvSpPr>
          <p:cNvPr id="7" name="Rectangle 6"/>
          <p:cNvSpPr/>
          <p:nvPr/>
        </p:nvSpPr>
        <p:spPr>
          <a:xfrm>
            <a:off x="1711148" y="1202703"/>
            <a:ext cx="1135247" cy="369332"/>
          </a:xfrm>
          <a:prstGeom prst="rect">
            <a:avLst/>
          </a:prstGeom>
        </p:spPr>
        <p:txBody>
          <a:bodyPr wrap="none">
            <a:spAutoFit/>
          </a:bodyPr>
          <a:lstStyle/>
          <a:p>
            <a:r>
              <a:rPr lang="en-US" b="1" dirty="0"/>
              <a:t>XGBoost</a:t>
            </a:r>
            <a:endParaRPr lang="en-IN"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633" y="2423242"/>
            <a:ext cx="11852367" cy="4264941"/>
          </a:xfrm>
          <a:prstGeom prst="rect">
            <a:avLst/>
          </a:prstGeom>
        </p:spPr>
      </p:pic>
    </p:spTree>
    <p:extLst>
      <p:ext uri="{BB962C8B-B14F-4D97-AF65-F5344CB8AC3E}">
        <p14:creationId xmlns:p14="http://schemas.microsoft.com/office/powerpoint/2010/main" val="3226854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61506" y="2166400"/>
            <a:ext cx="4538923" cy="1412943"/>
          </a:xfrm>
          <a:prstGeom prst="rect">
            <a:avLst/>
          </a:prstGeom>
        </p:spPr>
      </p:pic>
      <p:sp>
        <p:nvSpPr>
          <p:cNvPr id="3" name="Rectangle 2"/>
          <p:cNvSpPr/>
          <p:nvPr/>
        </p:nvSpPr>
        <p:spPr>
          <a:xfrm>
            <a:off x="2029806" y="762422"/>
            <a:ext cx="2254811" cy="369332"/>
          </a:xfrm>
          <a:prstGeom prst="rect">
            <a:avLst/>
          </a:prstGeom>
        </p:spPr>
        <p:txBody>
          <a:bodyPr wrap="square">
            <a:spAutoFit/>
          </a:bodyPr>
          <a:lstStyle/>
          <a:p>
            <a:r>
              <a:rPr lang="en-US" b="1" dirty="0" smtClean="0"/>
              <a:t>Linear Regression</a:t>
            </a:r>
            <a:endParaRPr lang="en-IN"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9097" y="762422"/>
            <a:ext cx="5969726" cy="6100724"/>
          </a:xfrm>
          <a:prstGeom prst="rect">
            <a:avLst/>
          </a:prstGeom>
        </p:spPr>
      </p:pic>
      <p:sp>
        <p:nvSpPr>
          <p:cNvPr id="5" name="Rectangle 4"/>
          <p:cNvSpPr/>
          <p:nvPr/>
        </p:nvSpPr>
        <p:spPr>
          <a:xfrm>
            <a:off x="3781345" y="14267"/>
            <a:ext cx="4934364" cy="461665"/>
          </a:xfrm>
          <a:prstGeom prst="rect">
            <a:avLst/>
          </a:prstGeom>
        </p:spPr>
        <p:txBody>
          <a:bodyPr wrap="none">
            <a:spAutoFit/>
          </a:bodyPr>
          <a:lstStyle/>
          <a:p>
            <a:r>
              <a:rPr lang="en-US" sz="2400" b="1" dirty="0">
                <a:latin typeface="EB Garamond"/>
              </a:rPr>
              <a:t>Results on Boston Housing data</a:t>
            </a:r>
            <a:endParaRPr lang="en-IN" sz="2400" b="1" dirty="0">
              <a:latin typeface="EB Garamond"/>
            </a:endParaRPr>
          </a:p>
        </p:txBody>
      </p:sp>
    </p:spTree>
    <p:extLst>
      <p:ext uri="{BB962C8B-B14F-4D97-AF65-F5344CB8AC3E}">
        <p14:creationId xmlns:p14="http://schemas.microsoft.com/office/powerpoint/2010/main" val="3895899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4513" y="2071551"/>
            <a:ext cx="11267265" cy="4446814"/>
          </a:xfrm>
          <a:prstGeom prst="rect">
            <a:avLst/>
          </a:prstGeom>
        </p:spPr>
      </p:pic>
      <p:sp>
        <p:nvSpPr>
          <p:cNvPr id="3" name="TextBox 2"/>
          <p:cNvSpPr txBox="1"/>
          <p:nvPr/>
        </p:nvSpPr>
        <p:spPr>
          <a:xfrm>
            <a:off x="1854926" y="770709"/>
            <a:ext cx="3213463" cy="523220"/>
          </a:xfrm>
          <a:prstGeom prst="rect">
            <a:avLst/>
          </a:prstGeom>
          <a:noFill/>
        </p:spPr>
        <p:txBody>
          <a:bodyPr wrap="square" rtlCol="0">
            <a:spAutoFit/>
          </a:bodyPr>
          <a:lstStyle/>
          <a:p>
            <a:r>
              <a:rPr lang="en-US" sz="2800" b="1" dirty="0" smtClean="0"/>
              <a:t>Model Fitting</a:t>
            </a:r>
            <a:endParaRPr lang="en-IN" sz="2800" b="1" dirty="0"/>
          </a:p>
        </p:txBody>
      </p:sp>
    </p:spTree>
    <p:extLst>
      <p:ext uri="{BB962C8B-B14F-4D97-AF65-F5344CB8AC3E}">
        <p14:creationId xmlns:p14="http://schemas.microsoft.com/office/powerpoint/2010/main" val="4136793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7360" y="927465"/>
            <a:ext cx="10123714" cy="2308324"/>
          </a:xfrm>
          <a:prstGeom prst="rect">
            <a:avLst/>
          </a:prstGeom>
        </p:spPr>
        <p:txBody>
          <a:bodyPr wrap="square">
            <a:spAutoFit/>
          </a:bodyPr>
          <a:lstStyle/>
          <a:p>
            <a:r>
              <a:rPr lang="en-US" sz="2400" b="1" dirty="0">
                <a:solidFill>
                  <a:srgbClr val="292929"/>
                </a:solidFill>
                <a:latin typeface="source-serif-pro"/>
              </a:rPr>
              <a:t>What is bias?</a:t>
            </a:r>
            <a:endParaRPr lang="en-US" sz="2400" dirty="0">
              <a:solidFill>
                <a:srgbClr val="292929"/>
              </a:solidFill>
              <a:latin typeface="source-serif-pro"/>
            </a:endParaRPr>
          </a:p>
          <a:p>
            <a:r>
              <a:rPr lang="en-US" sz="2400" dirty="0">
                <a:solidFill>
                  <a:srgbClr val="292929"/>
                </a:solidFill>
                <a:latin typeface="source-serif-pro"/>
              </a:rPr>
              <a:t>Bias is the difference between the average prediction of our model and the correct value which we are trying to predict. Model with high bias pays very little attention to the training data and oversimplifies the model. It always leads to high error on training and test data</a:t>
            </a:r>
            <a:r>
              <a:rPr lang="en-US" sz="2400" dirty="0" smtClean="0">
                <a:solidFill>
                  <a:srgbClr val="292929"/>
                </a:solidFill>
                <a:latin typeface="source-serif-pro"/>
              </a:rPr>
              <a:t>.</a:t>
            </a:r>
          </a:p>
          <a:p>
            <a:endParaRPr lang="en-US" sz="2400" dirty="0">
              <a:solidFill>
                <a:srgbClr val="292929"/>
              </a:solidFill>
              <a:latin typeface="source-serif-pro"/>
            </a:endParaRPr>
          </a:p>
        </p:txBody>
      </p:sp>
      <p:pic>
        <p:nvPicPr>
          <p:cNvPr id="3" name="Picture 2"/>
          <p:cNvPicPr>
            <a:picLocks noChangeAspect="1"/>
          </p:cNvPicPr>
          <p:nvPr/>
        </p:nvPicPr>
        <p:blipFill>
          <a:blip r:embed="rId2"/>
          <a:stretch>
            <a:fillRect/>
          </a:stretch>
        </p:blipFill>
        <p:spPr>
          <a:xfrm>
            <a:off x="2995203" y="3379481"/>
            <a:ext cx="6906443" cy="3030378"/>
          </a:xfrm>
          <a:prstGeom prst="rect">
            <a:avLst/>
          </a:prstGeom>
        </p:spPr>
      </p:pic>
    </p:spTree>
    <p:extLst>
      <p:ext uri="{BB962C8B-B14F-4D97-AF65-F5344CB8AC3E}">
        <p14:creationId xmlns:p14="http://schemas.microsoft.com/office/powerpoint/2010/main" val="5596292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30958" y="3484263"/>
            <a:ext cx="6196285" cy="3050641"/>
          </a:xfrm>
          <a:prstGeom prst="rect">
            <a:avLst/>
          </a:prstGeom>
        </p:spPr>
      </p:pic>
      <p:sp>
        <p:nvSpPr>
          <p:cNvPr id="3" name="Rectangle 2"/>
          <p:cNvSpPr/>
          <p:nvPr/>
        </p:nvSpPr>
        <p:spPr>
          <a:xfrm>
            <a:off x="2146661" y="806607"/>
            <a:ext cx="8564881" cy="2677656"/>
          </a:xfrm>
          <a:prstGeom prst="rect">
            <a:avLst/>
          </a:prstGeom>
        </p:spPr>
        <p:txBody>
          <a:bodyPr wrap="square">
            <a:spAutoFit/>
          </a:bodyPr>
          <a:lstStyle/>
          <a:p>
            <a:r>
              <a:rPr lang="en-US" sz="2400" b="1" dirty="0">
                <a:solidFill>
                  <a:srgbClr val="292929"/>
                </a:solidFill>
                <a:latin typeface="source-serif-pro"/>
              </a:rPr>
              <a:t>What is variance?</a:t>
            </a:r>
            <a:endParaRPr lang="en-US" sz="2400" dirty="0">
              <a:solidFill>
                <a:srgbClr val="292929"/>
              </a:solidFill>
              <a:latin typeface="source-serif-pro"/>
            </a:endParaRPr>
          </a:p>
          <a:p>
            <a:r>
              <a:rPr lang="en-US" sz="2400" dirty="0">
                <a:solidFill>
                  <a:srgbClr val="292929"/>
                </a:solidFill>
                <a:latin typeface="source-serif-pro"/>
              </a:rPr>
              <a:t>Variance is the variability of model prediction for a given data point or a value which tells us spread of our data. Model with high variance pays a lot of attention to training data and does not generalize on the data which it hasn’t seen before. As a result, such models perform very well on training data but has high error rates on test data.</a:t>
            </a:r>
            <a:endParaRPr lang="en-US" sz="2400" dirty="0">
              <a:solidFill>
                <a:srgbClr val="292929"/>
              </a:solidFill>
              <a:latin typeface="source-serif-pro"/>
            </a:endParaRPr>
          </a:p>
        </p:txBody>
      </p:sp>
    </p:spTree>
    <p:extLst>
      <p:ext uri="{BB962C8B-B14F-4D97-AF65-F5344CB8AC3E}">
        <p14:creationId xmlns:p14="http://schemas.microsoft.com/office/powerpoint/2010/main" val="2771467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4339" y="819260"/>
            <a:ext cx="9126582" cy="1200329"/>
          </a:xfrm>
          <a:prstGeom prst="rect">
            <a:avLst/>
          </a:prstGeom>
        </p:spPr>
        <p:txBody>
          <a:bodyPr wrap="square">
            <a:spAutoFit/>
          </a:bodyPr>
          <a:lstStyle/>
          <a:p>
            <a:r>
              <a:rPr lang="en-US" sz="2400" b="1" dirty="0">
                <a:latin typeface="EB Garamond"/>
              </a:rPr>
              <a:t>Ensemble methods</a:t>
            </a:r>
            <a:r>
              <a:rPr lang="en-US" sz="2400" dirty="0">
                <a:latin typeface="EB Garamond"/>
              </a:rPr>
              <a:t> is a machine learning technique that combines several base models in order to produce one optimal predictive model</a:t>
            </a:r>
            <a:endParaRPr lang="en-IN" sz="2400" dirty="0">
              <a:latin typeface="EB Garamond"/>
            </a:endParaRPr>
          </a:p>
        </p:txBody>
      </p:sp>
      <p:sp>
        <p:nvSpPr>
          <p:cNvPr id="3" name="Rectangle 2"/>
          <p:cNvSpPr/>
          <p:nvPr/>
        </p:nvSpPr>
        <p:spPr>
          <a:xfrm>
            <a:off x="2394827" y="3094837"/>
            <a:ext cx="5303696" cy="461665"/>
          </a:xfrm>
          <a:prstGeom prst="rect">
            <a:avLst/>
          </a:prstGeom>
        </p:spPr>
        <p:txBody>
          <a:bodyPr wrap="none">
            <a:spAutoFit/>
          </a:bodyPr>
          <a:lstStyle/>
          <a:p>
            <a:pPr marL="342900" indent="-342900">
              <a:buFont typeface="Wingdings" panose="05000000000000000000" pitchFamily="2" charset="2"/>
              <a:buChar char="Ø"/>
            </a:pPr>
            <a:r>
              <a:rPr lang="en-IN" sz="2400" dirty="0" smtClean="0">
                <a:latin typeface="EB Garamond"/>
              </a:rPr>
              <a:t>Bagging</a:t>
            </a:r>
            <a:r>
              <a:rPr lang="en-IN" sz="2400" dirty="0">
                <a:latin typeface="EB Garamond"/>
              </a:rPr>
              <a:t>, or Bootstrap </a:t>
            </a:r>
            <a:r>
              <a:rPr lang="en-IN" sz="2400" dirty="0" smtClean="0">
                <a:latin typeface="EB Garamond"/>
              </a:rPr>
              <a:t>Aggregating</a:t>
            </a:r>
            <a:r>
              <a:rPr lang="en-IN" dirty="0"/>
              <a:t>.</a:t>
            </a:r>
            <a:endParaRPr lang="en-IN" b="1" i="0" dirty="0">
              <a:solidFill>
                <a:srgbClr val="292929"/>
              </a:solidFill>
              <a:effectLst/>
              <a:latin typeface="sohne"/>
            </a:endParaRPr>
          </a:p>
        </p:txBody>
      </p:sp>
      <p:sp>
        <p:nvSpPr>
          <p:cNvPr id="4" name="Rectangle 3"/>
          <p:cNvSpPr/>
          <p:nvPr/>
        </p:nvSpPr>
        <p:spPr>
          <a:xfrm>
            <a:off x="2318268" y="2387739"/>
            <a:ext cx="4417812" cy="461665"/>
          </a:xfrm>
          <a:prstGeom prst="rect">
            <a:avLst/>
          </a:prstGeom>
        </p:spPr>
        <p:txBody>
          <a:bodyPr wrap="none">
            <a:spAutoFit/>
          </a:bodyPr>
          <a:lstStyle/>
          <a:p>
            <a:r>
              <a:rPr lang="en-IN" sz="2400" b="1" dirty="0">
                <a:latin typeface="EB Garamond"/>
              </a:rPr>
              <a:t>Types of Ensemble </a:t>
            </a:r>
            <a:r>
              <a:rPr lang="en-IN" sz="2400" b="1" dirty="0" smtClean="0">
                <a:latin typeface="EB Garamond"/>
              </a:rPr>
              <a:t>Methods:</a:t>
            </a:r>
            <a:endParaRPr lang="en-IN" sz="2400" b="1" dirty="0">
              <a:latin typeface="EB Garamond"/>
            </a:endParaRPr>
          </a:p>
        </p:txBody>
      </p:sp>
      <p:pic>
        <p:nvPicPr>
          <p:cNvPr id="6" name="Picture 5"/>
          <p:cNvPicPr>
            <a:picLocks noChangeAspect="1"/>
          </p:cNvPicPr>
          <p:nvPr/>
        </p:nvPicPr>
        <p:blipFill>
          <a:blip r:embed="rId2"/>
          <a:stretch>
            <a:fillRect/>
          </a:stretch>
        </p:blipFill>
        <p:spPr>
          <a:xfrm>
            <a:off x="2318268" y="2387739"/>
            <a:ext cx="8471652" cy="4095750"/>
          </a:xfrm>
          <a:prstGeom prst="rect">
            <a:avLst/>
          </a:prstGeom>
        </p:spPr>
      </p:pic>
    </p:spTree>
    <p:extLst>
      <p:ext uri="{BB962C8B-B14F-4D97-AF65-F5344CB8AC3E}">
        <p14:creationId xmlns:p14="http://schemas.microsoft.com/office/powerpoint/2010/main" val="11980438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3669" y="535576"/>
            <a:ext cx="5081451" cy="6001643"/>
          </a:xfrm>
          <a:prstGeom prst="rect">
            <a:avLst/>
          </a:prstGeom>
        </p:spPr>
        <p:txBody>
          <a:bodyPr wrap="square">
            <a:spAutoFit/>
          </a:bodyPr>
          <a:lstStyle/>
          <a:p>
            <a:r>
              <a:rPr lang="en-US" sz="2400" b="1" dirty="0">
                <a:solidFill>
                  <a:srgbClr val="000000"/>
                </a:solidFill>
                <a:latin typeface="EB Garamond"/>
              </a:rPr>
              <a:t>Bagging Steps</a:t>
            </a:r>
            <a:r>
              <a:rPr lang="en-US" sz="2400" b="1" dirty="0" smtClean="0">
                <a:solidFill>
                  <a:srgbClr val="000000"/>
                </a:solidFill>
                <a:latin typeface="EB Garamond"/>
              </a:rPr>
              <a:t>:</a:t>
            </a:r>
          </a:p>
          <a:p>
            <a:pPr fontAlgn="base">
              <a:buFont typeface="Arial" panose="020B0604020202020204" pitchFamily="34" charset="0"/>
              <a:buChar char="•"/>
            </a:pPr>
            <a:r>
              <a:rPr lang="en-US" dirty="0" smtClean="0">
                <a:solidFill>
                  <a:srgbClr val="000000"/>
                </a:solidFill>
                <a:latin typeface="EB Garamond"/>
              </a:rPr>
              <a:t>Suppose </a:t>
            </a:r>
            <a:r>
              <a:rPr lang="en-US" dirty="0">
                <a:solidFill>
                  <a:srgbClr val="000000"/>
                </a:solidFill>
                <a:latin typeface="EB Garamond"/>
              </a:rPr>
              <a:t>there are N observations and M features in training data set. A sample from training data set is taken randomly with replacement.</a:t>
            </a:r>
          </a:p>
          <a:p>
            <a:pPr fontAlgn="base">
              <a:buFont typeface="Arial" panose="020B0604020202020204" pitchFamily="34" charset="0"/>
              <a:buChar char="•"/>
            </a:pPr>
            <a:r>
              <a:rPr lang="en-US" dirty="0">
                <a:solidFill>
                  <a:srgbClr val="000000"/>
                </a:solidFill>
                <a:latin typeface="EB Garamond"/>
              </a:rPr>
              <a:t>A subset of M features are selected randomly and whichever feature gives the best split is used to split the node iteratively.</a:t>
            </a:r>
          </a:p>
          <a:p>
            <a:pPr fontAlgn="base">
              <a:buFont typeface="Arial" panose="020B0604020202020204" pitchFamily="34" charset="0"/>
              <a:buChar char="•"/>
            </a:pPr>
            <a:r>
              <a:rPr lang="en-US" dirty="0">
                <a:solidFill>
                  <a:srgbClr val="000000"/>
                </a:solidFill>
                <a:latin typeface="EB Garamond"/>
              </a:rPr>
              <a:t>The tree is grown to the largest.</a:t>
            </a:r>
          </a:p>
          <a:p>
            <a:pPr fontAlgn="base">
              <a:buFont typeface="Arial" panose="020B0604020202020204" pitchFamily="34" charset="0"/>
              <a:buChar char="•"/>
            </a:pPr>
            <a:r>
              <a:rPr lang="en-US" dirty="0">
                <a:solidFill>
                  <a:srgbClr val="000000"/>
                </a:solidFill>
                <a:latin typeface="EB Garamond"/>
              </a:rPr>
              <a:t>Above steps are repeated n times and prediction is given based on the aggregation of predictions from n number of trees.</a:t>
            </a:r>
          </a:p>
          <a:p>
            <a:r>
              <a:rPr lang="en-US" b="1" dirty="0">
                <a:solidFill>
                  <a:srgbClr val="000000"/>
                </a:solidFill>
                <a:latin typeface="EB Garamond"/>
              </a:rPr>
              <a:t>Advantages:</a:t>
            </a:r>
            <a:endParaRPr lang="en-US" dirty="0">
              <a:solidFill>
                <a:srgbClr val="000000"/>
              </a:solidFill>
              <a:latin typeface="EB Garamond"/>
            </a:endParaRPr>
          </a:p>
          <a:p>
            <a:pPr fontAlgn="base">
              <a:buFont typeface="Arial" panose="020B0604020202020204" pitchFamily="34" charset="0"/>
              <a:buChar char="•"/>
            </a:pPr>
            <a:r>
              <a:rPr lang="en-US" dirty="0">
                <a:solidFill>
                  <a:srgbClr val="000000"/>
                </a:solidFill>
                <a:latin typeface="EB Garamond"/>
              </a:rPr>
              <a:t>Reduces over-fitting of the model.</a:t>
            </a:r>
          </a:p>
          <a:p>
            <a:pPr fontAlgn="base">
              <a:buFont typeface="Arial" panose="020B0604020202020204" pitchFamily="34" charset="0"/>
              <a:buChar char="•"/>
            </a:pPr>
            <a:r>
              <a:rPr lang="en-US" dirty="0">
                <a:solidFill>
                  <a:srgbClr val="000000"/>
                </a:solidFill>
                <a:latin typeface="EB Garamond"/>
              </a:rPr>
              <a:t>Handles higher dimensionality data very well.</a:t>
            </a:r>
          </a:p>
          <a:p>
            <a:pPr fontAlgn="base">
              <a:buFont typeface="Arial" panose="020B0604020202020204" pitchFamily="34" charset="0"/>
              <a:buChar char="•"/>
            </a:pPr>
            <a:r>
              <a:rPr lang="en-US" dirty="0">
                <a:solidFill>
                  <a:srgbClr val="000000"/>
                </a:solidFill>
                <a:latin typeface="EB Garamond"/>
              </a:rPr>
              <a:t>Maintains accuracy for missing data.</a:t>
            </a:r>
          </a:p>
          <a:p>
            <a:r>
              <a:rPr lang="en-US" b="1" dirty="0">
                <a:solidFill>
                  <a:srgbClr val="000000"/>
                </a:solidFill>
                <a:latin typeface="EB Garamond"/>
              </a:rPr>
              <a:t>Disadvantages:</a:t>
            </a:r>
            <a:endParaRPr lang="en-US" dirty="0">
              <a:solidFill>
                <a:srgbClr val="000000"/>
              </a:solidFill>
              <a:latin typeface="EB Garamond"/>
            </a:endParaRPr>
          </a:p>
          <a:p>
            <a:pPr fontAlgn="base">
              <a:buFont typeface="Arial" panose="020B0604020202020204" pitchFamily="34" charset="0"/>
              <a:buChar char="•"/>
            </a:pPr>
            <a:r>
              <a:rPr lang="en-US" dirty="0">
                <a:solidFill>
                  <a:srgbClr val="000000"/>
                </a:solidFill>
                <a:latin typeface="EB Garamond"/>
              </a:rPr>
              <a:t>Since final prediction is based on the mean predictions from subset trees, it won’t give precise values for the classification and regression model.</a:t>
            </a:r>
            <a:endParaRPr lang="en-US" b="0" i="0" dirty="0">
              <a:solidFill>
                <a:srgbClr val="000000"/>
              </a:solidFill>
              <a:effectLst/>
              <a:latin typeface="EB Garamond"/>
            </a:endParaRPr>
          </a:p>
        </p:txBody>
      </p:sp>
      <p:pic>
        <p:nvPicPr>
          <p:cNvPr id="3" name="Picture 2"/>
          <p:cNvPicPr>
            <a:picLocks noChangeAspect="1"/>
          </p:cNvPicPr>
          <p:nvPr/>
        </p:nvPicPr>
        <p:blipFill>
          <a:blip r:embed="rId2"/>
          <a:stretch>
            <a:fillRect/>
          </a:stretch>
        </p:blipFill>
        <p:spPr>
          <a:xfrm>
            <a:off x="7477396" y="1454397"/>
            <a:ext cx="3650929" cy="4541929"/>
          </a:xfrm>
          <a:prstGeom prst="rect">
            <a:avLst/>
          </a:prstGeom>
        </p:spPr>
      </p:pic>
    </p:spTree>
    <p:extLst>
      <p:ext uri="{BB962C8B-B14F-4D97-AF65-F5344CB8AC3E}">
        <p14:creationId xmlns:p14="http://schemas.microsoft.com/office/powerpoint/2010/main" val="3759082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2676" y="604301"/>
            <a:ext cx="5172890" cy="5724644"/>
          </a:xfrm>
          <a:prstGeom prst="rect">
            <a:avLst/>
          </a:prstGeom>
        </p:spPr>
        <p:txBody>
          <a:bodyPr wrap="square">
            <a:spAutoFit/>
          </a:bodyPr>
          <a:lstStyle/>
          <a:p>
            <a:r>
              <a:rPr lang="en-US" sz="2400" b="1" dirty="0">
                <a:solidFill>
                  <a:srgbClr val="000000"/>
                </a:solidFill>
                <a:latin typeface="EB Garamond"/>
              </a:rPr>
              <a:t>Boosting Steps:</a:t>
            </a:r>
            <a:endParaRPr lang="en-US" sz="2400" dirty="0">
              <a:solidFill>
                <a:srgbClr val="000000"/>
              </a:solidFill>
              <a:latin typeface="EB Garamond"/>
            </a:endParaRPr>
          </a:p>
          <a:p>
            <a:pPr fontAlgn="base">
              <a:buFont typeface="Arial" panose="020B0604020202020204" pitchFamily="34" charset="0"/>
              <a:buChar char="•"/>
            </a:pPr>
            <a:r>
              <a:rPr lang="en-US" dirty="0" smtClean="0">
                <a:solidFill>
                  <a:srgbClr val="000000"/>
                </a:solidFill>
                <a:latin typeface="EB Garamond"/>
              </a:rPr>
              <a:t> Draw </a:t>
            </a:r>
            <a:r>
              <a:rPr lang="en-US" dirty="0">
                <a:solidFill>
                  <a:srgbClr val="000000"/>
                </a:solidFill>
                <a:latin typeface="EB Garamond"/>
              </a:rPr>
              <a:t>a random subset of training samples d1 without replacement from the training set D to train a weak learner C1</a:t>
            </a:r>
          </a:p>
          <a:p>
            <a:pPr fontAlgn="base">
              <a:buFont typeface="Arial" panose="020B0604020202020204" pitchFamily="34" charset="0"/>
              <a:buChar char="•"/>
            </a:pPr>
            <a:r>
              <a:rPr lang="en-US" dirty="0">
                <a:solidFill>
                  <a:srgbClr val="000000"/>
                </a:solidFill>
                <a:latin typeface="EB Garamond"/>
              </a:rPr>
              <a:t>Draw second random training subset d2 without replacement from the training set and add 50 percent of the samples that were previously falsely classified/misclassified to train a weak learner C2</a:t>
            </a:r>
          </a:p>
          <a:p>
            <a:pPr fontAlgn="base">
              <a:buFont typeface="Arial" panose="020B0604020202020204" pitchFamily="34" charset="0"/>
              <a:buChar char="•"/>
            </a:pPr>
            <a:r>
              <a:rPr lang="en-US" dirty="0">
                <a:solidFill>
                  <a:srgbClr val="000000"/>
                </a:solidFill>
                <a:latin typeface="EB Garamond"/>
              </a:rPr>
              <a:t>Find the training samples d3 in the training set D on which C1 and C2 disagree to train a third weak learner C3</a:t>
            </a:r>
          </a:p>
          <a:p>
            <a:pPr fontAlgn="base">
              <a:buFont typeface="Arial" panose="020B0604020202020204" pitchFamily="34" charset="0"/>
              <a:buChar char="•"/>
            </a:pPr>
            <a:r>
              <a:rPr lang="en-US" dirty="0">
                <a:solidFill>
                  <a:srgbClr val="000000"/>
                </a:solidFill>
                <a:latin typeface="EB Garamond"/>
              </a:rPr>
              <a:t>Combine all the weak learners via majority voting.</a:t>
            </a:r>
          </a:p>
          <a:p>
            <a:r>
              <a:rPr lang="en-US" b="1" dirty="0">
                <a:solidFill>
                  <a:srgbClr val="000000"/>
                </a:solidFill>
                <a:latin typeface="EB Garamond"/>
              </a:rPr>
              <a:t>Advantages:</a:t>
            </a:r>
            <a:endParaRPr lang="en-US" dirty="0">
              <a:solidFill>
                <a:srgbClr val="000000"/>
              </a:solidFill>
              <a:latin typeface="EB Garamond"/>
            </a:endParaRPr>
          </a:p>
          <a:p>
            <a:pPr fontAlgn="base">
              <a:buFont typeface="Arial" panose="020B0604020202020204" pitchFamily="34" charset="0"/>
              <a:buChar char="•"/>
            </a:pPr>
            <a:r>
              <a:rPr lang="en-US" dirty="0" smtClean="0">
                <a:solidFill>
                  <a:srgbClr val="000000"/>
                </a:solidFill>
                <a:latin typeface="EB Garamond"/>
              </a:rPr>
              <a:t>Works </a:t>
            </a:r>
            <a:r>
              <a:rPr lang="en-US" dirty="0">
                <a:solidFill>
                  <a:srgbClr val="000000"/>
                </a:solidFill>
                <a:latin typeface="EB Garamond"/>
              </a:rPr>
              <a:t>well with interactions.</a:t>
            </a:r>
          </a:p>
          <a:p>
            <a:r>
              <a:rPr lang="en-US" b="1" dirty="0">
                <a:solidFill>
                  <a:srgbClr val="000000"/>
                </a:solidFill>
                <a:latin typeface="EB Garamond"/>
              </a:rPr>
              <a:t>Disadvantages:</a:t>
            </a:r>
            <a:endParaRPr lang="en-US" dirty="0">
              <a:solidFill>
                <a:srgbClr val="000000"/>
              </a:solidFill>
              <a:latin typeface="EB Garamond"/>
            </a:endParaRPr>
          </a:p>
          <a:p>
            <a:pPr fontAlgn="base">
              <a:buFont typeface="Arial" panose="020B0604020202020204" pitchFamily="34" charset="0"/>
              <a:buChar char="•"/>
            </a:pPr>
            <a:r>
              <a:rPr lang="en-US" dirty="0">
                <a:solidFill>
                  <a:srgbClr val="000000"/>
                </a:solidFill>
                <a:latin typeface="EB Garamond"/>
              </a:rPr>
              <a:t>Prone to over-fitting.</a:t>
            </a:r>
          </a:p>
          <a:p>
            <a:pPr fontAlgn="base">
              <a:buFont typeface="Arial" panose="020B0604020202020204" pitchFamily="34" charset="0"/>
              <a:buChar char="•"/>
            </a:pPr>
            <a:r>
              <a:rPr lang="en-US" dirty="0">
                <a:solidFill>
                  <a:srgbClr val="000000"/>
                </a:solidFill>
                <a:latin typeface="EB Garamond"/>
              </a:rPr>
              <a:t>Requires careful tuning of different hyper-parameters.</a:t>
            </a:r>
            <a:endParaRPr lang="en-US" b="0" i="0" dirty="0">
              <a:solidFill>
                <a:srgbClr val="000000"/>
              </a:solidFill>
              <a:effectLst/>
              <a:latin typeface="EB Garamond"/>
            </a:endParaRPr>
          </a:p>
        </p:txBody>
      </p:sp>
      <p:pic>
        <p:nvPicPr>
          <p:cNvPr id="3" name="Picture 2"/>
          <p:cNvPicPr>
            <a:picLocks noChangeAspect="1"/>
          </p:cNvPicPr>
          <p:nvPr/>
        </p:nvPicPr>
        <p:blipFill>
          <a:blip r:embed="rId2"/>
          <a:stretch>
            <a:fillRect/>
          </a:stretch>
        </p:blipFill>
        <p:spPr>
          <a:xfrm>
            <a:off x="7300368" y="1068024"/>
            <a:ext cx="4095170" cy="4797199"/>
          </a:xfrm>
          <a:prstGeom prst="rect">
            <a:avLst/>
          </a:prstGeom>
        </p:spPr>
      </p:pic>
    </p:spTree>
    <p:extLst>
      <p:ext uri="{BB962C8B-B14F-4D97-AF65-F5344CB8AC3E}">
        <p14:creationId xmlns:p14="http://schemas.microsoft.com/office/powerpoint/2010/main" val="2774280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6494" y="1875423"/>
            <a:ext cx="9977717" cy="3046988"/>
          </a:xfrm>
          <a:prstGeom prst="rect">
            <a:avLst/>
          </a:prstGeom>
        </p:spPr>
        <p:txBody>
          <a:bodyPr wrap="square">
            <a:spAutoFit/>
          </a:bodyPr>
          <a:lstStyle/>
          <a:p>
            <a:r>
              <a:rPr lang="en-IN" sz="2400" b="1" dirty="0">
                <a:latin typeface="EB Garamond"/>
              </a:rPr>
              <a:t>What is XGBoost?</a:t>
            </a:r>
          </a:p>
          <a:p>
            <a:endParaRPr lang="en-US" sz="2400" dirty="0">
              <a:latin typeface="EB Garamond"/>
            </a:endParaRPr>
          </a:p>
          <a:p>
            <a:r>
              <a:rPr lang="en-US" sz="2400" dirty="0">
                <a:latin typeface="EB Garamond"/>
                <a:hlinkClick r:id="rId2"/>
              </a:rPr>
              <a:t>XGBoost</a:t>
            </a:r>
            <a:r>
              <a:rPr lang="en-US" sz="2400" dirty="0">
                <a:latin typeface="EB Garamond"/>
              </a:rPr>
              <a:t> is a decision-tree-based ensemble Machine Learning algorithm that uses a </a:t>
            </a:r>
            <a:r>
              <a:rPr lang="en-US" sz="2400" dirty="0">
                <a:latin typeface="EB Garamond"/>
                <a:hlinkClick r:id="rId3"/>
              </a:rPr>
              <a:t>gradient boosting</a:t>
            </a:r>
            <a:r>
              <a:rPr lang="en-US" sz="2400" dirty="0">
                <a:latin typeface="EB Garamond"/>
              </a:rPr>
              <a:t> framework. In prediction problems involving unstructured data (images, text, etc.) artificial neural networks tend to outperform all other algorithms or frameworks. However, when it comes to small-to-medium structured/tabular data, decision tree based algorithms are considered best-in-class right now.</a:t>
            </a:r>
            <a:endParaRPr lang="en-IN" sz="2400" dirty="0">
              <a:latin typeface="EB Garamond"/>
            </a:endParaRPr>
          </a:p>
        </p:txBody>
      </p:sp>
    </p:spTree>
    <p:extLst>
      <p:ext uri="{BB962C8B-B14F-4D97-AF65-F5344CB8AC3E}">
        <p14:creationId xmlns:p14="http://schemas.microsoft.com/office/powerpoint/2010/main" val="5755777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27862" y="168314"/>
            <a:ext cx="5264332" cy="461665"/>
          </a:xfrm>
          <a:prstGeom prst="rect">
            <a:avLst/>
          </a:prstGeom>
          <a:noFill/>
        </p:spPr>
        <p:txBody>
          <a:bodyPr wrap="square" rtlCol="0">
            <a:spAutoFit/>
          </a:bodyPr>
          <a:lstStyle/>
          <a:p>
            <a:r>
              <a:rPr lang="en-US" sz="2400" b="1" dirty="0">
                <a:latin typeface="EB Garamond"/>
              </a:rPr>
              <a:t>Results on Loan data</a:t>
            </a:r>
            <a:endParaRPr lang="en-IN" sz="2400" b="1" dirty="0">
              <a:latin typeface="EB Garamond"/>
            </a:endParaRPr>
          </a:p>
        </p:txBody>
      </p:sp>
      <p:pic>
        <p:nvPicPr>
          <p:cNvPr id="5" name="Picture 4"/>
          <p:cNvPicPr>
            <a:picLocks noChangeAspect="1"/>
          </p:cNvPicPr>
          <p:nvPr/>
        </p:nvPicPr>
        <p:blipFill>
          <a:blip r:embed="rId2"/>
          <a:stretch>
            <a:fillRect/>
          </a:stretch>
        </p:blipFill>
        <p:spPr>
          <a:xfrm>
            <a:off x="1595165" y="1011763"/>
            <a:ext cx="4500835" cy="1354729"/>
          </a:xfrm>
          <a:prstGeom prst="rect">
            <a:avLst/>
          </a:prstGeom>
        </p:spPr>
      </p:pic>
      <p:sp>
        <p:nvSpPr>
          <p:cNvPr id="8" name="TextBox 7"/>
          <p:cNvSpPr txBox="1"/>
          <p:nvPr/>
        </p:nvSpPr>
        <p:spPr>
          <a:xfrm>
            <a:off x="1712594" y="709859"/>
            <a:ext cx="1370240" cy="369332"/>
          </a:xfrm>
          <a:prstGeom prst="rect">
            <a:avLst/>
          </a:prstGeom>
          <a:noFill/>
        </p:spPr>
        <p:txBody>
          <a:bodyPr wrap="square" rtlCol="0">
            <a:spAutoFit/>
          </a:bodyPr>
          <a:lstStyle/>
          <a:p>
            <a:r>
              <a:rPr lang="en-US" b="1" dirty="0" smtClean="0"/>
              <a:t>XGBoost</a:t>
            </a:r>
            <a:endParaRPr lang="en-IN"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748" y="2366492"/>
            <a:ext cx="11534503" cy="4519749"/>
          </a:xfrm>
          <a:prstGeom prst="rect">
            <a:avLst/>
          </a:prstGeom>
        </p:spPr>
      </p:pic>
    </p:spTree>
    <p:extLst>
      <p:ext uri="{BB962C8B-B14F-4D97-AF65-F5344CB8AC3E}">
        <p14:creationId xmlns:p14="http://schemas.microsoft.com/office/powerpoint/2010/main" val="287021503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1640</TotalTime>
  <Words>368</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Century Gothic</vt:lpstr>
      <vt:lpstr>EB Garamond</vt:lpstr>
      <vt:lpstr>sohne</vt:lpstr>
      <vt:lpstr>source-serif-pro</vt:lpstr>
      <vt:lpstr>Wingdings</vt:lpstr>
      <vt:lpstr>Wingdings 3</vt:lpstr>
      <vt:lpstr>Wisp</vt:lpstr>
      <vt:lpstr>XGBoost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XGBoost</dc:title>
  <dc:creator>DELL</dc:creator>
  <cp:lastModifiedBy>DELL</cp:lastModifiedBy>
  <cp:revision>23</cp:revision>
  <dcterms:created xsi:type="dcterms:W3CDTF">2022-10-18T03:23:28Z</dcterms:created>
  <dcterms:modified xsi:type="dcterms:W3CDTF">2022-10-20T01:49:16Z</dcterms:modified>
</cp:coreProperties>
</file>