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CFF"/>
    <a:srgbClr val="2C5BEA"/>
    <a:srgbClr val="5D42EA"/>
    <a:srgbClr val="DA7C52"/>
    <a:srgbClr val="B8BBC2"/>
    <a:srgbClr val="0B111F"/>
    <a:srgbClr val="222C42"/>
    <a:srgbClr val="0A1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4ABA-16BF-48C8-9DCD-BCB5B7CE9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0629A-B04B-4ABB-AAE0-11043FA92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D5C5F-1E4C-4A7D-B8BF-0D57C16F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E1EB-5397-49D2-A5F2-DBFAD1FC1B0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1FDB0-9870-4D7B-9333-6194412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555A1-9646-4F8E-8D44-783C24FB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B8B3-2233-4ADE-B55C-D3EB56ACA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60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1996-CFB5-4F6B-9B3E-1A9F959B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F8137-8533-47DC-9CEE-A29B9D7E3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21FA0-3AA3-49E7-AE86-7F97922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E1EB-5397-49D2-A5F2-DBFAD1FC1B0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20593-8326-4EB0-9564-A842C605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C48F0-921A-4F92-A339-C598AE18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B8B3-2233-4ADE-B55C-D3EB56ACA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5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EA8EB-F6CE-4520-9236-C10877E7A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C9A7C-CBEB-4529-A920-CAC290825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48BA-A004-46D9-ACAB-28FDB900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E1EB-5397-49D2-A5F2-DBFAD1FC1B0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079CD-6365-4A74-86E8-EF759B65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BE578-5576-439B-BB18-4F414542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B8B3-2233-4ADE-B55C-D3EB56ACA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70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DC70-DA2F-4CB6-B451-56CE51B4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335E9-DD41-44D1-AA4B-E4589FEB9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17C42-865F-4148-A578-845FF42F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E1EB-5397-49D2-A5F2-DBFAD1FC1B0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DFF7-894B-4BE7-9FC7-FAFACB2F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879B9-7C4B-49C6-87FA-74E3D020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B8B3-2233-4ADE-B55C-D3EB56ACA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64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7424-7C9B-4BAF-9EF9-2E0830CF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91E62-6CED-4A21-A62D-C722AB5B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C8BE-B2D1-477D-9E63-79083959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E1EB-5397-49D2-A5F2-DBFAD1FC1B0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0135C-9346-4B90-BC2E-20CD35DD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FA48-BF69-40F0-BE9D-CA6D1841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B8B3-2233-4ADE-B55C-D3EB56ACA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7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27C3-3D22-4B5D-8EDB-1EEBA6DA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4D75A-17C0-4164-9841-969760AD9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A5CC2-DA5F-4A08-914F-439C25E8D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8D89C-B23F-4792-B000-4BA630F1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E1EB-5397-49D2-A5F2-DBFAD1FC1B0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1AEE3-ADEB-4620-9965-514F0987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F0A13-44F1-4D86-82DF-5D1F0B6F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B8B3-2233-4ADE-B55C-D3EB56ACA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48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2FEF-D32A-4EFA-904A-E878D3ED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ACA82-7124-4C0D-B7BA-E877FAF91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13FF6-F09D-41CE-88FF-F3A523461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959BF-F1C1-4504-B4FA-530EFEC48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5549F-7B44-47A9-99BB-86AEFB316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1E890-B69B-4565-8F1C-658673A1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E1EB-5397-49D2-A5F2-DBFAD1FC1B0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ABA7D-135D-4911-87BF-332175A4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94338-1605-44AB-BDEE-AE8D6988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B8B3-2233-4ADE-B55C-D3EB56ACA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2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CDE8-A054-4448-A7CE-9B5AD5D1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96B2D-3873-4367-9D3B-5A5925AB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E1EB-5397-49D2-A5F2-DBFAD1FC1B0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67AF-45D6-4E5B-858F-313EE064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7273C-863D-4374-AC73-170E3D17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B8B3-2233-4ADE-B55C-D3EB56ACA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7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6B512-9328-49A1-AE0C-D026B742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E1EB-5397-49D2-A5F2-DBFAD1FC1B0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2BEB4-1F5B-43D0-A2F3-6E6FA6E2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46EA9-B85F-4037-9D72-5DEC6EDB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B8B3-2233-4ADE-B55C-D3EB56ACA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62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A090-AA60-4F36-8919-5FCC06B7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47D5-2B39-4C3A-8AC9-4F0C04056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A4FC8-3E5C-452B-8546-34306CAED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A6EE-05ED-4575-80AF-42D98C5F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E1EB-5397-49D2-A5F2-DBFAD1FC1B0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E72C7-611E-47D5-A3D6-3EA2582A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155C9-C08C-4A54-99AE-997B0CA2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B8B3-2233-4ADE-B55C-D3EB56ACA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27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377C-2244-47B3-9062-D5B6CE50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C3E10-FA13-4886-87EB-45F9EA908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F6BBB-AE87-4161-8107-EF1807722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4D33C-FFE0-40B5-B2A3-FF8EB6F7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E1EB-5397-49D2-A5F2-DBFAD1FC1B0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A80A3-D773-4343-8E29-1760FDAF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7B3B0-2A65-4308-B156-F3CAC7E3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B8B3-2233-4ADE-B55C-D3EB56ACA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2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5BAF5-D626-4976-A8AA-A2F0EDFB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28218-7DD1-4D15-826E-95E3BDCE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D0889-148E-4358-8462-B7A0FC1B1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EE1EB-5397-49D2-A5F2-DBFAD1FC1B0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3641A-A780-4D86-8374-F0EEC46FE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12BC7-3291-422E-B6C6-8E122592A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EB8B3-2233-4ADE-B55C-D3EB56ACA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50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637CE13-E6AD-4564-832E-3219D07DDDEF}"/>
              </a:ext>
            </a:extLst>
          </p:cNvPr>
          <p:cNvSpPr/>
          <p:nvPr/>
        </p:nvSpPr>
        <p:spPr>
          <a:xfrm>
            <a:off x="8182998" y="4185854"/>
            <a:ext cx="1803908" cy="1347147"/>
          </a:xfrm>
          <a:prstGeom prst="roundRect">
            <a:avLst>
              <a:gd name="adj" fmla="val 3653"/>
            </a:avLst>
          </a:prstGeom>
          <a:solidFill>
            <a:srgbClr val="5D42E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SimilarityFinder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50E94BC-B8FF-4957-9C5A-8CEF4E2C36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5"/>
          <a:stretch/>
        </p:blipFill>
        <p:spPr bwMode="auto">
          <a:xfrm>
            <a:off x="828351" y="2638425"/>
            <a:ext cx="314884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D8D01F9-8966-4507-BB6F-585AB234BE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7" t="46817" r="16859" b="41813"/>
          <a:stretch/>
        </p:blipFill>
        <p:spPr bwMode="auto">
          <a:xfrm>
            <a:off x="5359894" y="3380635"/>
            <a:ext cx="701336" cy="17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6E3D2D8D-3BDE-4247-929A-0F292C8C1AC4}"/>
              </a:ext>
            </a:extLst>
          </p:cNvPr>
          <p:cNvSpPr/>
          <p:nvPr/>
        </p:nvSpPr>
        <p:spPr>
          <a:xfrm>
            <a:off x="3977196" y="2767613"/>
            <a:ext cx="1367161" cy="1322773"/>
          </a:xfrm>
          <a:prstGeom prst="foldedCorner">
            <a:avLst>
              <a:gd name="adj" fmla="val 16667"/>
            </a:avLst>
          </a:prstGeom>
          <a:solidFill>
            <a:srgbClr val="222C42"/>
          </a:solidFill>
          <a:ln>
            <a:solidFill>
              <a:srgbClr val="0B111F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4B9D4-2A8C-457B-A201-275F851A7464}"/>
              </a:ext>
            </a:extLst>
          </p:cNvPr>
          <p:cNvSpPr txBox="1"/>
          <p:nvPr/>
        </p:nvSpPr>
        <p:spPr>
          <a:xfrm>
            <a:off x="3992733" y="3039634"/>
            <a:ext cx="13516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B8BBC2"/>
                </a:solidFill>
              </a:rPr>
              <a:t>Definition of custom action  “QuestionAsk“</a:t>
            </a:r>
          </a:p>
          <a:p>
            <a:r>
              <a:rPr lang="en-IN" sz="1000" b="1" dirty="0">
                <a:solidFill>
                  <a:srgbClr val="B8BBC2"/>
                </a:solidFill>
              </a:rPr>
              <a:t>which calls the function “SimilarityFinder”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9755E3E5-A74E-4D7F-81AD-1781324D747F}"/>
              </a:ext>
            </a:extLst>
          </p:cNvPr>
          <p:cNvSpPr/>
          <p:nvPr/>
        </p:nvSpPr>
        <p:spPr>
          <a:xfrm>
            <a:off x="6072329" y="2767612"/>
            <a:ext cx="1367161" cy="1322773"/>
          </a:xfrm>
          <a:prstGeom prst="foldedCorner">
            <a:avLst/>
          </a:prstGeom>
          <a:solidFill>
            <a:srgbClr val="222C42"/>
          </a:solidFill>
          <a:ln>
            <a:solidFill>
              <a:srgbClr val="0B111F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question_find.py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D3642-528B-4FAD-824F-978D7078B065}"/>
              </a:ext>
            </a:extLst>
          </p:cNvPr>
          <p:cNvSpPr txBox="1"/>
          <p:nvPr/>
        </p:nvSpPr>
        <p:spPr>
          <a:xfrm>
            <a:off x="6104508" y="3129847"/>
            <a:ext cx="13516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B8BBC2"/>
                </a:solidFill>
              </a:rPr>
              <a:t>Definition of  function “SimilarityFinder” which returns the answer to the question asked.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3167AD-9C1A-4134-9F8E-BB11BA045C4A}"/>
              </a:ext>
            </a:extLst>
          </p:cNvPr>
          <p:cNvSpPr/>
          <p:nvPr/>
        </p:nvSpPr>
        <p:spPr>
          <a:xfrm>
            <a:off x="8174859" y="2767612"/>
            <a:ext cx="1803908" cy="1347147"/>
          </a:xfrm>
          <a:prstGeom prst="roundRect">
            <a:avLst>
              <a:gd name="adj" fmla="val 3653"/>
            </a:avLst>
          </a:prstGeom>
          <a:solidFill>
            <a:srgbClr val="5D42E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SimilarityFinder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52C32D0-6308-4D8C-AB85-354EE65FD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7" t="46817" r="16859" b="41813"/>
          <a:stretch/>
        </p:blipFill>
        <p:spPr bwMode="auto">
          <a:xfrm>
            <a:off x="7456507" y="3380635"/>
            <a:ext cx="701336" cy="17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F3C1E2-2D09-47EF-801B-F9540EEF354C}"/>
              </a:ext>
            </a:extLst>
          </p:cNvPr>
          <p:cNvSpPr txBox="1"/>
          <p:nvPr/>
        </p:nvSpPr>
        <p:spPr>
          <a:xfrm>
            <a:off x="8182998" y="3070411"/>
            <a:ext cx="1910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B8BBC2"/>
                </a:solidFill>
              </a:rPr>
              <a:t>Read JSON lines from dataset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FAA48A20-DC1F-418D-8A70-F46583621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7" t="46817" r="16859" b="41813"/>
          <a:stretch/>
        </p:blipFill>
        <p:spPr bwMode="auto">
          <a:xfrm rot="10800000">
            <a:off x="9968216" y="3100116"/>
            <a:ext cx="701336" cy="17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5ECA3165-6D58-4E89-A0F6-85E2D7CBDAF8}"/>
              </a:ext>
            </a:extLst>
          </p:cNvPr>
          <p:cNvSpPr/>
          <p:nvPr/>
        </p:nvSpPr>
        <p:spPr>
          <a:xfrm>
            <a:off x="10948509" y="2935596"/>
            <a:ext cx="617598" cy="401220"/>
          </a:xfrm>
          <a:prstGeom prst="flowChartMagneticDisk">
            <a:avLst/>
          </a:prstGeom>
          <a:solidFill>
            <a:srgbClr val="3C6CFF"/>
          </a:solidFill>
          <a:ln>
            <a:solidFill>
              <a:srgbClr val="2C5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JSONL 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CECEEE-A781-4768-B945-6D2FB1D10809}"/>
              </a:ext>
            </a:extLst>
          </p:cNvPr>
          <p:cNvSpPr txBox="1"/>
          <p:nvPr/>
        </p:nvSpPr>
        <p:spPr>
          <a:xfrm>
            <a:off x="8182998" y="3295148"/>
            <a:ext cx="191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bg1"/>
                </a:solidFill>
              </a:rPr>
              <a:t>Tokenize</a:t>
            </a:r>
            <a:r>
              <a:rPr lang="en-IN" sz="1000" b="1" dirty="0">
                <a:solidFill>
                  <a:srgbClr val="B8BBC2"/>
                </a:solidFill>
              </a:rPr>
              <a:t> the input question &amp; remove stop words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E6F65626-5AA4-48E0-9F72-687CA1498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7" t="46817" r="16859" b="41813"/>
          <a:stretch/>
        </p:blipFill>
        <p:spPr bwMode="auto">
          <a:xfrm>
            <a:off x="9979518" y="3469873"/>
            <a:ext cx="701336" cy="17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04A939-2289-4AFF-B2AA-561CABA31E18}"/>
              </a:ext>
            </a:extLst>
          </p:cNvPr>
          <p:cNvSpPr txBox="1"/>
          <p:nvPr/>
        </p:nvSpPr>
        <p:spPr>
          <a:xfrm>
            <a:off x="8183749" y="3657634"/>
            <a:ext cx="191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B8BBC2"/>
                </a:solidFill>
              </a:rPr>
              <a:t>Find </a:t>
            </a:r>
            <a:r>
              <a:rPr lang="en-IN" sz="1000" b="1" dirty="0">
                <a:solidFill>
                  <a:schemeClr val="bg1"/>
                </a:solidFill>
              </a:rPr>
              <a:t>similarity</a:t>
            </a:r>
            <a:r>
              <a:rPr lang="en-IN" sz="1000" b="1" dirty="0">
                <a:solidFill>
                  <a:srgbClr val="B8BBC2"/>
                </a:solidFill>
              </a:rPr>
              <a:t> between user input and questions in dataset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526879-3B49-423C-9396-49539483BFCE}"/>
              </a:ext>
            </a:extLst>
          </p:cNvPr>
          <p:cNvSpPr/>
          <p:nvPr/>
        </p:nvSpPr>
        <p:spPr>
          <a:xfrm>
            <a:off x="10790208" y="3428998"/>
            <a:ext cx="1088114" cy="266260"/>
          </a:xfrm>
          <a:prstGeom prst="roundRect">
            <a:avLst/>
          </a:prstGeom>
          <a:solidFill>
            <a:srgbClr val="3C6CFF"/>
          </a:solidFill>
          <a:ln>
            <a:solidFill>
              <a:srgbClr val="3C6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NLTK library -&gt; word tokenize()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1E238980-F6A1-417F-A657-518142149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7" t="46817" r="16859" b="41813"/>
          <a:stretch/>
        </p:blipFill>
        <p:spPr bwMode="auto">
          <a:xfrm>
            <a:off x="9968216" y="3889374"/>
            <a:ext cx="701336" cy="17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59C256C-2BCE-49C3-ABCC-624968267DDC}"/>
              </a:ext>
            </a:extLst>
          </p:cNvPr>
          <p:cNvSpPr/>
          <p:nvPr/>
        </p:nvSpPr>
        <p:spPr>
          <a:xfrm>
            <a:off x="10778906" y="3848499"/>
            <a:ext cx="1088114" cy="266260"/>
          </a:xfrm>
          <a:prstGeom prst="roundRect">
            <a:avLst/>
          </a:prstGeom>
          <a:solidFill>
            <a:srgbClr val="3C6CFF"/>
          </a:solidFill>
          <a:ln>
            <a:solidFill>
              <a:srgbClr val="3C6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spaCy library -&gt; nlp().similarity()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CE3FA3-0EF3-4BB7-A128-0A926FCAB944}"/>
              </a:ext>
            </a:extLst>
          </p:cNvPr>
          <p:cNvSpPr txBox="1"/>
          <p:nvPr/>
        </p:nvSpPr>
        <p:spPr>
          <a:xfrm>
            <a:off x="8212083" y="4503915"/>
            <a:ext cx="1906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B8BBC2"/>
                </a:solidFill>
              </a:rPr>
              <a:t>Check for confidence score </a:t>
            </a:r>
            <a:r>
              <a:rPr lang="en-IN" sz="1000" b="1" dirty="0">
                <a:solidFill>
                  <a:schemeClr val="bg1"/>
                </a:solidFill>
              </a:rPr>
              <a:t>above 85% </a:t>
            </a:r>
            <a:r>
              <a:rPr lang="en-IN" sz="1000" b="1" dirty="0">
                <a:solidFill>
                  <a:srgbClr val="B8BBC2"/>
                </a:solidFill>
              </a:rPr>
              <a:t>and choose the answer of question id of the highest score.</a:t>
            </a: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6C92F027-F5CF-4A16-B6A4-CDBA3500AB28}"/>
              </a:ext>
            </a:extLst>
          </p:cNvPr>
          <p:cNvSpPr/>
          <p:nvPr/>
        </p:nvSpPr>
        <p:spPr>
          <a:xfrm>
            <a:off x="10499859" y="1072869"/>
            <a:ext cx="1367161" cy="1322773"/>
          </a:xfrm>
          <a:prstGeom prst="foldedCorner">
            <a:avLst>
              <a:gd name="adj" fmla="val 16667"/>
            </a:avLst>
          </a:prstGeom>
          <a:solidFill>
            <a:srgbClr val="222C42"/>
          </a:solidFill>
          <a:ln>
            <a:solidFill>
              <a:srgbClr val="0B111F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sd.jsonl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873BF7-4C49-44E7-85F8-3B419B36D3C6}"/>
              </a:ext>
            </a:extLst>
          </p:cNvPr>
          <p:cNvSpPr txBox="1"/>
          <p:nvPr/>
        </p:nvSpPr>
        <p:spPr>
          <a:xfrm>
            <a:off x="10499859" y="1339783"/>
            <a:ext cx="1351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B8BBC2"/>
                </a:solidFill>
              </a:rPr>
              <a:t>{</a:t>
            </a:r>
          </a:p>
          <a:p>
            <a:r>
              <a:rPr lang="en-IN" sz="1000" b="1" dirty="0">
                <a:solidFill>
                  <a:srgbClr val="B8BBC2"/>
                </a:solidFill>
              </a:rPr>
              <a:t>     “id” :   “ ”,</a:t>
            </a:r>
          </a:p>
          <a:p>
            <a:r>
              <a:rPr lang="en-IN" sz="1000" b="1" dirty="0">
                <a:solidFill>
                  <a:srgbClr val="B8BBC2"/>
                </a:solidFill>
              </a:rPr>
              <a:t>     “question” :  ” “,</a:t>
            </a:r>
          </a:p>
          <a:p>
            <a:r>
              <a:rPr lang="en-IN" sz="1000" b="1" dirty="0">
                <a:solidFill>
                  <a:srgbClr val="B8BBC2"/>
                </a:solidFill>
              </a:rPr>
              <a:t>     “answerKey” :   “ ”,</a:t>
            </a:r>
          </a:p>
          <a:p>
            <a:r>
              <a:rPr lang="en-IN" sz="1000" b="1" dirty="0">
                <a:solidFill>
                  <a:srgbClr val="B8BBC2"/>
                </a:solidFill>
              </a:rPr>
              <a:t>     “answer” :  ” “,</a:t>
            </a:r>
          </a:p>
          <a:p>
            <a:r>
              <a:rPr lang="en-IN" sz="1000" b="1" dirty="0">
                <a:solidFill>
                  <a:srgbClr val="B8BBC2"/>
                </a:solidFill>
              </a:rPr>
              <a:t>}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0090C3BB-0587-4E4A-B2FE-11D9892635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7" t="46817" r="16859" b="41813"/>
          <a:stretch/>
        </p:blipFill>
        <p:spPr bwMode="auto">
          <a:xfrm rot="16026487">
            <a:off x="10987874" y="2630929"/>
            <a:ext cx="482081" cy="12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50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128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Arpita Kothari</dc:creator>
  <cp:lastModifiedBy>Arpita Kothari</cp:lastModifiedBy>
  <cp:revision>9</cp:revision>
  <dcterms:created xsi:type="dcterms:W3CDTF">2020-07-09T16:46:24Z</dcterms:created>
  <dcterms:modified xsi:type="dcterms:W3CDTF">2020-07-10T05:29:00Z</dcterms:modified>
</cp:coreProperties>
</file>