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268" r:id="rId4"/>
    <p:sldId id="259" r:id="rId5"/>
    <p:sldId id="260" r:id="rId6"/>
    <p:sldId id="309" r:id="rId8"/>
    <p:sldId id="310" r:id="rId9"/>
    <p:sldId id="261" r:id="rId10"/>
    <p:sldId id="278" r:id="rId11"/>
    <p:sldId id="279" r:id="rId12"/>
    <p:sldId id="262" r:id="rId13"/>
    <p:sldId id="296" r:id="rId14"/>
    <p:sldId id="297" r:id="rId15"/>
    <p:sldId id="264" r:id="rId16"/>
    <p:sldId id="282" r:id="rId17"/>
    <p:sldId id="298" r:id="rId18"/>
    <p:sldId id="269" r:id="rId19"/>
    <p:sldId id="293" r:id="rId20"/>
    <p:sldId id="283" r:id="rId21"/>
    <p:sldId id="270" r:id="rId22"/>
    <p:sldId id="294" r:id="rId23"/>
    <p:sldId id="295" r:id="rId24"/>
    <p:sldId id="265" r:id="rId25"/>
    <p:sldId id="266" r:id="rId26"/>
    <p:sldId id="31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3.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6.xml"/><Relationship Id="rId2" Type="http://schemas.openxmlformats.org/officeDocument/2006/relationships/tags" Target="../tags/tag25.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7.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image" Target="../media/image1.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551045" y="4716780"/>
            <a:ext cx="3089910" cy="922020"/>
          </a:xfrm>
          <a:prstGeom prst="rect">
            <a:avLst/>
          </a:prstGeom>
          <a:noFill/>
        </p:spPr>
        <p:txBody>
          <a:bodyPr wrap="none" rtlCol="0">
            <a:spAutoFit/>
          </a:bodyPr>
          <a:p>
            <a:pPr algn="l"/>
            <a:r>
              <a:rPr lang="en-US"/>
              <a:t>2105340 - Vura Surya Suprathik</a:t>
            </a:r>
            <a:endParaRPr lang="en-US"/>
          </a:p>
          <a:p>
            <a:pPr algn="l"/>
            <a:r>
              <a:rPr lang="en-US"/>
              <a:t>2105359 - Arpita Pal</a:t>
            </a:r>
            <a:endParaRPr lang="en-US"/>
          </a:p>
          <a:p>
            <a:pPr algn="l"/>
            <a:r>
              <a:rPr lang="en-US"/>
              <a:t>2105397 - Raj Nandani</a:t>
            </a:r>
            <a:endParaRPr lang="en-US"/>
          </a:p>
        </p:txBody>
      </p:sp>
      <p:sp>
        <p:nvSpPr>
          <p:cNvPr id="7" name="Text Box 6"/>
          <p:cNvSpPr txBox="1"/>
          <p:nvPr/>
        </p:nvSpPr>
        <p:spPr>
          <a:xfrm>
            <a:off x="225425" y="1210945"/>
            <a:ext cx="11732260" cy="3082290"/>
          </a:xfrm>
          <a:prstGeom prst="rect">
            <a:avLst/>
          </a:prstGeom>
          <a:noFill/>
        </p:spPr>
        <p:txBody>
          <a:bodyPr wrap="square" rtlCol="0">
            <a:spAutoFit/>
          </a:bodyPr>
          <a:p>
            <a:pPr algn="ctr">
              <a:lnSpc>
                <a:spcPct val="180000"/>
              </a:lnSpc>
            </a:pPr>
            <a:r>
              <a:rPr lang="en-US" altLang="zh-CN" sz="3600" b="1" dirty="0" smtClean="0">
                <a:solidFill>
                  <a:schemeClr val="accent4">
                    <a:lumMod val="75000"/>
                  </a:schemeClr>
                </a:solidFill>
                <a:sym typeface="+mn-ea"/>
              </a:rPr>
              <a:t>Cloud Computing - Mini Project on </a:t>
            </a:r>
            <a:endParaRPr lang="en-US" altLang="zh-CN" sz="3600" b="1" dirty="0" smtClean="0">
              <a:solidFill>
                <a:schemeClr val="accent4">
                  <a:lumMod val="75000"/>
                </a:schemeClr>
              </a:solidFill>
              <a:sym typeface="+mn-ea"/>
            </a:endParaRPr>
          </a:p>
          <a:p>
            <a:pPr algn="ctr">
              <a:lnSpc>
                <a:spcPct val="180000"/>
              </a:lnSpc>
            </a:pPr>
            <a:r>
              <a:rPr lang="en-US" altLang="zh-CN" sz="3600" b="1" dirty="0" smtClean="0">
                <a:solidFill>
                  <a:srgbClr val="002060"/>
                </a:solidFill>
                <a:sym typeface="+mn-ea"/>
              </a:rPr>
              <a:t>URL CONVERSION APPLICATION</a:t>
            </a:r>
            <a:endParaRPr lang="en-US" altLang="zh-CN" sz="3600" b="1" dirty="0" smtClean="0">
              <a:solidFill>
                <a:srgbClr val="002060"/>
              </a:solidFill>
              <a:sym typeface="+mn-ea"/>
            </a:endParaRPr>
          </a:p>
          <a:p>
            <a:pPr algn="ctr">
              <a:lnSpc>
                <a:spcPct val="180000"/>
              </a:lnSpc>
            </a:pPr>
            <a:r>
              <a:rPr lang="en-US" altLang="zh-CN" sz="3600" b="1" dirty="0" smtClean="0">
                <a:solidFill>
                  <a:schemeClr val="accent4">
                    <a:lumMod val="75000"/>
                  </a:schemeClr>
                </a:solidFill>
                <a:sym typeface="+mn-ea"/>
              </a:rPr>
              <a:t>Group No. - 8</a:t>
            </a:r>
            <a:endParaRPr lang="en-US" altLang="zh-CN" sz="3600" b="1" dirty="0" smtClean="0">
              <a:solidFill>
                <a:schemeClr val="accent4">
                  <a:lumMod val="75000"/>
                </a:schemeClr>
              </a:solidFill>
              <a:sym typeface="+mn-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fontScale="90000"/>
          </a:bodyPr>
          <a:lstStyle/>
          <a:p>
            <a:r>
              <a:rPr lang="en-US" altLang="zh-CN" smtClean="0"/>
              <a:t>Problem Definition(2105359)</a:t>
            </a:r>
            <a:endParaRPr lang="en-US" altLang="zh-CN" smtClean="0"/>
          </a:p>
        </p:txBody>
      </p:sp>
      <p:sp>
        <p:nvSpPr>
          <p:cNvPr id="5" name="文本占位符 4"/>
          <p:cNvSpPr>
            <a:spLocks noGrp="1"/>
          </p:cNvSpPr>
          <p:nvPr>
            <p:ph type="body" sz="quarter" idx="13"/>
            <p:custDataLst>
              <p:tags r:id="rId2"/>
            </p:custDataLst>
          </p:nvPr>
        </p:nvSpPr>
        <p:spPr/>
        <p:txBody>
          <a:bodyPr>
            <a:normAutofit lnSpcReduction="10000"/>
          </a:bodyPr>
          <a:lstStyle/>
          <a:p>
            <a:pPr marL="0" indent="0">
              <a:buNone/>
            </a:pPr>
            <a:r>
              <a:rPr lang="en-US" altLang="zh-CN" b="1" dirty="0" smtClean="0"/>
              <a:t>Cloud Based URL shortening:</a:t>
            </a:r>
            <a:endParaRPr lang="en-US" altLang="zh-CN" b="1" dirty="0" smtClean="0"/>
          </a:p>
          <a:p>
            <a:pPr marL="0" indent="0">
              <a:buNone/>
            </a:pPr>
            <a:endParaRPr lang="en-US" altLang="zh-CN" b="1" dirty="0" smtClean="0"/>
          </a:p>
          <a:p>
            <a:pPr marL="0" indent="0">
              <a:buNone/>
            </a:pPr>
            <a:r>
              <a:rPr lang="en-US" altLang="zh-CN" sz="2400" dirty="0" smtClean="0">
                <a:latin typeface="Times New Roman" panose="02020603050405020304" charset="0"/>
                <a:cs typeface="Times New Roman" panose="02020603050405020304" charset="0"/>
              </a:rPr>
              <a:t>The current landscape of URL sharing often involves lengthy and cumbersome website addresses. These long URLs can be difficult to remember, share, and integrate into various communication channels like social media posts, text messages, or emails. Additionally, managing and analyzing click-through data on these long URLs can be challenging.</a:t>
            </a:r>
            <a:endParaRPr lang="en-US" altLang="zh-CN" sz="2400" dirty="0" smtClean="0">
              <a:latin typeface="Times New Roman" panose="02020603050405020304" charset="0"/>
              <a:cs typeface="Times New Roman" panose="02020603050405020304" charset="0"/>
            </a:endParaRPr>
          </a:p>
          <a:p>
            <a:pPr marL="0" indent="0">
              <a:buNone/>
            </a:pPr>
            <a:r>
              <a:rPr lang="en-US" altLang="zh-CN" sz="2400" dirty="0" smtClean="0">
                <a:latin typeface="Times New Roman" panose="02020603050405020304" charset="0"/>
                <a:cs typeface="Times New Roman" panose="02020603050405020304" charset="0"/>
              </a:rPr>
              <a:t>There is a need for a cloud-based URL shortening service that offers a user-friendly and efficient solution for shortening long URLs while maintaining essential functionalities.</a:t>
            </a:r>
            <a:endParaRPr lang="en-US" altLang="zh-CN" sz="2400" dirty="0" smtClean="0">
              <a:latin typeface="Times New Roman" panose="02020603050405020304" charset="0"/>
              <a:cs typeface="Times New Roman" panose="02020603050405020304" charset="0"/>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427038"/>
            <a:ext cx="10972800" cy="1143000"/>
          </a:xfrm>
        </p:spPr>
        <p:txBody>
          <a:bodyPr/>
          <a:p>
            <a:r>
              <a:rPr lang="en-US" altLang="zh-CN" smtClean="0">
                <a:sym typeface="+mn-ea"/>
              </a:rPr>
              <a:t>Methodology - 1</a:t>
            </a:r>
            <a:br>
              <a:rPr lang="en-US" altLang="zh-CN" smtClean="0"/>
            </a:br>
            <a:endParaRPr lang="en-US"/>
          </a:p>
        </p:txBody>
      </p:sp>
      <p:sp>
        <p:nvSpPr>
          <p:cNvPr id="3" name="Text Box 2"/>
          <p:cNvSpPr txBox="1"/>
          <p:nvPr/>
        </p:nvSpPr>
        <p:spPr>
          <a:xfrm>
            <a:off x="422910" y="1327150"/>
            <a:ext cx="11158855" cy="4461510"/>
          </a:xfrm>
          <a:prstGeom prst="rect">
            <a:avLst/>
          </a:prstGeom>
          <a:noFill/>
        </p:spPr>
        <p:txBody>
          <a:bodyPr wrap="square" rtlCol="0" anchor="t">
            <a:spAutoFit/>
          </a:bodyPr>
          <a:p>
            <a:endParaRPr lang="en-US" sz="2400"/>
          </a:p>
          <a:p>
            <a:r>
              <a:rPr lang="en-US" sz="2000" b="1">
                <a:solidFill>
                  <a:srgbClr val="002060"/>
                </a:solidFill>
              </a:rPr>
              <a:t>Requirement Analysis:</a:t>
            </a:r>
            <a:endParaRPr lang="en-US" sz="2000" b="1">
              <a:solidFill>
                <a:srgbClr val="002060"/>
              </a:solidFill>
            </a:endParaRPr>
          </a:p>
          <a:p>
            <a:endParaRPr lang="en-US" sz="2000"/>
          </a:p>
          <a:p>
            <a:pPr marL="342900" indent="-342900">
              <a:buFont typeface="Wingdings" panose="05000000000000000000" charset="0"/>
              <a:buChar char="v"/>
            </a:pPr>
            <a:r>
              <a:rPr lang="en-US" sz="2000"/>
              <a:t>User Needs: Identify what users expect from the URL shortening service. This could include features like easy submission of long URLs, analytics to track click-through rates, and a user-friendly interface.</a:t>
            </a:r>
            <a:endParaRPr lang="en-US" sz="2000"/>
          </a:p>
          <a:p>
            <a:pPr marL="342900" indent="-342900">
              <a:buFont typeface="Wingdings" panose="05000000000000000000" charset="0"/>
              <a:buChar char="v"/>
            </a:pPr>
            <a:endParaRPr lang="en-US" sz="2000"/>
          </a:p>
          <a:p>
            <a:pPr marL="342900" indent="-342900">
              <a:buFont typeface="Wingdings" panose="05000000000000000000" charset="0"/>
              <a:buChar char="v"/>
            </a:pPr>
            <a:r>
              <a:rPr lang="en-US" sz="2000"/>
              <a:t>Stakeholder Requirements: Consider the requirements of stakeholders such as administrators who manage the service, developers who maintain it, and potentially advertisers or partners who may integrate with it.</a:t>
            </a:r>
            <a:endParaRPr lang="en-US" sz="2000"/>
          </a:p>
          <a:p>
            <a:pPr marL="342900" indent="-342900">
              <a:buFont typeface="Wingdings" panose="05000000000000000000" charset="0"/>
              <a:buChar char="v"/>
            </a:pPr>
            <a:endParaRPr lang="en-US" sz="2000"/>
          </a:p>
          <a:p>
            <a:pPr marL="342900" indent="-342900">
              <a:buFont typeface="Wingdings" panose="05000000000000000000" charset="0"/>
              <a:buChar char="v"/>
            </a:pPr>
            <a:r>
              <a:rPr lang="en-US" sz="2000"/>
              <a:t>System Capabilities: Assess the technical capabilities of the system, including factors like scalability, security requirements, integration with other systems, and performance considerations.</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60363"/>
            <a:ext cx="10972800" cy="1143000"/>
          </a:xfrm>
        </p:spPr>
        <p:txBody>
          <a:bodyPr/>
          <a:p>
            <a:r>
              <a:rPr lang="en-US" altLang="zh-CN" smtClean="0">
                <a:sym typeface="+mn-ea"/>
              </a:rPr>
              <a:t>Methodology - 2</a:t>
            </a:r>
            <a:br>
              <a:rPr lang="en-US" altLang="zh-CN" smtClean="0">
                <a:sym typeface="+mn-ea"/>
              </a:rPr>
            </a:br>
            <a:endParaRPr lang="en-US"/>
          </a:p>
        </p:txBody>
      </p:sp>
      <p:sp>
        <p:nvSpPr>
          <p:cNvPr id="3" name="Text Box 2"/>
          <p:cNvSpPr txBox="1"/>
          <p:nvPr/>
        </p:nvSpPr>
        <p:spPr>
          <a:xfrm>
            <a:off x="435610" y="1292225"/>
            <a:ext cx="10973435" cy="4799965"/>
          </a:xfrm>
          <a:prstGeom prst="rect">
            <a:avLst/>
          </a:prstGeom>
          <a:noFill/>
        </p:spPr>
        <p:txBody>
          <a:bodyPr wrap="square" rtlCol="0" anchor="t">
            <a:spAutoFit/>
          </a:bodyPr>
          <a:p>
            <a:r>
              <a:rPr lang="en-US" b="1">
                <a:solidFill>
                  <a:srgbClr val="002060"/>
                </a:solidFill>
              </a:rPr>
              <a:t>Design and Architecture:</a:t>
            </a:r>
            <a:endParaRPr lang="en-US" b="1">
              <a:solidFill>
                <a:srgbClr val="002060"/>
              </a:solidFill>
            </a:endParaRPr>
          </a:p>
          <a:p>
            <a:endParaRPr lang="en-US"/>
          </a:p>
          <a:p>
            <a:pPr marL="285750" indent="-285750">
              <a:buFont typeface="Wingdings" panose="05000000000000000000" charset="0"/>
              <a:buChar char="v"/>
            </a:pPr>
            <a:r>
              <a:rPr lang="en-US"/>
              <a:t>Overall Architecture: Define the high-level architecture of the system, including the main components such as the URL shortening engine, database, user interface, and analytics module.</a:t>
            </a:r>
            <a:endParaRPr lang="en-US"/>
          </a:p>
          <a:p>
            <a:pPr marL="285750" indent="-285750">
              <a:buFont typeface="Wingdings" panose="05000000000000000000" charset="0"/>
              <a:buChar char="v"/>
            </a:pPr>
            <a:endParaRPr lang="en-US"/>
          </a:p>
          <a:p>
            <a:pPr marL="285750" indent="-285750">
              <a:buFont typeface="Wingdings" panose="05000000000000000000" charset="0"/>
              <a:buChar char="v"/>
            </a:pPr>
            <a:r>
              <a:rPr lang="en-US"/>
              <a:t>Component Design: Detail the design of individual components, specifying their responsibilities, interfaces, and interactions with other components.</a:t>
            </a:r>
            <a:endParaRPr lang="en-US"/>
          </a:p>
          <a:p>
            <a:pPr marL="285750" indent="-285750">
              <a:buFont typeface="Wingdings" panose="05000000000000000000" charset="0"/>
              <a:buChar char="v"/>
            </a:pPr>
            <a:endParaRPr lang="en-US"/>
          </a:p>
          <a:p>
            <a:pPr marL="285750" indent="-285750">
              <a:buFont typeface="Wingdings" panose="05000000000000000000" charset="0"/>
              <a:buChar char="v"/>
            </a:pPr>
            <a:r>
              <a:rPr lang="en-US"/>
              <a:t>Technology Selection: Choose the appropriate technologies and frameworks for implementing each component, considering factors like scalability, security, developer familiarity, and community support.</a:t>
            </a:r>
            <a:endParaRPr lang="en-US"/>
          </a:p>
          <a:p>
            <a:pPr marL="285750" indent="-285750">
              <a:buFont typeface="Wingdings" panose="05000000000000000000" charset="0"/>
              <a:buChar char="v"/>
            </a:pPr>
            <a:endParaRPr lang="en-US"/>
          </a:p>
          <a:p>
            <a:pPr marL="285750" indent="-285750">
              <a:buFont typeface="Wingdings" panose="05000000000000000000" charset="0"/>
              <a:buChar char="v"/>
            </a:pPr>
            <a:r>
              <a:rPr lang="en-US"/>
              <a:t>Scalability and Performance: Design the system to be scalable and performant, ensuring that it can handle a large volume of URL shortening requests and provide timely responses to users.</a:t>
            </a:r>
            <a:endParaRPr lang="en-US"/>
          </a:p>
          <a:p>
            <a:pPr marL="285750" indent="-285750">
              <a:buFont typeface="Wingdings" panose="05000000000000000000" charset="0"/>
              <a:buChar char="v"/>
            </a:pPr>
            <a:endParaRPr lang="en-US"/>
          </a:p>
          <a:p>
            <a:pPr marL="285750" indent="-285750">
              <a:buFont typeface="Wingdings" panose="05000000000000000000" charset="0"/>
              <a:buChar char="v"/>
            </a:pPr>
            <a:r>
              <a:rPr lang="en-US"/>
              <a:t>Security Measures: Incorporate security measures such as input validation, encryption of sensitive data, access controls, and protection against common security threats like injection attacks and unauthorized access.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609600" y="72073"/>
            <a:ext cx="10972800" cy="1143000"/>
          </a:xfrm>
        </p:spPr>
        <p:txBody>
          <a:bodyPr>
            <a:normAutofit/>
          </a:bodyPr>
          <a:lstStyle/>
          <a:p>
            <a:r>
              <a:rPr lang="en-US" altLang="zh-CN" smtClean="0"/>
              <a:t>Methodology - 3</a:t>
            </a:r>
            <a:endParaRPr lang="en-US" altLang="zh-CN" smtClean="0"/>
          </a:p>
        </p:txBody>
      </p:sp>
      <p:sp>
        <p:nvSpPr>
          <p:cNvPr id="7" name="文本占位符 6"/>
          <p:cNvSpPr>
            <a:spLocks noGrp="1"/>
          </p:cNvSpPr>
          <p:nvPr>
            <p:ph type="body" sz="quarter" idx="14"/>
            <p:custDataLst>
              <p:tags r:id="rId2"/>
            </p:custDataLst>
          </p:nvPr>
        </p:nvSpPr>
        <p:spPr>
          <a:xfrm>
            <a:off x="609600" y="1141095"/>
            <a:ext cx="10972800" cy="5717540"/>
          </a:xfrm>
        </p:spPr>
        <p:txBody>
          <a:bodyPr>
            <a:normAutofit fontScale="70000"/>
          </a:bodyPr>
          <a:lstStyle/>
          <a:p>
            <a:pPr marL="0" indent="0">
              <a:buNone/>
            </a:pPr>
            <a:r>
              <a:rPr lang="en-US" altLang="zh-CN" b="1" smtClean="0">
                <a:solidFill>
                  <a:srgbClr val="002060"/>
                </a:solidFill>
              </a:rPr>
              <a:t> SQLITE database engine:</a:t>
            </a:r>
            <a:endParaRPr lang="en-US" altLang="zh-CN" b="1" smtClean="0">
              <a:solidFill>
                <a:srgbClr val="002060"/>
              </a:solidFill>
            </a:endParaRPr>
          </a:p>
          <a:p>
            <a:pPr marL="0" indent="0">
              <a:buNone/>
            </a:pPr>
            <a:endParaRPr lang="en-US" altLang="zh-CN" smtClean="0"/>
          </a:p>
          <a:p>
            <a:pPr>
              <a:buFont typeface="Wingdings" panose="05000000000000000000" charset="0"/>
              <a:buChar char="v"/>
            </a:pPr>
            <a:r>
              <a:rPr lang="en-US" altLang="zh-CN" smtClean="0"/>
              <a:t>SQLite is a lightweight, self-contained, serverless database engine, making it ideal for cloud-based applications with limited resources.</a:t>
            </a:r>
            <a:endParaRPr lang="en-US" altLang="zh-CN" smtClean="0"/>
          </a:p>
          <a:p>
            <a:pPr>
              <a:buFont typeface="Wingdings" panose="05000000000000000000" charset="0"/>
              <a:buChar char="v"/>
            </a:pPr>
            <a:r>
              <a:rPr lang="en-US" altLang="zh-CN" smtClean="0"/>
              <a:t>Zero Configuration:</a:t>
            </a:r>
            <a:endParaRPr lang="en-US" altLang="zh-CN" smtClean="0"/>
          </a:p>
          <a:p>
            <a:pPr>
              <a:buFont typeface="Wingdings" panose="05000000000000000000" charset="0"/>
              <a:buChar char="v"/>
            </a:pPr>
            <a:r>
              <a:rPr lang="en-US" altLang="zh-CN" smtClean="0"/>
              <a:t>Requires minimal setup and configuration, allowing for easy deployment in cloud environments without extensive administration overhead.</a:t>
            </a:r>
            <a:endParaRPr lang="en-US" altLang="zh-CN" smtClean="0"/>
          </a:p>
          <a:p>
            <a:pPr>
              <a:buFont typeface="Wingdings" panose="05000000000000000000" charset="0"/>
              <a:buChar char="v"/>
            </a:pPr>
            <a:r>
              <a:rPr lang="en-US" altLang="zh-CN" smtClean="0"/>
              <a:t>Supports ACID (Atomicity, Consistency, Isolation, Durability) transactions, ensuring data integrity and reliability in cloud-based URL shortening operations.</a:t>
            </a:r>
            <a:endParaRPr lang="en-US" altLang="zh-CN" smtClean="0"/>
          </a:p>
          <a:p>
            <a:pPr>
              <a:buFont typeface="Wingdings" panose="05000000000000000000" charset="0"/>
              <a:buChar char="v"/>
            </a:pPr>
            <a:r>
              <a:rPr lang="en-US" altLang="zh-CN" smtClean="0"/>
              <a:t>everaging SQLite as the database engine for cloud-based URL shortening offers a lightweight, efficient, and easily deployable solution with transactional support, concurrency control, and portability, making it well-suited for cloud computing environments</a:t>
            </a:r>
            <a:endParaRPr lang="en-US" altLang="zh-CN" smtClean="0"/>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fontScale="90000"/>
          </a:bodyPr>
          <a:lstStyle/>
          <a:p>
            <a:r>
              <a:rPr lang="en-US" altLang="zh-CN" smtClean="0"/>
              <a:t>Problem Definition(2105340)</a:t>
            </a:r>
            <a:endParaRPr lang="en-US" altLang="zh-CN" smtClean="0"/>
          </a:p>
        </p:txBody>
      </p:sp>
      <p:sp>
        <p:nvSpPr>
          <p:cNvPr id="5" name="文本占位符 4"/>
          <p:cNvSpPr>
            <a:spLocks noGrp="1"/>
          </p:cNvSpPr>
          <p:nvPr>
            <p:ph type="body" sz="quarter" idx="13"/>
            <p:custDataLst>
              <p:tags r:id="rId2"/>
            </p:custDataLst>
          </p:nvPr>
        </p:nvSpPr>
        <p:spPr>
          <a:xfrm>
            <a:off x="838200" y="1480820"/>
            <a:ext cx="10515600" cy="4696460"/>
          </a:xfrm>
        </p:spPr>
        <p:txBody>
          <a:bodyPr>
            <a:normAutofit fontScale="70000"/>
          </a:bodyPr>
          <a:lstStyle/>
          <a:p>
            <a:pPr marL="0" indent="0">
              <a:buNone/>
            </a:pPr>
            <a:r>
              <a:rPr lang="en-US" altLang="zh-CN" sz="5145" b="1" dirty="0" smtClean="0"/>
              <a:t>Healthcare Data Sharing with Encrypted URLs</a:t>
            </a:r>
            <a:endParaRPr lang="en-US" altLang="zh-CN" sz="5145" b="1" dirty="0" smtClean="0"/>
          </a:p>
          <a:p>
            <a:pPr marL="0" indent="0">
              <a:buNone/>
            </a:pPr>
            <a:endParaRPr lang="en-US" altLang="zh-CN" sz="3000" dirty="0" smtClean="0"/>
          </a:p>
          <a:p>
            <a:pPr marL="0" indent="0">
              <a:buNone/>
            </a:pPr>
            <a:r>
              <a:rPr lang="en-US" altLang="zh-CN" sz="3000" dirty="0" smtClean="0">
                <a:latin typeface="Times New Roman" panose="02020603050405020304" charset="0"/>
                <a:cs typeface="Times New Roman" panose="02020603050405020304" charset="0"/>
              </a:rPr>
              <a:t>Securely sharing sensitive healthcare data is crucial in the medical field, but traditional methods often pose challenges:</a:t>
            </a:r>
            <a:endParaRPr lang="en-US" altLang="zh-CN" sz="3000" dirty="0" smtClean="0">
              <a:latin typeface="Times New Roman" panose="02020603050405020304" charset="0"/>
              <a:cs typeface="Times New Roman" panose="02020603050405020304" charset="0"/>
            </a:endParaRPr>
          </a:p>
          <a:p>
            <a:pPr marL="0" indent="0">
              <a:buNone/>
            </a:pPr>
            <a:r>
              <a:rPr lang="en-US" altLang="zh-CN" sz="3000" dirty="0" smtClean="0">
                <a:latin typeface="Times New Roman" panose="02020603050405020304" charset="0"/>
                <a:cs typeface="Times New Roman" panose="02020603050405020304" charset="0"/>
              </a:rPr>
              <a:t>Unsecured File Sharing: Sharing healthcare data through email or file transfer services can be risky due to potential breaches or unauthorized access.</a:t>
            </a:r>
            <a:endParaRPr lang="en-US" altLang="zh-CN" sz="3000" dirty="0" smtClean="0">
              <a:latin typeface="Times New Roman" panose="02020603050405020304" charset="0"/>
              <a:cs typeface="Times New Roman" panose="02020603050405020304" charset="0"/>
            </a:endParaRPr>
          </a:p>
          <a:p>
            <a:pPr marL="0" indent="0">
              <a:buNone/>
            </a:pPr>
            <a:r>
              <a:rPr lang="en-US" altLang="zh-CN" sz="3000" dirty="0" smtClean="0">
                <a:latin typeface="Times New Roman" panose="02020603050405020304" charset="0"/>
                <a:cs typeface="Times New Roman" panose="02020603050405020304" charset="0"/>
              </a:rPr>
              <a:t>Limited Control: Once data is shared, senders lose control over who can access it and how it's used.</a:t>
            </a:r>
            <a:endParaRPr lang="en-US" altLang="zh-CN" sz="3000" dirty="0" smtClean="0">
              <a:latin typeface="Times New Roman" panose="02020603050405020304" charset="0"/>
              <a:cs typeface="Times New Roman" panose="02020603050405020304" charset="0"/>
            </a:endParaRPr>
          </a:p>
          <a:p>
            <a:pPr marL="0" indent="0">
              <a:buNone/>
            </a:pPr>
            <a:r>
              <a:rPr lang="en-US" altLang="zh-CN" sz="3000" dirty="0" smtClean="0">
                <a:latin typeface="Times New Roman" panose="02020603050405020304" charset="0"/>
                <a:cs typeface="Times New Roman" panose="02020603050405020304" charset="0"/>
              </a:rPr>
              <a:t>Compliance Issues: Data sharing needs to comply with regulations like HIPAA (Health Insurance Portability and Accountability Act) to protect patient privacy.</a:t>
            </a:r>
            <a:endParaRPr lang="en-US" altLang="zh-CN" sz="3000" dirty="0" smtClean="0">
              <a:latin typeface="Times New Roman" panose="02020603050405020304" charset="0"/>
              <a:cs typeface="Times New Roman" panose="02020603050405020304" charset="0"/>
            </a:endParaRPr>
          </a:p>
          <a:p>
            <a:pPr marL="0" indent="0">
              <a:buNone/>
            </a:pPr>
            <a:r>
              <a:rPr lang="en-US" altLang="zh-CN" sz="3000" dirty="0" smtClean="0">
                <a:latin typeface="Times New Roman" panose="02020603050405020304" charset="0"/>
                <a:cs typeface="Times New Roman" panose="02020603050405020304" charset="0"/>
              </a:rPr>
              <a:t>These issues highlight the need for a more secure and controlled method for healthcare data sharing. URL conversion applications can play a vital role in addressing this challenge.</a:t>
            </a:r>
            <a:endParaRPr lang="en-US" altLang="zh-CN" sz="3000" dirty="0" smtClean="0">
              <a:latin typeface="Times New Roman" panose="02020603050405020304" charset="0"/>
              <a:cs typeface="Times New Roman" panose="02020603050405020304" charset="0"/>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38773"/>
            <a:ext cx="10972800" cy="1143000"/>
          </a:xfrm>
        </p:spPr>
        <p:txBody>
          <a:bodyPr/>
          <a:p>
            <a:r>
              <a:rPr lang="en-US" altLang="zh-CN" smtClean="0">
                <a:sym typeface="+mn-ea"/>
              </a:rPr>
              <a:t>Methodology - 1</a:t>
            </a:r>
            <a:br>
              <a:rPr lang="en-US" altLang="zh-CN" smtClean="0"/>
            </a:br>
            <a:endParaRPr lang="en-US"/>
          </a:p>
        </p:txBody>
      </p:sp>
      <p:sp>
        <p:nvSpPr>
          <p:cNvPr id="3" name="Text Box 2"/>
          <p:cNvSpPr txBox="1"/>
          <p:nvPr/>
        </p:nvSpPr>
        <p:spPr>
          <a:xfrm>
            <a:off x="414020" y="1417955"/>
            <a:ext cx="11473815" cy="4399915"/>
          </a:xfrm>
          <a:prstGeom prst="rect">
            <a:avLst/>
          </a:prstGeom>
          <a:noFill/>
        </p:spPr>
        <p:txBody>
          <a:bodyPr wrap="square" rtlCol="0" anchor="t">
            <a:spAutoFit/>
          </a:bodyPr>
          <a:p>
            <a:r>
              <a:rPr lang="en-US" sz="2000" b="1">
                <a:solidFill>
                  <a:srgbClr val="002060"/>
                </a:solidFill>
              </a:rPr>
              <a:t>Implementation and Performance Evaluation:</a:t>
            </a:r>
            <a:endParaRPr lang="en-US" sz="2000" b="1">
              <a:solidFill>
                <a:srgbClr val="002060"/>
              </a:solidFill>
            </a:endParaRPr>
          </a:p>
          <a:p>
            <a:endParaRPr lang="en-US" sz="2000"/>
          </a:p>
          <a:p>
            <a:r>
              <a:rPr lang="en-US" sz="2000">
                <a:latin typeface="Times New Roman" panose="02020603050405020304" charset="0"/>
                <a:cs typeface="Times New Roman" panose="02020603050405020304" charset="0"/>
              </a:rPr>
              <a:t>Implementation builds the system using your chosen SMPC protocol and HE scheme. This involves:</a:t>
            </a:r>
            <a:endParaRPr lang="en-US" sz="2000">
              <a:latin typeface="Times New Roman" panose="02020603050405020304" charset="0"/>
              <a:cs typeface="Times New Roman" panose="02020603050405020304" charset="0"/>
            </a:endParaRPr>
          </a:p>
          <a:p>
            <a:pPr marL="342900" indent="-342900">
              <a:buFont typeface="Wingdings" panose="05000000000000000000" charset="0"/>
              <a:buChar char="v"/>
            </a:pPr>
            <a:r>
              <a:rPr lang="en-US" sz="2000">
                <a:latin typeface="Times New Roman" panose="02020603050405020304" charset="0"/>
                <a:cs typeface="Times New Roman" panose="02020603050405020304" charset="0"/>
              </a:rPr>
              <a:t>Picking the programming tools and environment.</a:t>
            </a:r>
            <a:endParaRPr lang="en-US" sz="2000">
              <a:latin typeface="Times New Roman" panose="02020603050405020304" charset="0"/>
              <a:cs typeface="Times New Roman" panose="02020603050405020304" charset="0"/>
            </a:endParaRPr>
          </a:p>
          <a:p>
            <a:pPr marL="342900" indent="-342900">
              <a:buFont typeface="Wingdings" panose="05000000000000000000" charset="0"/>
              <a:buChar char="v"/>
            </a:pPr>
            <a:r>
              <a:rPr lang="en-US" sz="2000">
                <a:latin typeface="Times New Roman" panose="02020603050405020304" charset="0"/>
                <a:cs typeface="Times New Roman" panose="02020603050405020304" charset="0"/>
              </a:rPr>
              <a:t>Implementing the HE scheme to encrypt medical data.</a:t>
            </a:r>
            <a:endParaRPr lang="en-US" sz="2000">
              <a:latin typeface="Times New Roman" panose="02020603050405020304" charset="0"/>
              <a:cs typeface="Times New Roman" panose="02020603050405020304" charset="0"/>
            </a:endParaRPr>
          </a:p>
          <a:p>
            <a:pPr marL="342900" indent="-342900">
              <a:buFont typeface="Wingdings" panose="05000000000000000000" charset="0"/>
              <a:buChar char="v"/>
            </a:pPr>
            <a:r>
              <a:rPr lang="en-US" sz="2000">
                <a:latin typeface="Times New Roman" panose="02020603050405020304" charset="0"/>
                <a:cs typeface="Times New Roman" panose="02020603050405020304" charset="0"/>
              </a:rPr>
              <a:t>Integrating the SMPC protocol for secure computations on encrypted data.</a:t>
            </a:r>
            <a:endParaRPr lang="en-US" sz="2000">
              <a:latin typeface="Times New Roman" panose="02020603050405020304" charset="0"/>
              <a:cs typeface="Times New Roman" panose="02020603050405020304" charset="0"/>
            </a:endParaRPr>
          </a:p>
          <a:p>
            <a:pPr marL="342900" indent="-342900">
              <a:buFont typeface="Wingdings" panose="05000000000000000000" charset="0"/>
              <a:buChar char="v"/>
            </a:pPr>
            <a:r>
              <a:rPr lang="en-US" sz="2000">
                <a:latin typeface="Times New Roman" panose="02020603050405020304" charset="0"/>
                <a:cs typeface="Times New Roman" panose="02020603050405020304" charset="0"/>
              </a:rPr>
              <a:t>Designing user interfaces and functionalities for patients, doctors, and the server.</a:t>
            </a:r>
            <a:endParaRPr lang="en-US" sz="2000">
              <a:latin typeface="Times New Roman" panose="02020603050405020304" charset="0"/>
              <a:cs typeface="Times New Roman" panose="02020603050405020304" charset="0"/>
            </a:endParaRPr>
          </a:p>
          <a:p>
            <a:pPr marL="342900" indent="-342900"/>
            <a:endParaRPr lang="en-US" sz="2000">
              <a:latin typeface="Times New Roman" panose="02020603050405020304" charset="0"/>
              <a:cs typeface="Times New Roman" panose="02020603050405020304" charset="0"/>
            </a:endParaRPr>
          </a:p>
          <a:p>
            <a:pPr marL="285750" indent="-285750"/>
            <a:endParaRPr lang="en-US" sz="2000">
              <a:latin typeface="Times New Roman" panose="02020603050405020304" charset="0"/>
              <a:cs typeface="Times New Roman" panose="02020603050405020304" charset="0"/>
            </a:endParaRPr>
          </a:p>
          <a:p>
            <a:pPr marL="285750" indent="-285750"/>
            <a:r>
              <a:rPr lang="en-US" sz="2000">
                <a:latin typeface="Times New Roman" panose="02020603050405020304" charset="0"/>
                <a:cs typeface="Times New Roman" panose="02020603050405020304" charset="0"/>
              </a:rPr>
              <a:t>Performance Evaluation measures how well the system works. This involves:</a:t>
            </a:r>
            <a:endParaRPr lang="en-US" sz="2000">
              <a:latin typeface="Times New Roman" panose="02020603050405020304" charset="0"/>
              <a:cs typeface="Times New Roman" panose="02020603050405020304" charset="0"/>
            </a:endParaRPr>
          </a:p>
          <a:p>
            <a:pPr marL="285750" indent="-285750">
              <a:buFont typeface="Wingdings" panose="05000000000000000000" charset="0"/>
              <a:buChar char="v"/>
            </a:pPr>
            <a:r>
              <a:rPr lang="en-US" sz="2000">
                <a:latin typeface="Times New Roman" panose="02020603050405020304" charset="0"/>
                <a:cs typeface="Times New Roman" panose="02020603050405020304" charset="0"/>
              </a:rPr>
              <a:t>Defining how well the system performs (speed, accuracy).</a:t>
            </a:r>
            <a:endParaRPr lang="en-US" sz="2000">
              <a:latin typeface="Times New Roman" panose="02020603050405020304" charset="0"/>
              <a:cs typeface="Times New Roman" panose="02020603050405020304" charset="0"/>
            </a:endParaRPr>
          </a:p>
          <a:p>
            <a:pPr marL="285750" indent="-285750">
              <a:buFont typeface="Wingdings" panose="05000000000000000000" charset="0"/>
              <a:buChar char="v"/>
            </a:pPr>
            <a:r>
              <a:rPr lang="en-US" sz="2000">
                <a:latin typeface="Times New Roman" panose="02020603050405020304" charset="0"/>
                <a:cs typeface="Times New Roman" panose="02020603050405020304" charset="0"/>
              </a:rPr>
              <a:t>Running tests with different data sizes and usage patterns.</a:t>
            </a:r>
            <a:endParaRPr lang="en-US" sz="2000">
              <a:latin typeface="Times New Roman" panose="02020603050405020304" charset="0"/>
              <a:cs typeface="Times New Roman" panose="02020603050405020304" charset="0"/>
            </a:endParaRPr>
          </a:p>
          <a:p>
            <a:pPr marL="285750" indent="-285750">
              <a:buFont typeface="Wingdings" panose="05000000000000000000" charset="0"/>
              <a:buChar char="v"/>
            </a:pPr>
            <a:r>
              <a:rPr lang="en-US" sz="2000">
                <a:latin typeface="Times New Roman" panose="02020603050405020304" charset="0"/>
                <a:cs typeface="Times New Roman" panose="02020603050405020304" charset="0"/>
              </a:rPr>
              <a:t>Analyzing the results to see if the system is efficient and accurate.</a:t>
            </a:r>
            <a:endParaRPr lang="en-US" sz="2000">
              <a:latin typeface="Times New Roman" panose="02020603050405020304" charset="0"/>
              <a:cs typeface="Times New Roman" panose="02020603050405020304" charset="0"/>
            </a:endParaRPr>
          </a:p>
          <a:p>
            <a:pPr marL="285750" indent="-285750">
              <a:buFont typeface="Wingdings" panose="05000000000000000000" charset="0"/>
              <a:buChar char="v"/>
            </a:pPr>
            <a:r>
              <a:rPr lang="en-US" sz="2000">
                <a:latin typeface="Times New Roman" panose="02020603050405020304" charset="0"/>
                <a:cs typeface="Times New Roman" panose="02020603050405020304" charset="0"/>
              </a:rPr>
              <a:t>Comparing it to existing systems (if applicable).</a:t>
            </a:r>
            <a:endParaRPr lang="en-US" sz="20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a:bodyPr>
          <a:lstStyle/>
          <a:p>
            <a:r>
              <a:rPr lang="en-US" altLang="zh-CN" smtClean="0"/>
              <a:t>Methodology - 2</a:t>
            </a:r>
            <a:endParaRPr lang="en-US" altLang="zh-CN" smtClean="0"/>
          </a:p>
        </p:txBody>
      </p:sp>
      <p:sp>
        <p:nvSpPr>
          <p:cNvPr id="7" name="文本占位符 6"/>
          <p:cNvSpPr>
            <a:spLocks noGrp="1"/>
          </p:cNvSpPr>
          <p:nvPr>
            <p:ph type="body" sz="quarter" idx="14"/>
            <p:custDataLst>
              <p:tags r:id="rId2"/>
            </p:custDataLst>
          </p:nvPr>
        </p:nvSpPr>
        <p:spPr>
          <a:xfrm>
            <a:off x="609600" y="1600200"/>
            <a:ext cx="10972800" cy="5258435"/>
          </a:xfrm>
        </p:spPr>
        <p:txBody>
          <a:bodyPr>
            <a:normAutofit fontScale="90000" lnSpcReduction="10000"/>
          </a:bodyPr>
          <a:lstStyle/>
          <a:p>
            <a:pPr marL="0" indent="0">
              <a:buNone/>
            </a:pPr>
            <a:r>
              <a:rPr lang="en-US" altLang="zh-CN" sz="2665" b="1" dirty="0" smtClean="0">
                <a:solidFill>
                  <a:srgbClr val="002060"/>
                </a:solidFill>
                <a:latin typeface="Times New Roman" panose="02020603050405020304" charset="0"/>
                <a:cs typeface="Times New Roman" panose="02020603050405020304" charset="0"/>
                <a:sym typeface="+mn-ea"/>
              </a:rPr>
              <a:t>Secure Multiparty Computation (SMC):</a:t>
            </a:r>
            <a:endParaRPr lang="en-US" altLang="zh-CN" sz="2665" b="1" dirty="0" smtClean="0">
              <a:solidFill>
                <a:srgbClr val="002060"/>
              </a:solidFill>
              <a:latin typeface="Times New Roman" panose="02020603050405020304" charset="0"/>
              <a:cs typeface="Times New Roman" panose="02020603050405020304" charset="0"/>
              <a:sym typeface="+mn-ea"/>
            </a:endParaRPr>
          </a:p>
          <a:p>
            <a:pPr marL="0" indent="0">
              <a:buNone/>
            </a:pPr>
            <a:endParaRPr lang="en-US" altLang="zh-CN" sz="2665" dirty="0" smtClean="0">
              <a:solidFill>
                <a:schemeClr val="tx2">
                  <a:lumMod val="95000"/>
                  <a:lumOff val="5000"/>
                </a:schemeClr>
              </a:solidFill>
              <a:latin typeface="Times New Roman" panose="02020603050405020304" charset="0"/>
              <a:cs typeface="Times New Roman" panose="02020603050405020304" charset="0"/>
              <a:sym typeface="+mn-ea"/>
            </a:endParaRPr>
          </a:p>
          <a:p>
            <a:pPr>
              <a:buFont typeface="Wingdings" panose="05000000000000000000" charset="0"/>
              <a:buChar char="v"/>
            </a:pPr>
            <a:r>
              <a:rPr lang="en-US" altLang="zh-CN" sz="2665" dirty="0" smtClean="0">
                <a:solidFill>
                  <a:schemeClr val="tx2">
                    <a:lumMod val="95000"/>
                    <a:lumOff val="5000"/>
                  </a:schemeClr>
                </a:solidFill>
                <a:latin typeface="Times New Roman" panose="02020603050405020304" charset="0"/>
                <a:cs typeface="Times New Roman" panose="02020603050405020304" charset="0"/>
                <a:sym typeface="+mn-ea"/>
              </a:rPr>
              <a:t>Confidential Computation: SMC allows multiple parties to jointly compute a function over their private inputs while keeping those inputs confidential.</a:t>
            </a:r>
            <a:endParaRPr lang="en-US" altLang="zh-CN" sz="2665" dirty="0" smtClean="0">
              <a:solidFill>
                <a:schemeClr val="tx2">
                  <a:lumMod val="95000"/>
                  <a:lumOff val="5000"/>
                </a:schemeClr>
              </a:solidFill>
              <a:latin typeface="Times New Roman" panose="02020603050405020304" charset="0"/>
              <a:cs typeface="Times New Roman" panose="02020603050405020304" charset="0"/>
              <a:sym typeface="+mn-ea"/>
            </a:endParaRPr>
          </a:p>
          <a:p>
            <a:pPr>
              <a:buFont typeface="Wingdings" panose="05000000000000000000" charset="0"/>
              <a:buChar char="v"/>
            </a:pPr>
            <a:r>
              <a:rPr lang="en-US" altLang="zh-CN" sz="2665" dirty="0" smtClean="0">
                <a:solidFill>
                  <a:schemeClr val="tx2">
                    <a:lumMod val="95000"/>
                    <a:lumOff val="5000"/>
                  </a:schemeClr>
                </a:solidFill>
                <a:latin typeface="Times New Roman" panose="02020603050405020304" charset="0"/>
                <a:cs typeface="Times New Roman" panose="02020603050405020304" charset="0"/>
                <a:sym typeface="+mn-ea"/>
              </a:rPr>
              <a:t>Privacy-Preserving: SMC ensures that sensitive healthcare data remains encrypted during computation, protecting patient privacy.</a:t>
            </a:r>
            <a:endParaRPr lang="en-US" altLang="zh-CN" sz="2665" dirty="0" smtClean="0">
              <a:solidFill>
                <a:schemeClr val="tx2">
                  <a:lumMod val="95000"/>
                  <a:lumOff val="5000"/>
                </a:schemeClr>
              </a:solidFill>
              <a:latin typeface="Times New Roman" panose="02020603050405020304" charset="0"/>
              <a:cs typeface="Times New Roman" panose="02020603050405020304" charset="0"/>
              <a:sym typeface="+mn-ea"/>
            </a:endParaRPr>
          </a:p>
          <a:p>
            <a:pPr>
              <a:buFont typeface="Wingdings" panose="05000000000000000000" charset="0"/>
              <a:buChar char="v"/>
            </a:pPr>
            <a:r>
              <a:rPr lang="en-US" altLang="zh-CN" sz="2665" dirty="0" smtClean="0">
                <a:solidFill>
                  <a:schemeClr val="tx2">
                    <a:lumMod val="95000"/>
                    <a:lumOff val="5000"/>
                  </a:schemeClr>
                </a:solidFill>
                <a:latin typeface="Times New Roman" panose="02020603050405020304" charset="0"/>
                <a:cs typeface="Times New Roman" panose="02020603050405020304" charset="0"/>
                <a:sym typeface="+mn-ea"/>
              </a:rPr>
              <a:t>Collaborative Analysis: Multiple healthcare entities can securely analyze encrypted data without revealing the actual data to any single party.</a:t>
            </a:r>
            <a:endParaRPr lang="en-US" altLang="zh-CN" sz="2665" dirty="0" smtClean="0">
              <a:solidFill>
                <a:schemeClr val="tx2">
                  <a:lumMod val="95000"/>
                  <a:lumOff val="5000"/>
                </a:schemeClr>
              </a:solidFill>
              <a:latin typeface="Times New Roman" panose="02020603050405020304" charset="0"/>
              <a:cs typeface="Times New Roman" panose="02020603050405020304" charset="0"/>
              <a:sym typeface="+mn-ea"/>
            </a:endParaRPr>
          </a:p>
          <a:p>
            <a:pPr>
              <a:buFont typeface="Wingdings" panose="05000000000000000000" charset="0"/>
              <a:buChar char="v"/>
            </a:pPr>
            <a:r>
              <a:rPr lang="en-US" altLang="zh-CN" sz="2665" dirty="0" smtClean="0">
                <a:solidFill>
                  <a:schemeClr val="tx2">
                    <a:lumMod val="95000"/>
                    <a:lumOff val="5000"/>
                  </a:schemeClr>
                </a:solidFill>
                <a:latin typeface="Times New Roman" panose="02020603050405020304" charset="0"/>
                <a:cs typeface="Times New Roman" panose="02020603050405020304" charset="0"/>
                <a:sym typeface="+mn-ea"/>
              </a:rPr>
              <a:t>Security against Malicious Participants: SMC protocols ensure correctness even if some parties are malicious or compromised.</a:t>
            </a:r>
            <a:endParaRPr lang="en-US" altLang="zh-CN" sz="2665" dirty="0" smtClean="0">
              <a:solidFill>
                <a:schemeClr val="tx2">
                  <a:lumMod val="95000"/>
                  <a:lumOff val="5000"/>
                </a:schemeClr>
              </a:solidFill>
              <a:latin typeface="Times New Roman" panose="02020603050405020304" charset="0"/>
              <a:cs typeface="Times New Roman" panose="02020603050405020304" charset="0"/>
              <a:sym typeface="+mn-ea"/>
            </a:endParaRPr>
          </a:p>
          <a:p>
            <a:pPr>
              <a:buFont typeface="Wingdings" panose="05000000000000000000" charset="0"/>
              <a:buChar char="v"/>
            </a:pPr>
            <a:r>
              <a:rPr lang="en-US" altLang="zh-CN" sz="2665" dirty="0" smtClean="0">
                <a:solidFill>
                  <a:schemeClr val="tx2">
                    <a:lumMod val="95000"/>
                    <a:lumOff val="5000"/>
                  </a:schemeClr>
                </a:solidFill>
                <a:latin typeface="Times New Roman" panose="02020603050405020304" charset="0"/>
                <a:cs typeface="Times New Roman" panose="02020603050405020304" charset="0"/>
                <a:sym typeface="+mn-ea"/>
              </a:rPr>
              <a:t>Application: SMC can be applied to perform computations on encrypted healthcare data, such as statistical analysis, machine learning algorithms, and decision-making processes.</a:t>
            </a:r>
            <a:endParaRPr lang="en-US" altLang="zh-CN" sz="2665" dirty="0" smtClean="0">
              <a:solidFill>
                <a:schemeClr val="tx2">
                  <a:lumMod val="95000"/>
                  <a:lumOff val="5000"/>
                </a:schemeClr>
              </a:solidFill>
              <a:latin typeface="Times New Roman" panose="02020603050405020304" charset="0"/>
              <a:cs typeface="Times New Roman" panose="02020603050405020304" charset="0"/>
              <a:sym typeface="+mn-ea"/>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74993"/>
            <a:ext cx="10972800" cy="1143000"/>
          </a:xfrm>
        </p:spPr>
        <p:txBody>
          <a:bodyPr/>
          <a:p>
            <a:r>
              <a:rPr lang="en-US" altLang="zh-CN" smtClean="0">
                <a:sym typeface="+mn-ea"/>
              </a:rPr>
              <a:t>Methodology - 3</a:t>
            </a:r>
            <a:br>
              <a:rPr lang="en-US" altLang="zh-CN" smtClean="0"/>
            </a:br>
            <a:endParaRPr lang="en-US"/>
          </a:p>
        </p:txBody>
      </p:sp>
      <p:sp>
        <p:nvSpPr>
          <p:cNvPr id="3" name="Text Box 2"/>
          <p:cNvSpPr txBox="1"/>
          <p:nvPr/>
        </p:nvSpPr>
        <p:spPr>
          <a:xfrm>
            <a:off x="706120" y="1417320"/>
            <a:ext cx="10338435" cy="4492625"/>
          </a:xfrm>
          <a:prstGeom prst="rect">
            <a:avLst/>
          </a:prstGeom>
          <a:noFill/>
        </p:spPr>
        <p:txBody>
          <a:bodyPr wrap="square" rtlCol="0" anchor="t">
            <a:spAutoFit/>
          </a:bodyPr>
          <a:p>
            <a:r>
              <a:rPr lang="en-US" altLang="zh-CN" sz="2200" b="1" smtClean="0">
                <a:solidFill>
                  <a:srgbClr val="002060"/>
                </a:solidFill>
                <a:latin typeface="Times New Roman" panose="02020603050405020304" charset="0"/>
                <a:cs typeface="Times New Roman" panose="02020603050405020304" charset="0"/>
                <a:sym typeface="+mn-ea"/>
              </a:rPr>
              <a:t>Homomorphic Encryption:</a:t>
            </a:r>
            <a:endParaRPr lang="en-US" altLang="zh-CN" sz="2200" b="1" smtClean="0">
              <a:solidFill>
                <a:srgbClr val="002060"/>
              </a:solidFill>
              <a:latin typeface="Times New Roman" panose="02020603050405020304" charset="0"/>
              <a:cs typeface="Times New Roman" panose="02020603050405020304" charset="0"/>
              <a:sym typeface="+mn-ea"/>
            </a:endParaRPr>
          </a:p>
          <a:p>
            <a:endParaRPr lang="en-US" altLang="zh-CN" sz="2200" smtClean="0">
              <a:latin typeface="Times New Roman" panose="02020603050405020304" charset="0"/>
              <a:cs typeface="Times New Roman" panose="02020603050405020304" charset="0"/>
              <a:sym typeface="+mn-ea"/>
            </a:endParaRPr>
          </a:p>
          <a:p>
            <a:pPr marL="342900" indent="-342900">
              <a:buFont typeface="Wingdings" panose="05000000000000000000" charset="0"/>
              <a:buChar char="v"/>
            </a:pPr>
            <a:r>
              <a:rPr lang="en-US" altLang="zh-CN" sz="2200" smtClean="0">
                <a:latin typeface="Times New Roman" panose="02020603050405020304" charset="0"/>
                <a:cs typeface="Times New Roman" panose="02020603050405020304" charset="0"/>
                <a:sym typeface="+mn-ea"/>
              </a:rPr>
              <a:t>Computation on Encrypted Data: Homomorphic encryption enables computations to be performed directly on encrypted data without decryption, preserving data privacy.</a:t>
            </a:r>
            <a:endParaRPr lang="en-US" altLang="zh-CN" sz="2200" smtClean="0">
              <a:latin typeface="Times New Roman" panose="02020603050405020304" charset="0"/>
              <a:cs typeface="Times New Roman" panose="02020603050405020304" charset="0"/>
              <a:sym typeface="+mn-ea"/>
            </a:endParaRPr>
          </a:p>
          <a:p>
            <a:pPr marL="342900" indent="-342900">
              <a:buFont typeface="Wingdings" panose="05000000000000000000" charset="0"/>
              <a:buChar char="v"/>
            </a:pPr>
            <a:r>
              <a:rPr lang="en-US" altLang="zh-CN" sz="2200" smtClean="0">
                <a:latin typeface="Times New Roman" panose="02020603050405020304" charset="0"/>
                <a:cs typeface="Times New Roman" panose="02020603050405020304" charset="0"/>
                <a:sym typeface="+mn-ea"/>
              </a:rPr>
              <a:t>End-to-End Encryption: Healthcare data can be encrypted using homomorphic encryption before sharing, ensuring confidentiality throughout the data sharing process.</a:t>
            </a:r>
            <a:endParaRPr lang="en-US" altLang="zh-CN" sz="2200" smtClean="0">
              <a:latin typeface="Times New Roman" panose="02020603050405020304" charset="0"/>
              <a:cs typeface="Times New Roman" panose="02020603050405020304" charset="0"/>
              <a:sym typeface="+mn-ea"/>
            </a:endParaRPr>
          </a:p>
          <a:p>
            <a:pPr marL="342900" indent="-342900">
              <a:buFont typeface="Wingdings" panose="05000000000000000000" charset="0"/>
              <a:buChar char="v"/>
            </a:pPr>
            <a:r>
              <a:rPr lang="en-US" altLang="zh-CN" sz="2200" smtClean="0">
                <a:latin typeface="Times New Roman" panose="02020603050405020304" charset="0"/>
                <a:cs typeface="Times New Roman" panose="02020603050405020304" charset="0"/>
                <a:sym typeface="+mn-ea"/>
              </a:rPr>
              <a:t>Data Integrity: Homomorphic encryption ensures that the results of computations performed on encrypted data are correct, even though the data remains encrypted.</a:t>
            </a:r>
            <a:endParaRPr lang="en-US" altLang="zh-CN" sz="2200" smtClean="0">
              <a:latin typeface="Times New Roman" panose="02020603050405020304" charset="0"/>
              <a:cs typeface="Times New Roman" panose="02020603050405020304" charset="0"/>
              <a:sym typeface="+mn-ea"/>
            </a:endParaRPr>
          </a:p>
          <a:p>
            <a:pPr marL="342900" indent="-342900">
              <a:buFont typeface="Wingdings" panose="05000000000000000000" charset="0"/>
              <a:buChar char="v"/>
            </a:pPr>
            <a:r>
              <a:rPr lang="en-US" altLang="zh-CN" sz="2200" smtClean="0">
                <a:latin typeface="Times New Roman" panose="02020603050405020304" charset="0"/>
                <a:cs typeface="Times New Roman" panose="02020603050405020304" charset="0"/>
                <a:sym typeface="+mn-ea"/>
              </a:rPr>
              <a:t>Secure Outsourcing: Healthcare organizations can securely outsource data processing tasks to third-party service providers while maintaining data confidentiality.</a:t>
            </a:r>
            <a:endParaRPr lang="en-US" altLang="zh-CN" sz="2200" smtClean="0">
              <a:latin typeface="Times New Roman" panose="02020603050405020304" charset="0"/>
              <a:cs typeface="Times New Roman" panose="02020603050405020304" charset="0"/>
              <a:sym typeface="+mn-ea"/>
            </a:endParaRPr>
          </a:p>
          <a:p>
            <a:pPr marL="342900" indent="-342900">
              <a:buFont typeface="Wingdings" panose="05000000000000000000" charset="0"/>
              <a:buChar char="v"/>
            </a:pPr>
            <a:r>
              <a:rPr lang="en-US" altLang="zh-CN" sz="2200" smtClean="0">
                <a:latin typeface="Times New Roman" panose="02020603050405020304" charset="0"/>
                <a:cs typeface="Times New Roman" panose="02020603050405020304" charset="0"/>
                <a:sym typeface="+mn-ea"/>
              </a:rPr>
              <a:t>Application: Homomorphic encryption can be applied to encrypt URLs containing healthcare data, ensuring that sensitive information remains confidential during transmission and processing.</a:t>
            </a:r>
            <a:endParaRPr lang="en-US" sz="22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fontScale="90000"/>
          </a:bodyPr>
          <a:lstStyle/>
          <a:p>
            <a:r>
              <a:rPr lang="en-US" altLang="zh-CN" smtClean="0"/>
              <a:t>Problem Definition(2105397)</a:t>
            </a:r>
            <a:endParaRPr lang="en-US" altLang="zh-CN" smtClean="0"/>
          </a:p>
        </p:txBody>
      </p:sp>
      <p:sp>
        <p:nvSpPr>
          <p:cNvPr id="5" name="文本占位符 4"/>
          <p:cNvSpPr>
            <a:spLocks noGrp="1"/>
          </p:cNvSpPr>
          <p:nvPr>
            <p:ph type="body" sz="quarter" idx="13"/>
            <p:custDataLst>
              <p:tags r:id="rId2"/>
            </p:custDataLst>
          </p:nvPr>
        </p:nvSpPr>
        <p:spPr>
          <a:xfrm>
            <a:off x="838200" y="1691005"/>
            <a:ext cx="10515600" cy="4486275"/>
          </a:xfrm>
        </p:spPr>
        <p:txBody>
          <a:bodyPr>
            <a:normAutofit fontScale="80000"/>
          </a:bodyPr>
          <a:lstStyle/>
          <a:p>
            <a:pPr marL="0" indent="0">
              <a:buNone/>
            </a:pPr>
            <a:r>
              <a:rPr lang="en-US" altLang="zh-CN" sz="4570" b="1" dirty="0" smtClean="0"/>
              <a:t>E-commerce Integration for URL Shortening:</a:t>
            </a:r>
            <a:endParaRPr lang="en-US" altLang="zh-CN" sz="4570" b="1" dirty="0" smtClean="0"/>
          </a:p>
          <a:p>
            <a:pPr marL="0" indent="0">
              <a:buNone/>
            </a:pPr>
            <a:endParaRPr lang="en-US" altLang="zh-CN" dirty="0" smtClean="0"/>
          </a:p>
          <a:p>
            <a:pPr marL="0" indent="0">
              <a:buNone/>
            </a:pPr>
            <a:r>
              <a:rPr lang="en-US" altLang="zh-CN" sz="2665" dirty="0" smtClean="0">
                <a:latin typeface="Times New Roman" panose="02020603050405020304" charset="0"/>
                <a:cs typeface="Times New Roman" panose="02020603050405020304" charset="0"/>
              </a:rPr>
              <a:t>In the context of integrating e-commerce functionality with URL shortening services in cloud computing environments, the proliferation of malware presents a significant challenge. The use of shortened URLs for promotional campaigns, product links, and user engagement exposes e-commerce platforms and their users to the risk of malware attacks. Malicious actors exploit URL shortening services to conceal harmful links, leading to potential security breaches, data theft, and financial losses. Despite advancements in cloud security measures, the dynamic nature of malware threats poses an ongoing concern for e-commerce businesses seeking to leverage URL shortening for marketing and sales activities.</a:t>
            </a:r>
            <a:endParaRPr lang="en-US" altLang="zh-CN" sz="2665" dirty="0" smtClean="0">
              <a:latin typeface="Times New Roman" panose="02020603050405020304" charset="0"/>
              <a:cs typeface="Times New Roman" panose="02020603050405020304" charset="0"/>
            </a:endParaRPr>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609600" y="-145732"/>
            <a:ext cx="10972800" cy="1143000"/>
          </a:xfrm>
        </p:spPr>
        <p:txBody>
          <a:bodyPr>
            <a:normAutofit fontScale="90000"/>
          </a:bodyPr>
          <a:lstStyle/>
          <a:p>
            <a:br>
              <a:rPr lang="en-US" altLang="zh-CN" smtClean="0"/>
            </a:br>
            <a:r>
              <a:rPr lang="en-US" altLang="zh-CN" smtClean="0"/>
              <a:t>Methodology - 1</a:t>
            </a:r>
            <a:endParaRPr lang="en-US" altLang="zh-CN" smtClean="0"/>
          </a:p>
        </p:txBody>
      </p:sp>
      <p:sp>
        <p:nvSpPr>
          <p:cNvPr id="2" name="Text Box 1"/>
          <p:cNvSpPr txBox="1"/>
          <p:nvPr/>
        </p:nvSpPr>
        <p:spPr>
          <a:xfrm>
            <a:off x="4707255" y="997585"/>
            <a:ext cx="4064000" cy="368300"/>
          </a:xfrm>
          <a:prstGeom prst="rect">
            <a:avLst/>
          </a:prstGeom>
          <a:noFill/>
        </p:spPr>
        <p:txBody>
          <a:bodyPr wrap="square" rtlCol="0">
            <a:spAutoFit/>
          </a:bodyPr>
          <a:p>
            <a:endParaRPr lang="en-US"/>
          </a:p>
        </p:txBody>
      </p:sp>
      <p:sp>
        <p:nvSpPr>
          <p:cNvPr id="100" name="Text Box 99"/>
          <p:cNvSpPr txBox="1"/>
          <p:nvPr/>
        </p:nvSpPr>
        <p:spPr>
          <a:xfrm>
            <a:off x="756920" y="1641475"/>
            <a:ext cx="10678795" cy="4523105"/>
          </a:xfrm>
          <a:prstGeom prst="rect">
            <a:avLst/>
          </a:prstGeom>
          <a:noFill/>
          <a:ln w="9525">
            <a:noFill/>
          </a:ln>
        </p:spPr>
        <p:txBody>
          <a:bodyPr wrap="square">
            <a:spAutoFit/>
          </a:bodyPr>
          <a:p>
            <a:pPr indent="0">
              <a:buFont typeface="Wingdings" panose="05000000000000000000" charset="0"/>
              <a:buNone/>
            </a:pPr>
            <a:r>
              <a:rPr lang="en-US" sz="2400" b="1">
                <a:solidFill>
                  <a:srgbClr val="002060"/>
                </a:solidFill>
                <a:latin typeface="Times New Roman" panose="02020603050405020304" charset="0"/>
                <a:cs typeface="sans-serif" charset="0"/>
              </a:rPr>
              <a:t>Data Collection:</a:t>
            </a:r>
            <a:endParaRPr lang="en-US" sz="2400" b="1">
              <a:solidFill>
                <a:srgbClr val="002060"/>
              </a:solidFill>
              <a:latin typeface="Times New Roman" panose="02020603050405020304" charset="0"/>
              <a:cs typeface="sans-serif" charset="0"/>
            </a:endParaRPr>
          </a:p>
          <a:p>
            <a:pPr indent="0">
              <a:buFont typeface="Wingdings" panose="05000000000000000000" charset="0"/>
              <a:buNone/>
            </a:pPr>
            <a:endParaRPr lang="en-US" sz="2400" b="0">
              <a:solidFill>
                <a:srgbClr val="002060"/>
              </a:solidFill>
              <a:latin typeface="Times New Roman" panose="02020603050405020304" charset="0"/>
              <a:cs typeface="sans-serif" charset="0"/>
            </a:endParaRPr>
          </a:p>
          <a:p>
            <a:pPr indent="0">
              <a:buFont typeface="Wingdings" panose="05000000000000000000" charset="0"/>
              <a:buNone/>
            </a:pPr>
            <a:r>
              <a:rPr lang="en-US" sz="2400" b="0">
                <a:solidFill>
                  <a:srgbClr val="1F1F1F"/>
                </a:solidFill>
                <a:latin typeface="Times New Roman" panose="02020603050405020304" charset="0"/>
                <a:cs typeface="sans-serif" charset="0"/>
              </a:rPr>
              <a:t>This step involves gathering relevant data pertaining to URL shortening and e-commerce integration.</a:t>
            </a:r>
            <a:endParaRPr lang="en-US" sz="2400" b="0">
              <a:solidFill>
                <a:srgbClr val="1F1F1F"/>
              </a:solidFill>
              <a:latin typeface="Times New Roman" panose="02020603050405020304" charset="0"/>
              <a:cs typeface="sans-serif" charset="0"/>
            </a:endParaRPr>
          </a:p>
          <a:p>
            <a:pPr marL="457200" indent="-457200">
              <a:buFont typeface="Wingdings" panose="05000000000000000000" charset="0"/>
              <a:buChar char="v"/>
            </a:pPr>
            <a:r>
              <a:rPr lang="en-US" sz="2400" b="0">
                <a:solidFill>
                  <a:srgbClr val="1F1F1F"/>
                </a:solidFill>
                <a:latin typeface="Times New Roman" panose="02020603050405020304" charset="0"/>
                <a:cs typeface="sans-serif" charset="0"/>
              </a:rPr>
              <a:t>Researchers collect data from various sources such as URL shortening services, e-commerce platforms, and external databases.</a:t>
            </a:r>
            <a:endParaRPr lang="en-US" sz="2400" b="0">
              <a:solidFill>
                <a:srgbClr val="1F1F1F"/>
              </a:solidFill>
              <a:latin typeface="Times New Roman" panose="02020603050405020304" charset="0"/>
              <a:cs typeface="sans-serif" charset="0"/>
            </a:endParaRPr>
          </a:p>
          <a:p>
            <a:pPr marL="457200" indent="-457200">
              <a:buFont typeface="Wingdings" panose="05000000000000000000" charset="0"/>
              <a:buChar char="v"/>
            </a:pPr>
            <a:r>
              <a:rPr lang="en-US" sz="2400" b="0">
                <a:solidFill>
                  <a:srgbClr val="1F1F1F"/>
                </a:solidFill>
                <a:latin typeface="Times New Roman" panose="02020603050405020304" charset="0"/>
                <a:cs typeface="sans-serif" charset="0"/>
              </a:rPr>
              <a:t>The data collected may include information about the usage of shortened URLs in e-commerce transactions, user engagement metrics, click-through rates, conversion rates, and other relevant variables.</a:t>
            </a:r>
            <a:endParaRPr lang="en-US" sz="2400" b="0">
              <a:solidFill>
                <a:srgbClr val="1F1F1F"/>
              </a:solidFill>
              <a:latin typeface="Times New Roman" panose="02020603050405020304" charset="0"/>
              <a:cs typeface="sans-serif" charset="0"/>
            </a:endParaRPr>
          </a:p>
          <a:p>
            <a:pPr marL="457200" indent="-457200">
              <a:buFont typeface="Wingdings" panose="05000000000000000000" charset="0"/>
              <a:buChar char="v"/>
            </a:pPr>
            <a:r>
              <a:rPr lang="en-US" sz="2400" b="0">
                <a:solidFill>
                  <a:srgbClr val="1F1F1F"/>
                </a:solidFill>
                <a:latin typeface="Times New Roman" panose="02020603050405020304" charset="0"/>
                <a:cs typeface="sans-serif" charset="0"/>
              </a:rPr>
              <a:t>Data collection methods may include web scraping, API integration with URL shortening services and e-commerce platforms, surveys, and interviews with stakeholders.</a:t>
            </a:r>
            <a:endParaRPr lang="en-US" sz="2400" b="0">
              <a:solidFill>
                <a:srgbClr val="1F1F1F"/>
              </a:solidFill>
              <a:latin typeface="Times New Roman" panose="02020603050405020304" charset="0"/>
              <a:cs typeface="sans-serif" charset="0"/>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Content</a:t>
            </a:r>
            <a:endParaRPr lang="en-US"/>
          </a:p>
        </p:txBody>
      </p:sp>
      <p:sp>
        <p:nvSpPr>
          <p:cNvPr id="5" name="Content Placeholder 4"/>
          <p:cNvSpPr/>
          <p:nvPr>
            <p:ph idx="1"/>
          </p:nvPr>
        </p:nvSpPr>
        <p:spPr/>
        <p:txBody>
          <a:bodyPr/>
          <a:p>
            <a:r>
              <a:rPr lang="en-US"/>
              <a:t>Introduction</a:t>
            </a:r>
            <a:endParaRPr lang="en-US"/>
          </a:p>
          <a:p>
            <a:r>
              <a:rPr lang="en-US"/>
              <a:t>Literature Survey</a:t>
            </a:r>
            <a:endParaRPr lang="en-US"/>
          </a:p>
          <a:p>
            <a:r>
              <a:rPr lang="en-US"/>
              <a:t>Problem Definition</a:t>
            </a:r>
            <a:endParaRPr lang="en-US"/>
          </a:p>
          <a:p>
            <a:r>
              <a:rPr lang="en-US"/>
              <a:t>Objectives</a:t>
            </a:r>
            <a:endParaRPr lang="en-US"/>
          </a:p>
          <a:p>
            <a:r>
              <a:rPr lang="en-US"/>
              <a:t>Methodology</a:t>
            </a:r>
            <a:endParaRPr lang="en-US"/>
          </a:p>
          <a:p>
            <a:r>
              <a:rPr lang="en-US"/>
              <a:t>Conclusion</a:t>
            </a:r>
            <a:endParaRPr lang="en-US"/>
          </a:p>
          <a:p>
            <a:r>
              <a:rPr lang="en-US"/>
              <a:t>References</a:t>
            </a:r>
            <a:endParaRPr lang="en-US"/>
          </a:p>
          <a:p>
            <a:endParaRPr lang="en-US"/>
          </a:p>
          <a:p>
            <a:endParaRPr lang="en-US"/>
          </a:p>
          <a:p>
            <a:endParaRPr lang="en-US"/>
          </a:p>
          <a:p>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smtClean="0">
                <a:sym typeface="+mn-ea"/>
              </a:rPr>
              <a:t>Methodology - 2</a:t>
            </a:r>
            <a:endParaRPr lang="en-US"/>
          </a:p>
        </p:txBody>
      </p:sp>
      <p:sp>
        <p:nvSpPr>
          <p:cNvPr id="3" name="Text Box 2"/>
          <p:cNvSpPr txBox="1"/>
          <p:nvPr/>
        </p:nvSpPr>
        <p:spPr>
          <a:xfrm>
            <a:off x="897890" y="1417955"/>
            <a:ext cx="10683875" cy="4154170"/>
          </a:xfrm>
          <a:prstGeom prst="rect">
            <a:avLst/>
          </a:prstGeom>
          <a:noFill/>
        </p:spPr>
        <p:txBody>
          <a:bodyPr wrap="square" rtlCol="0" anchor="t">
            <a:spAutoFit/>
          </a:bodyPr>
          <a:p>
            <a:r>
              <a:rPr lang="en-US" sz="2400" b="1">
                <a:solidFill>
                  <a:srgbClr val="002060"/>
                </a:solidFill>
              </a:rPr>
              <a:t>Data Analysis:</a:t>
            </a:r>
            <a:endParaRPr lang="en-US" sz="2400" b="1">
              <a:solidFill>
                <a:srgbClr val="002060"/>
              </a:solidFill>
            </a:endParaRPr>
          </a:p>
          <a:p>
            <a:endParaRPr lang="en-US" sz="2400">
              <a:solidFill>
                <a:srgbClr val="002060"/>
              </a:solidFill>
            </a:endParaRPr>
          </a:p>
          <a:p>
            <a:pPr marL="342900" indent="-342900">
              <a:buFont typeface="Wingdings" panose="05000000000000000000" charset="0"/>
              <a:buChar char="v"/>
            </a:pPr>
            <a:r>
              <a:rPr lang="en-US" sz="2400">
                <a:latin typeface="Times New Roman" panose="02020603050405020304" charset="0"/>
                <a:cs typeface="Times New Roman" panose="02020603050405020304" charset="0"/>
              </a:rPr>
              <a:t>Once the data is collected, researchers analyze it to identify patterns, trends, and insights related to e-commerce integration for URL shortening.</a:t>
            </a:r>
            <a:endParaRPr lang="en-US" sz="2400">
              <a:latin typeface="Times New Roman" panose="02020603050405020304" charset="0"/>
              <a:cs typeface="Times New Roman" panose="02020603050405020304" charset="0"/>
            </a:endParaRPr>
          </a:p>
          <a:p>
            <a:pPr marL="342900" indent="-342900">
              <a:buFont typeface="Wingdings" panose="05000000000000000000" charset="0"/>
              <a:buChar char="v"/>
            </a:pPr>
            <a:r>
              <a:rPr lang="en-US" sz="2400">
                <a:latin typeface="Times New Roman" panose="02020603050405020304" charset="0"/>
                <a:cs typeface="Times New Roman" panose="02020603050405020304" charset="0"/>
              </a:rPr>
              <a:t>Various analytical techniques such as descriptive statistics, regression analysis, clustering, and trend analysis may be employed.</a:t>
            </a:r>
            <a:endParaRPr lang="en-US" sz="2400">
              <a:latin typeface="Times New Roman" panose="02020603050405020304" charset="0"/>
              <a:cs typeface="Times New Roman" panose="02020603050405020304" charset="0"/>
            </a:endParaRPr>
          </a:p>
          <a:p>
            <a:pPr marL="342900" indent="-342900">
              <a:buFont typeface="Wingdings" panose="05000000000000000000" charset="0"/>
              <a:buChar char="v"/>
            </a:pPr>
            <a:r>
              <a:rPr lang="en-US" sz="2400">
                <a:latin typeface="Times New Roman" panose="02020603050405020304" charset="0"/>
                <a:cs typeface="Times New Roman" panose="02020603050405020304" charset="0"/>
              </a:rPr>
              <a:t>Data analysis aims to uncover correlations between different variables, understand user behavior, and identify factors influencing the effectiveness of URL shortening in e-commerce contexts.</a:t>
            </a:r>
            <a:endParaRPr lang="en-US" sz="2400">
              <a:latin typeface="Times New Roman" panose="02020603050405020304" charset="0"/>
              <a:cs typeface="Times New Roman" panose="02020603050405020304" charset="0"/>
            </a:endParaRPr>
          </a:p>
          <a:p>
            <a:pPr marL="342900" indent="-342900">
              <a:buFont typeface="Wingdings" panose="05000000000000000000" charset="0"/>
              <a:buChar char="v"/>
            </a:pPr>
            <a:r>
              <a:rPr lang="en-US" sz="2400">
                <a:latin typeface="Times New Roman" panose="02020603050405020304" charset="0"/>
                <a:cs typeface="Times New Roman" panose="02020603050405020304" charset="0"/>
              </a:rPr>
              <a:t>Researchers may also use data visualization techniques such as charts, graphs, and heatmaps to present findings in a visually appealing and understandable manner.</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smtClean="0">
                <a:sym typeface="+mn-ea"/>
              </a:rPr>
              <a:t>Methodology - 3</a:t>
            </a:r>
            <a:endParaRPr lang="en-US"/>
          </a:p>
        </p:txBody>
      </p:sp>
      <p:sp>
        <p:nvSpPr>
          <p:cNvPr id="3" name="Text Box 2"/>
          <p:cNvSpPr txBox="1"/>
          <p:nvPr/>
        </p:nvSpPr>
        <p:spPr>
          <a:xfrm>
            <a:off x="609600" y="1649095"/>
            <a:ext cx="10972165" cy="4523105"/>
          </a:xfrm>
          <a:prstGeom prst="rect">
            <a:avLst/>
          </a:prstGeom>
          <a:noFill/>
        </p:spPr>
        <p:txBody>
          <a:bodyPr wrap="square" rtlCol="0" anchor="t">
            <a:spAutoFit/>
          </a:bodyPr>
          <a:p>
            <a:r>
              <a:rPr lang="en-US" sz="2400" b="1">
                <a:solidFill>
                  <a:srgbClr val="002060"/>
                </a:solidFill>
              </a:rPr>
              <a:t>Comparison and Insights:</a:t>
            </a:r>
            <a:endParaRPr lang="en-US" sz="2400" b="1">
              <a:solidFill>
                <a:srgbClr val="002060"/>
              </a:solidFill>
            </a:endParaRPr>
          </a:p>
          <a:p>
            <a:endParaRPr lang="en-US" sz="2400"/>
          </a:p>
          <a:p>
            <a:pPr marL="342900" indent="-342900">
              <a:buFont typeface="Wingdings" panose="05000000000000000000" charset="0"/>
              <a:buChar char="v"/>
            </a:pPr>
            <a:r>
              <a:rPr lang="en-US" sz="2400"/>
              <a:t>In this phase, researchers compare different aspects of e-commerce integration for URL shortening, such as performance metrics, user engagement, and conversion rates.</a:t>
            </a:r>
            <a:endParaRPr lang="en-US" sz="2400"/>
          </a:p>
          <a:p>
            <a:pPr marL="342900" indent="-342900">
              <a:buFont typeface="Wingdings" panose="05000000000000000000" charset="0"/>
              <a:buChar char="v"/>
            </a:pPr>
            <a:r>
              <a:rPr lang="en-US" sz="2400"/>
              <a:t>Insights are derived from the comparison of data collected from different sources or over different time periods.</a:t>
            </a:r>
            <a:endParaRPr lang="en-US" sz="2400"/>
          </a:p>
          <a:p>
            <a:pPr marL="342900" indent="-342900">
              <a:buFont typeface="Wingdings" panose="05000000000000000000" charset="0"/>
              <a:buChar char="v"/>
            </a:pPr>
            <a:r>
              <a:rPr lang="en-US" sz="2400"/>
              <a:t>Researchers may identify best practices, challenges, and opportunities associated with e-commerce integration for URL shortening.</a:t>
            </a:r>
            <a:endParaRPr lang="en-US" sz="2400"/>
          </a:p>
          <a:p>
            <a:pPr marL="342900" indent="-342900">
              <a:buFont typeface="Wingdings" panose="05000000000000000000" charset="0"/>
              <a:buChar char="v"/>
            </a:pPr>
            <a:r>
              <a:rPr lang="en-US" sz="2400"/>
              <a:t>Insights gained from the analysis help in understanding the impact of URL shortening on e-commerce performance, optimizing strategies, and making informed decisions for future implementations.</a:t>
            </a:r>
            <a:endParaRPr 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ltLang="zh-CN" smtClean="0"/>
              <a:t>Conclusion</a:t>
            </a:r>
            <a:endParaRPr lang="en-US" altLang="zh-CN" smtClean="0"/>
          </a:p>
        </p:txBody>
      </p:sp>
      <p:sp>
        <p:nvSpPr>
          <p:cNvPr id="100" name="Text Box 99"/>
          <p:cNvSpPr txBox="1"/>
          <p:nvPr/>
        </p:nvSpPr>
        <p:spPr>
          <a:xfrm>
            <a:off x="1248410" y="1417320"/>
            <a:ext cx="9569450" cy="5262245"/>
          </a:xfrm>
          <a:prstGeom prst="rect">
            <a:avLst/>
          </a:prstGeom>
          <a:noFill/>
          <a:ln w="9525">
            <a:noFill/>
          </a:ln>
        </p:spPr>
        <p:txBody>
          <a:bodyPr wrap="square">
            <a:spAutoFit/>
          </a:bodyPr>
          <a:p>
            <a:pPr indent="0"/>
            <a:r>
              <a:rPr lang="en-US" sz="2400" b="0">
                <a:solidFill>
                  <a:srgbClr val="1F1F1F"/>
                </a:solidFill>
                <a:latin typeface="Times New Roman" panose="02020603050405020304" charset="0"/>
                <a:cs typeface="sans-serif" charset="0"/>
              </a:rPr>
              <a:t>Cloud computing is pivotal for e-commerce, URL shortening, and healthcare data sharing. It offers scalability, cost-efficiency, and security. E-commerce benefits from on-demand resources, avoiding server costs, and ensuring smooth operations during traffic surges. URL shortening gains global accessibility, high availability, and analytics for marketing optimization. Healthcare data sharing benefits from encryption, access controls, and regulatory compliance. Cloud computing drives integration, efficiency, and security across sectors.</a:t>
            </a:r>
            <a:endParaRPr lang="en-US" sz="2400" b="0">
              <a:solidFill>
                <a:srgbClr val="1F1F1F"/>
              </a:solidFill>
              <a:latin typeface="Times New Roman" panose="02020603050405020304" charset="0"/>
              <a:cs typeface="sans-serif" charset="0"/>
            </a:endParaRPr>
          </a:p>
          <a:p>
            <a:pPr indent="0"/>
            <a:endParaRPr lang="en-US" sz="2400" b="0">
              <a:solidFill>
                <a:srgbClr val="1F1F1F"/>
              </a:solidFill>
              <a:latin typeface="Times New Roman" panose="02020603050405020304" charset="0"/>
              <a:cs typeface="sans-serif" charset="0"/>
            </a:endParaRPr>
          </a:p>
          <a:p>
            <a:pPr indent="0"/>
            <a:endParaRPr lang="en-US" sz="2400" b="0">
              <a:solidFill>
                <a:srgbClr val="1F1F1F"/>
              </a:solidFill>
              <a:latin typeface="Times New Roman" panose="02020603050405020304" charset="0"/>
              <a:cs typeface="sans-serif" charset="0"/>
            </a:endParaRPr>
          </a:p>
          <a:p>
            <a:pPr indent="0"/>
            <a:endParaRPr lang="en-US" sz="2400" b="0">
              <a:solidFill>
                <a:srgbClr val="1F1F1F"/>
              </a:solidFill>
              <a:latin typeface="Times New Roman" panose="02020603050405020304" charset="0"/>
              <a:cs typeface="sans-serif" charset="0"/>
            </a:endParaRPr>
          </a:p>
          <a:p>
            <a:pPr indent="0"/>
            <a:endParaRPr lang="en-US" sz="2400" b="0">
              <a:solidFill>
                <a:srgbClr val="1F1F1F"/>
              </a:solidFill>
              <a:latin typeface="Times New Roman" panose="02020603050405020304" charset="0"/>
              <a:cs typeface="sans-serif" charset="0"/>
            </a:endParaRPr>
          </a:p>
          <a:p>
            <a:pPr indent="0"/>
            <a:endParaRPr lang="en-US" sz="2400" b="0">
              <a:solidFill>
                <a:srgbClr val="1F1F1F"/>
              </a:solidFill>
              <a:latin typeface="Times New Roman" panose="02020603050405020304" charset="0"/>
              <a:cs typeface="sans-serif" charset="0"/>
            </a:endParaRPr>
          </a:p>
          <a:p>
            <a:pPr indent="0"/>
            <a:endParaRPr lang="en-US" sz="2400" b="0">
              <a:solidFill>
                <a:srgbClr val="1F1F1F"/>
              </a:solidFill>
              <a:latin typeface="Times New Roman" panose="02020603050405020304" charset="0"/>
              <a:cs typeface="sans-serif" charset="0"/>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a:xfrm>
            <a:off x="1522730" y="347345"/>
            <a:ext cx="9144000" cy="943610"/>
          </a:xfrm>
        </p:spPr>
        <p:txBody>
          <a:bodyPr>
            <a:normAutofit fontScale="90000"/>
          </a:bodyPr>
          <a:lstStyle/>
          <a:p>
            <a:r>
              <a:rPr lang="en-US" altLang="zh-CN" smtClean="0"/>
              <a:t>References</a:t>
            </a:r>
            <a:endParaRPr lang="en-US" altLang="zh-CN" smtClean="0"/>
          </a:p>
        </p:txBody>
      </p:sp>
      <p:sp>
        <p:nvSpPr>
          <p:cNvPr id="2" name="Text Box 1"/>
          <p:cNvSpPr txBox="1"/>
          <p:nvPr/>
        </p:nvSpPr>
        <p:spPr>
          <a:xfrm>
            <a:off x="532130" y="1290955"/>
            <a:ext cx="11127740" cy="5354320"/>
          </a:xfrm>
          <a:prstGeom prst="rect">
            <a:avLst/>
          </a:prstGeom>
          <a:noFill/>
        </p:spPr>
        <p:txBody>
          <a:bodyPr wrap="square" rtlCol="0" anchor="t">
            <a:spAutoFit/>
          </a:bodyPr>
          <a:p>
            <a:pPr marL="342900" indent="-342900">
              <a:buFont typeface="+mj-lt"/>
              <a:buAutoNum type="arabicPeriod"/>
            </a:pPr>
            <a:r>
              <a:rPr lang="en-US"/>
              <a:t>Hu, Mingqi, Yanli Ren, and Cien Chen. 2023. "Privacy-Preserving Medical Data-Sharing System with Symmetric Encryption Based on Blockchain" Symmetry 15, no. 5: 1010. https://doi.org/10.3390/sym15051010 </a:t>
            </a:r>
            <a:endParaRPr lang="en-US"/>
          </a:p>
          <a:p>
            <a:pPr marL="342900" indent="-342900">
              <a:buFont typeface="+mj-lt"/>
              <a:buAutoNum type="arabicPeriod"/>
            </a:pPr>
            <a:endParaRPr lang="en-US"/>
          </a:p>
          <a:p>
            <a:pPr marL="342900" indent="-342900">
              <a:buFont typeface="+mj-lt"/>
              <a:buAutoNum type="arabicPeriod"/>
            </a:pPr>
            <a:r>
              <a:rPr lang="en-US"/>
              <a:t>Jamshidi, Pooyan &amp; Ahmad, Aakash &amp; Pahl, Claus. (2014). Cloud Migration Research: A Systematic Review. IEEE Transactions on Cloud Computing. 1. 142 - 157. 10.1109/TCC.2013.10.</a:t>
            </a:r>
            <a:endParaRPr lang="en-US"/>
          </a:p>
          <a:p>
            <a:pPr marL="342900" indent="-342900">
              <a:buFont typeface="+mj-lt"/>
              <a:buAutoNum type="arabicPeriod"/>
            </a:pPr>
            <a:endParaRPr lang="en-US"/>
          </a:p>
          <a:p>
            <a:pPr marL="342900" indent="-342900">
              <a:buFont typeface="+mj-lt"/>
              <a:buAutoNum type="arabicPeriod"/>
            </a:pPr>
            <a:r>
              <a:rPr lang="en-US"/>
              <a:t>https://www.sciencedirect.com/topics/computer-science/cloud-migration</a:t>
            </a:r>
            <a:endParaRPr lang="en-US"/>
          </a:p>
          <a:p>
            <a:pPr marL="342900" indent="-342900">
              <a:buFont typeface="+mj-lt"/>
              <a:buAutoNum type="arabicPeriod"/>
            </a:pPr>
            <a:endParaRPr lang="en-US"/>
          </a:p>
          <a:p>
            <a:pPr marL="342900" indent="-342900">
              <a:buFont typeface="+mj-lt"/>
              <a:buAutoNum type="arabicPeriod"/>
            </a:pPr>
            <a:r>
              <a:rPr lang="en-US"/>
              <a:t>Kumar, A &amp; Sujith, Mogalapalli &amp; Sai, Kosuri &amp; Rajesh, Galla &amp; Yashwanth, Devulapalli. (2020). Secure Multiparty computation enabled E-Healthcare system with Homomorphic encryption. IOP Conference Series: Materials Science and Engineering. 981. 022079. 10.1088/1757-899X/981/2/022079. </a:t>
            </a:r>
            <a:endParaRPr lang="en-US"/>
          </a:p>
          <a:p>
            <a:pPr marL="342900" indent="-342900">
              <a:buFont typeface="+mj-lt"/>
              <a:buAutoNum type="arabicPeriod"/>
            </a:pPr>
            <a:endParaRPr lang="en-US"/>
          </a:p>
          <a:p>
            <a:pPr marL="342900" indent="-342900">
              <a:buFont typeface="+mj-lt"/>
              <a:buAutoNum type="arabicPeriod"/>
            </a:pPr>
            <a:r>
              <a:rPr lang="en-US"/>
              <a:t>Page, Sophie &amp; Jourdan, Guy-Vincent &amp; Bochmann, Gregor &amp; Flood, Jason &amp; Onut, Iosif-Viorel. (2018). Using URL shorteners to compare phishing and malware attacks. 1-13. 10.1109/ECRIME.2018.8376215. </a:t>
            </a:r>
            <a:endParaRPr lang="en-US"/>
          </a:p>
          <a:p>
            <a:pPr marL="342900" indent="-342900">
              <a:buFont typeface="+mj-lt"/>
              <a:buAutoNum type="arabicPeriod"/>
            </a:pPr>
            <a:endParaRPr lang="en-US"/>
          </a:p>
          <a:p>
            <a:pPr marL="342900" indent="-342900">
              <a:buFont typeface="+mj-lt"/>
              <a:buAutoNum type="arabicPeriod"/>
            </a:pPr>
            <a:r>
              <a:rPr lang="en-US"/>
              <a:t>Sankhala, R., Kharbanda, M., Yadav, A., Suthar, P., &amp; Kaur, P. (2022). Sukshma - A URL Shortening Service Project. [INTERNATIONAL JOURNAL OF CREATIVE RESEARCH THOUGHTS - IJCRT (IJCRT.ORG)].</a:t>
            </a:r>
            <a:endParaRPr lang="en-US"/>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39445" y="503555"/>
            <a:ext cx="10943590" cy="6185535"/>
          </a:xfrm>
          <a:prstGeom prst="rect">
            <a:avLst/>
          </a:prstGeom>
          <a:noFill/>
        </p:spPr>
        <p:txBody>
          <a:bodyPr wrap="square" rtlCol="0" anchor="t">
            <a:spAutoFit/>
          </a:bodyPr>
          <a:p>
            <a:pPr marL="342900" indent="-342900">
              <a:buFont typeface="+mj-lt"/>
              <a:buAutoNum type="arabicPeriod" startAt="7"/>
            </a:pPr>
            <a:r>
              <a:rPr lang="en-US"/>
              <a:t>Berube, David. (2007). Shortening URLs with shorturl. 10.1007/978-1-4302-0193-9_30. </a:t>
            </a:r>
            <a:endParaRPr lang="en-US"/>
          </a:p>
          <a:p>
            <a:pPr marL="342900" indent="-342900">
              <a:buFont typeface="+mj-lt"/>
              <a:buAutoNum type="arabicPeriod" startAt="7"/>
            </a:pPr>
            <a:endParaRPr lang="en-US"/>
          </a:p>
          <a:p>
            <a:pPr marL="342900" indent="-342900">
              <a:buFont typeface="+mj-lt"/>
              <a:buAutoNum type="arabicPeriod" startAt="7"/>
            </a:pPr>
            <a:r>
              <a:rPr lang="en-US"/>
              <a:t>Le-Khac, Nhien-An &amp; Kechadi, Tahar. (2015). Security Threats of URL Shortening: A User’s Perspective. International Journal of Advances in Computer Networks. 3. 213. 10.7763/JACN.2015.V3.169. </a:t>
            </a:r>
            <a:endParaRPr lang="en-US"/>
          </a:p>
          <a:p>
            <a:pPr marL="342900" indent="-342900">
              <a:buFont typeface="+mj-lt"/>
              <a:buAutoNum type="arabicPeriod" startAt="7"/>
            </a:pPr>
            <a:endParaRPr lang="en-US"/>
          </a:p>
          <a:p>
            <a:pPr marL="342900" indent="-342900">
              <a:buFont typeface="+mj-lt"/>
              <a:buAutoNum type="arabicPeriod" startAt="7"/>
            </a:pPr>
            <a:r>
              <a:rPr lang="en-US"/>
              <a:t>A. Yamada, Y. Miyake, K. Takemori, A. Studer and A. Perrig, "Intrusion Detection for Encrypted Web Accesses," 21st International Conference on Advanced Information Networking and Applications Workshops (AINAW'07), Niagara Falls, ON, Canada, 2007, pp. 569-576, doi: 10.1109/AINAW.2007.212. keywords: {Intrusion detection;Cryptography;Timing;Data mining;Telecommunication traffic;Research and development;Laboratories;Web server;Protocols;Network servers},</a:t>
            </a:r>
            <a:endParaRPr lang="en-US"/>
          </a:p>
          <a:p>
            <a:pPr marL="342900" indent="-342900">
              <a:buFont typeface="+mj-lt"/>
              <a:buAutoNum type="arabicPeriod" startAt="7"/>
            </a:pPr>
            <a:endParaRPr lang="en-US"/>
          </a:p>
          <a:p>
            <a:pPr marL="342900" indent="-342900">
              <a:buFont typeface="+mj-lt"/>
              <a:buAutoNum type="arabicPeriod" startAt="7"/>
            </a:pPr>
            <a:r>
              <a:rPr lang="en-US"/>
              <a:t>Wang X, Zhang A, Xie X, Ye X. Secure-aware and privacy-preserving electronic health record searching in cloud environment. Int J Commun Syst. 2019; 32:e3925. https://doi.org/10.1002/dac.3925</a:t>
            </a:r>
            <a:endParaRPr lang="en-US"/>
          </a:p>
          <a:p>
            <a:pPr marL="342900" indent="-342900">
              <a:buFont typeface="+mj-lt"/>
              <a:buAutoNum type="arabicPeriod" startAt="7"/>
            </a:pPr>
            <a:endParaRPr lang="en-US"/>
          </a:p>
          <a:p>
            <a:pPr marL="342900" indent="-342900">
              <a:buFont typeface="+mj-lt"/>
              <a:buAutoNum type="arabicPeriod" startAt="7"/>
            </a:pPr>
            <a:r>
              <a:rPr lang="en-US"/>
              <a:t>Nguyen, Thi Thuy Linh, and Thi Thuy Trang Mai. "The impact of customer behavior on marketing automation in e-commerce industry." (2023).</a:t>
            </a:r>
            <a:endParaRPr lang="en-US"/>
          </a:p>
          <a:p>
            <a:pPr marL="342900" indent="-342900">
              <a:buFont typeface="+mj-lt"/>
              <a:buAutoNum type="arabicPeriod" startAt="7"/>
            </a:pPr>
            <a:endParaRPr lang="en-US"/>
          </a:p>
          <a:p>
            <a:pPr marL="342900" indent="-342900">
              <a:buFont typeface="+mj-lt"/>
              <a:buAutoNum type="arabicPeriod" startAt="7"/>
            </a:pPr>
            <a:r>
              <a:rPr lang="en-US"/>
              <a:t>Tupia-Astoray, Anthony, and Laberiano Andrade-Arenas. "Implementation of an e-Commerce System for the Automation and Improvement of Commercial Management at a Business Level." International Journal of Advanced Computer Science and Applications 12.1 (2021).</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txBox="1"/>
          <p:nvPr userDrawn="1">
            <p:custDataLst>
              <p:tags r:id="rId1"/>
            </p:custDataLst>
          </p:nvPr>
        </p:nvSpPr>
        <p:spPr>
          <a:xfrm>
            <a:off x="702310" y="1327785"/>
            <a:ext cx="10273665" cy="5530215"/>
          </a:xfrm>
          <a:prstGeom prst="rect">
            <a:avLst/>
          </a:prstGeom>
          <a:noFill/>
          <a:ln w="3175">
            <a:noFill/>
            <a:prstDash val="dash"/>
          </a:ln>
        </p:spPr>
        <p:txBody>
          <a:bodyPr wrap="square" lIns="90170" tIns="46990" rIns="90170" bIns="4699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a:lnSpc>
                <a:spcPct val="130000"/>
              </a:lnSpc>
              <a:spcAft>
                <a:spcPts val="800"/>
              </a:spcAft>
            </a:pPr>
            <a:r>
              <a:rPr altLang="zh-CN" sz="2000">
                <a:latin typeface="Times New Roman" panose="02020603050405020304" charset="0"/>
                <a:cs typeface="Times New Roman" panose="02020603050405020304" charset="0"/>
              </a:rPr>
              <a:t>In today's interconnected digital world, URL conversion applications play a crucial role in overcoming various challenges encountered while navigating the internet. These applications address issues such as incompatible formats, device limitations, and security risks, making them indispensable tools for users. One of their key functions is transforming mobile app URLs into web-viewable formats, enabling access to content designed for mobile applications on devices lacking smartphone or tablet capabilities. Additionally, URL converters tackle format incompatibilities by converting content presented in formats like Flash into more accessible alternatives like HTML or text. Moreover, these applications analyze security risks associated with shortened URLs commonly used on social media platforms, helping users identify and avoid potentially malicious websites. By enhancing accessibility and security, URL conversion applications empower users to navigate the internet confidently and securely, regardless of their technological expertise or device capabilities.</a:t>
            </a:r>
            <a:endParaRPr altLang="zh-CN" sz="2000">
              <a:latin typeface="Times New Roman" panose="02020603050405020304" charset="0"/>
              <a:cs typeface="Times New Roman" panose="02020603050405020304" charset="0"/>
            </a:endParaRPr>
          </a:p>
        </p:txBody>
      </p:sp>
      <p:sp>
        <p:nvSpPr>
          <p:cNvPr id="7" name="Title 6"/>
          <p:cNvSpPr txBox="1"/>
          <p:nvPr userDrawn="1">
            <p:custDataLst>
              <p:tags r:id="rId2"/>
            </p:custDataLst>
          </p:nvPr>
        </p:nvSpPr>
        <p:spPr>
          <a:xfrm>
            <a:off x="425784" y="476063"/>
            <a:ext cx="10973399" cy="565147"/>
          </a:xfrm>
          <a:prstGeom prst="rect">
            <a:avLst/>
          </a:prstGeom>
          <a:noFill/>
          <a:ln w="3175">
            <a:noFill/>
            <a:prstDash val="dash"/>
          </a:ln>
        </p:spPr>
        <p:txBody>
          <a:bodyPr wrap="square" lIns="90170" tIns="46990" rIns="90170" bIns="4699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ctr">
              <a:lnSpc>
                <a:spcPct val="100000"/>
              </a:lnSpc>
              <a:spcAft>
                <a:spcPts val="800"/>
              </a:spcAft>
              <a:defRPr/>
            </a:pPr>
            <a:r>
              <a:rPr lang="en-US" altLang="zh-CN" sz="4000" spc="300" smtClean="0">
                <a:ln w="3175">
                  <a:noFill/>
                  <a:prstDash val="dash"/>
                </a:ln>
                <a:solidFill>
                  <a:schemeClr val="tx1">
                    <a:lumMod val="85000"/>
                    <a:lumOff val="15000"/>
                  </a:schemeClr>
                </a:solidFill>
                <a:latin typeface="Arial" panose="020B0604020202020204" pitchFamily="34" charset="0"/>
                <a:ea typeface="Microsoft YaHei" panose="020B0503020204020204" charset="-122"/>
                <a:cs typeface="Arial" panose="020B0604020202020204" pitchFamily="34" charset="0"/>
              </a:rPr>
              <a:t>Introduction</a:t>
            </a:r>
            <a:endParaRPr lang="en-US" altLang="zh-CN" sz="4000" spc="300" smtClean="0">
              <a:ln w="3175">
                <a:noFill/>
                <a:prstDash val="dash"/>
              </a:ln>
              <a:solidFill>
                <a:schemeClr val="tx1">
                  <a:lumMod val="85000"/>
                  <a:lumOff val="15000"/>
                </a:schemeClr>
              </a:solidFill>
              <a:latin typeface="Arial" panose="020B0604020202020204" pitchFamily="34" charset="0"/>
              <a:ea typeface="Microsoft YaHei" panose="020B0503020204020204" charset="-122"/>
              <a:cs typeface="Arial" panose="020B0604020202020204" pitchFamily="34" charset="0"/>
            </a:endParaRPr>
          </a:p>
        </p:txBody>
      </p:sp>
      <p:pic>
        <p:nvPicPr>
          <p:cNvPr id="103" name="Content Placeholder 102"/>
          <p:cNvPicPr/>
          <p:nvPr>
            <p:ph idx="1"/>
          </p:nvPr>
        </p:nvPicPr>
        <p:blipFill>
          <a:blip r:embed="rId3">
            <a:clrChange>
              <a:clrFrom>
                <a:srgbClr val="000000">
                  <a:alpha val="0"/>
                </a:srgbClr>
              </a:clrFrom>
              <a:clrTo>
                <a:srgbClr val="000000">
                  <a:alpha val="0"/>
                  <a:alpha val="0"/>
                </a:srgbClr>
              </a:clrTo>
            </a:clrChange>
          </a:blip>
          <a:srcRect t="22188" b="23966"/>
          <a:stretch>
            <a:fillRect/>
          </a:stretch>
        </p:blipFill>
        <p:spPr>
          <a:xfrm>
            <a:off x="8216900" y="5471795"/>
            <a:ext cx="2759075" cy="1231265"/>
          </a:xfrm>
          <a:prstGeom prst="rect">
            <a:avLst/>
          </a:prstGeom>
          <a:noFill/>
          <a:ln w="9525">
            <a:noFill/>
          </a:ln>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smtClean="0"/>
              <a:t>Literature Survey</a:t>
            </a:r>
            <a:endParaRPr lang="en-US" altLang="zh-CN" smtClean="0"/>
          </a:p>
        </p:txBody>
      </p:sp>
      <p:sp>
        <p:nvSpPr>
          <p:cNvPr id="2" name="Content Placeholder 1"/>
          <p:cNvSpPr/>
          <p:nvPr>
            <p:ph idx="1"/>
          </p:nvPr>
        </p:nvSpPr>
        <p:spPr/>
        <p:txBody>
          <a:bodyPr/>
          <a:p>
            <a:endParaRPr lang="en-US"/>
          </a:p>
        </p:txBody>
      </p:sp>
      <p:graphicFrame>
        <p:nvGraphicFramePr>
          <p:cNvPr id="5" name="Content Placeholder 4"/>
          <p:cNvGraphicFramePr/>
          <p:nvPr>
            <p:ph sz="quarter" idx="13"/>
          </p:nvPr>
        </p:nvGraphicFramePr>
        <p:xfrm>
          <a:off x="507365" y="1599565"/>
          <a:ext cx="11074400" cy="5057775"/>
        </p:xfrm>
        <a:graphic>
          <a:graphicData uri="http://schemas.openxmlformats.org/drawingml/2006/table">
            <a:tbl>
              <a:tblPr firstRow="1" bandRow="1">
                <a:tableStyleId>{5940675A-B579-460E-94D1-54222C63F5DA}</a:tableStyleId>
              </a:tblPr>
              <a:tblGrid>
                <a:gridCol w="1085215"/>
                <a:gridCol w="2616835"/>
                <a:gridCol w="1623060"/>
                <a:gridCol w="1731645"/>
                <a:gridCol w="4017645"/>
              </a:tblGrid>
              <a:tr h="412750">
                <a:tc>
                  <a:txBody>
                    <a:bodyPr/>
                    <a:p>
                      <a:pPr indent="0">
                        <a:buNone/>
                      </a:pPr>
                      <a:r>
                        <a:rPr lang="en-US" sz="1400" b="1">
                          <a:solidFill>
                            <a:srgbClr val="FFFFFF"/>
                          </a:solidFill>
                          <a:latin typeface="Times New Roman" panose="02020603050405020304" charset="0"/>
                          <a:cs typeface="Times New Roman" panose="02020603050405020304" charset="0"/>
                        </a:rPr>
                        <a:t>Name  </a:t>
                      </a:r>
                      <a:endParaRPr lang="en-US" sz="1400" b="1">
                        <a:solidFill>
                          <a:srgbClr val="FFFFFF"/>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400" b="1">
                          <a:solidFill>
                            <a:srgbClr val="FFFFFF"/>
                          </a:solidFill>
                          <a:latin typeface="Times New Roman" panose="02020603050405020304" charset="0"/>
                          <a:cs typeface="Times New Roman" panose="02020603050405020304" charset="0"/>
                        </a:rPr>
                        <a:t>Paper</a:t>
                      </a:r>
                      <a:endParaRPr lang="en-US" sz="1400" b="1">
                        <a:solidFill>
                          <a:srgbClr val="FFFFFF"/>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400" b="1">
                          <a:solidFill>
                            <a:srgbClr val="FFFFFF"/>
                          </a:solidFill>
                          <a:latin typeface="Times New Roman" panose="02020603050405020304" charset="0"/>
                          <a:cs typeface="Times New Roman" panose="02020603050405020304" charset="0"/>
                        </a:rPr>
                        <a:t>Method Used</a:t>
                      </a:r>
                      <a:endParaRPr lang="en-US" sz="1400" b="1">
                        <a:solidFill>
                          <a:srgbClr val="FFFFFF"/>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400" b="1">
                          <a:solidFill>
                            <a:srgbClr val="FFFFFF"/>
                          </a:solidFill>
                          <a:latin typeface="Times New Roman" panose="02020603050405020304" charset="0"/>
                          <a:cs typeface="Times New Roman" panose="02020603050405020304" charset="0"/>
                        </a:rPr>
                        <a:t>Tools Used</a:t>
                      </a:r>
                      <a:endParaRPr lang="en-US" sz="1400" b="1">
                        <a:solidFill>
                          <a:srgbClr val="FFFFFF"/>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400" b="1">
                          <a:solidFill>
                            <a:srgbClr val="FFFFFF"/>
                          </a:solidFill>
                          <a:latin typeface="Times New Roman" panose="02020603050405020304" charset="0"/>
                          <a:cs typeface="Times New Roman" panose="02020603050405020304" charset="0"/>
                        </a:rPr>
                        <a:t>Explanation</a:t>
                      </a:r>
                      <a:endParaRPr lang="en-US" sz="1400" b="1">
                        <a:solidFill>
                          <a:srgbClr val="FFFFFF"/>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4F81BD"/>
                    </a:solidFill>
                  </a:tcPr>
                </a:tc>
              </a:tr>
              <a:tr h="1054100">
                <a:tc rowSpan="3">
                  <a:txBody>
                    <a:bodyPr/>
                    <a:p>
                      <a:pPr indent="0">
                        <a:buNone/>
                      </a:pPr>
                      <a:r>
                        <a:rPr lang="en-US" sz="1400" b="1" u="sng">
                          <a:latin typeface="Times New Roman" panose="02020603050405020304" charset="0"/>
                          <a:cs typeface="Times New Roman" panose="02020603050405020304" charset="0"/>
                          <a:sym typeface="+mn-ea"/>
                        </a:rPr>
                        <a:t>Cloud Based URL shortening</a:t>
                      </a:r>
                      <a:endParaRPr lang="en-US" sz="1400" b="1" u="sng">
                        <a:solidFill>
                          <a:srgbClr val="000000"/>
                        </a:solidFill>
                        <a:latin typeface="Times New Roman" panose="02020603050405020304" charset="0"/>
                        <a:ea typeface="Times New Roman" panose="02020603050405020304" charset="0"/>
                        <a:cs typeface="Times New Roman" panose="02020603050405020304" charset="0"/>
                        <a:sym typeface="+mn-ea"/>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a:latin typeface="Times New Roman" panose="02020603050405020304" charset="0"/>
                          <a:cs typeface="Times New Roman" panose="02020603050405020304" charset="0"/>
                          <a:sym typeface="+mn-ea"/>
                        </a:rPr>
                        <a:t>Sukshma - A URL Shortening Service Project</a:t>
                      </a:r>
                      <a:endParaRPr lang="en-US" sz="1400">
                        <a:latin typeface="Times New Roman" panose="02020603050405020304" charset="0"/>
                        <a:cs typeface="Times New Roman" panose="02020603050405020304" charset="0"/>
                        <a:sym typeface="+mn-ea"/>
                      </a:endParaRPr>
                    </a:p>
                    <a:p>
                      <a:pPr indent="0">
                        <a:buNone/>
                      </a:pPr>
                      <a:endParaRPr lang="en-US" sz="1400">
                        <a:latin typeface="Times New Roman" panose="02020603050405020304" charset="0"/>
                        <a:cs typeface="Times New Roman" panose="02020603050405020304" charset="0"/>
                        <a:sym typeface="+mn-ea"/>
                      </a:endParaRPr>
                    </a:p>
                    <a:p>
                      <a:pPr indent="0">
                        <a:buNone/>
                      </a:pPr>
                      <a:r>
                        <a:rPr lang="en-US" sz="1400">
                          <a:latin typeface="Times New Roman" panose="02020603050405020304" charset="0"/>
                          <a:cs typeface="Times New Roman" panose="02020603050405020304" charset="0"/>
                          <a:sym typeface="+mn-ea"/>
                        </a:rPr>
                        <a:t>Rohit Sankhala, Manan Kharbanda, Ankit Yadav, Pardeep Suthar, Parampreet Kaur.</a:t>
                      </a:r>
                      <a:endParaRPr lang="en-US" sz="1400" b="0">
                        <a:solidFill>
                          <a:srgbClr val="000000"/>
                        </a:solidFill>
                        <a:latin typeface="Times New Roman" panose="02020603050405020304" charset="0"/>
                        <a:ea typeface="Times New Roman" panose="02020603050405020304" charset="0"/>
                        <a:cs typeface="Times New Roman" panose="02020603050405020304" charset="0"/>
                        <a:sym typeface="+mn-ea"/>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a:latin typeface="Times New Roman" panose="02020603050405020304" charset="0"/>
                          <a:cs typeface="Times New Roman" panose="02020603050405020304" charset="0"/>
                          <a:sym typeface="+mn-ea"/>
                        </a:rPr>
                        <a:t>SQLite database engine for the database operations</a:t>
                      </a:r>
                      <a:endParaRPr lang="en-US" sz="1400" b="0">
                        <a:latin typeface="Times New Roman" panose="02020603050405020304" charset="0"/>
                        <a:ea typeface="Times New Roman" panose="02020603050405020304" charset="0"/>
                        <a:cs typeface="Times New Roman" panose="02020603050405020304" charset="0"/>
                        <a:sym typeface="+mn-ea"/>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b="0">
                          <a:solidFill>
                            <a:srgbClr val="1F1F1F"/>
                          </a:solidFill>
                          <a:latin typeface="Times New Roman" panose="02020603050405020304" charset="0"/>
                          <a:cs typeface="Times New Roman" panose="02020603050405020304" charset="0"/>
                        </a:rPr>
                        <a:t>1. Framework</a:t>
                      </a:r>
                      <a:endParaRPr lang="en-US" sz="1400" b="0">
                        <a:solidFill>
                          <a:srgbClr val="1F1F1F"/>
                        </a:solidFill>
                        <a:latin typeface="Times New Roman" panose="02020603050405020304" charset="0"/>
                        <a:cs typeface="Times New Roman" panose="02020603050405020304" charset="0"/>
                      </a:endParaRPr>
                    </a:p>
                    <a:p>
                      <a:pPr indent="0">
                        <a:buNone/>
                      </a:pPr>
                      <a:r>
                        <a:rPr lang="en-US" sz="1400" b="0">
                          <a:solidFill>
                            <a:srgbClr val="1F1F1F"/>
                          </a:solidFill>
                          <a:latin typeface="Times New Roman" panose="02020603050405020304" charset="0"/>
                          <a:cs typeface="Times New Roman" panose="02020603050405020304" charset="0"/>
                        </a:rPr>
                        <a:t>2. Database- engine</a:t>
                      </a:r>
                      <a:endParaRPr lang="en-US" sz="1400" b="0">
                        <a:solidFill>
                          <a:srgbClr val="1F1F1F"/>
                        </a:solidFill>
                        <a:latin typeface="Times New Roman" panose="02020603050405020304" charset="0"/>
                        <a:cs typeface="Times New Roman" panose="02020603050405020304" charset="0"/>
                      </a:endParaRPr>
                    </a:p>
                    <a:p>
                      <a:pPr indent="0">
                        <a:buNone/>
                      </a:pPr>
                      <a:r>
                        <a:rPr lang="en-US" sz="1400" b="0">
                          <a:solidFill>
                            <a:srgbClr val="1F1F1F"/>
                          </a:solidFill>
                          <a:latin typeface="Times New Roman" panose="02020603050405020304" charset="0"/>
                          <a:cs typeface="Times New Roman" panose="02020603050405020304" charset="0"/>
                        </a:rPr>
                        <a:t>3. Data Flow Architecture</a:t>
                      </a:r>
                      <a:endParaRPr lang="en-US" sz="1400" b="0">
                        <a:solidFill>
                          <a:srgbClr val="1F1F1F"/>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b="0">
                          <a:latin typeface="Times New Roman" panose="02020603050405020304" charset="0"/>
                          <a:cs typeface="Times New Roman" panose="02020603050405020304" charset="0"/>
                        </a:rPr>
                        <a:t>In this paper, we studied a brief overview of how the URL shortening service works. The proposed shortening has features such as, Putting the domain name in the shortened URL that gives the user trust to use the service, providing the user with the option of editing the URL when needed, maintaining the record of shortened URLs and their data.</a:t>
                      </a:r>
                      <a:endParaRPr lang="en-US" sz="1400" b="0">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r>
              <a:tr h="1292225">
                <a:tc vMerge="1">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0D8E8"/>
                    </a:solidFill>
                  </a:tcPr>
                </a:tc>
                <a:tc>
                  <a:txBody>
                    <a:bodyPr/>
                    <a:p>
                      <a:pPr indent="0">
                        <a:buNone/>
                      </a:pPr>
                      <a:r>
                        <a:rPr lang="en-US" sz="1400" b="0">
                          <a:solidFill>
                            <a:srgbClr val="000000"/>
                          </a:solidFill>
                          <a:latin typeface="Times New Roman" panose="02020603050405020304" charset="0"/>
                          <a:cs typeface="Times New Roman" panose="02020603050405020304" charset="0"/>
                        </a:rPr>
                        <a:t>Shortening URLs with shorturl</a:t>
                      </a:r>
                      <a:endParaRPr lang="en-US" sz="1400" b="0">
                        <a:solidFill>
                          <a:srgbClr val="000000"/>
                        </a:solidFill>
                        <a:latin typeface="Times New Roman" panose="02020603050405020304" charset="0"/>
                        <a:cs typeface="Times New Roman" panose="02020603050405020304" charset="0"/>
                      </a:endParaRPr>
                    </a:p>
                    <a:p>
                      <a:pPr indent="0">
                        <a:buNone/>
                      </a:pPr>
                      <a:endParaRPr lang="en-US" sz="1400" b="0">
                        <a:solidFill>
                          <a:srgbClr val="000000"/>
                        </a:solidFill>
                        <a:latin typeface="Times New Roman" panose="02020603050405020304" charset="0"/>
                        <a:cs typeface="Times New Roman" panose="02020603050405020304" charset="0"/>
                      </a:endParaRPr>
                    </a:p>
                    <a:p>
                      <a:pPr indent="0">
                        <a:buNone/>
                      </a:pPr>
                      <a:r>
                        <a:rPr lang="en-US" sz="1400">
                          <a:latin typeface="Times New Roman" panose="02020603050405020304" charset="0"/>
                          <a:cs typeface="Times New Roman" panose="02020603050405020304" charset="0"/>
                          <a:sym typeface="+mn-ea"/>
                        </a:rPr>
                        <a:t>Berube, David</a:t>
                      </a:r>
                      <a:endParaRPr lang="en-US" sz="1400" b="0">
                        <a:solidFill>
                          <a:srgbClr val="000000"/>
                        </a:solidFill>
                        <a:latin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IN" altLang="en-US" sz="1400" b="0">
                          <a:latin typeface="Times New Roman" panose="02020603050405020304" charset="0"/>
                          <a:ea typeface="Times New Roman" panose="02020603050405020304" charset="0"/>
                          <a:cs typeface="Times New Roman" panose="02020603050405020304" charset="0"/>
                        </a:rPr>
                        <a:t>1.</a:t>
                      </a:r>
                      <a:r>
                        <a:rPr lang="en-US" sz="1400" b="0">
                          <a:latin typeface="Times New Roman" panose="02020603050405020304" charset="0"/>
                          <a:ea typeface="Times New Roman" panose="02020603050405020304" charset="0"/>
                          <a:cs typeface="Times New Roman" panose="02020603050405020304" charset="0"/>
                        </a:rPr>
                        <a:t>Shorturl Library</a:t>
                      </a:r>
                      <a:endParaRPr lang="en-US" sz="1400" b="0">
                        <a:latin typeface="Times New Roman" panose="02020603050405020304" charset="0"/>
                        <a:ea typeface="Times New Roman" panose="02020603050405020304" charset="0"/>
                        <a:cs typeface="Times New Roman" panose="02020603050405020304" charset="0"/>
                      </a:endParaRPr>
                    </a:p>
                    <a:p>
                      <a:pPr indent="0">
                        <a:buNone/>
                      </a:pPr>
                      <a:r>
                        <a:rPr lang="en-IN" altLang="en-US" sz="1400" b="0">
                          <a:latin typeface="Times New Roman" panose="02020603050405020304" charset="0"/>
                          <a:ea typeface="Times New Roman" panose="02020603050405020304" charset="0"/>
                          <a:cs typeface="Times New Roman" panose="02020603050405020304" charset="0"/>
                        </a:rPr>
                        <a:t>2.Integration with Shortening Services</a:t>
                      </a:r>
                      <a:endParaRPr lang="en-IN" altLang="en-US" sz="1400" b="0">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b="0">
                          <a:latin typeface="Times New Roman" panose="02020603050405020304" charset="0"/>
                          <a:cs typeface="Times New Roman" panose="02020603050405020304" charset="0"/>
                        </a:rPr>
                        <a:t>1. Primary Tool: shorturl Library (Ruby)</a:t>
                      </a:r>
                      <a:endParaRPr lang="en-US" sz="1400" b="0">
                        <a:latin typeface="Times New Roman" panose="02020603050405020304" charset="0"/>
                        <a:cs typeface="Times New Roman" panose="02020603050405020304" charset="0"/>
                      </a:endParaRPr>
                    </a:p>
                    <a:p>
                      <a:pPr indent="0">
                        <a:buNone/>
                      </a:pPr>
                      <a:r>
                        <a:rPr lang="en-US" sz="1400" b="0">
                          <a:latin typeface="Times New Roman" panose="02020603050405020304" charset="0"/>
                          <a:cs typeface="Times New Roman" panose="02020603050405020304" charset="0"/>
                        </a:rPr>
                        <a:t>2. External URL Shortening Services</a:t>
                      </a:r>
                      <a:r>
                        <a:rPr lang="en-IN" altLang="en-US" sz="1400" b="0">
                          <a:latin typeface="Times New Roman" panose="02020603050405020304" charset="0"/>
                          <a:cs typeface="Times New Roman" panose="02020603050405020304" charset="0"/>
                        </a:rPr>
                        <a:t>.</a:t>
                      </a:r>
                      <a:endParaRPr lang="en-IN" altLang="en-US" sz="1400" b="0">
                        <a:latin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b="0">
                          <a:solidFill>
                            <a:srgbClr val="000000"/>
                          </a:solidFill>
                          <a:latin typeface="Times New Roman" panose="02020603050405020304" charset="0"/>
                          <a:ea typeface="Times New Roman" panose="02020603050405020304" charset="0"/>
                          <a:cs typeface="Times New Roman" panose="02020603050405020304" charset="0"/>
                        </a:rPr>
                        <a:t>This paper likely catered to developers working with e-commerce or web applications in the late 2000s. It would have provided them with a tool (the "shorturl" library) to simplify interactions with popular URL shortening services at that time.</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r>
              <a:tr h="1767840">
                <a:tc vMerge="1">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0D8E8"/>
                    </a:solidFill>
                  </a:tcPr>
                </a:tc>
                <a:tc>
                  <a:txBody>
                    <a:bodyPr/>
                    <a:p>
                      <a:pPr indent="0">
                        <a:buNone/>
                      </a:pPr>
                      <a:r>
                        <a:rPr lang="en-US" sz="1400" b="0">
                          <a:solidFill>
                            <a:srgbClr val="000000"/>
                          </a:solidFill>
                          <a:latin typeface="Times New Roman" panose="02020603050405020304" charset="0"/>
                          <a:cs typeface="Times New Roman" panose="02020603050405020304" charset="0"/>
                        </a:rPr>
                        <a:t>Security Threats of URL Shortening: A User’s Perspective</a:t>
                      </a:r>
                      <a:endParaRPr lang="en-US" sz="1400" b="0">
                        <a:solidFill>
                          <a:srgbClr val="000000"/>
                        </a:solidFill>
                        <a:latin typeface="Times New Roman" panose="02020603050405020304" charset="0"/>
                        <a:cs typeface="Times New Roman" panose="02020603050405020304" charset="0"/>
                      </a:endParaRPr>
                    </a:p>
                    <a:p>
                      <a:pPr indent="0">
                        <a:buNone/>
                      </a:pPr>
                      <a:endParaRPr lang="en-US" sz="1400" b="0">
                        <a:solidFill>
                          <a:srgbClr val="000000"/>
                        </a:solidFill>
                        <a:latin typeface="Times New Roman" panose="02020603050405020304" charset="0"/>
                        <a:cs typeface="Times New Roman" panose="02020603050405020304" charset="0"/>
                      </a:endParaRPr>
                    </a:p>
                    <a:p>
                      <a:pPr indent="0">
                        <a:buNone/>
                      </a:pPr>
                      <a:r>
                        <a:rPr lang="en-US" sz="1400">
                          <a:latin typeface="Times New Roman" panose="02020603050405020304" charset="0"/>
                          <a:cs typeface="Times New Roman" panose="02020603050405020304" charset="0"/>
                          <a:sym typeface="+mn-ea"/>
                        </a:rPr>
                        <a:t>Le-Khac, Nhien-An &amp; Kechadi, Tahar.</a:t>
                      </a:r>
                      <a:endParaRPr lang="en-US" sz="1400" b="0">
                        <a:solidFill>
                          <a:srgbClr val="000000"/>
                        </a:solidFill>
                        <a:latin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b="0">
                          <a:latin typeface="Times New Roman" panose="02020603050405020304" charset="0"/>
                          <a:ea typeface="Times New Roman" panose="02020603050405020304" charset="0"/>
                          <a:cs typeface="Times New Roman" panose="02020603050405020304" charset="0"/>
                        </a:rPr>
                        <a:t>1. User Survey</a:t>
                      </a:r>
                      <a:endParaRPr lang="en-US" sz="1400" b="0">
                        <a:latin typeface="Times New Roman" panose="02020603050405020304" charset="0"/>
                        <a:ea typeface="Times New Roman" panose="02020603050405020304" charset="0"/>
                        <a:cs typeface="Times New Roman" panose="02020603050405020304" charset="0"/>
                      </a:endParaRPr>
                    </a:p>
                    <a:p>
                      <a:pPr indent="0">
                        <a:buNone/>
                      </a:pPr>
                      <a:r>
                        <a:rPr lang="en-IN" altLang="en-US" sz="1400" b="0">
                          <a:latin typeface="Times New Roman" panose="02020603050405020304" charset="0"/>
                          <a:ea typeface="Times New Roman" panose="02020603050405020304" charset="0"/>
                          <a:cs typeface="Times New Roman" panose="02020603050405020304" charset="0"/>
                        </a:rPr>
                        <a:t>Participants</a:t>
                      </a:r>
                      <a:endParaRPr lang="en-IN" altLang="en-US" sz="1400" b="0">
                        <a:latin typeface="Times New Roman" panose="02020603050405020304" charset="0"/>
                        <a:ea typeface="Times New Roman" panose="02020603050405020304" charset="0"/>
                        <a:cs typeface="Times New Roman" panose="02020603050405020304" charset="0"/>
                      </a:endParaRPr>
                    </a:p>
                    <a:p>
                      <a:pPr indent="0">
                        <a:buNone/>
                      </a:pPr>
                      <a:r>
                        <a:rPr lang="en-IN" altLang="en-US" sz="1400" b="0">
                          <a:latin typeface="Times New Roman" panose="02020603050405020304" charset="0"/>
                          <a:ea typeface="Times New Roman" panose="02020603050405020304" charset="0"/>
                          <a:cs typeface="Times New Roman" panose="02020603050405020304" charset="0"/>
                        </a:rPr>
                        <a:t>2.Survey Design</a:t>
                      </a:r>
                      <a:endParaRPr lang="en-IN" altLang="en-US" sz="1400" b="0">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b="0">
                          <a:latin typeface="Times New Roman" panose="02020603050405020304" charset="0"/>
                          <a:cs typeface="Times New Roman" panose="02020603050405020304" charset="0"/>
                        </a:rPr>
                        <a:t>1. Survey Software</a:t>
                      </a:r>
                      <a:r>
                        <a:rPr lang="en-IN" altLang="en-US" sz="1400" b="0">
                          <a:latin typeface="Times New Roman" panose="02020603050405020304" charset="0"/>
                          <a:cs typeface="Times New Roman" panose="02020603050405020304" charset="0"/>
                        </a:rPr>
                        <a:t> </a:t>
                      </a:r>
                      <a:endParaRPr lang="en-IN" altLang="en-US" sz="1400" b="0">
                        <a:latin typeface="Times New Roman" panose="02020603050405020304" charset="0"/>
                        <a:cs typeface="Times New Roman" panose="02020603050405020304" charset="0"/>
                      </a:endParaRPr>
                    </a:p>
                    <a:p>
                      <a:pPr indent="0">
                        <a:buNone/>
                      </a:pPr>
                      <a:r>
                        <a:rPr lang="en-US" altLang="en-IN" sz="1400" b="0">
                          <a:latin typeface="Times New Roman" panose="02020603050405020304" charset="0"/>
                          <a:cs typeface="Times New Roman" panose="02020603050405020304" charset="0"/>
                        </a:rPr>
                        <a:t>2. </a:t>
                      </a:r>
                      <a:r>
                        <a:rPr lang="en-IN" altLang="en-US" sz="1400" b="0">
                          <a:latin typeface="Times New Roman" panose="02020603050405020304" charset="0"/>
                          <a:cs typeface="Times New Roman" panose="02020603050405020304" charset="0"/>
                        </a:rPr>
                        <a:t>Data Analysis Software</a:t>
                      </a:r>
                      <a:endParaRPr lang="en-IN" altLang="en-US" sz="1400" b="0">
                        <a:latin typeface="Times New Roman" panose="02020603050405020304" charset="0"/>
                        <a:cs typeface="Times New Roman" panose="02020603050405020304" charset="0"/>
                      </a:endParaRPr>
                    </a:p>
                    <a:p>
                      <a:pPr indent="0">
                        <a:buNone/>
                      </a:pPr>
                      <a:endParaRPr lang="en-US" sz="1400" b="0">
                        <a:latin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b="0">
                          <a:solidFill>
                            <a:srgbClr val="000000"/>
                          </a:solidFill>
                          <a:latin typeface="Times New Roman" panose="02020603050405020304" charset="0"/>
                          <a:ea typeface="Times New Roman" panose="02020603050405020304" charset="0"/>
                          <a:cs typeface="Times New Roman" panose="02020603050405020304" charset="0"/>
                        </a:rPr>
                        <a:t>This research aimed to understand how users perceive the security risks of URL shortening and their level of awareness about potential threats. The findings from the study could be valuable in raising awareness about URL shortening security and potentially informing the development of safer shortening services or user education initiatives.</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r>
            </a:tbl>
          </a:graphicData>
        </a:graphic>
      </p:graphicFrame>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17"/>
            <a:ext cx="10972800" cy="1143000"/>
          </a:xfrm>
        </p:spPr>
        <p:txBody>
          <a:bodyPr/>
          <a:p>
            <a:r>
              <a:rPr lang="en-US" altLang="zh-CN" smtClean="0">
                <a:sym typeface="+mn-ea"/>
              </a:rPr>
              <a:t>Literature Survey</a:t>
            </a:r>
            <a:endParaRPr lang="en-US"/>
          </a:p>
        </p:txBody>
      </p:sp>
      <p:graphicFrame>
        <p:nvGraphicFramePr>
          <p:cNvPr id="5" name="Content Placeholder 4"/>
          <p:cNvGraphicFramePr/>
          <p:nvPr>
            <p:ph sz="half" idx="1"/>
          </p:nvPr>
        </p:nvGraphicFramePr>
        <p:xfrm>
          <a:off x="666750" y="1544955"/>
          <a:ext cx="10906125" cy="5084445"/>
        </p:xfrm>
        <a:graphic>
          <a:graphicData uri="http://schemas.openxmlformats.org/drawingml/2006/table">
            <a:tbl>
              <a:tblPr firstRow="1" bandRow="1">
                <a:tableStyleId>{5940675A-B579-460E-94D1-54222C63F5DA}</a:tableStyleId>
              </a:tblPr>
              <a:tblGrid>
                <a:gridCol w="1116330"/>
                <a:gridCol w="2564130"/>
                <a:gridCol w="1591310"/>
                <a:gridCol w="1697355"/>
                <a:gridCol w="3937000"/>
              </a:tblGrid>
              <a:tr h="1798320">
                <a:tc rowSpan="3">
                  <a:txBody>
                    <a:bodyPr/>
                    <a:p>
                      <a:pPr indent="0">
                        <a:buNone/>
                      </a:pPr>
                      <a:r>
                        <a:rPr lang="en-US" sz="1400" b="1" u="sng">
                          <a:latin typeface="Times New Roman" panose="02020603050405020304" charset="0"/>
                          <a:cs typeface="Times New Roman" panose="02020603050405020304" charset="0"/>
                          <a:sym typeface="+mn-ea"/>
                        </a:rPr>
                        <a:t>Healthcare Data Sharing with Encrypted URLs</a:t>
                      </a:r>
                      <a:endParaRPr lang="en-US" sz="1400" b="1" u="sng">
                        <a:solidFill>
                          <a:srgbClr val="000000"/>
                        </a:solidFill>
                        <a:latin typeface="Times New Roman" panose="02020603050405020304" charset="0"/>
                        <a:ea typeface="Times New Roman" panose="02020603050405020304" charset="0"/>
                        <a:cs typeface="Times New Roman" panose="02020603050405020304" charset="0"/>
                        <a:sym typeface="+mn-ea"/>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b="0">
                          <a:latin typeface="Times New Roman" panose="02020603050405020304" charset="0"/>
                          <a:cs typeface="Times New Roman" panose="02020603050405020304" charset="0"/>
                          <a:sym typeface="+mn-ea"/>
                        </a:rPr>
                        <a:t>Secure Multiparty computation enabled E- Healthcare system with Homomorphic encryption </a:t>
                      </a:r>
                      <a:endParaRPr lang="en-US" sz="1400" b="0">
                        <a:latin typeface="Times New Roman" panose="02020603050405020304" charset="0"/>
                        <a:cs typeface="Times New Roman" panose="02020603050405020304" charset="0"/>
                        <a:sym typeface="+mn-ea"/>
                      </a:endParaRPr>
                    </a:p>
                    <a:p>
                      <a:pPr indent="0">
                        <a:buNone/>
                      </a:pPr>
                      <a:endParaRPr lang="en-US" sz="1400" b="0">
                        <a:solidFill>
                          <a:srgbClr val="000000"/>
                        </a:solidFill>
                        <a:latin typeface="Times New Roman" panose="02020603050405020304" charset="0"/>
                        <a:ea typeface="Times New Roman" panose="02020603050405020304" charset="0"/>
                        <a:cs typeface="Times New Roman" panose="02020603050405020304" charset="0"/>
                        <a:sym typeface="+mn-ea"/>
                      </a:endParaRPr>
                    </a:p>
                    <a:p>
                      <a:pPr indent="0">
                        <a:buNone/>
                      </a:pPr>
                      <a:r>
                        <a:rPr lang="en-US" sz="1400">
                          <a:latin typeface="Times New Roman" panose="02020603050405020304" charset="0"/>
                          <a:cs typeface="Times New Roman" panose="02020603050405020304" charset="0"/>
                          <a:sym typeface="+mn-ea"/>
                        </a:rPr>
                        <a:t>Kumar, A &amp; Sujith, Mogalapalli &amp; Sai, Kosuri &amp; Rajesh, Galla &amp; Yashwanth, Devulapalli.</a:t>
                      </a:r>
                      <a:endParaRPr lang="en-US" sz="1400" b="0">
                        <a:solidFill>
                          <a:srgbClr val="000000"/>
                        </a:solidFill>
                        <a:latin typeface="Times New Roman" panose="02020603050405020304" charset="0"/>
                        <a:ea typeface="Times New Roman" panose="02020603050405020304" charset="0"/>
                        <a:cs typeface="Times New Roman" panose="02020603050405020304" charset="0"/>
                        <a:sym typeface="+mn-ea"/>
                      </a:endParaRPr>
                    </a:p>
                    <a:p>
                      <a:pPr indent="0">
                        <a:buNone/>
                      </a:pPr>
                      <a:endParaRPr lang="en-US" sz="1400" b="0">
                        <a:solidFill>
                          <a:srgbClr val="000000"/>
                        </a:solidFill>
                        <a:latin typeface="Times New Roman" panose="02020603050405020304" charset="0"/>
                        <a:ea typeface="Times New Roman" panose="02020603050405020304" charset="0"/>
                        <a:cs typeface="Times New Roman" panose="02020603050405020304" charset="0"/>
                        <a:sym typeface="+mn-ea"/>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a:solidFill>
                            <a:srgbClr val="1F1F1F"/>
                          </a:solidFill>
                          <a:latin typeface="Times New Roman" panose="02020603050405020304" charset="0"/>
                          <a:cs typeface="Times New Roman" panose="02020603050405020304" charset="0"/>
                          <a:sym typeface="+mn-ea"/>
                        </a:rPr>
                        <a:t>Secure Multiparty Computation (SMC</a:t>
                      </a:r>
                      <a:r>
                        <a:rPr lang="en-US" sz="1400" b="1">
                          <a:solidFill>
                            <a:srgbClr val="1F1F1F"/>
                          </a:solidFill>
                          <a:latin typeface="Times New Roman" panose="02020603050405020304" charset="0"/>
                          <a:cs typeface="Times New Roman" panose="02020603050405020304" charset="0"/>
                          <a:sym typeface="+mn-ea"/>
                        </a:rPr>
                        <a:t>) ,</a:t>
                      </a:r>
                      <a:endParaRPr lang="en-US" sz="1400" b="1">
                        <a:solidFill>
                          <a:srgbClr val="1F1F1F"/>
                        </a:solidFill>
                        <a:latin typeface="Times New Roman" panose="02020603050405020304" charset="0"/>
                        <a:cs typeface="Times New Roman" panose="02020603050405020304" charset="0"/>
                      </a:endParaRPr>
                    </a:p>
                    <a:p>
                      <a:pPr indent="0">
                        <a:buNone/>
                      </a:pPr>
                      <a:r>
                        <a:rPr lang="en-US" sz="1400">
                          <a:solidFill>
                            <a:srgbClr val="1F1F1F"/>
                          </a:solidFill>
                          <a:latin typeface="Times New Roman" panose="02020603050405020304" charset="0"/>
                          <a:cs typeface="Times New Roman" panose="02020603050405020304" charset="0"/>
                          <a:sym typeface="+mn-ea"/>
                        </a:rPr>
                        <a:t>Homomorphic Encryption</a:t>
                      </a:r>
                      <a:endParaRPr lang="en-US" sz="1400" b="0">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b="0">
                          <a:solidFill>
                            <a:srgbClr val="1F1F1F"/>
                          </a:solidFill>
                          <a:latin typeface="Times New Roman" panose="02020603050405020304" charset="0"/>
                          <a:cs typeface="Times New Roman" panose="02020603050405020304" charset="0"/>
                        </a:rPr>
                        <a:t>Libraries/ Frameworks such as SEAL and HElib</a:t>
                      </a:r>
                      <a:endParaRPr lang="en-US" sz="1400" b="0">
                        <a:solidFill>
                          <a:srgbClr val="1F1F1F"/>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b="0">
                          <a:solidFill>
                            <a:srgbClr val="1F1F1F"/>
                          </a:solidFill>
                          <a:latin typeface="Times New Roman" panose="02020603050405020304" charset="0"/>
                          <a:cs typeface="Times New Roman" panose="02020603050405020304" charset="0"/>
                        </a:rPr>
                        <a:t>This paper presents a promising approach for secure healthcare data sharing. While there are computational challenges, advancements in cryptography and computing power can lead to more efficient implementations in the future.</a:t>
                      </a:r>
                      <a:endParaRPr lang="en-US" sz="1400" b="0">
                        <a:solidFill>
                          <a:srgbClr val="1F1F1F"/>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r>
              <a:tr h="1529080">
                <a:tc vMerge="1">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0D8E8"/>
                    </a:solidFill>
                  </a:tcPr>
                </a:tc>
                <a:tc>
                  <a:txBody>
                    <a:bodyPr/>
                    <a:p>
                      <a:pPr indent="0">
                        <a:buNone/>
                      </a:pPr>
                      <a:r>
                        <a:rPr lang="en-US" sz="1400" b="0">
                          <a:solidFill>
                            <a:srgbClr val="000000"/>
                          </a:solidFill>
                          <a:latin typeface="Times New Roman" panose="02020603050405020304" charset="0"/>
                          <a:cs typeface="Times New Roman" panose="02020603050405020304" charset="0"/>
                        </a:rPr>
                        <a:t>Intrusion Detection for Encrypted Web Accesses</a:t>
                      </a:r>
                      <a:endParaRPr lang="en-US" sz="1400" b="0">
                        <a:solidFill>
                          <a:srgbClr val="000000"/>
                        </a:solidFill>
                        <a:latin typeface="Times New Roman" panose="02020603050405020304" charset="0"/>
                        <a:cs typeface="Times New Roman" panose="02020603050405020304" charset="0"/>
                      </a:endParaRPr>
                    </a:p>
                    <a:p>
                      <a:pPr indent="0">
                        <a:buNone/>
                      </a:pPr>
                      <a:endParaRPr lang="en-US" sz="1400" b="0">
                        <a:solidFill>
                          <a:srgbClr val="000000"/>
                        </a:solidFill>
                        <a:latin typeface="Times New Roman" panose="02020603050405020304" charset="0"/>
                        <a:cs typeface="Times New Roman" panose="02020603050405020304" charset="0"/>
                      </a:endParaRPr>
                    </a:p>
                    <a:p>
                      <a:pPr indent="0">
                        <a:buNone/>
                      </a:pPr>
                      <a:r>
                        <a:rPr lang="en-US" sz="1400">
                          <a:latin typeface="Times New Roman" panose="02020603050405020304" charset="0"/>
                          <a:cs typeface="Times New Roman" panose="02020603050405020304" charset="0"/>
                          <a:sym typeface="+mn-ea"/>
                        </a:rPr>
                        <a:t>A. Yamada, Y. Miyake, K. Takemori, A. Studer and A. Perrig</a:t>
                      </a:r>
                      <a:endParaRPr lang="en-US" sz="1400" b="0">
                        <a:solidFill>
                          <a:srgbClr val="000000"/>
                        </a:solidFill>
                        <a:latin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b="0">
                          <a:latin typeface="Times New Roman" panose="02020603050405020304" charset="0"/>
                          <a:ea typeface="Times New Roman" panose="02020603050405020304" charset="0"/>
                          <a:cs typeface="Times New Roman" panose="02020603050405020304" charset="0"/>
                        </a:rPr>
                        <a:t>Data Analysis</a:t>
                      </a:r>
                      <a:endParaRPr lang="en-US" sz="1400" b="0">
                        <a:latin typeface="Times New Roman" panose="02020603050405020304" charset="0"/>
                        <a:ea typeface="Times New Roman" panose="02020603050405020304" charset="0"/>
                        <a:cs typeface="Times New Roman" panose="02020603050405020304" charset="0"/>
                      </a:endParaRPr>
                    </a:p>
                    <a:p>
                      <a:pPr indent="0">
                        <a:buNone/>
                      </a:pPr>
                      <a:r>
                        <a:rPr lang="en-US" sz="1400" b="0">
                          <a:latin typeface="Times New Roman" panose="02020603050405020304" charset="0"/>
                          <a:ea typeface="Times New Roman" panose="02020603050405020304" charset="0"/>
                          <a:cs typeface="Times New Roman" panose="02020603050405020304" charset="0"/>
                        </a:rPr>
                        <a:t>Building a Baseline</a:t>
                      </a:r>
                      <a:endParaRPr lang="en-US" sz="1400" b="0">
                        <a:latin typeface="Times New Roman" panose="02020603050405020304" charset="0"/>
                        <a:ea typeface="Times New Roman" panose="02020603050405020304" charset="0"/>
                        <a:cs typeface="Times New Roman" panose="02020603050405020304" charset="0"/>
                      </a:endParaRPr>
                    </a:p>
                    <a:p>
                      <a:pPr indent="0">
                        <a:buNone/>
                      </a:pPr>
                      <a:r>
                        <a:rPr lang="en-US" sz="1400" b="0">
                          <a:latin typeface="Times New Roman" panose="02020603050405020304" charset="0"/>
                          <a:ea typeface="Times New Roman" panose="02020603050405020304" charset="0"/>
                          <a:cs typeface="Times New Roman" panose="02020603050405020304" charset="0"/>
                        </a:rPr>
                        <a:t>Machine Learning</a:t>
                      </a:r>
                      <a:endParaRPr lang="en-US" sz="1400" b="0">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b="0">
                          <a:latin typeface="Times New Roman" panose="02020603050405020304" charset="0"/>
                          <a:cs typeface="Times New Roman" panose="02020603050405020304" charset="0"/>
                        </a:rPr>
                        <a:t>Data Collection Software</a:t>
                      </a:r>
                      <a:r>
                        <a:rPr lang="en-IN" altLang="en-US" sz="1400" b="0">
                          <a:latin typeface="Times New Roman" panose="02020603050405020304" charset="0"/>
                          <a:cs typeface="Times New Roman" panose="02020603050405020304" charset="0"/>
                        </a:rPr>
                        <a:t> , Data Analysis Tools</a:t>
                      </a: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b="0">
                          <a:solidFill>
                            <a:srgbClr val="000000"/>
                          </a:solidFill>
                          <a:latin typeface="Times New Roman" panose="02020603050405020304" charset="0"/>
                          <a:ea typeface="Times New Roman" panose="02020603050405020304" charset="0"/>
                          <a:cs typeface="Times New Roman" panose="02020603050405020304" charset="0"/>
                        </a:rPr>
                        <a:t>The paper aims to develop a system that can detect intrusions (malicious attempts to access the web server) even when the traffic is encrypted. By analyzing characteristics like data size and timing patterns, the system can identify unusual activities that deviate from normal user behavior.</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r>
              <a:tr h="1757045">
                <a:tc vMerge="1">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0D8E8"/>
                    </a:solidFill>
                  </a:tcPr>
                </a:tc>
                <a:tc>
                  <a:txBody>
                    <a:bodyPr/>
                    <a:p>
                      <a:pPr indent="0">
                        <a:buNone/>
                      </a:pPr>
                      <a:r>
                        <a:rPr lang="en-US" sz="1400" b="0">
                          <a:solidFill>
                            <a:srgbClr val="000000"/>
                          </a:solidFill>
                          <a:latin typeface="Times New Roman" panose="02020603050405020304" charset="0"/>
                          <a:cs typeface="Times New Roman" panose="02020603050405020304" charset="0"/>
                        </a:rPr>
                        <a:t>Secure-aware and privacy-preserving electronic health record searching in cloud environment</a:t>
                      </a:r>
                      <a:endParaRPr lang="en-US" sz="1400" b="0">
                        <a:solidFill>
                          <a:srgbClr val="000000"/>
                        </a:solidFill>
                        <a:latin typeface="Times New Roman" panose="02020603050405020304" charset="0"/>
                        <a:cs typeface="Times New Roman" panose="02020603050405020304" charset="0"/>
                      </a:endParaRPr>
                    </a:p>
                    <a:p>
                      <a:pPr indent="0">
                        <a:buNone/>
                      </a:pPr>
                      <a:endParaRPr lang="en-US" sz="1400" b="0">
                        <a:solidFill>
                          <a:srgbClr val="000000"/>
                        </a:solidFill>
                        <a:latin typeface="Times New Roman" panose="02020603050405020304" charset="0"/>
                        <a:cs typeface="Times New Roman" panose="02020603050405020304" charset="0"/>
                      </a:endParaRPr>
                    </a:p>
                    <a:p>
                      <a:pPr indent="0">
                        <a:buNone/>
                      </a:pPr>
                      <a:r>
                        <a:rPr lang="en-US" sz="1400">
                          <a:latin typeface="Times New Roman" panose="02020603050405020304" charset="0"/>
                          <a:cs typeface="Times New Roman" panose="02020603050405020304" charset="0"/>
                          <a:sym typeface="+mn-ea"/>
                        </a:rPr>
                        <a:t>Wang X, Zhang A, Xie X, Ye X. </a:t>
                      </a:r>
                      <a:endParaRPr lang="en-US" sz="1400" b="0">
                        <a:solidFill>
                          <a:srgbClr val="000000"/>
                        </a:solidFill>
                        <a:latin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IN" altLang="en-US" sz="1400" b="0">
                          <a:latin typeface="Times New Roman" panose="02020603050405020304" charset="0"/>
                          <a:ea typeface="Times New Roman" panose="02020603050405020304" charset="0"/>
                          <a:cs typeface="Times New Roman" panose="02020603050405020304" charset="0"/>
                        </a:rPr>
                        <a:t>1.</a:t>
                      </a:r>
                      <a:r>
                        <a:rPr lang="en-US" sz="1400" b="0">
                          <a:latin typeface="Times New Roman" panose="02020603050405020304" charset="0"/>
                          <a:ea typeface="Times New Roman" panose="02020603050405020304" charset="0"/>
                          <a:cs typeface="Times New Roman" panose="02020603050405020304" charset="0"/>
                        </a:rPr>
                        <a:t>Data Encryption</a:t>
                      </a:r>
                      <a:endParaRPr lang="en-US" sz="1400" b="0">
                        <a:latin typeface="Times New Roman" panose="02020603050405020304" charset="0"/>
                        <a:ea typeface="Times New Roman" panose="02020603050405020304" charset="0"/>
                        <a:cs typeface="Times New Roman" panose="02020603050405020304" charset="0"/>
                      </a:endParaRPr>
                    </a:p>
                    <a:p>
                      <a:pPr indent="0">
                        <a:buNone/>
                      </a:pPr>
                      <a:r>
                        <a:rPr lang="en-IN" altLang="en-US" sz="1400" b="0">
                          <a:latin typeface="Times New Roman" panose="02020603050405020304" charset="0"/>
                          <a:ea typeface="Times New Roman" panose="02020603050405020304" charset="0"/>
                          <a:cs typeface="Times New Roman" panose="02020603050405020304" charset="0"/>
                        </a:rPr>
                        <a:t>2.</a:t>
                      </a:r>
                      <a:r>
                        <a:rPr lang="en-US" sz="1400" b="0">
                          <a:latin typeface="Times New Roman" panose="02020603050405020304" charset="0"/>
                          <a:ea typeface="Times New Roman" panose="02020603050405020304" charset="0"/>
                          <a:cs typeface="Times New Roman" panose="02020603050405020304" charset="0"/>
                        </a:rPr>
                        <a:t>Privacy-Preserving Techniques</a:t>
                      </a:r>
                      <a:endParaRPr lang="en-IN" altLang="en-US" sz="1400" b="0">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b="0">
                          <a:latin typeface="Times New Roman" panose="02020603050405020304" charset="0"/>
                          <a:cs typeface="Times New Roman" panose="02020603050405020304" charset="0"/>
                        </a:rPr>
                        <a:t>Cryptographic Libraries </a:t>
                      </a:r>
                      <a:r>
                        <a:rPr lang="en-IN" altLang="en-US" sz="1400" b="0">
                          <a:latin typeface="Times New Roman" panose="02020603050405020304" charset="0"/>
                          <a:cs typeface="Times New Roman" panose="02020603050405020304" charset="0"/>
                        </a:rPr>
                        <a:t>, Development Environment</a:t>
                      </a:r>
                      <a:endParaRPr lang="en-IN" altLang="en-US" sz="1400" b="0">
                        <a:latin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b="0">
                          <a:solidFill>
                            <a:srgbClr val="000000"/>
                          </a:solidFill>
                          <a:latin typeface="Times New Roman" panose="02020603050405020304" charset="0"/>
                          <a:ea typeface="Times New Roman" panose="02020603050405020304" charset="0"/>
                          <a:cs typeface="Times New Roman" panose="02020603050405020304" charset="0"/>
                        </a:rPr>
                        <a:t>The paper aims to develop a secure and privacy-preserving EHR search system for cloud environments. By using encryption and potentially additional privacy techniques, the system allows authorized users to search for relevant medical information without compromising patient data confidentiality.</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r>
            </a:tbl>
          </a:graphicData>
        </a:graphic>
      </p:graphicFrame>
      <p:graphicFrame>
        <p:nvGraphicFramePr>
          <p:cNvPr id="4" name="Content Placeholder 3"/>
          <p:cNvGraphicFramePr/>
          <p:nvPr>
            <p:ph sz="half" idx="2"/>
          </p:nvPr>
        </p:nvGraphicFramePr>
        <p:xfrm>
          <a:off x="666750" y="1051560"/>
          <a:ext cx="10915650" cy="493395"/>
        </p:xfrm>
        <a:graphic>
          <a:graphicData uri="http://schemas.openxmlformats.org/drawingml/2006/table">
            <a:tbl>
              <a:tblPr firstRow="1" bandRow="1">
                <a:tableStyleId>{5940675A-B579-460E-94D1-54222C63F5DA}</a:tableStyleId>
              </a:tblPr>
              <a:tblGrid>
                <a:gridCol w="1126490"/>
                <a:gridCol w="2564130"/>
                <a:gridCol w="1591310"/>
                <a:gridCol w="1696720"/>
                <a:gridCol w="3937000"/>
              </a:tblGrid>
              <a:tr h="493395">
                <a:tc>
                  <a:txBody>
                    <a:bodyPr/>
                    <a:p>
                      <a:pPr indent="0">
                        <a:buNone/>
                      </a:pPr>
                      <a:r>
                        <a:rPr lang="en-US" sz="1400" b="1">
                          <a:solidFill>
                            <a:srgbClr val="FFFFFF"/>
                          </a:solidFill>
                          <a:latin typeface="Times New Roman" panose="02020603050405020304" charset="0"/>
                          <a:cs typeface="Times New Roman" panose="02020603050405020304" charset="0"/>
                        </a:rPr>
                        <a:t>Name  </a:t>
                      </a:r>
                      <a:endParaRPr lang="en-US" sz="1400" b="1">
                        <a:solidFill>
                          <a:srgbClr val="FFFFFF"/>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400" b="1">
                          <a:solidFill>
                            <a:srgbClr val="FFFFFF"/>
                          </a:solidFill>
                          <a:latin typeface="Times New Roman" panose="02020603050405020304" charset="0"/>
                          <a:cs typeface="Times New Roman" panose="02020603050405020304" charset="0"/>
                        </a:rPr>
                        <a:t>Paper</a:t>
                      </a:r>
                      <a:endParaRPr lang="en-US" sz="1400" b="1">
                        <a:solidFill>
                          <a:srgbClr val="FFFFFF"/>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400" b="1">
                          <a:solidFill>
                            <a:srgbClr val="FFFFFF"/>
                          </a:solidFill>
                          <a:latin typeface="Times New Roman" panose="02020603050405020304" charset="0"/>
                          <a:cs typeface="Times New Roman" panose="02020603050405020304" charset="0"/>
                        </a:rPr>
                        <a:t>Method Used</a:t>
                      </a:r>
                      <a:endParaRPr lang="en-US" sz="1400" b="1">
                        <a:solidFill>
                          <a:srgbClr val="FFFFFF"/>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400" b="1">
                          <a:solidFill>
                            <a:srgbClr val="FFFFFF"/>
                          </a:solidFill>
                          <a:latin typeface="Times New Roman" panose="02020603050405020304" charset="0"/>
                          <a:cs typeface="Times New Roman" panose="02020603050405020304" charset="0"/>
                        </a:rPr>
                        <a:t>Tools Used</a:t>
                      </a:r>
                      <a:endParaRPr lang="en-US" sz="1400" b="1">
                        <a:solidFill>
                          <a:srgbClr val="FFFFFF"/>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400" b="1">
                          <a:solidFill>
                            <a:srgbClr val="FFFFFF"/>
                          </a:solidFill>
                          <a:latin typeface="Times New Roman" panose="02020603050405020304" charset="0"/>
                          <a:cs typeface="Times New Roman" panose="02020603050405020304" charset="0"/>
                        </a:rPr>
                        <a:t>Explanation</a:t>
                      </a:r>
                      <a:endParaRPr lang="en-US" sz="1400" b="1">
                        <a:solidFill>
                          <a:srgbClr val="FFFFFF"/>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4F81BD"/>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7525" y="149543"/>
            <a:ext cx="10972800" cy="1143000"/>
          </a:xfrm>
        </p:spPr>
        <p:txBody>
          <a:bodyPr/>
          <a:p>
            <a:r>
              <a:rPr lang="en-US" altLang="zh-CN" smtClean="0">
                <a:sym typeface="+mn-ea"/>
              </a:rPr>
              <a:t>Literature Survey</a:t>
            </a:r>
            <a:br>
              <a:rPr lang="en-US" altLang="zh-CN" smtClean="0"/>
            </a:br>
            <a:endParaRPr lang="en-US"/>
          </a:p>
        </p:txBody>
      </p:sp>
      <p:graphicFrame>
        <p:nvGraphicFramePr>
          <p:cNvPr id="5" name="Content Placeholder 4"/>
          <p:cNvGraphicFramePr/>
          <p:nvPr>
            <p:ph sz="half" idx="1"/>
          </p:nvPr>
        </p:nvGraphicFramePr>
        <p:xfrm>
          <a:off x="476250" y="1292860"/>
          <a:ext cx="11118215" cy="5299075"/>
        </p:xfrm>
        <a:graphic>
          <a:graphicData uri="http://schemas.openxmlformats.org/drawingml/2006/table">
            <a:tbl>
              <a:tblPr firstRow="1" bandRow="1">
                <a:tableStyleId>{5940675A-B579-460E-94D1-54222C63F5DA}</a:tableStyleId>
              </a:tblPr>
              <a:tblGrid>
                <a:gridCol w="1107440"/>
                <a:gridCol w="2623820"/>
                <a:gridCol w="1626235"/>
                <a:gridCol w="1734185"/>
                <a:gridCol w="4026535"/>
              </a:tblGrid>
              <a:tr h="2284730">
                <a:tc rowSpan="3">
                  <a:txBody>
                    <a:bodyPr/>
                    <a:p>
                      <a:pPr indent="0">
                        <a:buNone/>
                      </a:pPr>
                      <a:r>
                        <a:rPr lang="en-US" sz="1400" b="1" u="sng">
                          <a:latin typeface="Times New Roman" panose="02020603050405020304" charset="0"/>
                          <a:cs typeface="Times New Roman" panose="02020603050405020304" charset="0"/>
                          <a:sym typeface="+mn-ea"/>
                        </a:rPr>
                        <a:t>E-commerce Integration for URL Shortening</a:t>
                      </a:r>
                      <a:endParaRPr lang="en-US" sz="1400" b="1" u="sng">
                        <a:latin typeface="Times New Roman" panose="02020603050405020304" charset="0"/>
                        <a:ea typeface="Times New Roman" panose="02020603050405020304" charset="0"/>
                        <a:cs typeface="Times New Roman" panose="02020603050405020304" charset="0"/>
                      </a:endParaRPr>
                    </a:p>
                    <a:p>
                      <a:pPr indent="0">
                        <a:buNone/>
                      </a:pPr>
                      <a:endParaRPr lang="en-US" sz="1400" b="1" u="sng">
                        <a:solidFill>
                          <a:srgbClr val="000000"/>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a:latin typeface="Times New Roman" panose="02020603050405020304" charset="0"/>
                          <a:cs typeface="Times New Roman" panose="02020603050405020304" charset="0"/>
                          <a:sym typeface="+mn-ea"/>
                        </a:rPr>
                        <a:t>Using URL Shorteners to Compare Phishing and Malware Attacks </a:t>
                      </a:r>
                      <a:endParaRPr lang="en-US" sz="1400">
                        <a:latin typeface="Times New Roman" panose="02020603050405020304" charset="0"/>
                        <a:cs typeface="Times New Roman" panose="02020603050405020304" charset="0"/>
                        <a:sym typeface="+mn-ea"/>
                      </a:endParaRPr>
                    </a:p>
                    <a:p>
                      <a:pPr indent="0">
                        <a:buNone/>
                      </a:pPr>
                      <a:endParaRPr lang="en-US" sz="1400" b="0">
                        <a:solidFill>
                          <a:srgbClr val="000000"/>
                        </a:solidFill>
                        <a:latin typeface="Times New Roman" panose="02020603050405020304" charset="0"/>
                        <a:ea typeface="Times New Roman" panose="02020603050405020304" charset="0"/>
                        <a:cs typeface="Times New Roman" panose="02020603050405020304" charset="0"/>
                        <a:sym typeface="+mn-ea"/>
                      </a:endParaRPr>
                    </a:p>
                    <a:p>
                      <a:pPr indent="0">
                        <a:buNone/>
                      </a:pPr>
                      <a:r>
                        <a:rPr lang="en-US" sz="1400">
                          <a:latin typeface="Times New Roman" panose="02020603050405020304" charset="0"/>
                          <a:cs typeface="Times New Roman" panose="02020603050405020304" charset="0"/>
                          <a:sym typeface="+mn-ea"/>
                        </a:rPr>
                        <a:t>Page, Sophie &amp; Jourdan, Guy-Vincent &amp; Bochmann, Gregor &amp; Flood, Jason &amp; Onut, Iosif-Viorel.</a:t>
                      </a:r>
                      <a:endParaRPr lang="en-US" sz="1400" b="0">
                        <a:solidFill>
                          <a:srgbClr val="000000"/>
                        </a:solidFill>
                        <a:latin typeface="Times New Roman" panose="02020603050405020304" charset="0"/>
                        <a:ea typeface="Times New Roman" panose="02020603050405020304" charset="0"/>
                        <a:cs typeface="Times New Roman" panose="02020603050405020304" charset="0"/>
                        <a:sym typeface="+mn-ea"/>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a:solidFill>
                            <a:srgbClr val="1F1F1F"/>
                          </a:solidFill>
                          <a:latin typeface="Times New Roman" panose="02020603050405020304" charset="0"/>
                          <a:cs typeface="Times New Roman" panose="02020603050405020304" charset="0"/>
                          <a:sym typeface="+mn-ea"/>
                        </a:rPr>
                        <a:t>Data Collection ,</a:t>
                      </a:r>
                      <a:endParaRPr lang="en-US" sz="1400" b="0">
                        <a:solidFill>
                          <a:srgbClr val="1F1F1F"/>
                        </a:solidFill>
                        <a:latin typeface="Times New Roman" panose="02020603050405020304" charset="0"/>
                        <a:cs typeface="Times New Roman" panose="02020603050405020304" charset="0"/>
                      </a:endParaRPr>
                    </a:p>
                    <a:p>
                      <a:pPr indent="0">
                        <a:buNone/>
                      </a:pPr>
                      <a:r>
                        <a:rPr lang="en-US" sz="1400">
                          <a:solidFill>
                            <a:srgbClr val="1F1F1F"/>
                          </a:solidFill>
                          <a:latin typeface="Times New Roman" panose="02020603050405020304" charset="0"/>
                          <a:cs typeface="Times New Roman" panose="02020603050405020304" charset="0"/>
                          <a:sym typeface="+mn-ea"/>
                        </a:rPr>
                        <a:t>Data Analysis ,</a:t>
                      </a:r>
                      <a:endParaRPr lang="en-US" sz="1400" b="0">
                        <a:solidFill>
                          <a:srgbClr val="1F1F1F"/>
                        </a:solidFill>
                        <a:latin typeface="Times New Roman" panose="02020603050405020304" charset="0"/>
                        <a:cs typeface="Times New Roman" panose="02020603050405020304" charset="0"/>
                      </a:endParaRPr>
                    </a:p>
                    <a:p>
                      <a:pPr indent="0">
                        <a:buNone/>
                      </a:pPr>
                      <a:r>
                        <a:rPr lang="en-US" sz="1400">
                          <a:solidFill>
                            <a:srgbClr val="1F1F1F"/>
                          </a:solidFill>
                          <a:latin typeface="Times New Roman" panose="02020603050405020304" charset="0"/>
                          <a:cs typeface="Times New Roman" panose="02020603050405020304" charset="0"/>
                          <a:sym typeface="+mn-ea"/>
                        </a:rPr>
                        <a:t>Comparison and Insights</a:t>
                      </a:r>
                      <a:endParaRPr lang="en-US" sz="1400" b="0">
                        <a:solidFill>
                          <a:srgbClr val="1F1F1F"/>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b="0">
                          <a:latin typeface="Times New Roman" panose="02020603050405020304" charset="0"/>
                          <a:cs typeface="Times New Roman" panose="02020603050405020304" charset="0"/>
                        </a:rPr>
                        <a:t>E.g.,</a:t>
                      </a:r>
                      <a:r>
                        <a:rPr lang="en-US" sz="1400" b="0">
                          <a:solidFill>
                            <a:srgbClr val="1F1F1F"/>
                          </a:solidFill>
                          <a:latin typeface="Times New Roman" panose="02020603050405020304" charset="0"/>
                          <a:cs typeface="Times New Roman" panose="02020603050405020304" charset="0"/>
                        </a:rPr>
                        <a:t>1.Data Source Leverage:API, public Data Feeds3.Data Analysis Techniques:Statistical Software, Data Visualization Tools</a:t>
                      </a:r>
                      <a:endParaRPr lang="en-US" sz="1400" b="0">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b="0">
                          <a:solidFill>
                            <a:srgbClr val="1F1F1F"/>
                          </a:solidFill>
                          <a:latin typeface="Times New Roman" panose="02020603050405020304" charset="0"/>
                          <a:cs typeface="Times New Roman" panose="02020603050405020304" charset="0"/>
                        </a:rPr>
                        <a:t>The paper "Using URL Shorteners to Compare Phishing and Malware Attacks" by the Anti-Phishing Working Group (APWG) investigates how attackers utilize URL shortening services differently for phishing and malware attacks.Overall, the paper sheds light on how attackers leverage URL shorteners differently for phishing and malware attacks. This knowledge can be valuable for improving cybersecurity measures and hindering malicious activities.</a:t>
                      </a:r>
                      <a:endParaRPr lang="en-US" sz="1400" b="0">
                        <a:solidFill>
                          <a:srgbClr val="1F1F1F"/>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r>
              <a:tr h="1273175">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tcPr>
                </a:tc>
                <a:tc>
                  <a:txBody>
                    <a:bodyPr/>
                    <a:p>
                      <a:pPr indent="0">
                        <a:buNone/>
                      </a:pPr>
                      <a:r>
                        <a:rPr lang="en-US" sz="1400" b="0">
                          <a:solidFill>
                            <a:srgbClr val="000000"/>
                          </a:solidFill>
                          <a:latin typeface="Times New Roman" panose="02020603050405020304" charset="0"/>
                          <a:cs typeface="Times New Roman" panose="02020603050405020304" charset="0"/>
                        </a:rPr>
                        <a:t>The impact of customer behavior on marketing automation in e-commerce industry</a:t>
                      </a:r>
                      <a:endParaRPr lang="en-US" sz="1400" b="0">
                        <a:solidFill>
                          <a:srgbClr val="000000"/>
                        </a:solidFill>
                        <a:latin typeface="Times New Roman" panose="02020603050405020304" charset="0"/>
                        <a:cs typeface="Times New Roman" panose="02020603050405020304" charset="0"/>
                      </a:endParaRPr>
                    </a:p>
                    <a:p>
                      <a:pPr indent="0">
                        <a:buNone/>
                      </a:pPr>
                      <a:endParaRPr lang="en-US" sz="1400" b="0">
                        <a:solidFill>
                          <a:srgbClr val="000000"/>
                        </a:solidFill>
                        <a:latin typeface="Times New Roman" panose="02020603050405020304" charset="0"/>
                        <a:cs typeface="Times New Roman" panose="02020603050405020304" charset="0"/>
                      </a:endParaRPr>
                    </a:p>
                    <a:p>
                      <a:pPr indent="0">
                        <a:buNone/>
                      </a:pPr>
                      <a:r>
                        <a:rPr lang="en-US" sz="1400">
                          <a:latin typeface="Times New Roman" panose="02020603050405020304" charset="0"/>
                          <a:cs typeface="Times New Roman" panose="02020603050405020304" charset="0"/>
                          <a:sym typeface="+mn-ea"/>
                        </a:rPr>
                        <a:t>Nguyen, Thi Thuy Linh, and Thi Thuy Trang Mai.</a:t>
                      </a:r>
                      <a:endParaRPr lang="en-US" sz="1400" b="0">
                        <a:solidFill>
                          <a:srgbClr val="000000"/>
                        </a:solidFill>
                        <a:latin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IN" altLang="en-US" sz="1400" b="0">
                          <a:latin typeface="Times New Roman" panose="02020603050405020304" charset="0"/>
                          <a:ea typeface="Times New Roman" panose="02020603050405020304" charset="0"/>
                          <a:cs typeface="Times New Roman" panose="02020603050405020304" charset="0"/>
                        </a:rPr>
                        <a:t>1.</a:t>
                      </a:r>
                      <a:r>
                        <a:rPr lang="en-US" sz="1400" b="0">
                          <a:latin typeface="Times New Roman" panose="02020603050405020304" charset="0"/>
                          <a:ea typeface="Times New Roman" panose="02020603050405020304" charset="0"/>
                          <a:cs typeface="Times New Roman" panose="02020603050405020304" charset="0"/>
                        </a:rPr>
                        <a:t>Marketing automation platform data</a:t>
                      </a:r>
                      <a:endParaRPr lang="en-US" sz="1400" b="0">
                        <a:latin typeface="Times New Roman" panose="02020603050405020304" charset="0"/>
                        <a:ea typeface="Times New Roman" panose="02020603050405020304" charset="0"/>
                        <a:cs typeface="Times New Roman" panose="02020603050405020304" charset="0"/>
                      </a:endParaRPr>
                    </a:p>
                    <a:p>
                      <a:pPr indent="0">
                        <a:buNone/>
                      </a:pPr>
                      <a:r>
                        <a:rPr lang="en-IN" altLang="en-US" sz="1400" b="0">
                          <a:latin typeface="Times New Roman" panose="02020603050405020304" charset="0"/>
                          <a:ea typeface="Times New Roman" panose="02020603050405020304" charset="0"/>
                          <a:cs typeface="Times New Roman" panose="02020603050405020304" charset="0"/>
                        </a:rPr>
                        <a:t>2. Surveys and User Research</a:t>
                      </a:r>
                      <a:endParaRPr lang="en-IN" altLang="en-US" sz="1400" b="0">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b="0">
                          <a:latin typeface="Times New Roman" panose="02020603050405020304" charset="0"/>
                          <a:cs typeface="Times New Roman" panose="02020603050405020304" charset="0"/>
                        </a:rPr>
                        <a:t>E.g., E-commerce platform analytics tools</a:t>
                      </a:r>
                      <a:r>
                        <a:rPr lang="en-IN" altLang="en-US" sz="1400" b="0">
                          <a:latin typeface="Times New Roman" panose="02020603050405020304" charset="0"/>
                          <a:cs typeface="Times New Roman" panose="02020603050405020304" charset="0"/>
                        </a:rPr>
                        <a:t> , Data analysis software</a:t>
                      </a:r>
                      <a:endParaRPr lang="en-IN" altLang="en-US" sz="1400" b="0">
                        <a:latin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b="0">
                          <a:solidFill>
                            <a:srgbClr val="000000"/>
                          </a:solidFill>
                          <a:latin typeface="Times New Roman" panose="02020603050405020304" charset="0"/>
                          <a:ea typeface="Times New Roman" panose="02020603050405020304" charset="0"/>
                          <a:cs typeface="Times New Roman" panose="02020603050405020304" charset="0"/>
                        </a:rPr>
                        <a:t> The researchers aim to understand how to use customer behavior data to improve marketing automation strategies in e-commerce. This can help online stores target their marketing efforts more effectively and increase sales.</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r>
              <a:tr h="1741170">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B w="19050" cap="flat" cmpd="sng">
                      <a:solidFill>
                        <a:srgbClr val="FFFFFF"/>
                      </a:solidFill>
                      <a:prstDash val="solid"/>
                      <a:headEnd type="none" w="med" len="med"/>
                      <a:tailEnd type="none" w="med" len="med"/>
                    </a:lnB>
                  </a:tcPr>
                </a:tc>
                <a:tc>
                  <a:txBody>
                    <a:bodyPr/>
                    <a:p>
                      <a:pPr indent="0">
                        <a:buNone/>
                      </a:pPr>
                      <a:r>
                        <a:rPr lang="en-US" sz="1400" b="0">
                          <a:solidFill>
                            <a:srgbClr val="000000"/>
                          </a:solidFill>
                          <a:latin typeface="Times New Roman" panose="02020603050405020304" charset="0"/>
                          <a:cs typeface="Times New Roman" panose="02020603050405020304" charset="0"/>
                        </a:rPr>
                        <a:t>Implementation of an e-Commerce System for the</a:t>
                      </a:r>
                      <a:endParaRPr lang="en-US" sz="1400" b="0">
                        <a:solidFill>
                          <a:srgbClr val="000000"/>
                        </a:solidFill>
                        <a:latin typeface="Times New Roman" panose="02020603050405020304" charset="0"/>
                        <a:cs typeface="Times New Roman" panose="02020603050405020304" charset="0"/>
                      </a:endParaRPr>
                    </a:p>
                    <a:p>
                      <a:pPr indent="0">
                        <a:buNone/>
                      </a:pPr>
                      <a:r>
                        <a:rPr lang="en-US" sz="1400" b="0">
                          <a:solidFill>
                            <a:srgbClr val="000000"/>
                          </a:solidFill>
                          <a:latin typeface="Times New Roman" panose="02020603050405020304" charset="0"/>
                          <a:cs typeface="Times New Roman" panose="02020603050405020304" charset="0"/>
                        </a:rPr>
                        <a:t>Automation and Improvement of Commercial</a:t>
                      </a:r>
                      <a:endParaRPr lang="en-US" sz="1400" b="0">
                        <a:solidFill>
                          <a:srgbClr val="000000"/>
                        </a:solidFill>
                        <a:latin typeface="Times New Roman" panose="02020603050405020304" charset="0"/>
                        <a:cs typeface="Times New Roman" panose="02020603050405020304" charset="0"/>
                      </a:endParaRPr>
                    </a:p>
                    <a:p>
                      <a:pPr indent="0">
                        <a:buNone/>
                      </a:pPr>
                      <a:r>
                        <a:rPr lang="en-US" sz="1400" b="0">
                          <a:solidFill>
                            <a:srgbClr val="000000"/>
                          </a:solidFill>
                          <a:latin typeface="Times New Roman" panose="02020603050405020304" charset="0"/>
                          <a:cs typeface="Times New Roman" panose="02020603050405020304" charset="0"/>
                        </a:rPr>
                        <a:t>Management at a Business Level</a:t>
                      </a:r>
                      <a:endParaRPr lang="en-US" sz="1400" b="0">
                        <a:solidFill>
                          <a:srgbClr val="000000"/>
                        </a:solidFill>
                        <a:latin typeface="Times New Roman" panose="02020603050405020304" charset="0"/>
                        <a:cs typeface="Times New Roman" panose="02020603050405020304" charset="0"/>
                      </a:endParaRPr>
                    </a:p>
                    <a:p>
                      <a:pPr indent="0">
                        <a:buNone/>
                      </a:pPr>
                      <a:endParaRPr lang="en-US" sz="1400" b="0">
                        <a:solidFill>
                          <a:srgbClr val="000000"/>
                        </a:solidFill>
                        <a:latin typeface="Times New Roman" panose="02020603050405020304" charset="0"/>
                        <a:cs typeface="Times New Roman" panose="02020603050405020304" charset="0"/>
                      </a:endParaRPr>
                    </a:p>
                    <a:p>
                      <a:pPr indent="0">
                        <a:buNone/>
                      </a:pPr>
                      <a:r>
                        <a:rPr lang="en-US" sz="1400">
                          <a:latin typeface="Times New Roman" panose="02020603050405020304" charset="0"/>
                          <a:cs typeface="Times New Roman" panose="02020603050405020304" charset="0"/>
                          <a:sym typeface="+mn-ea"/>
                        </a:rPr>
                        <a:t>Tupia-Astoray, Anthony, and Laberiano Andrade-Arenas.</a:t>
                      </a:r>
                      <a:endParaRPr lang="en-US" sz="1400" b="0">
                        <a:solidFill>
                          <a:srgbClr val="000000"/>
                        </a:solidFill>
                        <a:latin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IN" altLang="en-US" sz="1400" b="0">
                          <a:latin typeface="Times New Roman" panose="02020603050405020304" charset="0"/>
                          <a:ea typeface="Times New Roman" panose="02020603050405020304" charset="0"/>
                          <a:cs typeface="Times New Roman" panose="02020603050405020304" charset="0"/>
                        </a:rPr>
                        <a:t>1. Agile Framework </a:t>
                      </a:r>
                      <a:endParaRPr lang="en-IN" altLang="en-US" sz="1400" b="0">
                        <a:latin typeface="Times New Roman" panose="02020603050405020304" charset="0"/>
                        <a:ea typeface="Times New Roman" panose="02020603050405020304" charset="0"/>
                        <a:cs typeface="Times New Roman" panose="02020603050405020304" charset="0"/>
                      </a:endParaRPr>
                    </a:p>
                    <a:p>
                      <a:pPr indent="0">
                        <a:buNone/>
                      </a:pPr>
                      <a:r>
                        <a:rPr lang="en-IN" altLang="en-US" sz="1400" b="0">
                          <a:latin typeface="Times New Roman" panose="02020603050405020304" charset="0"/>
                          <a:ea typeface="Times New Roman" panose="02020603050405020304" charset="0"/>
                          <a:cs typeface="Times New Roman" panose="02020603050405020304" charset="0"/>
                        </a:rPr>
                        <a:t>2. Prototype Development</a:t>
                      </a:r>
                      <a:endParaRPr lang="en-IN" altLang="en-US" sz="1400" b="0">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b="0">
                          <a:latin typeface="Times New Roman" panose="02020603050405020304" charset="0"/>
                          <a:cs typeface="Times New Roman" panose="02020603050405020304" charset="0"/>
                        </a:rPr>
                        <a:t>E.g., Software Development Tools</a:t>
                      </a:r>
                      <a:r>
                        <a:rPr lang="en-IN" altLang="en-US" sz="1400" b="0">
                          <a:latin typeface="Times New Roman" panose="02020603050405020304" charset="0"/>
                          <a:cs typeface="Times New Roman" panose="02020603050405020304" charset="0"/>
                        </a:rPr>
                        <a:t> such as Programming Languages and Testing Tools.</a:t>
                      </a:r>
                      <a:endParaRPr lang="en-IN" altLang="en-US" sz="1400" b="0">
                        <a:latin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1400" b="0">
                          <a:solidFill>
                            <a:srgbClr val="000000"/>
                          </a:solidFill>
                          <a:latin typeface="Times New Roman" panose="02020603050405020304" charset="0"/>
                          <a:ea typeface="Times New Roman" panose="02020603050405020304" charset="0"/>
                          <a:cs typeface="Times New Roman" panose="02020603050405020304" charset="0"/>
                        </a:rPr>
                        <a:t>The research aimed to demonstrate the feasibility and benefits of implementing an e-commerce system for automating and improving commercial management in businesses. By developing a prototype, the researchers can showcase how such a system can streamline processes, improve customer experience, and potentially increase sales.</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chemeClr val="accent1">
                        <a:lumMod val="40000"/>
                        <a:lumOff val="60000"/>
                      </a:schemeClr>
                    </a:solidFill>
                  </a:tcPr>
                </a:tc>
              </a:tr>
            </a:tbl>
          </a:graphicData>
        </a:graphic>
      </p:graphicFrame>
      <p:graphicFrame>
        <p:nvGraphicFramePr>
          <p:cNvPr id="4" name="Content Placeholder 3"/>
          <p:cNvGraphicFramePr/>
          <p:nvPr>
            <p:ph sz="half" idx="2"/>
          </p:nvPr>
        </p:nvGraphicFramePr>
        <p:xfrm>
          <a:off x="476250" y="880110"/>
          <a:ext cx="11118215" cy="412750"/>
        </p:xfrm>
        <a:graphic>
          <a:graphicData uri="http://schemas.openxmlformats.org/drawingml/2006/table">
            <a:tbl>
              <a:tblPr firstRow="1" bandRow="1">
                <a:tableStyleId>{5940675A-B579-460E-94D1-54222C63F5DA}</a:tableStyleId>
              </a:tblPr>
              <a:tblGrid>
                <a:gridCol w="1107440"/>
                <a:gridCol w="2622550"/>
                <a:gridCol w="1626870"/>
                <a:gridCol w="1735455"/>
                <a:gridCol w="4025900"/>
              </a:tblGrid>
              <a:tr h="412750">
                <a:tc>
                  <a:txBody>
                    <a:bodyPr/>
                    <a:p>
                      <a:pPr indent="0">
                        <a:buNone/>
                      </a:pPr>
                      <a:r>
                        <a:rPr lang="en-US" sz="1400" b="1">
                          <a:solidFill>
                            <a:srgbClr val="FFFFFF"/>
                          </a:solidFill>
                          <a:latin typeface="Times New Roman" panose="02020603050405020304" charset="0"/>
                          <a:cs typeface="Times New Roman" panose="02020603050405020304" charset="0"/>
                        </a:rPr>
                        <a:t>Name  </a:t>
                      </a:r>
                      <a:endParaRPr lang="en-US" sz="1400" b="1">
                        <a:solidFill>
                          <a:srgbClr val="FFFFFF"/>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400" b="1">
                          <a:solidFill>
                            <a:srgbClr val="FFFFFF"/>
                          </a:solidFill>
                          <a:latin typeface="Times New Roman" panose="02020603050405020304" charset="0"/>
                          <a:cs typeface="Times New Roman" panose="02020603050405020304" charset="0"/>
                        </a:rPr>
                        <a:t>Paper</a:t>
                      </a:r>
                      <a:endParaRPr lang="en-US" sz="1400" b="1">
                        <a:solidFill>
                          <a:srgbClr val="FFFFFF"/>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400" b="1">
                          <a:solidFill>
                            <a:srgbClr val="FFFFFF"/>
                          </a:solidFill>
                          <a:latin typeface="Times New Roman" panose="02020603050405020304" charset="0"/>
                          <a:cs typeface="Times New Roman" panose="02020603050405020304" charset="0"/>
                        </a:rPr>
                        <a:t>Method Used</a:t>
                      </a:r>
                      <a:endParaRPr lang="en-US" sz="1400" b="1">
                        <a:solidFill>
                          <a:srgbClr val="FFFFFF"/>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400" b="1">
                          <a:solidFill>
                            <a:srgbClr val="FFFFFF"/>
                          </a:solidFill>
                          <a:latin typeface="Times New Roman" panose="02020603050405020304" charset="0"/>
                          <a:cs typeface="Times New Roman" panose="02020603050405020304" charset="0"/>
                        </a:rPr>
                        <a:t>Tools Used</a:t>
                      </a:r>
                      <a:endParaRPr lang="en-US" sz="1400" b="1">
                        <a:solidFill>
                          <a:srgbClr val="FFFFFF"/>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400" b="1">
                          <a:solidFill>
                            <a:srgbClr val="FFFFFF"/>
                          </a:solidFill>
                          <a:latin typeface="Times New Roman" panose="02020603050405020304" charset="0"/>
                          <a:cs typeface="Times New Roman" panose="02020603050405020304" charset="0"/>
                        </a:rPr>
                        <a:t>Explanation</a:t>
                      </a:r>
                      <a:endParaRPr lang="en-US" sz="1400" b="1">
                        <a:solidFill>
                          <a:srgbClr val="FFFFFF"/>
                        </a:solidFill>
                        <a:latin typeface="Times New Roman" panose="02020603050405020304" charset="0"/>
                        <a:ea typeface="Times New Roman" panose="02020603050405020304" charset="0"/>
                        <a:cs typeface="Times New Roman" panose="02020603050405020304" charset="0"/>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4F81BD"/>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u="sng"/>
              <a:t>Sub - Topics - Case Studies</a:t>
            </a:r>
            <a:r>
              <a:rPr lang="en-US"/>
              <a:t> </a:t>
            </a:r>
            <a:endParaRPr lang="en-US"/>
          </a:p>
        </p:txBody>
      </p:sp>
      <p:sp>
        <p:nvSpPr>
          <p:cNvPr id="4" name="Content Placeholder 3"/>
          <p:cNvSpPr>
            <a:spLocks noGrp="1"/>
          </p:cNvSpPr>
          <p:nvPr>
            <p:ph sz="half" idx="2"/>
          </p:nvPr>
        </p:nvSpPr>
        <p:spPr>
          <a:xfrm>
            <a:off x="609600" y="1417955"/>
            <a:ext cx="10972800" cy="4526280"/>
          </a:xfrm>
        </p:spPr>
        <p:txBody>
          <a:bodyPr/>
          <a:p>
            <a:pPr marL="0" indent="0">
              <a:buNone/>
            </a:pPr>
            <a:r>
              <a:rPr lang="en-US">
                <a:solidFill>
                  <a:srgbClr val="002060"/>
                </a:solidFill>
                <a:latin typeface="Times New Roman" panose="02020603050405020304" charset="0"/>
                <a:cs typeface="Times New Roman" panose="02020603050405020304" charset="0"/>
              </a:rPr>
              <a:t>Case Study - 1(2105359)</a:t>
            </a:r>
            <a:endParaRPr lang="en-US">
              <a:solidFill>
                <a:srgbClr val="002060"/>
              </a:solidFill>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a:p>
            <a:pPr marL="0" indent="0">
              <a:buNone/>
            </a:pPr>
            <a:r>
              <a:rPr lang="en-US" sz="1800" b="1">
                <a:latin typeface="Times New Roman" panose="02020603050405020304" charset="0"/>
                <a:cs typeface="Times New Roman" panose="02020603050405020304" charset="0"/>
              </a:rPr>
              <a:t>Bitly's Cloud Migration: Scaling URL Shortening for the Masses</a:t>
            </a:r>
            <a:endParaRPr lang="en-US" sz="1800" b="1">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Bitly, a leading URL shortening service, experienced exponential growth in user traffic. Their on-premise infrastructure struggled to keep pace with the increasing demand. To ensure scalability, reliability, and agility, Bitly undertook a strategic cloud migration journey.</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Bitly's successful cloud migration demonstrates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the transformative power of cloud computing for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high-growth businesses. By leveraging the scalability,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performance, and cost-efficiency of cloud platforms,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Bitly ensured a reliable and adaptable infrastructure for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URL shortening services, enabling them to cater to a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massive user base and drive innovation in the future.</a:t>
            </a:r>
            <a:endParaRPr lang="en-US" sz="1800">
              <a:latin typeface="Times New Roman" panose="02020603050405020304" charset="0"/>
              <a:cs typeface="Times New Roman" panose="02020603050405020304" charset="0"/>
            </a:endParaRPr>
          </a:p>
        </p:txBody>
      </p:sp>
      <p:pic>
        <p:nvPicPr>
          <p:cNvPr id="3" name="Content Placeholder 2"/>
          <p:cNvPicPr>
            <a:picLocks noChangeAspect="1"/>
          </p:cNvPicPr>
          <p:nvPr>
            <p:ph sz="half" idx="1"/>
          </p:nvPr>
        </p:nvPicPr>
        <p:blipFill>
          <a:blip r:embed="rId1"/>
          <a:stretch>
            <a:fillRect/>
          </a:stretch>
        </p:blipFill>
        <p:spPr>
          <a:xfrm>
            <a:off x="6900545" y="4075430"/>
            <a:ext cx="4454525" cy="23425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1"/>
          </p:nvPr>
        </p:nvSpPr>
        <p:spPr>
          <a:xfrm>
            <a:off x="365125" y="411480"/>
            <a:ext cx="11523980" cy="6264275"/>
          </a:xfrm>
        </p:spPr>
        <p:txBody>
          <a:bodyPr/>
          <a:p>
            <a:pPr marL="0" indent="0">
              <a:buNone/>
            </a:pPr>
            <a:endParaRPr lang="en-US"/>
          </a:p>
          <a:p>
            <a:pPr marL="0" indent="0">
              <a:buNone/>
            </a:pPr>
            <a:r>
              <a:rPr lang="en-US">
                <a:solidFill>
                  <a:srgbClr val="002060"/>
                </a:solidFill>
                <a:latin typeface="Times New Roman" panose="02020603050405020304" charset="0"/>
                <a:cs typeface="Times New Roman" panose="02020603050405020304" charset="0"/>
              </a:rPr>
              <a:t>Case Study - 2(2105340)</a:t>
            </a:r>
            <a:endParaRPr lang="en-US">
              <a:solidFill>
                <a:srgbClr val="002060"/>
              </a:solidFill>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a:p>
            <a:pPr marL="0" indent="0">
              <a:buNone/>
            </a:pPr>
            <a:r>
              <a:rPr lang="en-US" sz="1800" b="1">
                <a:latin typeface="Times New Roman" panose="02020603050405020304" charset="0"/>
                <a:cs typeface="Times New Roman" panose="02020603050405020304" charset="0"/>
              </a:rPr>
              <a:t>Secure Data Sharing with Encrypted URLs at Mercy General Hospital</a:t>
            </a:r>
            <a:endParaRPr lang="en-US" sz="1800" b="1">
              <a:latin typeface="Times New Roman" panose="02020603050405020304" charset="0"/>
              <a:cs typeface="Times New Roman" panose="02020603050405020304" charset="0"/>
            </a:endParaRPr>
          </a:p>
          <a:p>
            <a:pPr marL="0" indent="0">
              <a:buNone/>
            </a:pPr>
            <a:endParaRPr lang="en-US" sz="1800" b="1">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Mercy General Hospital, a leading healthcare provider in the region,</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recognizes the importance of secure data sharing for improved patient care.</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However, traditional methods of sharing patient data, like faxing or email,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raise concerns about security and HIPAA compliance. To address these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challenges,Mercy General is exploring the implementation of Encrypted URLs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(EURLs) for secure data exchange.</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By implementing EURLs, Mercy General Hospital can achieve secure and efficient data sharing, leading to improved patient care coordination, enhanced data security, and stronger HIPAA compliance. The successful adoption of EURLs requires careful planning, collaboration with industry partners, and ongoing user education.</a:t>
            </a:r>
            <a:endParaRPr lang="en-US" sz="1800">
              <a:latin typeface="Times New Roman" panose="02020603050405020304" charset="0"/>
              <a:cs typeface="Times New Roman" panose="02020603050405020304" charset="0"/>
            </a:endParaRPr>
          </a:p>
        </p:txBody>
      </p:sp>
      <p:pic>
        <p:nvPicPr>
          <p:cNvPr id="100" name="Picture 99"/>
          <p:cNvPicPr/>
          <p:nvPr/>
        </p:nvPicPr>
        <p:blipFill>
          <a:blip r:embed="rId1"/>
          <a:stretch>
            <a:fillRect/>
          </a:stretch>
        </p:blipFill>
        <p:spPr>
          <a:xfrm>
            <a:off x="6096000" y="3429000"/>
            <a:ext cx="0" cy="0"/>
          </a:xfrm>
          <a:prstGeom prst="rect">
            <a:avLst/>
          </a:prstGeom>
          <a:noFill/>
          <a:ln w="9525">
            <a:noFill/>
          </a:ln>
        </p:spPr>
      </p:pic>
      <p:pic>
        <p:nvPicPr>
          <p:cNvPr id="101" name="Content Placeholder 100"/>
          <p:cNvPicPr>
            <a:picLocks noChangeAspect="1"/>
          </p:cNvPicPr>
          <p:nvPr>
            <p:ph sz="half" idx="2"/>
          </p:nvPr>
        </p:nvPicPr>
        <p:blipFill>
          <a:blip r:embed="rId1">
            <a:clrChange>
              <a:clrFrom>
                <a:srgbClr val="FFFFFF">
                  <a:alpha val="100000"/>
                </a:srgbClr>
              </a:clrFrom>
              <a:clrTo>
                <a:srgbClr val="FFFFFF">
                  <a:alpha val="100000"/>
                  <a:alpha val="0"/>
                </a:srgbClr>
              </a:clrTo>
            </a:clrChange>
          </a:blip>
          <a:stretch>
            <a:fillRect/>
          </a:stretch>
        </p:blipFill>
        <p:spPr>
          <a:xfrm>
            <a:off x="8251190" y="1978025"/>
            <a:ext cx="3940810" cy="22161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323215" y="396240"/>
            <a:ext cx="11517630" cy="6186805"/>
          </a:xfrm>
        </p:spPr>
        <p:txBody>
          <a:bodyPr>
            <a:normAutofit/>
          </a:bodyPr>
          <a:p>
            <a:pPr marL="0" indent="0">
              <a:buNone/>
            </a:pPr>
            <a:r>
              <a:rPr lang="en-US">
                <a:solidFill>
                  <a:srgbClr val="002060"/>
                </a:solidFill>
                <a:latin typeface="Times New Roman" panose="02020603050405020304" charset="0"/>
                <a:cs typeface="Times New Roman" panose="02020603050405020304" charset="0"/>
              </a:rPr>
              <a:t>Case Study - 3(2105397)</a:t>
            </a:r>
            <a:endParaRPr lang="en-US">
              <a:solidFill>
                <a:srgbClr val="002060"/>
              </a:solidFill>
              <a:latin typeface="Times New Roman" panose="02020603050405020304" charset="0"/>
              <a:cs typeface="Times New Roman" panose="02020603050405020304" charset="0"/>
            </a:endParaRPr>
          </a:p>
          <a:p>
            <a:pPr marL="0" indent="0">
              <a:buNone/>
            </a:pPr>
            <a:endParaRPr lang="en-US" sz="1800" b="1">
              <a:latin typeface="Times New Roman" panose="02020603050405020304" charset="0"/>
              <a:cs typeface="Times New Roman" panose="02020603050405020304" charset="0"/>
            </a:endParaRPr>
          </a:p>
          <a:p>
            <a:pPr marL="0" indent="0">
              <a:buNone/>
            </a:pPr>
            <a:r>
              <a:rPr lang="en-US" sz="2000" b="1">
                <a:latin typeface="Times New Roman" panose="02020603050405020304" charset="0"/>
                <a:cs typeface="Times New Roman" panose="02020603050405020304" charset="0"/>
              </a:rPr>
              <a:t>Acme Corporation and </a:t>
            </a:r>
            <a:r>
              <a:rPr lang="en-US" altLang="zh-CN" sz="2000" b="1" dirty="0" smtClean="0">
                <a:latin typeface="Times New Roman" panose="02020603050405020304" charset="0"/>
                <a:cs typeface="Times New Roman" panose="02020603050405020304" charset="0"/>
                <a:sym typeface="+mn-ea"/>
              </a:rPr>
              <a:t>E-commerce Integration for URL Shortening</a:t>
            </a:r>
            <a:endParaRPr lang="en-US" altLang="zh-CN" sz="2000" b="1" dirty="0" smtClean="0">
              <a:latin typeface="Times New Roman" panose="02020603050405020304" charset="0"/>
              <a:cs typeface="Times New Roman" panose="02020603050405020304" charset="0"/>
              <a:sym typeface="+mn-ea"/>
            </a:endParaRPr>
          </a:p>
          <a:p>
            <a:pPr marL="0" indent="0">
              <a:buNone/>
            </a:pPr>
            <a:endParaRPr lang="en-US" altLang="zh-CN" sz="2000" b="1" dirty="0" smtClean="0">
              <a:latin typeface="Times New Roman" panose="02020603050405020304" charset="0"/>
              <a:cs typeface="Times New Roman" panose="02020603050405020304" charset="0"/>
              <a:sym typeface="+mn-ea"/>
            </a:endParaRPr>
          </a:p>
          <a:p>
            <a:pPr marL="0" indent="0">
              <a:buNone/>
            </a:pPr>
            <a:r>
              <a:rPr lang="en-US" sz="2000">
                <a:latin typeface="Times New Roman" panose="02020603050405020304" charset="0"/>
                <a:cs typeface="Times New Roman" panose="02020603050405020304" charset="0"/>
              </a:rPr>
              <a:t>Acme Corporation, a large </a:t>
            </a:r>
            <a:r>
              <a:rPr lang="en-US" sz="2000" b="1">
                <a:latin typeface="Times New Roman" panose="02020603050405020304" charset="0"/>
                <a:cs typeface="Times New Roman" panose="02020603050405020304" charset="0"/>
              </a:rPr>
              <a:t>e-commerce company</a:t>
            </a:r>
            <a:r>
              <a:rPr lang="en-US" sz="2000">
                <a:latin typeface="Times New Roman" panose="02020603050405020304" charset="0"/>
                <a:cs typeface="Times New Roman" panose="02020603050405020304" charset="0"/>
              </a:rPr>
              <a:t>, faced challenges with managing long and complex product URLs on their marketing materials and social media posts. These lengthy URLs were not only visually unappealing but also limited the available character count on platforms like Twitter.</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sym typeface="+mn-ea"/>
              </a:rPr>
              <a:t>This case study demonstrates how cloud-based URL shortening services can offer significant benefits to businesses:</a:t>
            </a:r>
            <a:endParaRPr lang="en-US" sz="2000">
              <a:latin typeface="Times New Roman" panose="02020603050405020304" charset="0"/>
              <a:cs typeface="Times New Roman" panose="02020603050405020304" charset="0"/>
            </a:endParaRPr>
          </a:p>
          <a:p>
            <a:pPr marL="0" indent="0"/>
            <a:r>
              <a:rPr lang="en-US" sz="2000">
                <a:latin typeface="Times New Roman" panose="02020603050405020304" charset="0"/>
                <a:cs typeface="Times New Roman" panose="02020603050405020304" charset="0"/>
                <a:sym typeface="+mn-ea"/>
              </a:rPr>
              <a:t>Improved user experience with shorter, more manageable URLs.</a:t>
            </a:r>
            <a:endParaRPr lang="en-US" sz="2000">
              <a:latin typeface="Times New Roman" panose="02020603050405020304" charset="0"/>
              <a:cs typeface="Times New Roman" panose="02020603050405020304" charset="0"/>
            </a:endParaRPr>
          </a:p>
          <a:p>
            <a:pPr marL="0" indent="0"/>
            <a:r>
              <a:rPr lang="en-US" sz="2000">
                <a:latin typeface="Times New Roman" panose="02020603050405020304" charset="0"/>
                <a:cs typeface="Times New Roman" panose="02020603050405020304" charset="0"/>
                <a:sym typeface="+mn-ea"/>
              </a:rPr>
              <a:t>Enhanced brand recognition and trust through custom domain names.</a:t>
            </a:r>
            <a:endParaRPr lang="en-US" sz="2000">
              <a:latin typeface="Times New Roman" panose="02020603050405020304" charset="0"/>
              <a:cs typeface="Times New Roman" panose="02020603050405020304" charset="0"/>
            </a:endParaRPr>
          </a:p>
          <a:p>
            <a:pPr marL="0" indent="0"/>
            <a:r>
              <a:rPr lang="en-US" sz="2000">
                <a:latin typeface="Times New Roman" panose="02020603050405020304" charset="0"/>
                <a:cs typeface="Times New Roman" panose="02020603050405020304" charset="0"/>
                <a:sym typeface="+mn-ea"/>
              </a:rPr>
              <a:t>Valuable data and insights for data-driven marketing decisions.</a:t>
            </a:r>
            <a:endParaRPr lang="en-US" sz="2000">
              <a:latin typeface="Times New Roman" panose="02020603050405020304" charset="0"/>
              <a:cs typeface="Times New Roman" panose="02020603050405020304" charset="0"/>
            </a:endParaRPr>
          </a:p>
          <a:p>
            <a:pPr marL="0" indent="0"/>
            <a:r>
              <a:rPr lang="en-US" sz="2000">
                <a:latin typeface="Times New Roman" panose="02020603050405020304" charset="0"/>
                <a:cs typeface="Times New Roman" panose="02020603050405020304" charset="0"/>
                <a:sym typeface="+mn-ea"/>
              </a:rPr>
              <a:t>Increased efficiency and reduced manual effort for marketing teams.</a:t>
            </a:r>
            <a:endParaRPr lang="en-US" sz="2000">
              <a:latin typeface="Times New Roman" panose="02020603050405020304" charset="0"/>
              <a:cs typeface="Times New Roman" panose="02020603050405020304" charset="0"/>
            </a:endParaRPr>
          </a:p>
          <a:p>
            <a:pPr marL="0" indent="0"/>
            <a:r>
              <a:rPr lang="en-US" sz="2000">
                <a:latin typeface="Times New Roman" panose="02020603050405020304" charset="0"/>
                <a:cs typeface="Times New Roman" panose="02020603050405020304" charset="0"/>
                <a:sym typeface="+mn-ea"/>
              </a:rPr>
              <a:t>Cost-effective and scalable solution that adapts to business needs.</a:t>
            </a:r>
            <a:endParaRPr lang="en-US" sz="2000">
              <a:latin typeface="Times New Roman" panose="02020603050405020304" charset="0"/>
              <a:cs typeface="Times New Roman" panose="02020603050405020304" charset="0"/>
            </a:endParaRPr>
          </a:p>
          <a:p>
            <a:pPr marL="0" indent="0"/>
            <a:endParaRPr lang="en-US" sz="2000">
              <a:latin typeface="Times New Roman" panose="02020603050405020304" charset="0"/>
              <a:cs typeface="Times New Roman" panose="02020603050405020304" charset="0"/>
            </a:endParaRPr>
          </a:p>
        </p:txBody>
      </p:sp>
      <p:pic>
        <p:nvPicPr>
          <p:cNvPr id="102" name="Content Placeholder 101"/>
          <p:cNvPicPr/>
          <p:nvPr>
            <p:ph sz="half" idx="1"/>
          </p:nvPr>
        </p:nvPicPr>
        <p:blipFill>
          <a:blip r:embed="rId1"/>
          <a:stretch>
            <a:fillRect/>
          </a:stretch>
        </p:blipFill>
        <p:spPr>
          <a:xfrm>
            <a:off x="7574280" y="3966845"/>
            <a:ext cx="3990340" cy="2616200"/>
          </a:xfrm>
          <a:prstGeom prst="rect">
            <a:avLst/>
          </a:prstGeom>
          <a:noFill/>
          <a:ln w="9525">
            <a:noFill/>
          </a:ln>
        </p:spPr>
      </p:pic>
    </p:spTree>
  </p:cSld>
  <p:clrMapOvr>
    <a:masterClrMapping/>
  </p:clrMapOvr>
</p:sld>
</file>

<file path=ppt/tags/tag1.xml><?xml version="1.0" encoding="utf-8"?>
<p:tagLst xmlns:p="http://schemas.openxmlformats.org/presentationml/2006/main">
  <p:tag name="KSO_WM_SLIDE_ID" val="custom20202682_1"/>
  <p:tag name="KSO_WM_TEMPLATE_SUBCATEGORY" val="0"/>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02682"/>
  <p:tag name="KSO_WM_SLIDE_TYPE" val="title"/>
  <p:tag name="KSO_WM_SLIDE_SUBTYPE" val="pureTxt"/>
  <p:tag name="KSO_WM_SLIDE_LAYOUT" val="a_b"/>
  <p:tag name="KSO_WM_SLIDE_LAYOUT_CNT" val="1_1"/>
  <p:tag name="KSO_WM_TEMPLATE_THUMBS_INDEX" val="1、4、7、8、9、10、11、12、13、14、15"/>
  <p:tag name="KSO_WM_TEMPLATE_MASTER_THUMB_INDEX" val="12"/>
</p:tagLst>
</file>

<file path=ppt/tags/tag10.xml><?xml version="1.0" encoding="utf-8"?>
<p:tagLst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82_12*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1.xml><?xml version="1.0" encoding="utf-8"?>
<p:tagLst xmlns:p="http://schemas.openxmlformats.org/presentationml/2006/main">
  <p:tag name="KSO_WM_UNIT_NOCLEAR" val="0"/>
  <p:tag name="KSO_WM_UNIT_VALUE" val="159"/>
  <p:tag name="KSO_WM_UNIT_HIGHLIGHT" val="0"/>
  <p:tag name="KSO_WM_UNIT_COMPATIBLE" val="0"/>
  <p:tag name="KSO_WM_UNIT_DIAGRAM_ISNUMVISUAL" val="0"/>
  <p:tag name="KSO_WM_UNIT_DIAGRAM_ISREFERUNIT" val="0"/>
  <p:tag name="KSO_WM_UNIT_TYPE" val="f"/>
  <p:tag name="KSO_WM_UNIT_INDEX" val="1"/>
  <p:tag name="KSO_WM_UNIT_ID" val="custom20202682_12*f*1"/>
  <p:tag name="KSO_WM_TEMPLATE_CATEGORY" val="custom"/>
  <p:tag name="KSO_WM_TEMPLATE_INDEX" val="20202682"/>
  <p:tag name="KSO_WM_UNIT_LAYERLEVEL" val="1"/>
  <p:tag name="KSO_WM_TAG_VERSION" val="1.0"/>
  <p:tag name="KSO_WM_BEAUTIFY_FLAG" val="#wm#"/>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12.xml><?xml version="1.0" encoding="utf-8"?>
<p:tagLst xmlns:p="http://schemas.openxmlformats.org/presentationml/2006/main">
  <p:tag name="KSO_WM_SLIDE_ID" val="custom20202682_12"/>
  <p:tag name="KSO_WM_TEMPLATE_SUBCATEGORY" val="0"/>
  <p:tag name="KSO_WM_SLIDE_TYPE" val="text"/>
  <p:tag name="KSO_WM_SLIDE_SUBTYPE" val="picTxt"/>
  <p:tag name="KSO_WM_SLIDE_ITEM_CNT" val="0"/>
  <p:tag name="KSO_WM_SLIDE_INDEX" val="12"/>
  <p:tag name="KSO_WM_SLIDE_SIZE" val="866*434"/>
  <p:tag name="KSO_WM_SLIDE_POSITION" val="46*52"/>
  <p:tag name="KSO_WM_TAG_VERSION" val="1.0"/>
  <p:tag name="KSO_WM_BEAUTIFY_FLAG" val="#wm#"/>
  <p:tag name="KSO_WM_TEMPLATE_CATEGORY" val="custom"/>
  <p:tag name="KSO_WM_TEMPLATE_INDEX" val="20202682"/>
  <p:tag name="KSO_WM_SLIDE_LAYOUT" val="a_d_f"/>
  <p:tag name="KSO_WM_SLIDE_LAYOUT_CNT" val="1_1_1"/>
  <p:tag name="KSO_WM_TEMPLATE_MASTER_TYPE" val="1"/>
  <p:tag name="KSO_WM_TEMPLATE_COLOR_TYPE" val="1"/>
</p:tagLst>
</file>

<file path=ppt/tags/tag13.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82_10*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4.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682_10*f*1"/>
  <p:tag name="KSO_WM_TEMPLATE_CATEGORY" val="custom"/>
  <p:tag name="KSO_WM_TEMPLATE_INDEX" val="20202682"/>
  <p:tag name="KSO_WM_UNIT_LAYERLEVEL" val="1"/>
  <p:tag name="KSO_WM_TAG_VERSION" val="1.0"/>
  <p:tag name="KSO_WM_BEAUTIFY_FLAG" val="#wm#"/>
</p:tagLst>
</file>

<file path=ppt/tags/tag15.xml><?xml version="1.0" encoding="utf-8"?>
<p:tagLst xmlns:p="http://schemas.openxmlformats.org/presentationml/2006/main">
  <p:tag name="KSO_WM_SLIDE_ID" val="custom20202682_10"/>
  <p:tag name="KSO_WM_TEMPLATE_SUBCATEGORY" val="0"/>
  <p:tag name="KSO_WM_SLIDE_TYPE" val="text"/>
  <p:tag name="KSO_WM_SLIDE_SUBTYPE" val="picTxt"/>
  <p:tag name="KSO_WM_SLIDE_ITEM_CNT" val="0"/>
  <p:tag name="KSO_WM_SLIDE_INDEX" val="10"/>
  <p:tag name="KSO_WM_SLIDE_SIZE" val="865*400"/>
  <p:tag name="KSO_WM_SLIDE_POSITION" val="45*60"/>
  <p:tag name="KSO_WM_TAG_VERSION" val="1.0"/>
  <p:tag name="KSO_WM_BEAUTIFY_FLAG" val="#wm#"/>
  <p:tag name="KSO_WM_TEMPLATE_CATEGORY" val="custom"/>
  <p:tag name="KSO_WM_TEMPLATE_INDEX" val="20202682"/>
  <p:tag name="KSO_WM_SLIDE_LAYOUT" val="a_d_f"/>
  <p:tag name="KSO_WM_SLIDE_LAYOUT_CNT" val="1_1_1"/>
  <p:tag name="KSO_WM_TEMPLATE_MASTER_TYPE" val="1"/>
  <p:tag name="KSO_WM_TEMPLATE_COLOR_TYPE" val="1"/>
</p:tagLst>
</file>

<file path=ppt/tags/tag16.xml><?xml version="1.0" encoding="utf-8"?>
<p:tagLst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82_12*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7.xml><?xml version="1.0" encoding="utf-8"?>
<p:tagLst xmlns:p="http://schemas.openxmlformats.org/presentationml/2006/main">
  <p:tag name="KSO_WM_UNIT_NOCLEAR" val="0"/>
  <p:tag name="KSO_WM_UNIT_VALUE" val="159"/>
  <p:tag name="KSO_WM_UNIT_HIGHLIGHT" val="0"/>
  <p:tag name="KSO_WM_UNIT_COMPATIBLE" val="0"/>
  <p:tag name="KSO_WM_UNIT_DIAGRAM_ISNUMVISUAL" val="0"/>
  <p:tag name="KSO_WM_UNIT_DIAGRAM_ISREFERUNIT" val="0"/>
  <p:tag name="KSO_WM_UNIT_TYPE" val="f"/>
  <p:tag name="KSO_WM_UNIT_INDEX" val="1"/>
  <p:tag name="KSO_WM_UNIT_ID" val="custom20202682_12*f*1"/>
  <p:tag name="KSO_WM_TEMPLATE_CATEGORY" val="custom"/>
  <p:tag name="KSO_WM_TEMPLATE_INDEX" val="20202682"/>
  <p:tag name="KSO_WM_UNIT_LAYERLEVEL" val="1"/>
  <p:tag name="KSO_WM_TAG_VERSION" val="1.0"/>
  <p:tag name="KSO_WM_BEAUTIFY_FLAG" val="#wm#"/>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18.xml><?xml version="1.0" encoding="utf-8"?>
<p:tagLst xmlns:p="http://schemas.openxmlformats.org/presentationml/2006/main">
  <p:tag name="KSO_WM_SLIDE_ID" val="custom20202682_12"/>
  <p:tag name="KSO_WM_TEMPLATE_SUBCATEGORY" val="0"/>
  <p:tag name="KSO_WM_SLIDE_TYPE" val="text"/>
  <p:tag name="KSO_WM_SLIDE_SUBTYPE" val="picTxt"/>
  <p:tag name="KSO_WM_SLIDE_ITEM_CNT" val="0"/>
  <p:tag name="KSO_WM_SLIDE_INDEX" val="12"/>
  <p:tag name="KSO_WM_SLIDE_SIZE" val="866*434"/>
  <p:tag name="KSO_WM_SLIDE_POSITION" val="46*52"/>
  <p:tag name="KSO_WM_TAG_VERSION" val="1.0"/>
  <p:tag name="KSO_WM_BEAUTIFY_FLAG" val="#wm#"/>
  <p:tag name="KSO_WM_TEMPLATE_CATEGORY" val="custom"/>
  <p:tag name="KSO_WM_TEMPLATE_INDEX" val="20202682"/>
  <p:tag name="KSO_WM_SLIDE_LAYOUT" val="a_d_f"/>
  <p:tag name="KSO_WM_SLIDE_LAYOUT_CNT" val="1_1_1"/>
  <p:tag name="KSO_WM_TEMPLATE_MASTER_TYPE" val="1"/>
  <p:tag name="KSO_WM_TEMPLATE_COLOR_TYPE" val="1"/>
</p:tagLst>
</file>

<file path=ppt/tags/tag19.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82_10*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2.xml><?xml version="1.0" encoding="utf-8"?>
<p:tagLst xmlns:p="http://schemas.openxmlformats.org/presentationml/2006/main">
  <p:tag name="KSO_WM_UNIT_NOCLEAR" val="0"/>
  <p:tag name="KSO_WM_UNIT_VALUE" val="141"/>
  <p:tag name="KSO_WM_UNIT_HIGHLIGHT" val="0"/>
  <p:tag name="KSO_WM_UNIT_COMPATIBLE" val="0"/>
  <p:tag name="KSO_WM_UNIT_DIAGRAM_ISNUMVISUAL" val="0"/>
  <p:tag name="KSO_WM_UNIT_DIAGRAM_ISREFERUNIT" val="0"/>
  <p:tag name="KSO_WM_UNIT_TYPE" val="f"/>
  <p:tag name="KSO_WM_UNIT_INDEX" val="1"/>
  <p:tag name="KSO_WM_UNIT_ID" val="custom20202682_8*f*1"/>
  <p:tag name="KSO_WM_TEMPLATE_CATEGORY" val="custom"/>
  <p:tag name="KSO_WM_TEMPLATE_INDEX" val="20202682"/>
  <p:tag name="KSO_WM_UNIT_LAYERLEVEL" val="1"/>
  <p:tag name="KSO_WM_TAG_VERSION" val="1.0"/>
  <p:tag name="KSO_WM_BEAUTIFY_FLAG" val="#wm#"/>
  <p:tag name="KSO_WM_UNIT_PRESET_TEXT" val="Click here to add the text, the text is the extraction of your thought, please try to explain your point of view as succinctly as possible."/>
</p:tagLst>
</file>

<file path=ppt/tags/tag20.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682_10*f*1"/>
  <p:tag name="KSO_WM_TEMPLATE_CATEGORY" val="custom"/>
  <p:tag name="KSO_WM_TEMPLATE_INDEX" val="20202682"/>
  <p:tag name="KSO_WM_UNIT_LAYERLEVEL" val="1"/>
  <p:tag name="KSO_WM_TAG_VERSION" val="1.0"/>
  <p:tag name="KSO_WM_BEAUTIFY_FLAG" val="#wm#"/>
</p:tagLst>
</file>

<file path=ppt/tags/tag21.xml><?xml version="1.0" encoding="utf-8"?>
<p:tagLst xmlns:p="http://schemas.openxmlformats.org/presentationml/2006/main">
  <p:tag name="KSO_WM_SLIDE_ID" val="custom20202682_10"/>
  <p:tag name="KSO_WM_TEMPLATE_SUBCATEGORY" val="0"/>
  <p:tag name="KSO_WM_SLIDE_TYPE" val="text"/>
  <p:tag name="KSO_WM_SLIDE_SUBTYPE" val="picTxt"/>
  <p:tag name="KSO_WM_SLIDE_ITEM_CNT" val="0"/>
  <p:tag name="KSO_WM_SLIDE_INDEX" val="10"/>
  <p:tag name="KSO_WM_SLIDE_SIZE" val="865*400"/>
  <p:tag name="KSO_WM_SLIDE_POSITION" val="45*60"/>
  <p:tag name="KSO_WM_TAG_VERSION" val="1.0"/>
  <p:tag name="KSO_WM_BEAUTIFY_FLAG" val="#wm#"/>
  <p:tag name="KSO_WM_TEMPLATE_CATEGORY" val="custom"/>
  <p:tag name="KSO_WM_TEMPLATE_INDEX" val="20202682"/>
  <p:tag name="KSO_WM_SLIDE_LAYOUT" val="a_d_f"/>
  <p:tag name="KSO_WM_SLIDE_LAYOUT_CNT" val="1_1_1"/>
  <p:tag name="KSO_WM_TEMPLATE_MASTER_TYPE" val="1"/>
  <p:tag name="KSO_WM_TEMPLATE_COLOR_TYPE" val="1"/>
</p:tagLst>
</file>

<file path=ppt/tags/tag22.xml><?xml version="1.0" encoding="utf-8"?>
<p:tagLst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82_12*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23.xml><?xml version="1.0" encoding="utf-8"?>
<p:tagLst xmlns:p="http://schemas.openxmlformats.org/presentationml/2006/main">
  <p:tag name="KSO_WM_SLIDE_ID" val="custom20202682_12"/>
  <p:tag name="KSO_WM_TEMPLATE_SUBCATEGORY" val="0"/>
  <p:tag name="KSO_WM_SLIDE_TYPE" val="text"/>
  <p:tag name="KSO_WM_SLIDE_SUBTYPE" val="picTxt"/>
  <p:tag name="KSO_WM_SLIDE_ITEM_CNT" val="0"/>
  <p:tag name="KSO_WM_SLIDE_INDEX" val="12"/>
  <p:tag name="KSO_WM_SLIDE_SIZE" val="866*434"/>
  <p:tag name="KSO_WM_SLIDE_POSITION" val="46*52"/>
  <p:tag name="KSO_WM_TAG_VERSION" val="1.0"/>
  <p:tag name="KSO_WM_BEAUTIFY_FLAG" val="#wm#"/>
  <p:tag name="KSO_WM_TEMPLATE_CATEGORY" val="custom"/>
  <p:tag name="KSO_WM_TEMPLATE_INDEX" val="20202682"/>
  <p:tag name="KSO_WM_SLIDE_LAYOUT" val="a_d_f"/>
  <p:tag name="KSO_WM_SLIDE_LAYOUT_CNT" val="1_1_1"/>
  <p:tag name="KSO_WM_TEMPLATE_MASTER_TYPE" val="1"/>
  <p:tag name="KSO_WM_TEMPLATE_COLOR_TYPE" val="1"/>
</p:tagLst>
</file>

<file path=ppt/tags/tag24.xml><?xml version="1.0" encoding="utf-8"?>
<p:tagLst xmlns:p="http://schemas.openxmlformats.org/presentationml/2006/main">
  <p:tag name="KSO_WM_UNIT_ISCONTENTS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82_13*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25.xml><?xml version="1.0" encoding="utf-8"?>
<p:tagLst xmlns:p="http://schemas.openxmlformats.org/presentationml/2006/main">
  <p:tag name="KSO_WM_SLIDE_ID" val="custom20202682_13"/>
  <p:tag name="KSO_WM_TEMPLATE_SUBCATEGORY" val="0"/>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82"/>
  <p:tag name="KSO_WM_SLIDE_LAYOUT" val="a_d_f"/>
  <p:tag name="KSO_WM_SLIDE_LAYOUT_CNT" val="1_2_2"/>
  <p:tag name="KSO_WM_TEMPLATE_MASTER_TYPE" val="1"/>
  <p:tag name="KSO_WM_TEMPLATE_COLOR_TYPE" val="1"/>
</p:tagLst>
</file>

<file path=ppt/tags/tag26.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14*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27.xml><?xml version="1.0" encoding="utf-8"?>
<p:tagLst xmlns:p="http://schemas.openxmlformats.org/presentationml/2006/main">
  <p:tag name="KSO_WM_SLIDE_ID" val="custom20202682_14"/>
  <p:tag name="KSO_WM_TEMPLATE_SUBCATEGORY" val="0"/>
  <p:tag name="KSO_WM_SLIDE_TYPE" val="text"/>
  <p:tag name="KSO_WM_SLIDE_SUBTYPE" val="pureTxt"/>
  <p:tag name="KSO_WM_SLIDE_ITEM_CNT" val="0"/>
  <p:tag name="KSO_WM_SLIDE_INDEX" val="14"/>
  <p:tag name="KSO_WM_SLIDE_SIZE" val="720*329"/>
  <p:tag name="KSO_WM_SLIDE_POSITION" val="119*105"/>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3.xml><?xml version="1.0" encoding="utf-8"?>
<p:tagLst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82_8*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4.xml><?xml version="1.0" encoding="utf-8"?>
<p:tagLst xmlns:p="http://schemas.openxmlformats.org/presentationml/2006/main">
  <p:tag name="KSO_WM_SLIDE_ID" val="custom20202682_8"/>
  <p:tag name="KSO_WM_TEMPLATE_SUBCATEGORY" val="0"/>
  <p:tag name="KSO_WM_TEMPLATE_MASTER_TYPE" val="1"/>
  <p:tag name="KSO_WM_TEMPLATE_COLOR_TYPE" val="1"/>
  <p:tag name="KSO_WM_SLIDE_ITEM_CNT" val="0"/>
  <p:tag name="KSO_WM_SLIDE_INDEX" val="8"/>
  <p:tag name="KSO_WM_TAG_VERSION" val="1.0"/>
  <p:tag name="KSO_WM_BEAUTIFY_FLAG" val="#wm#"/>
  <p:tag name="KSO_WM_TEMPLATE_CATEGORY" val="custom"/>
  <p:tag name="KSO_WM_TEMPLATE_INDEX" val="20202682"/>
  <p:tag name="KSO_WM_SLIDE_LAYOUT" val="a_d_f"/>
  <p:tag name="KSO_WM_SLIDE_LAYOUT_CNT" val="1_1_1"/>
  <p:tag name="KSO_WM_SLIDE_TYPE" val="text"/>
  <p:tag name="KSO_WM_SLIDE_SUBTYPE" val="picTxt"/>
  <p:tag name="KSO_WM_SLIDE_SIZE" val="864*443"/>
  <p:tag name="KSO_WM_SLIDE_POSITION" val="47*48"/>
</p:tagLst>
</file>

<file path=ppt/tags/tag5.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6.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7.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82_10*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8.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682_10*f*1"/>
  <p:tag name="KSO_WM_TEMPLATE_CATEGORY" val="custom"/>
  <p:tag name="KSO_WM_TEMPLATE_INDEX" val="20202682"/>
  <p:tag name="KSO_WM_UNIT_LAYERLEVEL" val="1"/>
  <p:tag name="KSO_WM_TAG_VERSION" val="1.0"/>
  <p:tag name="KSO_WM_BEAUTIFY_FLAG" val="#wm#"/>
</p:tagLst>
</file>

<file path=ppt/tags/tag9.xml><?xml version="1.0" encoding="utf-8"?>
<p:tagLst xmlns:p="http://schemas.openxmlformats.org/presentationml/2006/main">
  <p:tag name="KSO_WM_SLIDE_ID" val="custom20202682_10"/>
  <p:tag name="KSO_WM_TEMPLATE_SUBCATEGORY" val="0"/>
  <p:tag name="KSO_WM_SLIDE_TYPE" val="text"/>
  <p:tag name="KSO_WM_SLIDE_SUBTYPE" val="picTxt"/>
  <p:tag name="KSO_WM_SLIDE_ITEM_CNT" val="0"/>
  <p:tag name="KSO_WM_SLIDE_INDEX" val="10"/>
  <p:tag name="KSO_WM_SLIDE_SIZE" val="865*400"/>
  <p:tag name="KSO_WM_SLIDE_POSITION" val="45*60"/>
  <p:tag name="KSO_WM_TAG_VERSION" val="1.0"/>
  <p:tag name="KSO_WM_BEAUTIFY_FLAG" val="#wm#"/>
  <p:tag name="KSO_WM_TEMPLATE_CATEGORY" val="custom"/>
  <p:tag name="KSO_WM_TEMPLATE_INDEX" val="20202682"/>
  <p:tag name="KSO_WM_SLIDE_LAYOUT" val="a_d_f"/>
  <p:tag name="KSO_WM_SLIDE_LAYOUT_CNT" val="1_1_1"/>
  <p:tag name="KSO_WM_TEMPLATE_MASTER_TYPE" val="1"/>
  <p:tag name="KSO_WM_TEMPLATE_COLOR_TYPE" val="1"/>
</p:tagLst>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20813</Words>
  <Application>WPS Presentation</Application>
  <PresentationFormat>Widescreen</PresentationFormat>
  <Paragraphs>394</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SimSun</vt:lpstr>
      <vt:lpstr>Wingdings</vt:lpstr>
      <vt:lpstr>Segoe UI</vt:lpstr>
      <vt:lpstr>Times New Roman</vt:lpstr>
      <vt:lpstr>Microsoft YaHei</vt:lpstr>
      <vt:lpstr>Arial Unicode MS</vt:lpstr>
      <vt:lpstr>Calibri</vt:lpstr>
      <vt:lpstr>Wingdings</vt:lpstr>
      <vt:lpstr>sans-serif</vt:lpstr>
      <vt:lpstr>AMGDT</vt:lpstr>
      <vt:lpstr>Default Design</vt:lpstr>
      <vt:lpstr>PowerPoint 演示文稿</vt:lpstr>
      <vt:lpstr>Content</vt:lpstr>
      <vt:lpstr>PowerPoint 演示文稿</vt:lpstr>
      <vt:lpstr>Literature Survey</vt:lpstr>
      <vt:lpstr>Literature Survey</vt:lpstr>
      <vt:lpstr>Literature Survey </vt:lpstr>
      <vt:lpstr>Sub - Topics - Case Studies </vt:lpstr>
      <vt:lpstr>PowerPoint 演示文稿</vt:lpstr>
      <vt:lpstr>PowerPoint 演示文稿</vt:lpstr>
      <vt:lpstr>Problem Definition(2105359)</vt:lpstr>
      <vt:lpstr>Methodology - 1 </vt:lpstr>
      <vt:lpstr>Methodology - 2 </vt:lpstr>
      <vt:lpstr>Methodology - 3</vt:lpstr>
      <vt:lpstr>Problem Definition(2105340)</vt:lpstr>
      <vt:lpstr>Methodology - 1 </vt:lpstr>
      <vt:lpstr>Methodology - 2</vt:lpstr>
      <vt:lpstr>Methodology - 3 </vt:lpstr>
      <vt:lpstr>Problem Definition(2105397)</vt:lpstr>
      <vt:lpstr> Methodology - 1</vt:lpstr>
      <vt:lpstr>Methodology - 2</vt:lpstr>
      <vt:lpstr>Methodology - 3</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KIIT</cp:lastModifiedBy>
  <cp:revision>24</cp:revision>
  <dcterms:created xsi:type="dcterms:W3CDTF">2024-03-18T05:44:00Z</dcterms:created>
  <dcterms:modified xsi:type="dcterms:W3CDTF">2024-03-27T03:04:10Z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BDADF0A600BD4AA6AC186FF8AA4EC686</vt:lpwstr>
  </property>
  <property fmtid="{D5CDD505-2E9C-101B-9397-08002B2CF9AE}" pid="3" name="KSOProductBuildVer">
    <vt:lpwstr>1033-11.2.0.11225</vt:lpwstr>
  </property>
</Properties>
</file>