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EB Garamon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82951ED-52E2-4E35-9335-4E069422EF33}">
  <a:tblStyle styleId="{882951ED-52E2-4E35-9335-4E069422EF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EBGaramond-bold.fntdata"/><Relationship Id="rId27" Type="http://schemas.openxmlformats.org/officeDocument/2006/relationships/font" Target="fonts/EBGaramon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EBGaramon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d0cdef1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d0cdef1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c0cf02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c0cf02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8d0cdef1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8d0cdef1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c0cf02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c0cf02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d0cdef1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d0cdef1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c0cf02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c0cf02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8d0cdef1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8d0cdef1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d0cdef1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d0cdef1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d0cdef1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d0cdef1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d0cdef1b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d0cdef1b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d0cdef1b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d0cdef1b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d0cdef1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d0cdef1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d0cdef1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d0cdef1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d0cdef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d0cdef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c0cf02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c0cf02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786200" y="12799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572000" y="724200"/>
            <a:ext cx="4501500" cy="3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Implementation of Data Warehouse and Business Intelligence for Dominick’s Finer Foods</a:t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Group #5</a:t>
            </a:r>
            <a:endParaRPr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Arpita Deshmukh, Shilpa Chanshetti, Shruthi Shetty</a:t>
            </a:r>
            <a:endParaRPr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5" y="1592423"/>
            <a:ext cx="3656050" cy="9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0" y="514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230250"/>
            <a:ext cx="39999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Bath Soap product which has a decreasing sales trend across different zones? </a:t>
            </a:r>
            <a:r>
              <a:rPr b="1" lang="en"/>
              <a:t>(SSRS)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Attributes Displayed: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UPC Number, Zone Number, Product Sales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4832400" y="230375"/>
            <a:ext cx="42027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c</a:t>
            </a:r>
            <a:r>
              <a:rPr lang="en"/>
              <a:t>ategory of coupons which are redeemed the most for the entire duration? </a:t>
            </a:r>
            <a:r>
              <a:rPr b="1" lang="en"/>
              <a:t>(SSRS)</a:t>
            </a:r>
            <a:endParaRPr b="1"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5461" l="4890" r="10941" t="19100"/>
          <a:stretch/>
        </p:blipFill>
        <p:spPr>
          <a:xfrm>
            <a:off x="384200" y="1450100"/>
            <a:ext cx="4202699" cy="21565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0" l="10514" r="11078" t="0"/>
          <a:stretch/>
        </p:blipFill>
        <p:spPr>
          <a:xfrm>
            <a:off x="4770175" y="1214600"/>
            <a:ext cx="4265024" cy="25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5143500" y="4084713"/>
            <a:ext cx="3693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Attributes Displayed: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Coupon Category, Number of Coupons redeemed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175350" y="2571750"/>
            <a:ext cx="1536900" cy="14130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1574025" y="2875400"/>
            <a:ext cx="347100" cy="26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35013" l="38263" r="0" t="16898"/>
          <a:stretch/>
        </p:blipFill>
        <p:spPr>
          <a:xfrm>
            <a:off x="505313" y="1746200"/>
            <a:ext cx="3669274" cy="21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/>
          </a:blip>
          <a:srcRect b="0" l="-2668" r="6329" t="8950"/>
          <a:stretch/>
        </p:blipFill>
        <p:spPr>
          <a:xfrm>
            <a:off x="4697775" y="1662600"/>
            <a:ext cx="4358175" cy="23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283200" y="580150"/>
            <a:ext cx="3972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Bath Soap product which has a decreasing sales trend across different zones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787700" y="558850"/>
            <a:ext cx="4089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category of coupons which are redeemed the most for the entire duration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0" y="5293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267450"/>
            <a:ext cx="39999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pricing tier that produces the highest bottled juice sales during Christmas Week </a:t>
            </a:r>
            <a:r>
              <a:rPr b="1" lang="en"/>
              <a:t>(SSAS+SSRS)</a:t>
            </a:r>
            <a:endParaRPr/>
          </a:p>
        </p:txBody>
      </p:sp>
      <p:sp>
        <p:nvSpPr>
          <p:cNvPr id="174" name="Google Shape;174;p24"/>
          <p:cNvSpPr txBox="1"/>
          <p:nvPr>
            <p:ph idx="2" type="body"/>
          </p:nvPr>
        </p:nvSpPr>
        <p:spPr>
          <a:xfrm>
            <a:off x="4832400" y="267675"/>
            <a:ext cx="39999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5317" l="20875" r="11148" t="3938"/>
          <a:stretch/>
        </p:blipFill>
        <p:spPr>
          <a:xfrm>
            <a:off x="4474250" y="267675"/>
            <a:ext cx="4114775" cy="46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b="71636" l="32696" r="15773" t="9493"/>
          <a:stretch/>
        </p:blipFill>
        <p:spPr>
          <a:xfrm>
            <a:off x="368400" y="1766150"/>
            <a:ext cx="3771200" cy="10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477300" y="3638625"/>
            <a:ext cx="36687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Attributes Displayed: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Price Tier, Product Sales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44475" y="2788650"/>
            <a:ext cx="2664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SSRS Filters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 pricing tier that produces the highest bottled juice sales during Christmas Week 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4619" l="47551" r="5669" t="46860"/>
          <a:stretch/>
        </p:blipFill>
        <p:spPr>
          <a:xfrm>
            <a:off x="1330100" y="1284125"/>
            <a:ext cx="6374550" cy="28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3825" y="5082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304625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Total sales of Beer during the holiday season </a:t>
            </a:r>
            <a:r>
              <a:rPr b="1" lang="en" sz="1400"/>
              <a:t>(Report Builder 3.0)</a:t>
            </a:r>
            <a:endParaRPr b="1" sz="14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Attributes Displayed: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Product category, Special Event Name, Week Number, Sum of product sales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14276" l="32699" r="11230" t="50722"/>
          <a:stretch/>
        </p:blipFill>
        <p:spPr>
          <a:xfrm>
            <a:off x="4348925" y="1035878"/>
            <a:ext cx="4634150" cy="21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 rotWithShape="1">
          <a:blip r:embed="rId4">
            <a:alphaModFix/>
          </a:blip>
          <a:srcRect b="34662" l="37201" r="1489" t="47798"/>
          <a:stretch/>
        </p:blipFill>
        <p:spPr>
          <a:xfrm>
            <a:off x="482000" y="2363800"/>
            <a:ext cx="3866925" cy="9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5">
            <a:alphaModFix/>
          </a:blip>
          <a:srcRect b="42982" l="6488" r="63692" t="28606"/>
          <a:stretch/>
        </p:blipFill>
        <p:spPr>
          <a:xfrm>
            <a:off x="482000" y="1035875"/>
            <a:ext cx="1772325" cy="1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6">
            <a:alphaModFix/>
          </a:blip>
          <a:srcRect b="68481" l="32886" r="31038" t="24969"/>
          <a:stretch/>
        </p:blipFill>
        <p:spPr>
          <a:xfrm>
            <a:off x="4424675" y="3173025"/>
            <a:ext cx="4102376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Total sales of Beer during the holiday season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2026" l="0" r="1283" t="7891"/>
          <a:stretch/>
        </p:blipFill>
        <p:spPr>
          <a:xfrm>
            <a:off x="1638300" y="1124924"/>
            <a:ext cx="5867400" cy="32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08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BQ1. What is the average profit margin of Bath Tissues across all the stores to determine store with low-profit margin?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BQ2. What is the total sales of Beer during the holiday season?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BQ3. Which pricing tier produces the highest bottled juice sales during Christmas Week?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BQ4.Which Bath Soap product has a decreasing sales trend across different zones?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BQ5. What category of coupons are redeemed the most for the entire duration?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136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Schema: Kimball’s Approach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03100" y="1381150"/>
            <a:ext cx="26292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BQ1, BQ2, BQ3, BQ4</a:t>
            </a:r>
            <a:endParaRPr b="1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9200"/>
            <a:ext cx="5793574" cy="39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88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Cont’d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981300" y="902250"/>
            <a:ext cx="137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BQ5</a:t>
            </a:r>
            <a:endParaRPr b="1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65550"/>
            <a:ext cx="5631376" cy="43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Extract, Transform &amp; Load: SSIS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Source Files , Data Staging and Warehouse Tables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9875"/>
            <a:ext cx="64865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Extract, Transform &amp; Load: SSIS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Product Sales Fact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25" y="1017800"/>
            <a:ext cx="3654375" cy="37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Extract, Transform &amp; Load: SSIS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                                                Promotional Fact Table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150" y="1017800"/>
            <a:ext cx="3480850" cy="39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Reporting: SSAS, SSRS, Report Builder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474650" y="115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{882951ED-52E2-4E35-9335-4E069422EF33}</a:tableStyleId>
              </a:tblPr>
              <a:tblGrid>
                <a:gridCol w="1332050"/>
                <a:gridCol w="1332050"/>
              </a:tblGrid>
              <a:tr h="4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Reporting Tool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Business Questions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R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SSAS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BQ1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4472C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</a:tr>
              <a:tr h="42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Report Builder 3.0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BQ2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SSAS + SSRS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BQ3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2F3"/>
                    </a:solidFill>
                  </a:tcPr>
                </a:tc>
              </a:tr>
              <a:tr h="32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SSRS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BQ4, BQ5</a:t>
                      </a:r>
                      <a:endParaRPr/>
                    </a:p>
                  </a:txBody>
                  <a:tcPr marT="91425" marB="91425" marR="68575" marL="68575">
                    <a:lnL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8EAA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0"/>
          <p:cNvSpPr txBox="1"/>
          <p:nvPr/>
        </p:nvSpPr>
        <p:spPr>
          <a:xfrm>
            <a:off x="3718200" y="1017800"/>
            <a:ext cx="4908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Average profit margin of Bath Tissues across all the stores to determine store with low-profit margin?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(SSAS)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26025" l="7182" r="16411" t="19978"/>
          <a:stretch/>
        </p:blipFill>
        <p:spPr>
          <a:xfrm>
            <a:off x="3831851" y="2125550"/>
            <a:ext cx="5312149" cy="20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3854400" y="4245900"/>
            <a:ext cx="4771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Attributes Displayed: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Store number, Avg Profit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Average profit margin of Bath Tissues across all the stores to determine store with low-profit margin</a:t>
            </a:r>
            <a:endParaRPr sz="1200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127" y="1229875"/>
            <a:ext cx="5805598" cy="30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