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7348DC-5450-4359-B822-E1C59175D276}">
  <a:tblStyle styleId="{8B7348DC-5450-4359-B822-E1C59175D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550E3D-503D-46A8-9B86-D023EB3CFC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ba02d2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ba02d2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cf12c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cf12c5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cf12c5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cf12c5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cf12c51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cf12c51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ba02d28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ba02d28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FalseNegRate = 100 * [ FalseNeg / (TruePos + FalseNeg)]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ba02d28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ba02d28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cf12c51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cf12c51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ba02d28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ba02d28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ba02d28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ba02d28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f12c5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cf12c5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cf12c51d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cf12c51d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LVH - enlarged heart, thickened pumping chamber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f12c51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f12c51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cf12c51d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cf12c51d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f12c51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f12c51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f12c5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f12c5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4C6B"/>
              </a:buClr>
              <a:buSzPts val="3200"/>
              <a:buNone/>
              <a:defRPr>
                <a:solidFill>
                  <a:srgbClr val="004C6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3200"/>
              <a:buChar char="•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800"/>
              <a:buChar char="–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400"/>
              <a:buChar char="•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–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Clr>
                <a:srgbClr val="520725"/>
              </a:buClr>
              <a:buSzPts val="2000"/>
              <a:buChar char="»"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508000" algn="l">
              <a:spcBef>
                <a:spcPts val="880"/>
              </a:spcBef>
              <a:spcAft>
                <a:spcPts val="0"/>
              </a:spcAft>
              <a:buClr>
                <a:srgbClr val="520725"/>
              </a:buClr>
              <a:buSzPts val="4400"/>
              <a:buChar char="•"/>
              <a:defRPr sz="4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•"/>
              <a:defRPr sz="2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–"/>
              <a:defRPr sz="2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•"/>
              <a:defRPr sz="20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•"/>
              <a:defRPr sz="2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–"/>
              <a:defRPr sz="24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•"/>
              <a:defRPr sz="20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–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Char char="»"/>
              <a:defRPr sz="1800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20725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20725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–"/>
              <a:defRPr sz="1600">
                <a:solidFill>
                  <a:srgbClr val="FFFFFF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Corbe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20725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2072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2072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Corbe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20725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2072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2072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2072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20725"/>
              </a:buClr>
              <a:buSzPts val="4400"/>
              <a:buFont typeface="Corbel"/>
              <a:buNone/>
              <a:defRPr sz="4400" b="0" i="0" u="none" strike="noStrike" cap="none">
                <a:solidFill>
                  <a:srgbClr val="52072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2072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20725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207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20725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207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 rot="5400000">
            <a:off x="4270410" y="324273"/>
            <a:ext cx="652800" cy="9193500"/>
          </a:xfrm>
          <a:prstGeom prst="rect">
            <a:avLst/>
          </a:prstGeom>
          <a:solidFill>
            <a:srgbClr val="52072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03898" y="4708370"/>
            <a:ext cx="2452304" cy="3236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Heart Disease Prediction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SCMT650 Applied Predictive Analytics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Group 5: Brandon Dupy, Arpita Deshmukh,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Yuqi Hu, Nick Keeley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173625" y="113500"/>
            <a:ext cx="84399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Predictive Models - Logistic Regression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57200" y="929550"/>
            <a:ext cx="8229600" cy="36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Variable Selection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-&gt; Stepwise Regression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Threshold Probability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ROC Curve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= 86%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4454125" y="929550"/>
          <a:ext cx="4159400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10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t="6191"/>
          <a:stretch/>
        </p:blipFill>
        <p:spPr>
          <a:xfrm>
            <a:off x="5926575" y="2356874"/>
            <a:ext cx="2980300" cy="223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837" y="2253200"/>
            <a:ext cx="2980276" cy="22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Predictive Models - KNN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457200" y="962200"/>
            <a:ext cx="3807000" cy="33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Scaled variables through preprocessing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Iterated through 100 different values of 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 = 9 produces best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of 90%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4368700" y="3036050"/>
          <a:ext cx="4159400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10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00" y="962200"/>
            <a:ext cx="4318099" cy="20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93100" y="8745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Tuning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of trees = 4,000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Mtry =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= 85%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[Bagging Accuracy = 83%]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2833025" y="3219730"/>
          <a:ext cx="2029175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7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282963" y="3219730"/>
          <a:ext cx="2353325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9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RF: Mtry=2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Predictive Models - Random Forest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425" y="841600"/>
            <a:ext cx="3924651" cy="25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Predictive Models - SVM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Linear kernel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Best tuned value for cost: 5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Support vectors: 55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Accuracy is 0.83; Misclassification rate is 0.16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Radial kernel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Best tuned value for cost: 5; Best gamma: 0.5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Support vectors: 146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Accuracy is 0.69; Misclassification rate is 0.30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Polynomial kernel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Best tuned value for cost: 5; Best gamma: 3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Support vectors: 92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Accuracy is 0.81; Misclassification rate is 0.18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4988775" y="920425"/>
          <a:ext cx="3911500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9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2" name="Google Shape;192;p27"/>
          <p:cNvGraphicFramePr/>
          <p:nvPr/>
        </p:nvGraphicFramePr>
        <p:xfrm>
          <a:off x="4988775" y="2139625"/>
          <a:ext cx="3911500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9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oogle Shape;193;p27"/>
          <p:cNvGraphicFramePr/>
          <p:nvPr/>
        </p:nvGraphicFramePr>
        <p:xfrm>
          <a:off x="4988775" y="3358825"/>
          <a:ext cx="3911500" cy="1239520"/>
        </p:xfrm>
        <a:graphic>
          <a:graphicData uri="http://schemas.openxmlformats.org/drawingml/2006/table">
            <a:tbl>
              <a:tblPr>
                <a:noFill/>
                <a:tableStyleId>{5D550E3D-503D-46A8-9B86-D023EB3CFCAE}</a:tableStyleId>
              </a:tblPr>
              <a:tblGrid>
                <a:gridCol w="9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Model Comparison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457200" y="822300"/>
            <a:ext cx="4021800" cy="31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and False Negative Rate used as main criteria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 Negative Rate important with business problem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KNN with K = 9 producing best results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4479000" y="974700"/>
          <a:ext cx="4113225" cy="3026300"/>
        </p:xfrm>
        <a:graphic>
          <a:graphicData uri="http://schemas.openxmlformats.org/drawingml/2006/table">
            <a:tbl>
              <a:tblPr>
                <a:noFill/>
                <a:tableStyleId>{8B7348DC-5450-4359-B822-E1C59175D276}</a:tableStyleId>
              </a:tblPr>
              <a:tblGrid>
                <a:gridCol w="14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False Negative Rate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Logistic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KNN </a:t>
                      </a:r>
                      <a:r>
                        <a:rPr lang="en" sz="1200" b="1"/>
                        <a:t>(K=9)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6%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Random Forest </a:t>
                      </a:r>
                      <a:r>
                        <a:rPr lang="en" sz="1200" b="1"/>
                        <a:t>(mtry=2)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SVM </a:t>
                      </a:r>
                      <a:r>
                        <a:rPr lang="en" sz="1200" b="1"/>
                        <a:t>(Linear)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57200" y="9130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Predictive analytics can be incredibly useful in health care industry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Specifically in diagnosis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These models are reliable tools for disease diagnosis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Further steps needed to improve diagnosis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 of more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Research of other possible predictors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62519" y="2906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Business Problem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Predictive Models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Logistic | KNN | Random Forest | Support Vector Machines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 used to forecast future events.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predictive modeling for prediction of heart diseases?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- To utilize techniques and predictive models to classify a patient’s heart disease status with a high degree of accuracy.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 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UC Irvine Machine Learning Repository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Collected in 1988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[Cleveland OH, Hungary, Switzerland, and LongBeach VA]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Corruption - lost server node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303 Observations [297 after cleaning]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13 Attributes + Heart Disease Diagnosis [0,1]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Minimal Data Cleaning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50/50 test - train split used for all models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Variables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325500" y="841600"/>
          <a:ext cx="8492975" cy="3566100"/>
        </p:xfrm>
        <a:graphic>
          <a:graphicData uri="http://schemas.openxmlformats.org/drawingml/2006/table">
            <a:tbl>
              <a:tblPr>
                <a:noFill/>
                <a:tableStyleId>{8B7348DC-5450-4359-B822-E1C59175D276}</a:tableStyleId>
              </a:tblPr>
              <a:tblGrid>
                <a:gridCol w="23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Medical Tests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0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Exercise Stress Tests</a:t>
                      </a:r>
                      <a:endParaRPr sz="3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female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male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chest_pain </a:t>
                      </a:r>
                      <a:r>
                        <a:rPr lang="en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[angina]</a:t>
                      </a:r>
                      <a:endParaRPr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typical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atypical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non-cardiac 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asymptomatic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rest_bp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cholesterol 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fasting_blood_sugar 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 false, 1 true)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120 mg/dl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num_bloodvessels (0-3)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major vessels colored 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Determined using fluoroscopy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thal (3,6,7)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Genetic component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Malformed red blood cells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resting_ecg 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normal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abnormal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probable left ventricular hypertension 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max_hr {71-202}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exang </a:t>
                      </a:r>
                      <a:r>
                        <a:rPr lang="en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[exercise induced angina]</a:t>
                      </a:r>
                      <a:endParaRPr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0: No, 1: Yes</a:t>
                      </a:r>
                      <a:endParaRPr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oldpeak {0.0-6.2}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ECG: myocardial ischemia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Plaque buildup in arteries leading to heart</a:t>
                      </a:r>
                      <a:endParaRPr sz="12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slope (1-3)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20725"/>
                        </a:buClr>
                        <a:buSzPts val="1200"/>
                        <a:buFont typeface="Calibri"/>
                        <a:buChar char="-"/>
                      </a:pPr>
                      <a:r>
                        <a:rPr lang="en" sz="1200">
                          <a:solidFill>
                            <a:srgbClr val="5207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ECG - up, flat, down</a:t>
                      </a:r>
                      <a:endParaRPr sz="1800">
                        <a:solidFill>
                          <a:srgbClr val="5207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Analysis - Data Visualization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674" y="841600"/>
            <a:ext cx="6523625" cy="35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84950" y="1638775"/>
            <a:ext cx="19878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Female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71 Without HD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25 With HD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89 Without HD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 With HD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Analysis - Data Visualization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075" y="780000"/>
            <a:ext cx="59436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50" y="1065250"/>
            <a:ext cx="21907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75" y="758075"/>
            <a:ext cx="4878748" cy="43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Analysis - Descriptive Statistics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73619" y="113500"/>
            <a:ext cx="8229600" cy="72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Analysis - Descriptive Statistics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Measure of central tendency: mean, median and mode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Measure of variability: variance and standard deviation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Measure of shape: kurtosis and skewness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470563"/>
            <a:ext cx="85820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rgbClr val="000000"/>
      </a:dk1>
      <a:lt1>
        <a:srgbClr val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253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Times New Roman</vt:lpstr>
      <vt:lpstr>Arial</vt:lpstr>
      <vt:lpstr>Corbel</vt:lpstr>
      <vt:lpstr>Office Theme</vt:lpstr>
      <vt:lpstr>Heart Disease Prediction </vt:lpstr>
      <vt:lpstr>Agenda </vt:lpstr>
      <vt:lpstr>Business Problem</vt:lpstr>
      <vt:lpstr>Data Overview</vt:lpstr>
      <vt:lpstr>Data Variables</vt:lpstr>
      <vt:lpstr>Data Analysis - Data Visualization </vt:lpstr>
      <vt:lpstr>Data Analysis - Data Visualization </vt:lpstr>
      <vt:lpstr>Data Analysis - Descriptive Statistics </vt:lpstr>
      <vt:lpstr>Data Analysis - Descriptive Statistics </vt:lpstr>
      <vt:lpstr>Predictive Models - Logistic Regression </vt:lpstr>
      <vt:lpstr>Predictive Models - KNN </vt:lpstr>
      <vt:lpstr>Predictive Models - Random Forest </vt:lpstr>
      <vt:lpstr>Predictive Models - SVM </vt:lpstr>
      <vt:lpstr>Model Comparison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</dc:title>
  <cp:lastModifiedBy>Arpita Deshmukh</cp:lastModifiedBy>
  <cp:revision>1</cp:revision>
  <dcterms:modified xsi:type="dcterms:W3CDTF">2020-02-05T19:56:42Z</dcterms:modified>
</cp:coreProperties>
</file>