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sldIdLst>
    <p:sldId id="338" r:id="rId3"/>
    <p:sldId id="319" r:id="rId4"/>
    <p:sldId id="320" r:id="rId5"/>
    <p:sldId id="276" r:id="rId6"/>
    <p:sldId id="337" r:id="rId7"/>
    <p:sldId id="295" r:id="rId8"/>
    <p:sldId id="298" r:id="rId9"/>
    <p:sldId id="280" r:id="rId10"/>
    <p:sldId id="358" r:id="rId11"/>
    <p:sldId id="278" r:id="rId12"/>
    <p:sldId id="279" r:id="rId13"/>
    <p:sldId id="283" r:id="rId14"/>
    <p:sldId id="300" r:id="rId15"/>
    <p:sldId id="290" r:id="rId16"/>
    <p:sldId id="286" r:id="rId17"/>
    <p:sldId id="312" r:id="rId18"/>
    <p:sldId id="371" r:id="rId19"/>
    <p:sldId id="287" r:id="rId20"/>
    <p:sldId id="284" r:id="rId21"/>
    <p:sldId id="289" r:id="rId22"/>
    <p:sldId id="317" r:id="rId23"/>
    <p:sldId id="31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69D8"/>
    <a:srgbClr val="04BFB1"/>
    <a:srgbClr val="FBAF01"/>
    <a:srgbClr val="F86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microsoft.com/office/2007/relationships/media" Target="../media/media1.mp4"/><Relationship Id="rId1" Type="http://schemas.openxmlformats.org/officeDocument/2006/relationships/video" Target="../media/media1.mp4"/></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247015"/>
            <a:ext cx="12192000" cy="7477760"/>
          </a:xfrm>
          <a:prstGeom prst="rect">
            <a:avLst/>
          </a:prstGeom>
          <a:solidFill>
            <a:srgbClr val="7030A0"/>
          </a:solidFill>
        </p:spPr>
        <p:txBody>
          <a:bodyPr wrap="square" rtlCol="0">
            <a:spAutoFit/>
          </a:bodyPr>
          <a:p>
            <a:r>
              <a:rPr lang="en-US" sz="9600">
                <a:solidFill>
                  <a:srgbClr val="7030A0"/>
                </a:solidFill>
              </a:rPr>
              <a:t>.</a:t>
            </a:r>
            <a:endParaRPr lang="en-US" sz="9600">
              <a:solidFill>
                <a:srgbClr val="7030A0"/>
              </a:solidFill>
            </a:endParaRPr>
          </a:p>
          <a:p>
            <a:endParaRPr lang="en-US" sz="9600"/>
          </a:p>
          <a:p>
            <a:r>
              <a:rPr lang="en-US" sz="9600"/>
              <a:t>        </a:t>
            </a:r>
            <a:r>
              <a:rPr lang="en-US" sz="9600">
                <a:ln w="22225">
                  <a:solidFill>
                    <a:schemeClr val="bg1"/>
                  </a:solidFill>
                  <a:prstDash val="solid"/>
                </a:ln>
                <a:solidFill>
                  <a:schemeClr val="accent2">
                    <a:lumMod val="40000"/>
                    <a:lumOff val="60000"/>
                    <a:lumMod val="40000"/>
                    <a:lumOff val="60000"/>
                  </a:schemeClr>
                </a:solidFill>
                <a:effectLst>
                  <a:reflection blurRad="6350" stA="55000" endA="300" endPos="45500" dir="5400000" sy="-100000" algn="bl" rotWithShape="0"/>
                </a:effectLst>
                <a:latin typeface="BiauKaiHK" panose="03000500000000000000" charset="-122"/>
                <a:ea typeface="BiauKaiHK" panose="03000500000000000000" charset="-122"/>
              </a:rPr>
              <a:t>WELCOME</a:t>
            </a:r>
            <a:endParaRPr lang="en-US" sz="9600">
              <a:ln w="22225">
                <a:solidFill>
                  <a:schemeClr val="bg1"/>
                </a:solidFill>
                <a:prstDash val="solid"/>
              </a:ln>
              <a:solidFill>
                <a:schemeClr val="accent2">
                  <a:lumMod val="40000"/>
                  <a:lumOff val="60000"/>
                  <a:lumMod val="40000"/>
                  <a:lumOff val="60000"/>
                </a:schemeClr>
              </a:solidFill>
              <a:effectLst/>
              <a:latin typeface="BiauKaiHK" panose="03000500000000000000" charset="-122"/>
              <a:ea typeface="BiauKaiHK" panose="03000500000000000000" charset="-122"/>
            </a:endParaRPr>
          </a:p>
          <a:p>
            <a:endParaRPr lang="en-US" sz="9600"/>
          </a:p>
          <a:p>
            <a:endParaRPr lang="en-US" sz="96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Text Box 3"/>
          <p:cNvSpPr txBox="1"/>
          <p:nvPr/>
        </p:nvSpPr>
        <p:spPr>
          <a:xfrm>
            <a:off x="145415" y="455930"/>
            <a:ext cx="11933555" cy="5384800"/>
          </a:xfrm>
          <a:prstGeom prst="rect">
            <a:avLst/>
          </a:prstGeom>
          <a:noFill/>
        </p:spPr>
        <p:txBody>
          <a:bodyPr wrap="square" rtlCol="0">
            <a:spAutoFit/>
          </a:bodyPr>
          <a:p>
            <a:pPr algn="l"/>
            <a:r>
              <a:rPr lang="en-US" sz="4400" b="1">
                <a:ln>
                  <a:solidFill>
                    <a:srgbClr val="7030A0"/>
                  </a:solidFill>
                </a:ln>
                <a:latin typeface="Arial Bold" panose="020B0604020202020204" charset="0"/>
                <a:cs typeface="Arial Bold" panose="020B0604020202020204" charset="0"/>
              </a:rPr>
              <a:t>PhonePe - Business Model</a:t>
            </a:r>
            <a:endParaRPr lang="en-US" sz="4400" b="1">
              <a:ln>
                <a:solidFill>
                  <a:srgbClr val="7030A0"/>
                </a:solidFill>
              </a:ln>
              <a:latin typeface="Arial Bold" panose="020B0604020202020204" charset="0"/>
              <a:cs typeface="Arial Bold" panose="020B0604020202020204" charset="0"/>
            </a:endParaRPr>
          </a:p>
          <a:p>
            <a:pPr algn="l"/>
            <a:r>
              <a:rPr lang="en-US"/>
              <a:t>PhonePe operates on a combined B2B and B2C business model in the digital payments and financial services sectors.</a:t>
            </a:r>
            <a:endParaRPr lang="en-US"/>
          </a:p>
          <a:p>
            <a:pPr algn="l"/>
            <a:endParaRPr lang="en-US"/>
          </a:p>
          <a:p>
            <a:pPr algn="l"/>
            <a:r>
              <a:rPr lang="en-US" sz="2400" b="1">
                <a:latin typeface="Arial Bold" panose="020B0604020202020204" charset="0"/>
                <a:cs typeface="Arial Bold" panose="020B0604020202020204" charset="0"/>
              </a:rPr>
              <a:t>Consumer Side: </a:t>
            </a:r>
            <a:r>
              <a:rPr lang="en-US"/>
              <a:t>On the consumer side, PhonePe offers a digital payment platform that allows users to make seamless transactions using their smartphones. Users can link their bank accounts, debit cards, and credit cards to the PhonePe app, enabling them to make payments, transfer money, recharge mobile phones, pay bills, and more. PhonePe provides a user-friendly interface and a secure platform for convenient and efficient financial transactions.</a:t>
            </a:r>
            <a:endParaRPr lang="en-US"/>
          </a:p>
          <a:p>
            <a:pPr algn="l"/>
            <a:endParaRPr lang="en-US"/>
          </a:p>
          <a:p>
            <a:pPr algn="l"/>
            <a:r>
              <a:rPr lang="en-US" sz="2400" b="1">
                <a:latin typeface="Arial Bold" panose="020B0604020202020204" charset="0"/>
                <a:cs typeface="Arial Bold" panose="020B0604020202020204" charset="0"/>
              </a:rPr>
              <a:t>Merchant Side:</a:t>
            </a:r>
            <a:r>
              <a:rPr lang="en-US"/>
              <a:t> PhonePe also caters to merchants by providing them with payment solutions and tools to accept digital payments. Merchants can use the PhonePe app or integrate PhonePe's payment gateway into their own applications or websites. This enables them to accept payments from customers using various payment methods, including UPI, cards, and wallets. PhonePe offers features such as payment notifications, transaction history, and easy reconciliation to enhance the merchant's payment experience.</a:t>
            </a:r>
            <a:endParaRPr lang="en-US"/>
          </a:p>
          <a:p>
            <a:pPr algn="l"/>
            <a:r>
              <a:rPr lang="en-US"/>
              <a:t>PhonePe has also obtained a license from the RBI (Reserve Bank of India) to provide services related to money transactions and payment systems in India. The company strives to expand its user base, generate profits, and offer additional services beyond traditional banking transactions.</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checkerboard(across)">
                                      <p:cBhvr>
                                        <p:cTn id="15" dur="500"/>
                                        <p:tgtEl>
                                          <p:spTgt spid="4">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checkerboard(across)">
                                      <p:cBhvr>
                                        <p:cTn id="18" dur="500"/>
                                        <p:tgtEl>
                                          <p:spTgt spid="4">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checkerboard(across)">
                                      <p:cBhvr>
                                        <p:cTn id="2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6375400" y="-36194"/>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191770" y="7175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496742" y="4384359"/>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4686300" y="4092259"/>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417830" y="329882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9643745" y="4091940"/>
            <a:ext cx="2581275" cy="2438400"/>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059940"/>
            <a:ext cx="2134870" cy="1496695"/>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1170305" y="973455"/>
            <a:ext cx="9499600" cy="4874895"/>
          </a:xfrm>
          <a:prstGeom prst="rect">
            <a:avLst/>
          </a:prstGeom>
          <a:solidFill>
            <a:schemeClr val="bg1"/>
          </a:solidFill>
          <a:ln>
            <a:solidFill>
              <a:srgbClr val="002060"/>
            </a:solid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 Box 3"/>
          <p:cNvSpPr txBox="1"/>
          <p:nvPr/>
        </p:nvSpPr>
        <p:spPr>
          <a:xfrm>
            <a:off x="1360170" y="1048385"/>
            <a:ext cx="9058910" cy="5077460"/>
          </a:xfrm>
          <a:prstGeom prst="rect">
            <a:avLst/>
          </a:prstGeom>
          <a:noFill/>
        </p:spPr>
        <p:txBody>
          <a:bodyPr wrap="square" rtlCol="0">
            <a:spAutoFit/>
          </a:bodyPr>
          <a:p>
            <a:r>
              <a:rPr lang="en-US" sz="3600">
                <a:ln>
                  <a:solidFill>
                    <a:srgbClr val="7030A0"/>
                  </a:solidFill>
                </a:ln>
                <a:solidFill>
                  <a:schemeClr val="tx1"/>
                </a:solidFill>
                <a:latin typeface="BiauKaiHK" panose="03000500000000000000" charset="-122"/>
                <a:ea typeface="BiauKaiHK" panose="03000500000000000000" charset="-122"/>
              </a:rPr>
              <a:t>PhonePe - Revenue Model</a:t>
            </a:r>
            <a:endParaRPr lang="en-US" sz="3600">
              <a:ln>
                <a:solidFill>
                  <a:srgbClr val="7030A0"/>
                </a:solidFill>
              </a:ln>
              <a:solidFill>
                <a:schemeClr val="tx1"/>
              </a:solidFill>
              <a:latin typeface="BiauKaiHK" panose="03000500000000000000" charset="-122"/>
              <a:ea typeface="BiauKaiHK" panose="03000500000000000000" charset="-122"/>
            </a:endParaRPr>
          </a:p>
          <a:p>
            <a:r>
              <a:rPr lang="en-US"/>
              <a:t>PhonePe operates on a revenue model that encompasses various streams of income.</a:t>
            </a:r>
            <a:endParaRPr lang="en-US"/>
          </a:p>
          <a:p>
            <a:r>
              <a:rPr lang="en-US" b="1">
                <a:solidFill>
                  <a:srgbClr val="FF0000"/>
                </a:solidFill>
                <a:latin typeface="Arial Bold" panose="020B0604020202020204" charset="0"/>
                <a:cs typeface="Arial Bold" panose="020B0604020202020204" charset="0"/>
              </a:rPr>
              <a:t>Transaction Fees:</a:t>
            </a:r>
            <a:r>
              <a:rPr lang="en-US"/>
              <a:t> PhonePe generates revenue by charging transaction fees or commissions on each transaction made through its platform. This includes fees on UPI payments, bill payments, recharges, and other financial transactions processed through the app.</a:t>
            </a:r>
            <a:endParaRPr lang="en-US"/>
          </a:p>
          <a:p>
            <a:r>
              <a:rPr lang="en-US" b="1">
                <a:solidFill>
                  <a:srgbClr val="FF0000"/>
                </a:solidFill>
                <a:latin typeface="Arial Bold" panose="020B0604020202020204" charset="0"/>
                <a:cs typeface="Arial Bold" panose="020B0604020202020204" charset="0"/>
              </a:rPr>
              <a:t>Merchant Services:</a:t>
            </a:r>
            <a:r>
              <a:rPr lang="en-US"/>
              <a:t> PhonePe offers merchant services, enabling businesses to accept payments through its POS machines. PhonePe earns revenue by charging merchants a fee for using its POS machines and accepting payments from customers.</a:t>
            </a:r>
            <a:endParaRPr lang="en-US"/>
          </a:p>
          <a:p>
            <a:r>
              <a:rPr lang="en-US" b="1">
                <a:solidFill>
                  <a:srgbClr val="FF0000"/>
                </a:solidFill>
                <a:latin typeface="Arial Bold" panose="020B0604020202020204" charset="0"/>
                <a:cs typeface="Arial Bold" panose="020B0604020202020204" charset="0"/>
              </a:rPr>
              <a:t>Insurance Brokerage:</a:t>
            </a:r>
            <a:r>
              <a:rPr lang="en-US"/>
              <a:t> With its insurance brokerage license obtained from the IRDAI (Insurance Regulatory and Development Authority of India), PhonePe offers insurance products to its user base. The company earns revenue through commissions on insurance policy sales.</a:t>
            </a:r>
            <a:endParaRPr lang="en-US"/>
          </a:p>
          <a:p>
            <a:r>
              <a:rPr lang="en-US" b="1">
                <a:solidFill>
                  <a:srgbClr val="FF0000"/>
                </a:solidFill>
                <a:latin typeface="Arial Bold" panose="020B0604020202020204" charset="0"/>
                <a:cs typeface="Arial Bold" panose="020B0604020202020204" charset="0"/>
              </a:rPr>
              <a:t>Affiliate Commissions:</a:t>
            </a:r>
            <a:r>
              <a:rPr lang="en-US"/>
              <a:t> PhonePe partners with various brands and vendors to promote their products and services to its users. It earns affiliate commissions when users make purchases or engage with partner offerings through the PhonePe platform.</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文本框 48"/>
          <p:cNvSpPr txBox="1"/>
          <p:nvPr/>
        </p:nvSpPr>
        <p:spPr>
          <a:xfrm>
            <a:off x="7950200" y="1967865"/>
            <a:ext cx="3191510" cy="460375"/>
          </a:xfrm>
          <a:prstGeom prst="rect">
            <a:avLst/>
          </a:prstGeom>
          <a:noFill/>
        </p:spPr>
        <p:txBody>
          <a:bodyPr wrap="square" rtlCol="0">
            <a:spAutoFit/>
          </a:bodyPr>
          <a:lstStyle/>
          <a:p>
            <a:pPr algn="ctr"/>
            <a:r>
              <a:rPr lang="en-US" altLang="zh-CN" sz="2400" b="1" dirty="0">
                <a:solidFill>
                  <a:schemeClr val="bg1"/>
                </a:solidFill>
                <a:cs typeface="+mn-ea"/>
                <a:sym typeface="+mn-lt"/>
              </a:rPr>
              <a:t>2X</a:t>
            </a:r>
            <a:endParaRPr lang="zh-CN" altLang="en-US" sz="2400" b="1" dirty="0">
              <a:solidFill>
                <a:schemeClr val="bg1"/>
              </a:solidFill>
              <a:cs typeface="+mn-ea"/>
              <a:sym typeface="+mn-lt"/>
            </a:endParaRPr>
          </a:p>
        </p:txBody>
      </p:sp>
      <p:sp>
        <p:nvSpPr>
          <p:cNvPr id="64" name="矩形 63"/>
          <p:cNvSpPr/>
          <p:nvPr/>
        </p:nvSpPr>
        <p:spPr>
          <a:xfrm>
            <a:off x="1485900" y="429260"/>
            <a:ext cx="7489190" cy="645160"/>
          </a:xfrm>
          <a:prstGeom prst="rect">
            <a:avLst/>
          </a:prstGeom>
        </p:spPr>
        <p:txBody>
          <a:bodyPr wrap="square">
            <a:spAutoFit/>
          </a:bodyPr>
          <a:lstStyle/>
          <a:p>
            <a:pPr algn="ctr"/>
            <a:r>
              <a:rPr lang="en-US" altLang="zh-CN" sz="3600" b="1" u="sng" dirty="0">
                <a:ln>
                  <a:solidFill>
                    <a:srgbClr val="7030A0"/>
                  </a:solidFill>
                </a:ln>
                <a:gradFill>
                  <a:gsLst>
                    <a:gs pos="0">
                      <a:srgbClr val="7B32B2"/>
                    </a:gs>
                    <a:gs pos="100000">
                      <a:srgbClr val="401A5D"/>
                    </a:gs>
                  </a:gsLst>
                  <a:lin scaled="0"/>
                </a:gradFill>
                <a:latin typeface="Wawati SC" panose="040B0500000000000000" charset="-122"/>
                <a:ea typeface="Wawati SC" panose="040B0500000000000000" charset="-122"/>
                <a:cs typeface="Arial Bold Italic" panose="020B0604020202020204" charset="0"/>
                <a:sym typeface="+mn-lt"/>
              </a:rPr>
              <a:t>PHONEPE - GROWTH</a:t>
            </a:r>
            <a:endParaRPr lang="en-US" altLang="zh-CN" sz="3600" b="1" u="sng" dirty="0">
              <a:ln>
                <a:solidFill>
                  <a:srgbClr val="7030A0"/>
                </a:solidFill>
              </a:ln>
              <a:gradFill>
                <a:gsLst>
                  <a:gs pos="0">
                    <a:srgbClr val="7B32B2"/>
                  </a:gs>
                  <a:gs pos="100000">
                    <a:srgbClr val="401A5D"/>
                  </a:gs>
                </a:gsLst>
                <a:lin scaled="0"/>
              </a:gradFill>
              <a:latin typeface="Wawati SC" panose="040B0500000000000000" charset="-122"/>
              <a:ea typeface="Wawati SC" panose="040B0500000000000000" charset="-122"/>
              <a:cs typeface="Arial Bold Italic" panose="020B0604020202020204" charset="0"/>
              <a:sym typeface="+mn-lt"/>
            </a:endParaRPr>
          </a:p>
        </p:txBody>
      </p:sp>
      <p:pic>
        <p:nvPicPr>
          <p:cNvPr id="2" name="Picture 1"/>
          <p:cNvPicPr>
            <a:picLocks noChangeAspect="1"/>
          </p:cNvPicPr>
          <p:nvPr/>
        </p:nvPicPr>
        <p:blipFill>
          <a:blip r:embed="rId1"/>
          <a:stretch>
            <a:fillRect/>
          </a:stretch>
        </p:blipFill>
        <p:spPr>
          <a:xfrm>
            <a:off x="229870" y="1533525"/>
            <a:ext cx="7489190" cy="4645025"/>
          </a:xfrm>
          <a:prstGeom prst="rect">
            <a:avLst/>
          </a:prstGeom>
        </p:spPr>
      </p:pic>
      <p:sp>
        <p:nvSpPr>
          <p:cNvPr id="3" name="Text Box 2"/>
          <p:cNvSpPr txBox="1"/>
          <p:nvPr/>
        </p:nvSpPr>
        <p:spPr>
          <a:xfrm>
            <a:off x="4754245" y="833755"/>
            <a:ext cx="309880" cy="368300"/>
          </a:xfrm>
          <a:prstGeom prst="rect">
            <a:avLst/>
          </a:prstGeom>
          <a:noFill/>
        </p:spPr>
        <p:txBody>
          <a:bodyPr wrap="none" rtlCol="0">
            <a:spAutoFit/>
          </a:bodyPr>
          <a:p>
            <a:endParaRPr lang="en-US"/>
          </a:p>
        </p:txBody>
      </p:sp>
      <p:sp>
        <p:nvSpPr>
          <p:cNvPr id="5" name="Text Box 4"/>
          <p:cNvSpPr txBox="1"/>
          <p:nvPr/>
        </p:nvSpPr>
        <p:spPr>
          <a:xfrm>
            <a:off x="8148320" y="1672590"/>
            <a:ext cx="3872865" cy="3784600"/>
          </a:xfrm>
          <a:prstGeom prst="rect">
            <a:avLst/>
          </a:prstGeom>
          <a:noFill/>
        </p:spPr>
        <p:txBody>
          <a:bodyPr wrap="square" rtlCol="0">
            <a:spAutoFit/>
          </a:bodyPr>
          <a:p>
            <a:pPr algn="l"/>
            <a:r>
              <a:rPr lang="en-US" sz="2000" i="1"/>
              <a:t>PhonePe witnessed robust revenue growth, surging 77% growth to Rs 2,914 crore in FY23 from Rs 1,646 crore in FY22.</a:t>
            </a:r>
            <a:endParaRPr lang="en-US" sz="2000" i="1"/>
          </a:p>
          <a:p>
            <a:pPr algn="l"/>
            <a:endParaRPr lang="en-US" sz="2000" i="1"/>
          </a:p>
          <a:p>
            <a:pPr algn="l"/>
            <a:r>
              <a:rPr lang="en-US" sz="2000" i="1"/>
              <a:t>The company claims that in FY23, as opposed to FY22, its </a:t>
            </a:r>
            <a:r>
              <a:rPr lang="en-US" sz="2000" b="1" i="1">
                <a:latin typeface="Arial Bold" panose="020B0604020202020204" charset="0"/>
                <a:cs typeface="Arial Bold" panose="020B0604020202020204" charset="0"/>
              </a:rPr>
              <a:t>EBITDA</a:t>
            </a:r>
            <a:r>
              <a:rPr lang="en-US" sz="2000" i="1"/>
              <a:t> for the payment segment stood at negative Rs 1,755 crore where in FY22 it was negative Rs 1,622 crore.</a:t>
            </a:r>
            <a:endParaRPr lang="en-US" sz="2000" i="1"/>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circle(in)">
                                      <p:cBhvr>
                                        <p:cTn id="7" dur="2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740128"/>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691043"/>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649642"/>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903641"/>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354491"/>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186216"/>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1895706"/>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170343"/>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1871892"/>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510066"/>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888016"/>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921353"/>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1904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a:off x="739140" y="3381375"/>
            <a:ext cx="2424430" cy="2581275"/>
          </a:xfrm>
          <a:prstGeom prst="roundRect">
            <a:avLst>
              <a:gd name="adj" fmla="val 5924"/>
            </a:avLst>
          </a:prstGeom>
          <a:noFill/>
          <a:ln w="28575">
            <a:solidFill>
              <a:srgbClr val="F86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圆角 46"/>
          <p:cNvSpPr/>
          <p:nvPr/>
        </p:nvSpPr>
        <p:spPr>
          <a:xfrm>
            <a:off x="3552825" y="2435225"/>
            <a:ext cx="2386330" cy="3600450"/>
          </a:xfrm>
          <a:prstGeom prst="roundRect">
            <a:avLst>
              <a:gd name="adj" fmla="val 7165"/>
            </a:avLst>
          </a:prstGeom>
          <a:noFill/>
          <a:ln w="28575">
            <a:solidFill>
              <a:srgbClr val="FBAF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8"/>
          <p:cNvSpPr/>
          <p:nvPr/>
        </p:nvSpPr>
        <p:spPr>
          <a:xfrm>
            <a:off x="6290945" y="1895475"/>
            <a:ext cx="2424430" cy="4108450"/>
          </a:xfrm>
          <a:prstGeom prst="roundRect">
            <a:avLst>
              <a:gd name="adj" fmla="val 7165"/>
            </a:avLst>
          </a:prstGeom>
          <a:noFill/>
          <a:ln w="28575">
            <a:solidFill>
              <a:srgbClr val="04BF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矩形: 圆角 50"/>
          <p:cNvSpPr/>
          <p:nvPr/>
        </p:nvSpPr>
        <p:spPr>
          <a:xfrm>
            <a:off x="9095740" y="1221740"/>
            <a:ext cx="2580640" cy="4813935"/>
          </a:xfrm>
          <a:prstGeom prst="roundRect">
            <a:avLst>
              <a:gd name="adj" fmla="val 7165"/>
            </a:avLst>
          </a:prstGeom>
          <a:noFill/>
          <a:ln w="28575">
            <a:solidFill>
              <a:srgbClr val="C769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3" name="矩形 62"/>
          <p:cNvSpPr/>
          <p:nvPr/>
        </p:nvSpPr>
        <p:spPr>
          <a:xfrm>
            <a:off x="3491309" y="4892353"/>
            <a:ext cx="2509524" cy="34480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 </a:t>
            </a:r>
            <a:endParaRPr lang="zh-CN" altLang="en-US" sz="1100" dirty="0">
              <a:solidFill>
                <a:schemeClr val="tx1">
                  <a:lumMod val="65000"/>
                  <a:lumOff val="35000"/>
                </a:schemeClr>
              </a:solidFill>
              <a:cs typeface="+mn-ea"/>
              <a:sym typeface="+mn-lt"/>
            </a:endParaRPr>
          </a:p>
        </p:txBody>
      </p:sp>
      <p:sp>
        <p:nvSpPr>
          <p:cNvPr id="71" name="矩形 70"/>
          <p:cNvSpPr/>
          <p:nvPr/>
        </p:nvSpPr>
        <p:spPr>
          <a:xfrm>
            <a:off x="1770380" y="429260"/>
            <a:ext cx="6717665" cy="583565"/>
          </a:xfrm>
          <a:prstGeom prst="rect">
            <a:avLst/>
          </a:prstGeom>
        </p:spPr>
        <p:txBody>
          <a:bodyPr wrap="square">
            <a:spAutoFit/>
          </a:bodyPr>
          <a:lstStyle/>
          <a:p>
            <a:pPr algn="ctr"/>
            <a:r>
              <a:rPr lang="en-US" altLang="zh-CN" sz="3200" b="1" u="sng" dirty="0">
                <a:ln w="9525">
                  <a:solidFill>
                    <a:srgbClr val="7030A0"/>
                  </a:solidFill>
                  <a:prstDash val="solid"/>
                </a:ln>
                <a:solidFill>
                  <a:schemeClr val="tx1"/>
                </a:solidFill>
                <a:effectLst>
                  <a:reflection blurRad="6350" stA="55000" endA="300" endPos="45500" dir="5400000" sy="-100000" algn="bl" rotWithShape="0"/>
                </a:effectLst>
                <a:latin typeface="Arial Bold" panose="020B0604020202020204" charset="0"/>
                <a:cs typeface="Arial Bold" panose="020B0604020202020204" charset="0"/>
                <a:sym typeface="+mn-lt"/>
              </a:rPr>
              <a:t>Incidents to remember</a:t>
            </a:r>
            <a:endParaRPr lang="en-US" altLang="zh-CN" sz="3200" b="1" u="sng" dirty="0">
              <a:ln w="9525">
                <a:solidFill>
                  <a:srgbClr val="7030A0"/>
                </a:solidFill>
                <a:prstDash val="solid"/>
              </a:ln>
              <a:solidFill>
                <a:schemeClr val="tx1"/>
              </a:solidFill>
              <a:effectLst>
                <a:reflection blurRad="6350" stA="55000" endA="300" endPos="45500" dir="5400000" sy="-100000" algn="bl" rotWithShape="0"/>
              </a:effectLst>
              <a:latin typeface="Arial Bold" panose="020B0604020202020204" charset="0"/>
              <a:cs typeface="Arial Bold" panose="020B0604020202020204" charset="0"/>
              <a:sym typeface="+mn-lt"/>
            </a:endParaRPr>
          </a:p>
        </p:txBody>
      </p:sp>
      <p:sp>
        <p:nvSpPr>
          <p:cNvPr id="75" name="矩形 74"/>
          <p:cNvSpPr/>
          <p:nvPr/>
        </p:nvSpPr>
        <p:spPr>
          <a:xfrm>
            <a:off x="819150" y="3493770"/>
            <a:ext cx="2225040" cy="2338070"/>
          </a:xfrm>
          <a:prstGeom prst="rect">
            <a:avLst/>
          </a:prstGeom>
        </p:spPr>
        <p:txBody>
          <a:bodyPr wrap="square">
            <a:spAutoFit/>
            <a:scene3d>
              <a:camera prst="orthographicFront"/>
              <a:lightRig rig="harsh" dir="t"/>
            </a:scene3d>
            <a:sp3d extrusionH="57150" prstMaterial="matte">
              <a:bevelT w="63500" h="12700" prst="angle"/>
              <a:contourClr>
                <a:schemeClr val="bg1">
                  <a:lumMod val="65000"/>
                  <a:lumMod val="65000"/>
                </a:schemeClr>
              </a:contourClr>
            </a:sp3d>
          </a:bodyPr>
          <a:lstStyle/>
          <a:p>
            <a:pPr algn="ctr"/>
            <a:r>
              <a:rPr lang="zh-CN" altLang="en-US" sz="2000" u="sng" dirty="0">
                <a:ln>
                  <a:solidFill>
                    <a:srgbClr val="FF0000"/>
                  </a:solidFill>
                </a:ln>
                <a:solidFill>
                  <a:srgbClr val="FF0000"/>
                </a:solidFill>
                <a:effectLst/>
                <a:latin typeface="Arial" panose="020B0604020202020204" pitchFamily="34" charset="0"/>
                <a:cs typeface="Arial" panose="020B0604020202020204" pitchFamily="34" charset="0"/>
                <a:sym typeface="+mn-lt"/>
              </a:rPr>
              <a:t>P</a:t>
            </a:r>
            <a:r>
              <a:rPr lang="zh-CN" altLang="en-US" sz="1400" u="sng" dirty="0">
                <a:ln>
                  <a:solidFill>
                    <a:srgbClr val="FF0000"/>
                  </a:solidFill>
                </a:ln>
                <a:solidFill>
                  <a:srgbClr val="FF0000"/>
                </a:solidFill>
                <a:effectLst/>
                <a:latin typeface="Arial" panose="020B0604020202020204" pitchFamily="34" charset="0"/>
                <a:cs typeface="Arial" panose="020B0604020202020204" pitchFamily="34" charset="0"/>
                <a:sym typeface="+mn-lt"/>
              </a:rPr>
              <a:t>honePe - Challenges Faced</a:t>
            </a:r>
            <a:endParaRPr lang="zh-CN" altLang="en-US" sz="1400" u="sng" dirty="0">
              <a:ln>
                <a:solidFill>
                  <a:srgbClr val="FF0000"/>
                </a:solidFill>
              </a:ln>
              <a:solidFill>
                <a:srgbClr val="FF0000"/>
              </a:solidFill>
              <a:effectLst/>
              <a:latin typeface="Arial" panose="020B0604020202020204" pitchFamily="34" charset="0"/>
              <a:cs typeface="Arial" panose="020B0604020202020204" pitchFamily="34" charset="0"/>
              <a:sym typeface="+mn-lt"/>
            </a:endParaRPr>
          </a:p>
          <a:p>
            <a:pPr algn="ctr"/>
            <a:r>
              <a:rPr lang="zh-CN" altLang="en-US" sz="1400" dirty="0">
                <a:solidFill>
                  <a:schemeClr val="tx1"/>
                </a:solidFill>
                <a:cs typeface="+mn-ea"/>
                <a:sym typeface="+mn-lt"/>
              </a:rPr>
              <a:t>Starting up was indeed a big challenge for PhonePe because the industry was quite new and rather unexplored. However, the PhonePe acquisition by Flipkart settled things.</a:t>
            </a:r>
            <a:endParaRPr lang="zh-CN" altLang="en-US" sz="1400" dirty="0">
              <a:solidFill>
                <a:schemeClr val="tx1"/>
              </a:solidFill>
              <a:cs typeface="+mn-ea"/>
              <a:sym typeface="+mn-lt"/>
            </a:endParaRPr>
          </a:p>
        </p:txBody>
      </p:sp>
      <p:sp>
        <p:nvSpPr>
          <p:cNvPr id="76" name="矩形 75"/>
          <p:cNvSpPr/>
          <p:nvPr/>
        </p:nvSpPr>
        <p:spPr>
          <a:xfrm>
            <a:off x="3491524" y="2530279"/>
            <a:ext cx="2425003" cy="3569335"/>
          </a:xfrm>
          <a:prstGeom prst="rect">
            <a:avLst/>
          </a:prstGeom>
        </p:spPr>
        <p:txBody>
          <a:bodyPr wrap="square">
            <a:spAutoFit/>
          </a:bodyPr>
          <a:lstStyle/>
          <a:p>
            <a:pPr algn="ctr"/>
            <a:r>
              <a:rPr lang="zh-CN" altLang="en-US" sz="1600" u="sng" dirty="0">
                <a:ln>
                  <a:solidFill>
                    <a:srgbClr val="FF0000"/>
                  </a:solidFill>
                </a:ln>
                <a:solidFill>
                  <a:schemeClr val="tx1"/>
                </a:solidFill>
                <a:latin typeface="Arial" panose="020B0604020202020204" pitchFamily="34" charset="0"/>
                <a:cs typeface="Arial" panose="020B0604020202020204" pitchFamily="34" charset="0"/>
                <a:sym typeface="+mn-lt"/>
              </a:rPr>
              <a:t>D</a:t>
            </a:r>
            <a:r>
              <a:rPr lang="zh-CN" altLang="en-US" sz="1400" u="sng" dirty="0">
                <a:ln>
                  <a:solidFill>
                    <a:srgbClr val="FF0000"/>
                  </a:solidFill>
                </a:ln>
                <a:solidFill>
                  <a:schemeClr val="tx1"/>
                </a:solidFill>
                <a:latin typeface="Arial" panose="020B0604020202020204" pitchFamily="34" charset="0"/>
                <a:cs typeface="Arial" panose="020B0604020202020204" pitchFamily="34" charset="0"/>
                <a:sym typeface="+mn-lt"/>
              </a:rPr>
              <a:t>omicile Shift and Investor Contribution</a:t>
            </a:r>
            <a:endParaRPr lang="zh-CN" altLang="en-US" sz="1400" b="1" dirty="0">
              <a:solidFill>
                <a:schemeClr val="tx1"/>
              </a:solidFill>
              <a:latin typeface="Arial Bold" panose="020B0604020202020204" charset="0"/>
              <a:cs typeface="Arial Bold" panose="020B0604020202020204" charset="0"/>
              <a:sym typeface="+mn-lt"/>
            </a:endParaRPr>
          </a:p>
          <a:p>
            <a:pPr algn="ctr"/>
            <a:r>
              <a:rPr lang="zh-CN" altLang="en-US" sz="1400" dirty="0">
                <a:solidFill>
                  <a:schemeClr val="tx1"/>
                </a:solidFill>
                <a:cs typeface="+mn-ea"/>
                <a:sym typeface="+mn-lt"/>
              </a:rPr>
              <a:t>Another challenge PhonePe encountered was the process of shifting its domicile from Singapore to India. PhonePe's investors contributed approximately Rs 8,000 crore in taxes to facilitate this domicile shift. This significant financial contribution from investors played a vital role in aligning PhonePe's operations with the regulatory framework in India.</a:t>
            </a:r>
            <a:endParaRPr lang="zh-CN" altLang="en-US" sz="1400" dirty="0">
              <a:solidFill>
                <a:schemeClr val="tx1"/>
              </a:solidFill>
              <a:cs typeface="+mn-ea"/>
              <a:sym typeface="+mn-lt"/>
            </a:endParaRPr>
          </a:p>
        </p:txBody>
      </p:sp>
      <p:sp>
        <p:nvSpPr>
          <p:cNvPr id="77" name="矩形 76"/>
          <p:cNvSpPr/>
          <p:nvPr/>
        </p:nvSpPr>
        <p:spPr>
          <a:xfrm>
            <a:off x="6252281" y="2045298"/>
            <a:ext cx="2425003" cy="3907790"/>
          </a:xfrm>
          <a:prstGeom prst="rect">
            <a:avLst/>
          </a:prstGeom>
        </p:spPr>
        <p:txBody>
          <a:bodyPr wrap="square">
            <a:spAutoFit/>
          </a:bodyPr>
          <a:lstStyle/>
          <a:p>
            <a:pPr algn="ctr"/>
            <a:r>
              <a:rPr lang="zh-CN" altLang="en-US" b="1" u="sng" dirty="0">
                <a:solidFill>
                  <a:srgbClr val="FF0000"/>
                </a:solidFill>
                <a:latin typeface="Arial Bold" panose="020B0604020202020204" charset="0"/>
                <a:cs typeface="Arial Bold" panose="020B0604020202020204" charset="0"/>
                <a:sym typeface="+mn-lt"/>
              </a:rPr>
              <a:t>Q</a:t>
            </a:r>
            <a:r>
              <a:rPr lang="zh-CN" altLang="en-US" sz="1400" b="1" u="sng" dirty="0">
                <a:solidFill>
                  <a:srgbClr val="FF0000"/>
                </a:solidFill>
                <a:latin typeface="Arial Bold" panose="020B0604020202020204" charset="0"/>
                <a:cs typeface="Arial Bold" panose="020B0604020202020204" charset="0"/>
                <a:sym typeface="+mn-lt"/>
              </a:rPr>
              <a:t>R Code Burning Incident</a:t>
            </a:r>
            <a:endParaRPr lang="zh-CN" altLang="en-US" sz="1400" b="1" u="sng" dirty="0">
              <a:solidFill>
                <a:srgbClr val="FF0000"/>
              </a:solidFill>
              <a:latin typeface="Arial Bold" panose="020B0604020202020204" charset="0"/>
              <a:cs typeface="Arial Bold" panose="020B0604020202020204" charset="0"/>
              <a:sym typeface="+mn-lt"/>
            </a:endParaRPr>
          </a:p>
          <a:p>
            <a:pPr algn="ctr"/>
            <a:endParaRPr lang="zh-CN" altLang="en-US" sz="1200" dirty="0">
              <a:solidFill>
                <a:schemeClr val="tx1">
                  <a:lumMod val="75000"/>
                  <a:lumOff val="25000"/>
                </a:schemeClr>
              </a:solidFill>
              <a:cs typeface="+mn-ea"/>
              <a:sym typeface="+mn-lt"/>
            </a:endParaRPr>
          </a:p>
          <a:p>
            <a:pPr algn="ctr"/>
            <a:r>
              <a:rPr lang="zh-CN" altLang="en-US" sz="1200" dirty="0">
                <a:solidFill>
                  <a:schemeClr val="tx1"/>
                </a:solidFill>
                <a:cs typeface="+mn-ea"/>
                <a:sym typeface="+mn-lt"/>
              </a:rPr>
              <a:t>PhonePe faced a notable incident where its QR codes were allegedly burned by employees of Paytm. PhonePe promptly filed a police complaint at Surajpur Lakhnawali police station in Greater Noida. Upon identification of the individuals involved, including a Paytm Area Sales Manager (ASM) and a former PhonePe employee, Paytm took immediate action and suspended them. Paytm emphasized its commitment to upholding high standards of work ethics and stated that it does not tolerate any form of misconduct.</a:t>
            </a:r>
            <a:endParaRPr lang="zh-CN" altLang="en-US" sz="1200" dirty="0">
              <a:solidFill>
                <a:schemeClr val="tx1"/>
              </a:solidFill>
              <a:cs typeface="+mn-ea"/>
              <a:sym typeface="+mn-lt"/>
            </a:endParaRPr>
          </a:p>
        </p:txBody>
      </p:sp>
      <p:sp>
        <p:nvSpPr>
          <p:cNvPr id="78" name="矩形 77"/>
          <p:cNvSpPr/>
          <p:nvPr/>
        </p:nvSpPr>
        <p:spPr>
          <a:xfrm>
            <a:off x="9145270" y="1419225"/>
            <a:ext cx="2510155" cy="4615815"/>
          </a:xfrm>
          <a:prstGeom prst="rect">
            <a:avLst/>
          </a:prstGeom>
        </p:spPr>
        <p:txBody>
          <a:bodyPr wrap="square">
            <a:spAutoFit/>
          </a:bodyPr>
          <a:lstStyle/>
          <a:p>
            <a:pPr algn="ctr"/>
            <a:r>
              <a:rPr lang="zh-CN" altLang="en-US" sz="1600" b="1" u="sng" dirty="0">
                <a:solidFill>
                  <a:srgbClr val="FF0000"/>
                </a:solidFill>
                <a:latin typeface="Lantinghei TC Demibold" panose="03000509000000000000" charset="-122"/>
                <a:ea typeface="Lantinghei TC Demibold" panose="03000509000000000000" charset="-122"/>
                <a:cs typeface="Arial Bold" panose="020B0604020202020204" charset="0"/>
                <a:sym typeface="+mn-lt"/>
              </a:rPr>
              <a:t>B</a:t>
            </a:r>
            <a:r>
              <a:rPr lang="zh-CN" altLang="en-US" sz="1400" b="1" u="sng" dirty="0">
                <a:solidFill>
                  <a:srgbClr val="FF0000"/>
                </a:solidFill>
                <a:latin typeface="Lantinghei TC Demibold" panose="03000509000000000000" charset="-122"/>
                <a:ea typeface="Lantinghei TC Demibold" panose="03000509000000000000" charset="-122"/>
                <a:cs typeface="Arial Bold" panose="020B0604020202020204" charset="0"/>
                <a:sym typeface="+mn-lt"/>
              </a:rPr>
              <a:t>lockage by ICICI Bank and Airtel</a:t>
            </a:r>
            <a:endParaRPr lang="zh-CN" altLang="en-US" sz="1400" b="1" u="sng" dirty="0">
              <a:solidFill>
                <a:srgbClr val="FF0000"/>
              </a:solidFill>
              <a:latin typeface="Lantinghei TC Demibold" panose="03000509000000000000" charset="-122"/>
              <a:ea typeface="Lantinghei TC Demibold" panose="03000509000000000000" charset="-122"/>
              <a:cs typeface="Arial Bold" panose="020B0604020202020204" charset="0"/>
              <a:sym typeface="+mn-lt"/>
            </a:endParaRPr>
          </a:p>
          <a:p>
            <a:pPr algn="ctr"/>
            <a:r>
              <a:rPr lang="zh-CN" altLang="en-US" sz="1200" dirty="0">
                <a:solidFill>
                  <a:schemeClr val="tx1"/>
                </a:solidFill>
                <a:cs typeface="+mn-ea"/>
                <a:sym typeface="+mn-lt"/>
              </a:rPr>
              <a:t>PhonePe was blocked on January 14, 2017, by ICICI Bank because the PhonePe transactions did not meet the NPCI guidelines. Though the NPCI initially instructed ICICI to allow UPI transactions via PhonePe on January 19, 2017, the regulatory body confirmed a day later that the digital payments service provider had indeed violated the UPI norms. Airtel was another company that blocked PhonePe transactions on its platforms during the same period.</a:t>
            </a:r>
            <a:endParaRPr lang="zh-CN" altLang="en-US" sz="1200" dirty="0">
              <a:solidFill>
                <a:schemeClr val="tx1"/>
              </a:solidFill>
              <a:cs typeface="+mn-ea"/>
              <a:sym typeface="+mn-lt"/>
            </a:endParaRPr>
          </a:p>
          <a:p>
            <a:pPr algn="ctr"/>
            <a:r>
              <a:rPr lang="zh-CN" altLang="en-US" sz="1200" dirty="0">
                <a:solidFill>
                  <a:schemeClr val="tx1"/>
                </a:solidFill>
                <a:cs typeface="+mn-ea"/>
                <a:sym typeface="+mn-lt"/>
              </a:rPr>
              <a:t>This led PhonePe to close its operations on Flipkart's website, which helped the startup align itself with the terms stated in the updated verdict from the NPCI. The digital payments app resolved all of these issues with ICICI and Airtel by February 2017.</a:t>
            </a:r>
            <a:endParaRPr lang="zh-CN" altLang="en-US" sz="12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linds(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71" grpId="0"/>
      <p:bldP spid="75" grpId="0"/>
      <p:bldP spid="76" grpId="0"/>
      <p:bldP spid="77"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78367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73458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69318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94718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39803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88197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22975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193924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21388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191543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55360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93155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96489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9083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p:cNvSpPr/>
          <p:nvPr/>
        </p:nvSpPr>
        <p:spPr>
          <a:xfrm>
            <a:off x="83185" y="1419225"/>
            <a:ext cx="12056745" cy="6080760"/>
          </a:xfrm>
          <a:custGeom>
            <a:avLst/>
            <a:gdLst>
              <a:gd name="connsiteX0" fmla="*/ 0 w 13875657"/>
              <a:gd name="connsiteY0" fmla="*/ 6023429 h 6137699"/>
              <a:gd name="connsiteX1" fmla="*/ 406400 w 13875657"/>
              <a:gd name="connsiteY1" fmla="*/ 5747658 h 6137699"/>
              <a:gd name="connsiteX2" fmla="*/ 2002972 w 13875657"/>
              <a:gd name="connsiteY2" fmla="*/ 2815772 h 6137699"/>
              <a:gd name="connsiteX3" fmla="*/ 5820229 w 13875657"/>
              <a:gd name="connsiteY3" fmla="*/ 2598058 h 6137699"/>
              <a:gd name="connsiteX4" fmla="*/ 8694057 w 13875657"/>
              <a:gd name="connsiteY4" fmla="*/ 1045029 h 6137699"/>
              <a:gd name="connsiteX5" fmla="*/ 12162972 w 13875657"/>
              <a:gd name="connsiteY5" fmla="*/ 1233715 h 6137699"/>
              <a:gd name="connsiteX6" fmla="*/ 13875657 w 13875657"/>
              <a:gd name="connsiteY6" fmla="*/ 0 h 613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5657" h="6137699">
                <a:moveTo>
                  <a:pt x="0" y="6023429"/>
                </a:moveTo>
                <a:cubicBezTo>
                  <a:pt x="36285" y="6152848"/>
                  <a:pt x="72571" y="6282268"/>
                  <a:pt x="406400" y="5747658"/>
                </a:cubicBezTo>
                <a:cubicBezTo>
                  <a:pt x="740229" y="5213048"/>
                  <a:pt x="1100667" y="3340705"/>
                  <a:pt x="2002972" y="2815772"/>
                </a:cubicBezTo>
                <a:cubicBezTo>
                  <a:pt x="2905277" y="2290839"/>
                  <a:pt x="4705048" y="2893182"/>
                  <a:pt x="5820229" y="2598058"/>
                </a:cubicBezTo>
                <a:cubicBezTo>
                  <a:pt x="6935410" y="2302934"/>
                  <a:pt x="7636933" y="1272419"/>
                  <a:pt x="8694057" y="1045029"/>
                </a:cubicBezTo>
                <a:cubicBezTo>
                  <a:pt x="9751181" y="817639"/>
                  <a:pt x="11299372" y="1407886"/>
                  <a:pt x="12162972" y="1233715"/>
                </a:cubicBezTo>
                <a:cubicBezTo>
                  <a:pt x="13026572" y="1059544"/>
                  <a:pt x="13451114" y="529772"/>
                  <a:pt x="13875657"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986630" y="3565263"/>
            <a:ext cx="976314" cy="976314"/>
          </a:xfrm>
          <a:prstGeom prst="ellipse">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263858" y="3842491"/>
            <a:ext cx="421858" cy="42185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4410204" y="3302198"/>
            <a:ext cx="976314" cy="976314"/>
          </a:xfrm>
          <a:prstGeom prst="ellipse">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4687432" y="3579426"/>
            <a:ext cx="421858" cy="42185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7112635" y="2136140"/>
            <a:ext cx="976630" cy="976630"/>
          </a:xfrm>
          <a:prstGeom prst="ellipse">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7390021" y="2413008"/>
            <a:ext cx="421858" cy="42185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10166348" y="1827456"/>
            <a:ext cx="976314" cy="976314"/>
          </a:xfrm>
          <a:prstGeom prst="ellipse">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10443576" y="2104684"/>
            <a:ext cx="421858" cy="42185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a:off x="544195" y="429260"/>
            <a:ext cx="5741670" cy="2553335"/>
          </a:xfrm>
          <a:prstGeom prst="rect">
            <a:avLst/>
          </a:prstGeom>
        </p:spPr>
        <p:txBody>
          <a:bodyPr wrap="square">
            <a:spAutoFit/>
          </a:bodyPr>
          <a:lstStyle/>
          <a:p>
            <a:pPr algn="ctr"/>
            <a:r>
              <a:rPr lang="zh-CN" altLang="en-US" sz="2400" b="1" i="1" u="sng" dirty="0">
                <a:ln>
                  <a:solidFill>
                    <a:srgbClr val="7030A0"/>
                  </a:solidFill>
                </a:ln>
                <a:solidFill>
                  <a:srgbClr val="7030A0"/>
                </a:solidFill>
                <a:latin typeface="Arial Bold Italic" panose="020B0604020202020204" charset="0"/>
                <a:cs typeface="Arial Bold Italic" panose="020B0604020202020204" charset="0"/>
                <a:sym typeface="+mn-lt"/>
              </a:rPr>
              <a:t>Market Share of UPI Apps by Transaction Value ( </a:t>
            </a:r>
            <a:r>
              <a:rPr lang="en-US" altLang="zh-CN" sz="2400" b="1" i="1" u="sng" dirty="0">
                <a:ln>
                  <a:solidFill>
                    <a:srgbClr val="7030A0"/>
                  </a:solidFill>
                </a:ln>
                <a:solidFill>
                  <a:srgbClr val="7030A0"/>
                </a:solidFill>
                <a:latin typeface="Arial Bold Italic" panose="020B0604020202020204" charset="0"/>
                <a:cs typeface="Arial Bold Italic" panose="020B0604020202020204" charset="0"/>
                <a:sym typeface="+mn-lt"/>
              </a:rPr>
              <a:t>March </a:t>
            </a:r>
            <a:r>
              <a:rPr lang="zh-CN" altLang="en-US" sz="2400" b="1" i="1" u="sng" dirty="0">
                <a:ln>
                  <a:solidFill>
                    <a:srgbClr val="7030A0"/>
                  </a:solidFill>
                </a:ln>
                <a:solidFill>
                  <a:srgbClr val="7030A0"/>
                </a:solidFill>
                <a:latin typeface="Arial Bold Italic" panose="020B0604020202020204" charset="0"/>
                <a:cs typeface="Arial Bold Italic" panose="020B0604020202020204" charset="0"/>
                <a:sym typeface="+mn-lt"/>
              </a:rPr>
              <a:t>202</a:t>
            </a:r>
            <a:r>
              <a:rPr lang="en-US" altLang="zh-CN" sz="2400" b="1" i="1" u="sng" dirty="0">
                <a:ln>
                  <a:solidFill>
                    <a:srgbClr val="7030A0"/>
                  </a:solidFill>
                </a:ln>
                <a:solidFill>
                  <a:srgbClr val="7030A0"/>
                </a:solidFill>
                <a:latin typeface="Arial Bold Italic" panose="020B0604020202020204" charset="0"/>
                <a:cs typeface="Arial Bold Italic" panose="020B0604020202020204" charset="0"/>
                <a:sym typeface="+mn-lt"/>
              </a:rPr>
              <a:t>3</a:t>
            </a:r>
            <a:r>
              <a:rPr lang="zh-CN" altLang="en-US" sz="2400" b="1" i="1" u="sng" dirty="0">
                <a:ln>
                  <a:solidFill>
                    <a:srgbClr val="7030A0"/>
                  </a:solidFill>
                </a:ln>
                <a:solidFill>
                  <a:srgbClr val="7030A0"/>
                </a:solidFill>
                <a:latin typeface="Arial Bold Italic" panose="020B0604020202020204" charset="0"/>
                <a:cs typeface="Arial Bold Italic" panose="020B0604020202020204" charset="0"/>
                <a:sym typeface="+mn-lt"/>
              </a:rPr>
              <a:t>)</a:t>
            </a:r>
            <a:endParaRPr lang="zh-CN" altLang="en-US" sz="2400" b="1" i="1" u="sng" dirty="0">
              <a:ln>
                <a:solidFill>
                  <a:srgbClr val="7030A0"/>
                </a:solidFill>
              </a:ln>
              <a:solidFill>
                <a:srgbClr val="7030A0"/>
              </a:solidFill>
              <a:latin typeface="Arial Bold Italic" panose="020B0604020202020204" charset="0"/>
              <a:cs typeface="Arial Bold Italic" panose="020B0604020202020204" charset="0"/>
              <a:sym typeface="+mn-lt"/>
            </a:endParaRPr>
          </a:p>
          <a:p>
            <a:pPr algn="ct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In the vibrant and rapidly evolving Digital Payments market of India, the total transaction value is anticipated to reach $180.40 billion in</a:t>
            </a:r>
            <a:r>
              <a:rPr lang="en-US" altLang="zh-CN"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 </a:t>
            </a: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2023, with a projected annual growth rate of 15.56% (CAGR 2023–2027), culminating in a projected total of </a:t>
            </a:r>
            <a:r>
              <a:rPr lang="en-US" altLang="zh-CN"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 </a:t>
            </a: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$321.70 billion by 2027.PhonePe, along with Google Pay and</a:t>
            </a:r>
            <a:r>
              <a:rPr lang="en-US" altLang="zh-CN"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 </a:t>
            </a: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Paytm, emerged as the dominant players, collectively</a:t>
            </a:r>
            <a:r>
              <a:rPr lang="en-US" altLang="zh-CN"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 </a:t>
            </a: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accounting for nearly 96% of all UPI transactions by value in March. PhonePecontinued to lead the market in terms of both value</a:t>
            </a:r>
            <a:r>
              <a:rPr lang="en-US" altLang="zh-CN"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 </a:t>
            </a:r>
            <a:r>
              <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rPr>
              <a:t>and volume for UPI transactions, solidifying its standing in the market.</a:t>
            </a:r>
            <a:endParaRPr lang="zh-CN" altLang="en-US" sz="1400" b="1" dirty="0">
              <a:solidFill>
                <a:schemeClr val="tx1">
                  <a:lumMod val="95000"/>
                  <a:lumOff val="5000"/>
                </a:schemeClr>
              </a:solidFill>
              <a:latin typeface="Kaiti TC Regular" panose="02010600040101010101" charset="-122"/>
              <a:ea typeface="Kaiti TC Regular" panose="02010600040101010101" charset="-122"/>
              <a:cs typeface="Arial Bold" panose="020B0604020202020204" charset="0"/>
              <a:sym typeface="+mn-lt"/>
            </a:endParaRPr>
          </a:p>
        </p:txBody>
      </p:sp>
      <p:sp>
        <p:nvSpPr>
          <p:cNvPr id="77" name="矩形 76"/>
          <p:cNvSpPr/>
          <p:nvPr/>
        </p:nvSpPr>
        <p:spPr>
          <a:xfrm>
            <a:off x="290973" y="4782522"/>
            <a:ext cx="2425003" cy="706755"/>
          </a:xfrm>
          <a:prstGeom prst="rect">
            <a:avLst/>
          </a:prstGeom>
        </p:spPr>
        <p:txBody>
          <a:bodyPr wrap="square">
            <a:spAutoFit/>
          </a:bodyPr>
          <a:lstStyle/>
          <a:p>
            <a:pPr algn="ctr"/>
            <a:r>
              <a:rPr lang="en-US" altLang="zh-CN" sz="2000" b="1" dirty="0">
                <a:solidFill>
                  <a:schemeClr val="tx1">
                    <a:lumMod val="75000"/>
                    <a:lumOff val="25000"/>
                  </a:schemeClr>
                </a:solidFill>
                <a:latin typeface="Arial Bold" panose="020B0604020202020204" charset="0"/>
                <a:cs typeface="Arial Bold" panose="020B0604020202020204" charset="0"/>
                <a:sym typeface="+mn-lt"/>
              </a:rPr>
              <a:t>Others </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a:p>
            <a:pPr algn="ctr"/>
            <a:r>
              <a:rPr lang="en-US" altLang="zh-CN" sz="2000" b="1" dirty="0">
                <a:solidFill>
                  <a:schemeClr val="tx1">
                    <a:lumMod val="75000"/>
                    <a:lumOff val="25000"/>
                  </a:schemeClr>
                </a:solidFill>
                <a:latin typeface="Arial Bold" panose="020B0604020202020204" charset="0"/>
                <a:cs typeface="Arial Bold" panose="020B0604020202020204" charset="0"/>
                <a:sym typeface="+mn-lt"/>
              </a:rPr>
              <a:t>6%</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78" name="矩形 77"/>
          <p:cNvSpPr/>
          <p:nvPr/>
        </p:nvSpPr>
        <p:spPr>
          <a:xfrm>
            <a:off x="3703192" y="4536566"/>
            <a:ext cx="2425003" cy="891540"/>
          </a:xfrm>
          <a:prstGeom prst="rect">
            <a:avLst/>
          </a:prstGeom>
        </p:spPr>
        <p:txBody>
          <a:bodyPr wrap="square">
            <a:spAutoFit/>
          </a:bodyPr>
          <a:lstStyle/>
          <a:p>
            <a:pPr algn="ctr"/>
            <a:r>
              <a:rPr lang="en-US" altLang="zh-CN" sz="3200" b="1" dirty="0">
                <a:solidFill>
                  <a:srgbClr val="0070C0"/>
                </a:solidFill>
                <a:latin typeface="Arial Bold" panose="020B0604020202020204" charset="0"/>
                <a:cs typeface="Arial Bold" panose="020B0604020202020204" charset="0"/>
                <a:sym typeface="+mn-lt"/>
              </a:rPr>
              <a:t>Pay</a:t>
            </a:r>
            <a:r>
              <a:rPr lang="en-US" altLang="zh-CN" sz="3200" b="1" dirty="0">
                <a:solidFill>
                  <a:srgbClr val="00B0F0"/>
                </a:solidFill>
                <a:latin typeface="Arial Bold" panose="020B0604020202020204" charset="0"/>
                <a:cs typeface="Arial Bold" panose="020B0604020202020204" charset="0"/>
                <a:sym typeface="+mn-lt"/>
              </a:rPr>
              <a:t>tm</a:t>
            </a:r>
            <a:r>
              <a:rPr lang="en-US" altLang="zh-CN" sz="2000" b="1" dirty="0">
                <a:solidFill>
                  <a:schemeClr val="tx1">
                    <a:lumMod val="75000"/>
                    <a:lumOff val="25000"/>
                  </a:schemeClr>
                </a:solidFill>
                <a:latin typeface="Arial Bold" panose="020B0604020202020204" charset="0"/>
                <a:cs typeface="Arial Bold" panose="020B0604020202020204" charset="0"/>
                <a:sym typeface="+mn-lt"/>
              </a:rPr>
              <a:t> </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a:p>
            <a:pPr algn="ctr"/>
            <a:r>
              <a:rPr lang="en-US" altLang="zh-CN" sz="2000" b="1" dirty="0">
                <a:solidFill>
                  <a:schemeClr val="tx1">
                    <a:lumMod val="75000"/>
                    <a:lumOff val="25000"/>
                  </a:schemeClr>
                </a:solidFill>
                <a:latin typeface="Arial Bold" panose="020B0604020202020204" charset="0"/>
                <a:cs typeface="Arial Bold" panose="020B0604020202020204" charset="0"/>
                <a:sym typeface="+mn-lt"/>
              </a:rPr>
              <a:t>10.8%</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79" name="矩形 78"/>
          <p:cNvSpPr/>
          <p:nvPr/>
        </p:nvSpPr>
        <p:spPr>
          <a:xfrm>
            <a:off x="6444010" y="3386109"/>
            <a:ext cx="2425003" cy="891540"/>
          </a:xfrm>
          <a:prstGeom prst="rect">
            <a:avLst/>
          </a:prstGeom>
        </p:spPr>
        <p:txBody>
          <a:bodyPr wrap="square">
            <a:spAutoFit/>
          </a:bodyPr>
          <a:lstStyle/>
          <a:p>
            <a:pPr algn="ctr"/>
            <a:r>
              <a:rPr lang="en-US" altLang="zh-CN" sz="3200" b="1" dirty="0">
                <a:solidFill>
                  <a:srgbClr val="FF0000"/>
                </a:solidFill>
                <a:latin typeface="BiauKaiHK" panose="03000500000000000000" charset="-122"/>
                <a:ea typeface="BiauKaiHK" panose="03000500000000000000" charset="-122"/>
                <a:cs typeface="Arial Bold" panose="020B0604020202020204" charset="0"/>
                <a:sym typeface="+mn-lt"/>
              </a:rPr>
              <a:t>G</a:t>
            </a:r>
            <a:r>
              <a:rPr lang="en-US" altLang="zh-CN" sz="3200" b="1" dirty="0">
                <a:solidFill>
                  <a:srgbClr val="00B050"/>
                </a:solidFill>
                <a:latin typeface="BiauKaiHK" panose="03000500000000000000" charset="-122"/>
                <a:ea typeface="BiauKaiHK" panose="03000500000000000000" charset="-122"/>
                <a:cs typeface="+mn-ea"/>
                <a:sym typeface="+mn-lt"/>
              </a:rPr>
              <a:t>oo</a:t>
            </a:r>
            <a:r>
              <a:rPr lang="en-US" altLang="zh-CN" sz="3200" b="1" dirty="0">
                <a:solidFill>
                  <a:srgbClr val="FFFF00"/>
                </a:solidFill>
                <a:latin typeface="BiauKaiHK" panose="03000500000000000000" charset="-122"/>
                <a:ea typeface="BiauKaiHK" panose="03000500000000000000" charset="-122"/>
                <a:cs typeface="+mn-ea"/>
                <a:sym typeface="+mn-lt"/>
              </a:rPr>
              <a:t>gle</a:t>
            </a:r>
            <a:r>
              <a:rPr lang="en-US" altLang="zh-CN" sz="3200" b="1" dirty="0">
                <a:solidFill>
                  <a:schemeClr val="tx1">
                    <a:lumMod val="75000"/>
                    <a:lumOff val="25000"/>
                  </a:schemeClr>
                </a:solidFill>
                <a:latin typeface="BiauKaiHK" panose="03000500000000000000" charset="-122"/>
                <a:ea typeface="BiauKaiHK" panose="03000500000000000000" charset="-122"/>
                <a:cs typeface="+mn-ea"/>
                <a:sym typeface="+mn-lt"/>
              </a:rPr>
              <a:t> </a:t>
            </a:r>
            <a:r>
              <a:rPr lang="en-US" altLang="zh-CN" sz="3200" b="1" dirty="0">
                <a:solidFill>
                  <a:srgbClr val="0070C0"/>
                </a:solidFill>
                <a:latin typeface="BiauKaiHK" panose="03000500000000000000" charset="-122"/>
                <a:ea typeface="BiauKaiHK" panose="03000500000000000000" charset="-122"/>
                <a:cs typeface="+mn-ea"/>
                <a:sym typeface="+mn-lt"/>
              </a:rPr>
              <a:t>Pay</a:t>
            </a:r>
            <a:r>
              <a:rPr lang="en-US" altLang="zh-CN" sz="2000" dirty="0">
                <a:solidFill>
                  <a:schemeClr val="tx1">
                    <a:lumMod val="75000"/>
                    <a:lumOff val="25000"/>
                  </a:schemeClr>
                </a:solidFill>
                <a:cs typeface="+mn-ea"/>
                <a:sym typeface="+mn-lt"/>
              </a:rPr>
              <a:t> </a:t>
            </a:r>
            <a:r>
              <a:rPr lang="en-US" altLang="zh-CN" sz="2000" b="1" dirty="0">
                <a:solidFill>
                  <a:schemeClr val="tx1">
                    <a:lumMod val="75000"/>
                    <a:lumOff val="25000"/>
                  </a:schemeClr>
                </a:solidFill>
                <a:latin typeface="Arial Bold" panose="020B0604020202020204" charset="0"/>
                <a:cs typeface="Arial Bold" panose="020B0604020202020204" charset="0"/>
                <a:sym typeface="+mn-lt"/>
              </a:rPr>
              <a:t>33.8%</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80" name="矩形 79"/>
          <p:cNvSpPr/>
          <p:nvPr/>
        </p:nvSpPr>
        <p:spPr>
          <a:xfrm>
            <a:off x="9436797" y="2972573"/>
            <a:ext cx="2425003" cy="891540"/>
          </a:xfrm>
          <a:prstGeom prst="rect">
            <a:avLst/>
          </a:prstGeom>
        </p:spPr>
        <p:txBody>
          <a:bodyPr wrap="square">
            <a:spAutoFit/>
          </a:bodyPr>
          <a:lstStyle/>
          <a:p>
            <a:pPr algn="ctr"/>
            <a:r>
              <a:rPr lang="en-US" altLang="zh-CN" sz="3200" dirty="0">
                <a:ln>
                  <a:solidFill>
                    <a:srgbClr val="7030A0"/>
                  </a:solidFill>
                </a:ln>
                <a:solidFill>
                  <a:schemeClr val="tx1">
                    <a:lumMod val="75000"/>
                    <a:lumOff val="25000"/>
                  </a:schemeClr>
                </a:solidFill>
                <a:latin typeface="Apple LiSung" charset="-122"/>
                <a:ea typeface="Apple LiSung" charset="-122"/>
                <a:cs typeface="+mn-ea"/>
                <a:sym typeface="+mn-lt"/>
              </a:rPr>
              <a:t>Phonepe</a:t>
            </a:r>
            <a:r>
              <a:rPr lang="en-US" altLang="zh-CN" sz="3200" dirty="0">
                <a:solidFill>
                  <a:schemeClr val="tx1">
                    <a:lumMod val="75000"/>
                    <a:lumOff val="25000"/>
                  </a:schemeClr>
                </a:solidFill>
                <a:cs typeface="+mn-ea"/>
                <a:sym typeface="+mn-lt"/>
              </a:rPr>
              <a:t> </a:t>
            </a:r>
            <a:endParaRPr lang="en-US" altLang="zh-CN" sz="3200" dirty="0">
              <a:solidFill>
                <a:schemeClr val="tx1">
                  <a:lumMod val="75000"/>
                  <a:lumOff val="25000"/>
                </a:schemeClr>
              </a:solidFill>
              <a:cs typeface="+mn-ea"/>
              <a:sym typeface="+mn-lt"/>
            </a:endParaRPr>
          </a:p>
          <a:p>
            <a:pPr algn="ctr"/>
            <a:r>
              <a:rPr lang="en-US" altLang="zh-CN" sz="2000" b="1" dirty="0">
                <a:solidFill>
                  <a:schemeClr val="tx1">
                    <a:lumMod val="75000"/>
                    <a:lumOff val="25000"/>
                  </a:schemeClr>
                </a:solidFill>
                <a:latin typeface="Arial Bold" panose="020B0604020202020204" charset="0"/>
                <a:cs typeface="Arial Bold" panose="020B0604020202020204" charset="0"/>
                <a:sym typeface="+mn-lt"/>
              </a:rPr>
              <a:t>49.4%</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2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ox(in)">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checkerboard(across)">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ox(in)">
                                      <p:cBhvr>
                                        <p:cTn id="22" dur="20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checkerboard(across)">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ox(in)">
                                      <p:cBhvr>
                                        <p:cTn id="32" dur="20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checkerboard(across)">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2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checkerboard(across)">
                                      <p:cBhvr>
                                        <p:cTn id="4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58" grpId="0" animBg="1"/>
      <p:bldP spid="80" grpId="0"/>
      <p:bldP spid="55" grpId="0" bldLvl="0" animBg="1"/>
      <p:bldP spid="79" grpId="0"/>
      <p:bldP spid="51" grpId="0" animBg="1"/>
      <p:bldP spid="78" grpId="0"/>
      <p:bldP spid="2" grpId="0" animBg="1"/>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2" name="直接连接符 61"/>
          <p:cNvCxnSpPr/>
          <p:nvPr/>
        </p:nvCxnSpPr>
        <p:spPr>
          <a:xfrm>
            <a:off x="4674401" y="2448717"/>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8418227" y="2565285"/>
            <a:ext cx="2509524" cy="85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Presentation template for the rice husk designer pencil demo works, focusing</a:t>
            </a:r>
            <a:endParaRPr lang="zh-CN" altLang="en-US" sz="1100" dirty="0">
              <a:solidFill>
                <a:schemeClr val="bg1"/>
              </a:solidFill>
              <a:cs typeface="+mn-ea"/>
              <a:sym typeface="+mn-lt"/>
            </a:endParaRPr>
          </a:p>
        </p:txBody>
      </p:sp>
      <p:cxnSp>
        <p:nvCxnSpPr>
          <p:cNvPr id="66" name="直接连接符 65"/>
          <p:cNvCxnSpPr/>
          <p:nvPr/>
        </p:nvCxnSpPr>
        <p:spPr>
          <a:xfrm>
            <a:off x="9484303" y="2433901"/>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305750" y="4757372"/>
            <a:ext cx="2509524" cy="85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Presentation template for the rice husk designer pencil demo works, focusing</a:t>
            </a:r>
            <a:endParaRPr lang="zh-CN" altLang="en-US" sz="1100" dirty="0">
              <a:solidFill>
                <a:schemeClr val="bg1"/>
              </a:solidFill>
              <a:cs typeface="+mn-ea"/>
              <a:sym typeface="+mn-lt"/>
            </a:endParaRPr>
          </a:p>
        </p:txBody>
      </p:sp>
      <p:cxnSp>
        <p:nvCxnSpPr>
          <p:cNvPr id="70" name="直接连接符 69"/>
          <p:cNvCxnSpPr/>
          <p:nvPr/>
        </p:nvCxnSpPr>
        <p:spPr>
          <a:xfrm>
            <a:off x="2371826" y="4625988"/>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053736" y="4757372"/>
            <a:ext cx="2509524" cy="85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Presentation template for the rice husk designer pencil demo works, focusing</a:t>
            </a:r>
            <a:endParaRPr lang="zh-CN" altLang="en-US" sz="1100" dirty="0">
              <a:solidFill>
                <a:schemeClr val="bg1"/>
              </a:solidFill>
              <a:cs typeface="+mn-ea"/>
              <a:sym typeface="+mn-lt"/>
            </a:endParaRPr>
          </a:p>
        </p:txBody>
      </p:sp>
      <p:cxnSp>
        <p:nvCxnSpPr>
          <p:cNvPr id="74" name="直接连接符 73"/>
          <p:cNvCxnSpPr/>
          <p:nvPr/>
        </p:nvCxnSpPr>
        <p:spPr>
          <a:xfrm>
            <a:off x="7119812" y="4625988"/>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44830" y="419100"/>
            <a:ext cx="11316970" cy="5077460"/>
          </a:xfrm>
          <a:prstGeom prst="rect">
            <a:avLst/>
          </a:prstGeom>
        </p:spPr>
        <p:txBody>
          <a:bodyPr wrap="square">
            <a:spAutoFit/>
          </a:bodyPr>
          <a:lstStyle/>
          <a:p>
            <a:pPr algn="ctr"/>
            <a:r>
              <a:rPr lang="en-US" altLang="zh-CN" sz="4000" b="1" u="sng" dirty="0">
                <a:ln w="22225">
                  <a:solidFill>
                    <a:srgbClr val="7030A0"/>
                  </a:solidFill>
                  <a:prstDash val="solid"/>
                </a:ln>
                <a:solidFill>
                  <a:schemeClr val="accent2">
                    <a:lumMod val="40000"/>
                    <a:lumOff val="60000"/>
                    <a:lumMod val="40000"/>
                    <a:lumOff val="60000"/>
                  </a:schemeClr>
                </a:solidFill>
                <a:effectLst/>
                <a:latin typeface="BiauKaiHK" panose="03000500000000000000" charset="-122"/>
                <a:ea typeface="BiauKaiHK" panose="03000500000000000000" charset="-122"/>
                <a:cs typeface="Arial Bold" panose="020B0604020202020204" charset="0"/>
                <a:sym typeface="+mn-lt"/>
              </a:rPr>
              <a:t>PhonePe - Partnerships</a:t>
            </a:r>
            <a:endParaRPr lang="en-US" altLang="zh-CN" sz="4000" b="1" u="sng" dirty="0">
              <a:ln w="22225">
                <a:solidFill>
                  <a:srgbClr val="7030A0"/>
                </a:solidFill>
                <a:prstDash val="solid"/>
              </a:ln>
              <a:solidFill>
                <a:schemeClr val="accent2">
                  <a:lumMod val="40000"/>
                  <a:lumOff val="60000"/>
                  <a:lumMod val="40000"/>
                  <a:lumOff val="60000"/>
                </a:schemeClr>
              </a:solidFill>
              <a:effectLst/>
              <a:latin typeface="BiauKaiHK" panose="03000500000000000000" charset="-122"/>
              <a:ea typeface="BiauKaiHK" panose="03000500000000000000" charset="-122"/>
              <a:cs typeface="Arial Bold" panose="020B0604020202020204" charset="0"/>
              <a:sym typeface="+mn-lt"/>
            </a:endParaRPr>
          </a:p>
          <a:p>
            <a:pPr algn="ctr"/>
            <a:endParaRPr lang="en-US" altLang="zh-CN" sz="2400" b="1" u="sng" dirty="0">
              <a:ln w="22225">
                <a:solidFill>
                  <a:srgbClr val="7030A0"/>
                </a:solidFill>
                <a:prstDash val="solid"/>
              </a:ln>
              <a:solidFill>
                <a:schemeClr val="accent2">
                  <a:lumMod val="40000"/>
                  <a:lumOff val="60000"/>
                  <a:lumMod val="40000"/>
                  <a:lumOff val="60000"/>
                </a:schemeClr>
              </a:solidFill>
              <a:effectLst/>
              <a:latin typeface="Arial Bold" panose="020B0604020202020204" charset="0"/>
              <a:cs typeface="Arial Bold" panose="020B0604020202020204" charset="0"/>
              <a:sym typeface="+mn-lt"/>
            </a:endParaRPr>
          </a:p>
          <a:p>
            <a:pPr algn="ctr"/>
            <a:r>
              <a:rPr lang="zh-CN" altLang="en-US" sz="2000" dirty="0">
                <a:solidFill>
                  <a:srgbClr val="FF0000"/>
                </a:solidFill>
                <a:cs typeface="+mn-ea"/>
                <a:sym typeface="+mn-lt"/>
              </a:rPr>
              <a:t>PhonePe has seen many partnerships over the years that it has been operating. Here's a dive into some of the most important ones:</a:t>
            </a:r>
            <a:endParaRPr lang="zh-CN" altLang="en-US" sz="2000" dirty="0">
              <a:solidFill>
                <a:srgbClr val="FF0000"/>
              </a:solidFill>
              <a:cs typeface="+mn-ea"/>
              <a:sym typeface="+mn-lt"/>
            </a:endParaRPr>
          </a:p>
          <a:p>
            <a:pPr algn="ctr"/>
            <a:endParaRPr lang="zh-CN" altLang="en-US" sz="2000" dirty="0">
              <a:solidFill>
                <a:srgbClr val="FF0000"/>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PhonePe partnered with Axis Bank in July 2021 on the UPI multi-bank model. It has already</a:t>
            </a:r>
            <a:r>
              <a:rPr lang="en-US" altLang="zh-CN"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 </a:t>
            </a: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collaborated with Yes Bank.</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Ola collaborated with PhonePe in July 2020 to allow Ola payments through the PhonePe app and wallet.</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PhonePe has partnered with Flipkart to digitize cash-on-delivery payments in July 2021.</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PhonePe became the official payments partner for KBFC in September 2021.</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Edelweiss General Insurance tied up with PhonePe in December 2021 with the aim of offering digital motor insurance products.</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a:p>
            <a:pPr marL="342900" indent="-342900" algn="ctr">
              <a:buFont typeface="Arial" panose="020B0604020202020204" pitchFamily="34" charset="0"/>
              <a:buChar char="•"/>
            </a:pPr>
            <a:r>
              <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rPr>
              <a:t>In April 2022, PhonePe and Extreme IX entered into a strategic partnership with the objective of minimizing latency in the PhonePe app during transactions.</a:t>
            </a:r>
            <a:endParaRPr lang="zh-CN" altLang="en-US" sz="2000" i="1" dirty="0">
              <a:solidFill>
                <a:schemeClr val="tx1"/>
              </a:solidFill>
              <a:effectLst>
                <a:outerShdw blurRad="38100" dist="19050" dir="2700000" algn="tl" rotWithShape="0">
                  <a:schemeClr val="dk1">
                    <a:alpha val="40000"/>
                    <a:alpha val="40000"/>
                  </a:schemeClr>
                </a:outerShdw>
              </a:effectLst>
              <a:latin typeface="Heiti TC Light" panose="02000000000000000000" charset="-122"/>
              <a:ea typeface="Heiti TC Light" panose="02000000000000000000" charset="-122"/>
              <a:cs typeface="+mn-ea"/>
              <a:sym typeface="+mn-lt"/>
            </a:endParaRPr>
          </a:p>
        </p:txBody>
      </p:sp>
      <p:sp>
        <p:nvSpPr>
          <p:cNvPr id="77" name="矩形 76"/>
          <p:cNvSpPr/>
          <p:nvPr/>
        </p:nvSpPr>
        <p:spPr>
          <a:xfrm>
            <a:off x="8483926" y="1945129"/>
            <a:ext cx="2425003" cy="398780"/>
          </a:xfrm>
          <a:prstGeom prst="rect">
            <a:avLst/>
          </a:prstGeom>
        </p:spPr>
        <p:txBody>
          <a:bodyPr wrap="square">
            <a:spAutoFit/>
          </a:bodyPr>
          <a:lstStyle/>
          <a:p>
            <a:pPr algn="ctr"/>
            <a:r>
              <a:rPr lang="en-US" altLang="zh-CN" sz="2000" dirty="0">
                <a:solidFill>
                  <a:schemeClr val="bg1"/>
                </a:solidFill>
                <a:cs typeface="+mn-ea"/>
                <a:sym typeface="+mn-lt"/>
              </a:rPr>
              <a:t>dd Your Title</a:t>
            </a:r>
            <a:endParaRPr lang="zh-CN" altLang="en-US" sz="2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接连接符 61"/>
          <p:cNvCxnSpPr/>
          <p:nvPr/>
        </p:nvCxnSpPr>
        <p:spPr>
          <a:xfrm>
            <a:off x="4674401" y="2448717"/>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484303" y="2433901"/>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8483926" y="1945129"/>
            <a:ext cx="2425003" cy="398780"/>
          </a:xfrm>
          <a:prstGeom prst="rect">
            <a:avLst/>
          </a:prstGeom>
        </p:spPr>
        <p:txBody>
          <a:bodyPr wrap="square">
            <a:spAutoFit/>
          </a:bodyPr>
          <a:lstStyle/>
          <a:p>
            <a:pPr algn="ctr"/>
            <a:r>
              <a:rPr lang="en-US" altLang="zh-CN" sz="2000" dirty="0">
                <a:solidFill>
                  <a:schemeClr val="bg1"/>
                </a:solidFill>
                <a:cs typeface="+mn-ea"/>
                <a:sym typeface="+mn-lt"/>
              </a:rPr>
              <a:t>dd Your Title</a:t>
            </a:r>
            <a:endParaRPr lang="zh-CN" altLang="en-US" sz="2000" dirty="0">
              <a:solidFill>
                <a:schemeClr val="bg1"/>
              </a:solidFill>
              <a:cs typeface="+mn-ea"/>
              <a:sym typeface="+mn-lt"/>
            </a:endParaRPr>
          </a:p>
        </p:txBody>
      </p:sp>
      <p:sp>
        <p:nvSpPr>
          <p:cNvPr id="4" name="Text Box 3"/>
          <p:cNvSpPr txBox="1"/>
          <p:nvPr/>
        </p:nvSpPr>
        <p:spPr>
          <a:xfrm>
            <a:off x="0" y="118745"/>
            <a:ext cx="11993245" cy="60623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lumMod val="65000"/>
                </a:schemeClr>
              </a:contourClr>
            </a:sp3d>
          </a:bodyPr>
          <a:p>
            <a:pPr algn="l"/>
            <a:r>
              <a:rPr lang="en-US" sz="3200" b="1">
                <a:solidFill>
                  <a:schemeClr val="accent3"/>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cs typeface="Arial Bold" panose="020B0604020202020204" charset="0"/>
              </a:rPr>
              <a:t>                    </a:t>
            </a:r>
            <a:r>
              <a:rPr lang="en-US" sz="5400" b="1" u="sng">
                <a:solidFill>
                  <a:srgbClr val="7030A0"/>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cs typeface="Arial Bold" panose="020B0604020202020204" charset="0"/>
              </a:rPr>
              <a:t>PhonePe - Competitors</a:t>
            </a:r>
            <a:endParaRPr lang="en-US" sz="3200" b="1">
              <a:solidFill>
                <a:schemeClr val="accent3"/>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cs typeface="Arial Bold" panose="020B0604020202020204" charset="0"/>
            </a:endParaRPr>
          </a:p>
          <a:p>
            <a:pPr algn="l"/>
            <a:endParaRPr lang="en-US">
              <a:solidFill>
                <a:schemeClr val="accent3"/>
              </a:solidFill>
              <a:effectLst>
                <a:outerShdw blurRad="38100" dist="19050" dir="2700000" algn="tl" rotWithShape="0">
                  <a:schemeClr val="dk1">
                    <a:alpha val="40000"/>
                    <a:alpha val="40000"/>
                  </a:schemeClr>
                </a:outerShdw>
              </a:effectLst>
              <a:latin typeface="Arial" panose="020B0604020202020204" pitchFamily="34" charset="0"/>
              <a:cs typeface="Arial" panose="020B0604020202020204" pitchFamily="34" charset="0"/>
            </a:endParaRPr>
          </a:p>
          <a:p>
            <a:pPr algn="l"/>
            <a:r>
              <a:rPr lang="en-US" sz="2000" b="1">
                <a:solidFill>
                  <a:schemeClr val="accent3"/>
                </a:solidFill>
                <a:effectLst/>
                <a:latin typeface="Arial" panose="020B0604020202020204" pitchFamily="34" charset="0"/>
                <a:cs typeface="Arial" panose="020B0604020202020204" pitchFamily="34" charset="0"/>
              </a:rPr>
              <a:t>The top competitors of PhonePe include Google Pay, Amazon Pay, Whatsapp Pay, Juspay, Paytm, MobiKwik, BharatPe, and more.</a:t>
            </a:r>
            <a:endParaRPr lang="en-US" sz="2000" b="1">
              <a:solidFill>
                <a:schemeClr val="accent3"/>
              </a:solidFill>
              <a:effectLst/>
              <a:latin typeface="Arial" panose="020B0604020202020204" pitchFamily="34" charset="0"/>
              <a:cs typeface="Arial" panose="020B0604020202020204" pitchFamily="34" charset="0"/>
            </a:endParaRPr>
          </a:p>
          <a:p>
            <a:pPr indent="0" algn="l">
              <a:buFont typeface="+mj-lt"/>
              <a:buNone/>
            </a:pPr>
            <a:endParaRPr lang="en-US" sz="2000" b="1">
              <a:solidFill>
                <a:schemeClr val="accent3"/>
              </a:solidFill>
              <a:effectLst/>
              <a:latin typeface="Kaiti TC Bold" panose="02010600040101010101" charset="-122"/>
              <a:ea typeface="Kaiti TC Bold" panose="02010600040101010101" charset="-122"/>
              <a:cs typeface="Arial Bold" panose="020B0604020202020204" charset="0"/>
            </a:endParaRPr>
          </a:p>
          <a:p>
            <a:pPr marL="342900" indent="-342900" algn="l">
              <a:buFont typeface="+mj-lt"/>
              <a:buAutoNum type="arabicPeriod"/>
            </a:pPr>
            <a:endParaRPr lang="en-US" sz="1600" b="1">
              <a:solidFill>
                <a:schemeClr val="accent3"/>
              </a:solidFill>
              <a:effectLst>
                <a:outerShdw blurRad="38100" dist="19050" dir="2700000" algn="tl" rotWithShape="0">
                  <a:schemeClr val="dk1">
                    <a:alpha val="40000"/>
                    <a:alpha val="40000"/>
                  </a:schemeClr>
                </a:outerShdw>
              </a:effectLst>
              <a:latin typeface="Kaiti TC Bold" panose="02010600040101010101" charset="-122"/>
              <a:ea typeface="Kaiti TC Bold" panose="02010600040101010101" charset="-122"/>
              <a:cs typeface="Arial Bold" panose="020B0604020202020204" charset="0"/>
            </a:endParaRPr>
          </a:p>
          <a:p>
            <a:pPr marL="342900" indent="-342900" algn="l">
              <a:buFont typeface="+mj-lt"/>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GPay is a Google-developed digital wallet platform and online payment service. Released in 2011, GooglePay initially offers contactless payment options.</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Amazon Pay was founded in 2007 and serves as an online payment processing service owned by Amazon, headquartered in Seattle.</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Whatsapp Pay is a payments service provider powered by the social media giant Facebook, which owns Whatsapp, to help users send and receive money while chatting.</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Juspay is an online platform used for mobile-based payments. Juspay was founded in 2012.</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Paytm is a pioneer of the Indian eCommerce payment system. It is a financial technology company. Paytm was founded in 2010.</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MobiKwik is an Indian company. It has a mobile phone-based payment system. MobiKwik was founded in 2009.</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rPr>
              <a:t>BharatPe is a platform, particularly for retailers and businesses. It is a QR-based payment app. The company was founded in 2018.</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Bo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4">
                                            <p:txEl>
                                              <p:pRg st="5" end="5"/>
                                            </p:txEl>
                                          </p:spTgt>
                                        </p:tgtEl>
                                        <p:attrNameLst>
                                          <p:attrName>ppt_y</p:attrName>
                                        </p:attrNameLst>
                                      </p:cBhvr>
                                      <p:tavLst>
                                        <p:tav tm="0">
                                          <p:val>
                                            <p:strVal val="1+#ppt_h/2"/>
                                          </p:val>
                                        </p:tav>
                                        <p:tav tm="100000">
                                          <p:val>
                                            <p:strVal val="#ppt_y"/>
                                          </p:val>
                                        </p:tav>
                                      </p:tavLst>
                                    </p:anim>
                                  </p:childTnLst>
                                </p:cTn>
                              </p:par>
                              <p:par>
                                <p:cTn id="19" presetID="7" presetClass="entr" presetSubtype="4"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4">
                                            <p:txEl>
                                              <p:pRg st="6" end="6"/>
                                            </p:txEl>
                                          </p:spTgt>
                                        </p:tgtEl>
                                        <p:attrNameLst>
                                          <p:attrName>ppt_y</p:attrName>
                                        </p:attrNameLst>
                                      </p:cBhvr>
                                      <p:tavLst>
                                        <p:tav tm="0">
                                          <p:val>
                                            <p:strVal val="1+#ppt_h/2"/>
                                          </p:val>
                                        </p:tav>
                                        <p:tav tm="100000">
                                          <p:val>
                                            <p:strVal val="#ppt_y"/>
                                          </p:val>
                                        </p:tav>
                                      </p:tavLst>
                                    </p:anim>
                                  </p:childTnLst>
                                </p:cTn>
                              </p:par>
                              <p:par>
                                <p:cTn id="23" presetID="7" presetClass="entr" presetSubtype="4"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4">
                                            <p:txEl>
                                              <p:pRg st="7" end="7"/>
                                            </p:txEl>
                                          </p:spTgt>
                                        </p:tgtEl>
                                        <p:attrNameLst>
                                          <p:attrName>ppt_y</p:attrName>
                                        </p:attrNameLst>
                                      </p:cBhvr>
                                      <p:tavLst>
                                        <p:tav tm="0">
                                          <p:val>
                                            <p:strVal val="1+#ppt_h/2"/>
                                          </p:val>
                                        </p:tav>
                                        <p:tav tm="100000">
                                          <p:val>
                                            <p:strVal val="#ppt_y"/>
                                          </p:val>
                                        </p:tav>
                                      </p:tavLst>
                                    </p:anim>
                                  </p:childTnLst>
                                </p:cTn>
                              </p:par>
                              <p:par>
                                <p:cTn id="27" presetID="7" presetClass="entr" presetSubtype="4"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0" fill="hold"/>
                                        <p:tgtEl>
                                          <p:spTgt spid="4">
                                            <p:txEl>
                                              <p:pRg st="8" end="8"/>
                                            </p:txEl>
                                          </p:spTgt>
                                        </p:tgtEl>
                                        <p:attrNameLst>
                                          <p:attrName>ppt_y</p:attrName>
                                        </p:attrNameLst>
                                      </p:cBhvr>
                                      <p:tavLst>
                                        <p:tav tm="0">
                                          <p:val>
                                            <p:strVal val="1+#ppt_h/2"/>
                                          </p:val>
                                        </p:tav>
                                        <p:tav tm="100000">
                                          <p:val>
                                            <p:strVal val="#ppt_y"/>
                                          </p:val>
                                        </p:tav>
                                      </p:tavLst>
                                    </p:anim>
                                  </p:childTnLst>
                                </p:cTn>
                              </p:par>
                              <p:par>
                                <p:cTn id="31" presetID="7" presetClass="entr" presetSubtype="4"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 calcmode="lin" valueType="num">
                                      <p:cBhvr additive="base">
                                        <p:cTn id="33" dur="50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4" dur="5000" fill="hold"/>
                                        <p:tgtEl>
                                          <p:spTgt spid="4">
                                            <p:txEl>
                                              <p:pRg st="9" end="9"/>
                                            </p:txEl>
                                          </p:spTgt>
                                        </p:tgtEl>
                                        <p:attrNameLst>
                                          <p:attrName>ppt_y</p:attrName>
                                        </p:attrNameLst>
                                      </p:cBhvr>
                                      <p:tavLst>
                                        <p:tav tm="0">
                                          <p:val>
                                            <p:strVal val="1+#ppt_h/2"/>
                                          </p:val>
                                        </p:tav>
                                        <p:tav tm="100000">
                                          <p:val>
                                            <p:strVal val="#ppt_y"/>
                                          </p:val>
                                        </p:tav>
                                      </p:tavLst>
                                    </p:anim>
                                  </p:childTnLst>
                                </p:cTn>
                              </p:par>
                              <p:par>
                                <p:cTn id="35" presetID="7" presetClass="entr" presetSubtype="4"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4">
                                            <p:txEl>
                                              <p:pRg st="10" end="10"/>
                                            </p:txEl>
                                          </p:spTgt>
                                        </p:tgtEl>
                                        <p:attrNameLst>
                                          <p:attrName>ppt_y</p:attrName>
                                        </p:attrNameLst>
                                      </p:cBhvr>
                                      <p:tavLst>
                                        <p:tav tm="0">
                                          <p:val>
                                            <p:strVal val="1+#ppt_h/2"/>
                                          </p:val>
                                        </p:tav>
                                        <p:tav tm="100000">
                                          <p:val>
                                            <p:strVal val="#ppt_y"/>
                                          </p:val>
                                        </p:tav>
                                      </p:tavLst>
                                    </p:anim>
                                  </p:childTnLst>
                                </p:cTn>
                              </p:par>
                              <p:par>
                                <p:cTn id="39" presetID="7" presetClass="entr" presetSubtype="4"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 calcmode="lin" valueType="num">
                                      <p:cBhvr additive="base">
                                        <p:cTn id="41" dur="50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2" dur="50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接连接符 61"/>
          <p:cNvCxnSpPr/>
          <p:nvPr/>
        </p:nvCxnSpPr>
        <p:spPr>
          <a:xfrm>
            <a:off x="4674401" y="2448717"/>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484303" y="2433901"/>
            <a:ext cx="377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8483926" y="1945129"/>
            <a:ext cx="2425003" cy="398780"/>
          </a:xfrm>
          <a:prstGeom prst="rect">
            <a:avLst/>
          </a:prstGeom>
        </p:spPr>
        <p:txBody>
          <a:bodyPr wrap="square">
            <a:spAutoFit/>
          </a:bodyPr>
          <a:lstStyle/>
          <a:p>
            <a:pPr algn="ctr"/>
            <a:r>
              <a:rPr lang="en-US" altLang="zh-CN" sz="2000" dirty="0">
                <a:solidFill>
                  <a:schemeClr val="bg1"/>
                </a:solidFill>
                <a:cs typeface="+mn-ea"/>
                <a:sym typeface="+mn-lt"/>
              </a:rPr>
              <a:t>dd Your Title</a:t>
            </a:r>
            <a:endParaRPr lang="zh-CN" altLang="en-US" sz="2000" dirty="0">
              <a:solidFill>
                <a:schemeClr val="bg1"/>
              </a:solidFill>
              <a:cs typeface="+mn-ea"/>
              <a:sym typeface="+mn-lt"/>
            </a:endParaRPr>
          </a:p>
        </p:txBody>
      </p:sp>
      <p:sp>
        <p:nvSpPr>
          <p:cNvPr id="2" name="Text Box 1"/>
          <p:cNvSpPr txBox="1"/>
          <p:nvPr/>
        </p:nvSpPr>
        <p:spPr>
          <a:xfrm>
            <a:off x="0" y="114935"/>
            <a:ext cx="12192000" cy="4769485"/>
          </a:xfrm>
          <a:prstGeom prst="rect">
            <a:avLst/>
          </a:prstGeom>
          <a:noFill/>
        </p:spPr>
        <p:txBody>
          <a:bodyPr wrap="square" rtlCol="0">
            <a:spAutoFit/>
          </a:bodyPr>
          <a:p>
            <a:pPr algn="l"/>
            <a:r>
              <a:rPr lang="en-US" sz="3200" b="1">
                <a:solidFill>
                  <a:schemeClr val="tx1"/>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rPr>
              <a:t>                </a:t>
            </a:r>
            <a:r>
              <a:rPr lang="en-US" sz="4000" b="1" u="sng">
                <a:solidFill>
                  <a:srgbClr val="7030A0"/>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rPr>
              <a:t>PhonePe - Awards and Achievements</a:t>
            </a:r>
            <a:endParaRPr lang="en-US" sz="3200" b="1">
              <a:solidFill>
                <a:schemeClr val="tx1"/>
              </a:solidFill>
              <a:effectLst>
                <a:outerShdw blurRad="38100" dist="19050" dir="2700000" algn="tl" rotWithShape="0">
                  <a:schemeClr val="dk1">
                    <a:alpha val="40000"/>
                    <a:alpha val="40000"/>
                  </a:schemeClr>
                </a:outerShdw>
              </a:effectLst>
              <a:latin typeface="BiauKaiHK" panose="03000500000000000000" charset="-122"/>
              <a:ea typeface="BiauKaiHK" panose="03000500000000000000" charset="-122"/>
            </a:endParaRPr>
          </a:p>
          <a:p>
            <a:pPr algn="l"/>
            <a:endParaRPr lang="en-US" b="1">
              <a:solidFill>
                <a:srgbClr val="FF0000"/>
              </a:solidFill>
              <a:latin typeface="Arial Bold" panose="020B0604020202020204" charset="0"/>
              <a:cs typeface="Arial Bold" panose="020B0604020202020204" charset="0"/>
            </a:endParaRPr>
          </a:p>
          <a:p>
            <a:pPr algn="l"/>
            <a:r>
              <a:rPr lang="en-US" sz="2400" b="1">
                <a:solidFill>
                  <a:srgbClr val="FF0000"/>
                </a:solidFill>
                <a:latin typeface="Arial Bold" panose="020B0604020202020204" charset="0"/>
                <a:cs typeface="Arial Bold" panose="020B0604020202020204" charset="0"/>
              </a:rPr>
              <a:t>Some of the prominent awards and achievements received by PhonePe include:</a:t>
            </a:r>
            <a:endParaRPr lang="en-US" sz="2400" b="1">
              <a:solidFill>
                <a:srgbClr val="FF0000"/>
              </a:solidFill>
              <a:latin typeface="Arial Bold" panose="020B0604020202020204" charset="0"/>
              <a:cs typeface="Arial Bold" panose="020B0604020202020204" charset="0"/>
            </a:endParaRPr>
          </a:p>
          <a:p>
            <a:pPr marL="342900" indent="-342900" algn="l">
              <a:buFont typeface="+mj-lt"/>
              <a:buAutoNum type="arabicPeriod"/>
            </a:pPr>
            <a:endParaRPr lang="en-US" sz="2400">
              <a:solidFill>
                <a:schemeClr val="tx1"/>
              </a:solidFill>
              <a:effectLst>
                <a:outerShdw blurRad="38100" dist="19050" dir="2700000" algn="tl" rotWithShape="0">
                  <a:schemeClr val="dk1">
                    <a:alpha val="40000"/>
                    <a:alpha val="40000"/>
                  </a:schemeClr>
                </a:outerShdw>
              </a:effectLst>
              <a:latin typeface="BiauKaiTC" panose="03000500000000000000" charset="-122"/>
              <a:ea typeface="BiauKaiTC" panose="03000500000000000000" charset="-122"/>
              <a:cs typeface="Arial" panose="020B0604020202020204" pitchFamily="34" charset="0"/>
            </a:endParaRPr>
          </a:p>
          <a:p>
            <a:pPr marL="342900" indent="-342900" algn="l">
              <a:buFont typeface="+mj-lt"/>
              <a:buAutoNum type="arabicPeriod"/>
            </a:pPr>
            <a:endParaRPr lang="en-US">
              <a:solidFill>
                <a:schemeClr val="tx1"/>
              </a:solidFill>
              <a:effectLst>
                <a:outerShdw blurRad="38100" dist="19050" dir="2700000" algn="tl" rotWithShape="0">
                  <a:schemeClr val="dk1">
                    <a:alpha val="40000"/>
                    <a:alpha val="40000"/>
                  </a:schemeClr>
                </a:outerShdw>
              </a:effectLst>
              <a:latin typeface="BiauKaiTC" panose="03000500000000000000" charset="-122"/>
              <a:ea typeface="BiauKaiTC" panose="03000500000000000000" charset="-122"/>
              <a:cs typeface="Arial" panose="020B0604020202020204" pitchFamily="34" charset="0"/>
            </a:endParaRPr>
          </a:p>
          <a:p>
            <a:pPr marL="342900" indent="-342900" algn="l">
              <a:buFont typeface="+mj-lt"/>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Recognition by the National Payments Corporation of India (NPCI) for driving the largest number of merchant transactions on the UPI network in 2018.</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Font typeface="+mj-lt"/>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Best Mobile Payment Product or Service Category at the IAMAI India Digital Awards 2019.</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Excellence in the Insurtech category at Assocham's Fintech and Digital Payments Awards 2021.</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Winner at the Third ET BFSI Innovation Tribe Virtual Summit &amp; Awards (APAC edition).</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Winner at the 8th Annual India Retail and e-Retail Awards 2019.</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Winner at the IAMAI 9th India Digital Awards 2019.</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Best BFSI Brand 2023 at The Economic Times Best BFSI Brands Conclave.</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a:p>
            <a:pPr marL="342900" indent="-342900" algn="l">
              <a:buAutoNum type="arabicPeriod"/>
            </a:pPr>
            <a:r>
              <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rPr>
              <a:t>Best Payment Solutions and Best Insurtech of the Year at the BW Festival of Fintech 2023.</a:t>
            </a:r>
            <a:endParaRPr lang="en-US" sz="2000">
              <a:solidFill>
                <a:schemeClr val="tx1"/>
              </a:solidFill>
              <a:effectLst>
                <a:outerShdw blurRad="38100" dist="19050" dir="2700000" algn="tl" rotWithShape="0">
                  <a:schemeClr val="dk1">
                    <a:alpha val="40000"/>
                    <a:alpha val="40000"/>
                  </a:schemeClr>
                </a:outerShdw>
              </a:effectLst>
              <a:latin typeface="HanziPen SC Regular" panose="03000300000000000000" charset="-122"/>
              <a:ea typeface="HanziPen SC Regular" panose="030003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diamond(in)">
                                      <p:cBhvr>
                                        <p:cTn id="17" dur="2000"/>
                                        <p:tgtEl>
                                          <p:spTgt spid="2">
                                            <p:txEl>
                                              <p:pRg st="5" end="5"/>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diamond(in)">
                                      <p:cBhvr>
                                        <p:cTn id="20" dur="2000"/>
                                        <p:tgtEl>
                                          <p:spTgt spid="2">
                                            <p:txEl>
                                              <p:pRg st="6" end="6"/>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diamond(in)">
                                      <p:cBhvr>
                                        <p:cTn id="23" dur="2000"/>
                                        <p:tgtEl>
                                          <p:spTgt spid="2">
                                            <p:txEl>
                                              <p:pRg st="7" end="7"/>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diamond(in)">
                                      <p:cBhvr>
                                        <p:cTn id="26" dur="2000"/>
                                        <p:tgtEl>
                                          <p:spTgt spid="2">
                                            <p:txEl>
                                              <p:pRg st="8" end="8"/>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diamond(in)">
                                      <p:cBhvr>
                                        <p:cTn id="29" dur="2000"/>
                                        <p:tgtEl>
                                          <p:spTgt spid="2">
                                            <p:txEl>
                                              <p:pRg st="9" end="9"/>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diamond(in)">
                                      <p:cBhvr>
                                        <p:cTn id="32" dur="2000"/>
                                        <p:tgtEl>
                                          <p:spTgt spid="2">
                                            <p:txEl>
                                              <p:pRg st="10" end="10"/>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diamond(in)">
                                      <p:cBhvr>
                                        <p:cTn id="35" dur="2000"/>
                                        <p:tgtEl>
                                          <p:spTgt spid="2">
                                            <p:txEl>
                                              <p:pRg st="11" end="11"/>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
                                            <p:txEl>
                                              <p:pRg st="12" end="12"/>
                                            </p:txEl>
                                          </p:spTgt>
                                        </p:tgtEl>
                                        <p:attrNameLst>
                                          <p:attrName>style.visibility</p:attrName>
                                        </p:attrNameLst>
                                      </p:cBhvr>
                                      <p:to>
                                        <p:strVal val="visible"/>
                                      </p:to>
                                    </p:set>
                                    <p:animEffect transition="in" filter="diamond(in)">
                                      <p:cBhvr>
                                        <p:cTn id="38"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710" y="134620"/>
            <a:ext cx="5048250" cy="7000240"/>
          </a:xfrm>
          <a:prstGeom prst="rect">
            <a:avLst/>
          </a:prstGeom>
        </p:spPr>
      </p:pic>
      <p:sp>
        <p:nvSpPr>
          <p:cNvPr id="68" name="矩形 67"/>
          <p:cNvSpPr/>
          <p:nvPr/>
        </p:nvSpPr>
        <p:spPr>
          <a:xfrm>
            <a:off x="6243955" y="2055495"/>
            <a:ext cx="5610860" cy="4123055"/>
          </a:xfrm>
          <a:prstGeom prst="rect">
            <a:avLst/>
          </a:prstGeom>
        </p:spPr>
        <p:txBody>
          <a:bodyPr wrap="square">
            <a:spAutoFit/>
          </a:bodyPr>
          <a:lstStyle/>
          <a:p>
            <a:r>
              <a:rPr lang="zh-CN" altLang="en-US" sz="2800" b="1" i="1" u="sng" dirty="0">
                <a:ln w="22225">
                  <a:solidFill>
                    <a:srgbClr val="7030A0"/>
                  </a:solidFill>
                  <a:prstDash val="solid"/>
                </a:ln>
                <a:solidFill>
                  <a:schemeClr val="accent2">
                    <a:lumMod val="40000"/>
                    <a:lumOff val="60000"/>
                    <a:lumMod val="40000"/>
                    <a:lumOff val="60000"/>
                  </a:schemeClr>
                </a:solidFill>
                <a:effectLst/>
                <a:latin typeface="BiauKaiTC" panose="03000500000000000000" charset="-122"/>
                <a:ea typeface="BiauKaiTC" panose="03000500000000000000" charset="-122"/>
                <a:cs typeface="Arial Bold Italic" panose="020B0604020202020204" charset="0"/>
                <a:sym typeface="+mn-lt"/>
              </a:rPr>
              <a:t>PhonePe - Future Plans</a:t>
            </a:r>
            <a:endParaRPr lang="zh-CN" altLang="en-US" sz="2800" b="1" i="1" u="sng" dirty="0">
              <a:ln w="22225">
                <a:solidFill>
                  <a:srgbClr val="7030A0"/>
                </a:solidFill>
                <a:prstDash val="solid"/>
              </a:ln>
              <a:solidFill>
                <a:schemeClr val="accent2">
                  <a:lumMod val="40000"/>
                  <a:lumOff val="60000"/>
                  <a:lumMod val="40000"/>
                  <a:lumOff val="60000"/>
                </a:schemeClr>
              </a:solidFill>
              <a:effectLst/>
              <a:latin typeface="BiauKaiTC" panose="03000500000000000000" charset="-122"/>
              <a:ea typeface="BiauKaiTC" panose="03000500000000000000" charset="-122"/>
              <a:cs typeface="Arial Bold Italic" panose="020B0604020202020204" charset="0"/>
              <a:sym typeface="+mn-lt"/>
            </a:endParaRPr>
          </a:p>
          <a:p>
            <a:r>
              <a:rPr lang="zh-CN" altLang="en-US" b="1" i="1" dirty="0">
                <a:solidFill>
                  <a:srgbClr val="FF0000"/>
                </a:solidFill>
                <a:latin typeface="Kaiti TC Bold Italic" charset="0"/>
                <a:cs typeface="Kaiti TC Bold Italic" charset="0"/>
                <a:sym typeface="+mn-lt"/>
              </a:rPr>
              <a:t>PhonePe has ambitious plans for the future, including aiming for an IPO in 2024–2025. The company seeks to leverage its strong user base, innovative technologies, and strategic partnerships to drive growth and expand its market presence. With a focus on seamless payments and financial inclusion, PhonePe aims to enhance its product offerings, expand its merchant network, and provide a comprehensive ecosystem of services. Going public will provide additional opportunities for investment and propel the company's expansion plans in the competitive digital payments landscape.</a:t>
            </a:r>
            <a:endParaRPr lang="zh-CN" altLang="en-US" b="1" i="1" dirty="0">
              <a:solidFill>
                <a:srgbClr val="FF0000"/>
              </a:solidFill>
              <a:latin typeface="Kaiti TC Bold Italic" charset="0"/>
              <a:cs typeface="Kaiti TC Bold Italic" charset="0"/>
              <a:sym typeface="+mn-lt"/>
            </a:endParaRPr>
          </a:p>
        </p:txBody>
      </p:sp>
      <p:pic>
        <p:nvPicPr>
          <p:cNvPr id="2" name="Picture 1"/>
          <p:cNvPicPr>
            <a:picLocks noChangeAspect="1"/>
          </p:cNvPicPr>
          <p:nvPr/>
        </p:nvPicPr>
        <p:blipFill>
          <a:blip r:embed="rId2"/>
          <a:stretch>
            <a:fillRect/>
          </a:stretch>
        </p:blipFill>
        <p:spPr>
          <a:xfrm>
            <a:off x="909955" y="1129030"/>
            <a:ext cx="3667125" cy="4855210"/>
          </a:xfrm>
          <a:prstGeom prst="rect">
            <a:avLst/>
          </a:prstGeom>
        </p:spPr>
      </p:pic>
      <p:pic>
        <p:nvPicPr>
          <p:cNvPr id="47" name="Picture 46"/>
          <p:cNvPicPr>
            <a:picLocks noChangeAspect="1"/>
          </p:cNvPicPr>
          <p:nvPr/>
        </p:nvPicPr>
        <p:blipFill>
          <a:blip r:embed="rId3"/>
          <a:stretch>
            <a:fillRect/>
          </a:stretch>
        </p:blipFill>
        <p:spPr>
          <a:xfrm>
            <a:off x="6243955" y="246380"/>
            <a:ext cx="4621530" cy="1735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0" fill="hold"/>
                                        <p:tgtEl>
                                          <p:spTgt spid="68"/>
                                        </p:tgtEl>
                                        <p:attrNameLst>
                                          <p:attrName>ppt_x</p:attrName>
                                        </p:attrNameLst>
                                      </p:cBhvr>
                                      <p:tavLst>
                                        <p:tav tm="0">
                                          <p:val>
                                            <p:strVal val="#ppt_x"/>
                                          </p:val>
                                        </p:tav>
                                        <p:tav tm="100000">
                                          <p:val>
                                            <p:strVal val="#ppt_x"/>
                                          </p:val>
                                        </p:tav>
                                      </p:tavLst>
                                    </p:anim>
                                    <p:anim calcmode="lin" valueType="num">
                                      <p:cBhvr additive="base">
                                        <p:cTn id="23" dur="50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07975"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5943260" y="1485040"/>
            <a:ext cx="43248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泪滴形 49"/>
          <p:cNvSpPr/>
          <p:nvPr/>
        </p:nvSpPr>
        <p:spPr>
          <a:xfrm rot="5318675" flipH="1">
            <a:off x="4627177" y="3750898"/>
            <a:ext cx="1366373" cy="1366373"/>
          </a:xfrm>
          <a:prstGeom prst="teardrop">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Freeform 33"/>
          <p:cNvSpPr>
            <a:spLocks noEditPoints="1"/>
          </p:cNvSpPr>
          <p:nvPr/>
        </p:nvSpPr>
        <p:spPr bwMode="auto">
          <a:xfrm>
            <a:off x="5113831" y="4204481"/>
            <a:ext cx="393065" cy="459206"/>
          </a:xfrm>
          <a:custGeom>
            <a:avLst/>
            <a:gdLst>
              <a:gd name="T0" fmla="*/ 134 w 160"/>
              <a:gd name="T1" fmla="*/ 29 h 187"/>
              <a:gd name="T2" fmla="*/ 129 w 160"/>
              <a:gd name="T3" fmla="*/ 21 h 187"/>
              <a:gd name="T4" fmla="*/ 99 w 160"/>
              <a:gd name="T5" fmla="*/ 8 h 187"/>
              <a:gd name="T6" fmla="*/ 60 w 160"/>
              <a:gd name="T7" fmla="*/ 8 h 187"/>
              <a:gd name="T8" fmla="*/ 30 w 160"/>
              <a:gd name="T9" fmla="*/ 21 h 187"/>
              <a:gd name="T10" fmla="*/ 26 w 160"/>
              <a:gd name="T11" fmla="*/ 29 h 187"/>
              <a:gd name="T12" fmla="*/ 0 w 160"/>
              <a:gd name="T13" fmla="*/ 36 h 187"/>
              <a:gd name="T14" fmla="*/ 7 w 160"/>
              <a:gd name="T15" fmla="*/ 187 h 187"/>
              <a:gd name="T16" fmla="*/ 160 w 160"/>
              <a:gd name="T17" fmla="*/ 180 h 187"/>
              <a:gd name="T18" fmla="*/ 153 w 160"/>
              <a:gd name="T19" fmla="*/ 29 h 187"/>
              <a:gd name="T20" fmla="*/ 66 w 160"/>
              <a:gd name="T21" fmla="*/ 14 h 187"/>
              <a:gd name="T22" fmla="*/ 93 w 160"/>
              <a:gd name="T23" fmla="*/ 14 h 187"/>
              <a:gd name="T24" fmla="*/ 62 w 160"/>
              <a:gd name="T25" fmla="*/ 21 h 187"/>
              <a:gd name="T26" fmla="*/ 34 w 160"/>
              <a:gd name="T27" fmla="*/ 29 h 187"/>
              <a:gd name="T28" fmla="*/ 125 w 160"/>
              <a:gd name="T29" fmla="*/ 29 h 187"/>
              <a:gd name="T30" fmla="*/ 34 w 160"/>
              <a:gd name="T31" fmla="*/ 43 h 187"/>
              <a:gd name="T32" fmla="*/ 146 w 160"/>
              <a:gd name="T33" fmla="*/ 173 h 187"/>
              <a:gd name="T34" fmla="*/ 14 w 160"/>
              <a:gd name="T35" fmla="*/ 173 h 187"/>
              <a:gd name="T36" fmla="*/ 26 w 160"/>
              <a:gd name="T37" fmla="*/ 43 h 187"/>
              <a:gd name="T38" fmla="*/ 30 w 160"/>
              <a:gd name="T39" fmla="*/ 51 h 187"/>
              <a:gd name="T40" fmla="*/ 134 w 160"/>
              <a:gd name="T41" fmla="*/ 47 h 187"/>
              <a:gd name="T42" fmla="*/ 146 w 160"/>
              <a:gd name="T43" fmla="*/ 43 h 187"/>
              <a:gd name="T44" fmla="*/ 38 w 160"/>
              <a:gd name="T45" fmla="*/ 103 h 187"/>
              <a:gd name="T46" fmla="*/ 31 w 160"/>
              <a:gd name="T47" fmla="*/ 110 h 187"/>
              <a:gd name="T48" fmla="*/ 45 w 160"/>
              <a:gd name="T49" fmla="*/ 110 h 187"/>
              <a:gd name="T50" fmla="*/ 38 w 160"/>
              <a:gd name="T51" fmla="*/ 133 h 187"/>
              <a:gd name="T52" fmla="*/ 31 w 160"/>
              <a:gd name="T53" fmla="*/ 140 h 187"/>
              <a:gd name="T54" fmla="*/ 45 w 160"/>
              <a:gd name="T55" fmla="*/ 140 h 187"/>
              <a:gd name="T56" fmla="*/ 121 w 160"/>
              <a:gd name="T57" fmla="*/ 76 h 187"/>
              <a:gd name="T58" fmla="*/ 59 w 160"/>
              <a:gd name="T59" fmla="*/ 76 h 187"/>
              <a:gd name="T60" fmla="*/ 59 w 160"/>
              <a:gd name="T61" fmla="*/ 85 h 187"/>
              <a:gd name="T62" fmla="*/ 125 w 160"/>
              <a:gd name="T63" fmla="*/ 81 h 187"/>
              <a:gd name="T64" fmla="*/ 38 w 160"/>
              <a:gd name="T65" fmla="*/ 74 h 187"/>
              <a:gd name="T66" fmla="*/ 31 w 160"/>
              <a:gd name="T67" fmla="*/ 81 h 187"/>
              <a:gd name="T68" fmla="*/ 45 w 160"/>
              <a:gd name="T69" fmla="*/ 81 h 187"/>
              <a:gd name="T70" fmla="*/ 121 w 160"/>
              <a:gd name="T71" fmla="*/ 136 h 187"/>
              <a:gd name="T72" fmla="*/ 59 w 160"/>
              <a:gd name="T73" fmla="*/ 136 h 187"/>
              <a:gd name="T74" fmla="*/ 59 w 160"/>
              <a:gd name="T75" fmla="*/ 144 h 187"/>
              <a:gd name="T76" fmla="*/ 125 w 160"/>
              <a:gd name="T77" fmla="*/ 140 h 187"/>
              <a:gd name="T78" fmla="*/ 121 w 160"/>
              <a:gd name="T79" fmla="*/ 106 h 187"/>
              <a:gd name="T80" fmla="*/ 59 w 160"/>
              <a:gd name="T81" fmla="*/ 106 h 187"/>
              <a:gd name="T82" fmla="*/ 59 w 160"/>
              <a:gd name="T83" fmla="*/ 115 h 187"/>
              <a:gd name="T84" fmla="*/ 125 w 160"/>
              <a:gd name="T85" fmla="*/ 11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87">
                <a:moveTo>
                  <a:pt x="153" y="29"/>
                </a:moveTo>
                <a:cubicBezTo>
                  <a:pt x="134" y="29"/>
                  <a:pt x="134" y="29"/>
                  <a:pt x="134" y="29"/>
                </a:cubicBezTo>
                <a:cubicBezTo>
                  <a:pt x="134" y="25"/>
                  <a:pt x="134" y="25"/>
                  <a:pt x="134" y="25"/>
                </a:cubicBezTo>
                <a:cubicBezTo>
                  <a:pt x="134" y="23"/>
                  <a:pt x="132" y="21"/>
                  <a:pt x="129" y="21"/>
                </a:cubicBezTo>
                <a:cubicBezTo>
                  <a:pt x="107" y="21"/>
                  <a:pt x="107" y="21"/>
                  <a:pt x="107" y="21"/>
                </a:cubicBezTo>
                <a:cubicBezTo>
                  <a:pt x="105" y="16"/>
                  <a:pt x="103" y="11"/>
                  <a:pt x="99" y="8"/>
                </a:cubicBezTo>
                <a:cubicBezTo>
                  <a:pt x="94" y="3"/>
                  <a:pt x="87" y="0"/>
                  <a:pt x="80" y="0"/>
                </a:cubicBezTo>
                <a:cubicBezTo>
                  <a:pt x="72" y="0"/>
                  <a:pt x="65" y="3"/>
                  <a:pt x="60" y="8"/>
                </a:cubicBezTo>
                <a:cubicBezTo>
                  <a:pt x="57" y="11"/>
                  <a:pt x="54" y="16"/>
                  <a:pt x="53" y="21"/>
                </a:cubicBezTo>
                <a:cubicBezTo>
                  <a:pt x="30" y="21"/>
                  <a:pt x="30" y="21"/>
                  <a:pt x="30" y="21"/>
                </a:cubicBezTo>
                <a:cubicBezTo>
                  <a:pt x="28" y="21"/>
                  <a:pt x="26" y="23"/>
                  <a:pt x="26" y="25"/>
                </a:cubicBezTo>
                <a:cubicBezTo>
                  <a:pt x="26" y="29"/>
                  <a:pt x="26" y="29"/>
                  <a:pt x="26" y="29"/>
                </a:cubicBezTo>
                <a:cubicBezTo>
                  <a:pt x="7" y="29"/>
                  <a:pt x="7" y="29"/>
                  <a:pt x="7" y="29"/>
                </a:cubicBezTo>
                <a:cubicBezTo>
                  <a:pt x="3" y="29"/>
                  <a:pt x="0" y="32"/>
                  <a:pt x="0" y="36"/>
                </a:cubicBezTo>
                <a:cubicBezTo>
                  <a:pt x="0" y="180"/>
                  <a:pt x="0" y="180"/>
                  <a:pt x="0" y="180"/>
                </a:cubicBezTo>
                <a:cubicBezTo>
                  <a:pt x="0" y="184"/>
                  <a:pt x="3" y="187"/>
                  <a:pt x="7" y="187"/>
                </a:cubicBezTo>
                <a:cubicBezTo>
                  <a:pt x="153" y="187"/>
                  <a:pt x="153" y="187"/>
                  <a:pt x="153" y="187"/>
                </a:cubicBezTo>
                <a:cubicBezTo>
                  <a:pt x="157" y="187"/>
                  <a:pt x="160" y="184"/>
                  <a:pt x="160" y="180"/>
                </a:cubicBezTo>
                <a:cubicBezTo>
                  <a:pt x="160" y="36"/>
                  <a:pt x="160" y="36"/>
                  <a:pt x="160" y="36"/>
                </a:cubicBezTo>
                <a:cubicBezTo>
                  <a:pt x="160" y="32"/>
                  <a:pt x="157" y="29"/>
                  <a:pt x="153" y="29"/>
                </a:cubicBezTo>
                <a:close/>
                <a:moveTo>
                  <a:pt x="66" y="14"/>
                </a:moveTo>
                <a:cubicBezTo>
                  <a:pt x="66" y="14"/>
                  <a:pt x="66" y="14"/>
                  <a:pt x="66" y="14"/>
                </a:cubicBezTo>
                <a:cubicBezTo>
                  <a:pt x="70" y="10"/>
                  <a:pt x="74" y="8"/>
                  <a:pt x="80" y="8"/>
                </a:cubicBezTo>
                <a:cubicBezTo>
                  <a:pt x="85" y="8"/>
                  <a:pt x="90" y="10"/>
                  <a:pt x="93" y="14"/>
                </a:cubicBezTo>
                <a:cubicBezTo>
                  <a:pt x="95" y="16"/>
                  <a:pt x="97" y="18"/>
                  <a:pt x="98" y="21"/>
                </a:cubicBezTo>
                <a:cubicBezTo>
                  <a:pt x="62" y="21"/>
                  <a:pt x="62" y="21"/>
                  <a:pt x="62" y="21"/>
                </a:cubicBezTo>
                <a:cubicBezTo>
                  <a:pt x="63" y="18"/>
                  <a:pt x="64" y="16"/>
                  <a:pt x="66" y="14"/>
                </a:cubicBezTo>
                <a:close/>
                <a:moveTo>
                  <a:pt x="34" y="29"/>
                </a:moveTo>
                <a:cubicBezTo>
                  <a:pt x="34" y="29"/>
                  <a:pt x="34" y="29"/>
                  <a:pt x="34" y="29"/>
                </a:cubicBezTo>
                <a:cubicBezTo>
                  <a:pt x="125" y="29"/>
                  <a:pt x="125" y="29"/>
                  <a:pt x="125" y="29"/>
                </a:cubicBezTo>
                <a:cubicBezTo>
                  <a:pt x="125" y="43"/>
                  <a:pt x="125" y="43"/>
                  <a:pt x="125" y="43"/>
                </a:cubicBezTo>
                <a:cubicBezTo>
                  <a:pt x="34" y="43"/>
                  <a:pt x="34" y="43"/>
                  <a:pt x="34" y="43"/>
                </a:cubicBezTo>
                <a:cubicBezTo>
                  <a:pt x="34" y="29"/>
                  <a:pt x="34" y="29"/>
                  <a:pt x="34" y="29"/>
                </a:cubicBezTo>
                <a:close/>
                <a:moveTo>
                  <a:pt x="146" y="173"/>
                </a:moveTo>
                <a:cubicBezTo>
                  <a:pt x="146" y="173"/>
                  <a:pt x="146" y="173"/>
                  <a:pt x="146" y="173"/>
                </a:cubicBezTo>
                <a:cubicBezTo>
                  <a:pt x="14" y="173"/>
                  <a:pt x="14" y="173"/>
                  <a:pt x="14" y="173"/>
                </a:cubicBezTo>
                <a:cubicBezTo>
                  <a:pt x="14" y="43"/>
                  <a:pt x="14" y="43"/>
                  <a:pt x="14" y="43"/>
                </a:cubicBezTo>
                <a:cubicBezTo>
                  <a:pt x="26" y="43"/>
                  <a:pt x="26" y="43"/>
                  <a:pt x="26" y="43"/>
                </a:cubicBezTo>
                <a:cubicBezTo>
                  <a:pt x="26" y="47"/>
                  <a:pt x="26" y="47"/>
                  <a:pt x="26" y="47"/>
                </a:cubicBezTo>
                <a:cubicBezTo>
                  <a:pt x="26" y="49"/>
                  <a:pt x="28" y="51"/>
                  <a:pt x="30" y="51"/>
                </a:cubicBezTo>
                <a:cubicBezTo>
                  <a:pt x="129" y="51"/>
                  <a:pt x="129" y="51"/>
                  <a:pt x="129" y="51"/>
                </a:cubicBezTo>
                <a:cubicBezTo>
                  <a:pt x="132" y="51"/>
                  <a:pt x="134" y="49"/>
                  <a:pt x="134" y="47"/>
                </a:cubicBezTo>
                <a:cubicBezTo>
                  <a:pt x="134" y="43"/>
                  <a:pt x="134" y="43"/>
                  <a:pt x="134" y="43"/>
                </a:cubicBezTo>
                <a:cubicBezTo>
                  <a:pt x="146" y="43"/>
                  <a:pt x="146" y="43"/>
                  <a:pt x="146" y="43"/>
                </a:cubicBezTo>
                <a:cubicBezTo>
                  <a:pt x="146" y="173"/>
                  <a:pt x="146" y="173"/>
                  <a:pt x="146" y="173"/>
                </a:cubicBezTo>
                <a:close/>
                <a:moveTo>
                  <a:pt x="38" y="103"/>
                </a:moveTo>
                <a:cubicBezTo>
                  <a:pt x="38" y="103"/>
                  <a:pt x="38" y="103"/>
                  <a:pt x="38" y="103"/>
                </a:cubicBezTo>
                <a:cubicBezTo>
                  <a:pt x="34" y="103"/>
                  <a:pt x="31" y="106"/>
                  <a:pt x="31" y="110"/>
                </a:cubicBezTo>
                <a:cubicBezTo>
                  <a:pt x="31" y="114"/>
                  <a:pt x="34" y="117"/>
                  <a:pt x="38" y="117"/>
                </a:cubicBezTo>
                <a:cubicBezTo>
                  <a:pt x="42" y="117"/>
                  <a:pt x="45" y="114"/>
                  <a:pt x="45" y="110"/>
                </a:cubicBezTo>
                <a:cubicBezTo>
                  <a:pt x="45" y="106"/>
                  <a:pt x="42" y="103"/>
                  <a:pt x="38" y="103"/>
                </a:cubicBezTo>
                <a:close/>
                <a:moveTo>
                  <a:pt x="38" y="133"/>
                </a:moveTo>
                <a:cubicBezTo>
                  <a:pt x="38" y="133"/>
                  <a:pt x="38" y="133"/>
                  <a:pt x="38" y="133"/>
                </a:cubicBezTo>
                <a:cubicBezTo>
                  <a:pt x="34" y="133"/>
                  <a:pt x="31" y="136"/>
                  <a:pt x="31" y="140"/>
                </a:cubicBezTo>
                <a:cubicBezTo>
                  <a:pt x="31" y="144"/>
                  <a:pt x="34" y="147"/>
                  <a:pt x="38" y="147"/>
                </a:cubicBezTo>
                <a:cubicBezTo>
                  <a:pt x="42" y="147"/>
                  <a:pt x="45" y="144"/>
                  <a:pt x="45" y="140"/>
                </a:cubicBezTo>
                <a:cubicBezTo>
                  <a:pt x="45" y="136"/>
                  <a:pt x="42" y="133"/>
                  <a:pt x="38" y="133"/>
                </a:cubicBezTo>
                <a:close/>
                <a:moveTo>
                  <a:pt x="121" y="76"/>
                </a:moveTo>
                <a:cubicBezTo>
                  <a:pt x="121" y="76"/>
                  <a:pt x="121" y="76"/>
                  <a:pt x="121" y="76"/>
                </a:cubicBezTo>
                <a:cubicBezTo>
                  <a:pt x="59" y="76"/>
                  <a:pt x="59" y="76"/>
                  <a:pt x="59" y="76"/>
                </a:cubicBezTo>
                <a:cubicBezTo>
                  <a:pt x="57" y="76"/>
                  <a:pt x="55" y="78"/>
                  <a:pt x="55" y="81"/>
                </a:cubicBezTo>
                <a:cubicBezTo>
                  <a:pt x="55" y="83"/>
                  <a:pt x="57" y="85"/>
                  <a:pt x="59" y="85"/>
                </a:cubicBezTo>
                <a:cubicBezTo>
                  <a:pt x="121" y="85"/>
                  <a:pt x="121" y="85"/>
                  <a:pt x="121" y="85"/>
                </a:cubicBezTo>
                <a:cubicBezTo>
                  <a:pt x="123" y="85"/>
                  <a:pt x="125" y="83"/>
                  <a:pt x="125" y="81"/>
                </a:cubicBezTo>
                <a:cubicBezTo>
                  <a:pt x="125" y="78"/>
                  <a:pt x="123" y="76"/>
                  <a:pt x="121" y="76"/>
                </a:cubicBezTo>
                <a:close/>
                <a:moveTo>
                  <a:pt x="38" y="74"/>
                </a:moveTo>
                <a:cubicBezTo>
                  <a:pt x="38" y="74"/>
                  <a:pt x="38" y="74"/>
                  <a:pt x="38" y="74"/>
                </a:cubicBezTo>
                <a:cubicBezTo>
                  <a:pt x="34" y="74"/>
                  <a:pt x="31" y="77"/>
                  <a:pt x="31" y="81"/>
                </a:cubicBezTo>
                <a:cubicBezTo>
                  <a:pt x="31" y="85"/>
                  <a:pt x="34" y="88"/>
                  <a:pt x="38" y="88"/>
                </a:cubicBezTo>
                <a:cubicBezTo>
                  <a:pt x="42" y="88"/>
                  <a:pt x="45" y="85"/>
                  <a:pt x="45" y="81"/>
                </a:cubicBezTo>
                <a:cubicBezTo>
                  <a:pt x="45" y="77"/>
                  <a:pt x="42" y="74"/>
                  <a:pt x="38" y="74"/>
                </a:cubicBezTo>
                <a:close/>
                <a:moveTo>
                  <a:pt x="121" y="136"/>
                </a:moveTo>
                <a:cubicBezTo>
                  <a:pt x="121" y="136"/>
                  <a:pt x="121" y="136"/>
                  <a:pt x="121" y="136"/>
                </a:cubicBezTo>
                <a:cubicBezTo>
                  <a:pt x="59" y="136"/>
                  <a:pt x="59" y="136"/>
                  <a:pt x="59" y="136"/>
                </a:cubicBezTo>
                <a:cubicBezTo>
                  <a:pt x="57" y="136"/>
                  <a:pt x="55" y="138"/>
                  <a:pt x="55" y="140"/>
                </a:cubicBezTo>
                <a:cubicBezTo>
                  <a:pt x="55" y="143"/>
                  <a:pt x="57" y="144"/>
                  <a:pt x="59" y="144"/>
                </a:cubicBezTo>
                <a:cubicBezTo>
                  <a:pt x="121" y="144"/>
                  <a:pt x="121" y="144"/>
                  <a:pt x="121" y="144"/>
                </a:cubicBezTo>
                <a:cubicBezTo>
                  <a:pt x="123" y="144"/>
                  <a:pt x="125" y="143"/>
                  <a:pt x="125" y="140"/>
                </a:cubicBezTo>
                <a:cubicBezTo>
                  <a:pt x="125" y="138"/>
                  <a:pt x="123" y="136"/>
                  <a:pt x="121" y="136"/>
                </a:cubicBezTo>
                <a:close/>
                <a:moveTo>
                  <a:pt x="121" y="106"/>
                </a:moveTo>
                <a:cubicBezTo>
                  <a:pt x="121" y="106"/>
                  <a:pt x="121" y="106"/>
                  <a:pt x="121" y="106"/>
                </a:cubicBezTo>
                <a:cubicBezTo>
                  <a:pt x="59" y="106"/>
                  <a:pt x="59" y="106"/>
                  <a:pt x="59" y="106"/>
                </a:cubicBezTo>
                <a:cubicBezTo>
                  <a:pt x="57" y="106"/>
                  <a:pt x="55" y="108"/>
                  <a:pt x="55" y="110"/>
                </a:cubicBezTo>
                <a:cubicBezTo>
                  <a:pt x="55" y="113"/>
                  <a:pt x="57" y="115"/>
                  <a:pt x="59" y="115"/>
                </a:cubicBezTo>
                <a:cubicBezTo>
                  <a:pt x="121" y="115"/>
                  <a:pt x="121" y="115"/>
                  <a:pt x="121" y="115"/>
                </a:cubicBezTo>
                <a:cubicBezTo>
                  <a:pt x="123" y="115"/>
                  <a:pt x="125" y="113"/>
                  <a:pt x="125" y="110"/>
                </a:cubicBezTo>
                <a:cubicBezTo>
                  <a:pt x="125" y="108"/>
                  <a:pt x="123" y="106"/>
                  <a:pt x="121" y="10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 name="泪滴形 1"/>
          <p:cNvSpPr/>
          <p:nvPr/>
        </p:nvSpPr>
        <p:spPr>
          <a:xfrm rot="5407099">
            <a:off x="4627223" y="2219063"/>
            <a:ext cx="1366373" cy="1366373"/>
          </a:xfrm>
          <a:prstGeom prst="teardrop">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Freeform 9"/>
          <p:cNvSpPr>
            <a:spLocks noEditPoints="1"/>
          </p:cNvSpPr>
          <p:nvPr/>
        </p:nvSpPr>
        <p:spPr bwMode="auto">
          <a:xfrm>
            <a:off x="5080806" y="2674535"/>
            <a:ext cx="459206" cy="455428"/>
          </a:xfrm>
          <a:custGeom>
            <a:avLst/>
            <a:gdLst>
              <a:gd name="T0" fmla="*/ 72 w 186"/>
              <a:gd name="T1" fmla="*/ 41 h 185"/>
              <a:gd name="T2" fmla="*/ 75 w 186"/>
              <a:gd name="T3" fmla="*/ 47 h 185"/>
              <a:gd name="T4" fmla="*/ 73 w 186"/>
              <a:gd name="T5" fmla="*/ 61 h 185"/>
              <a:gd name="T6" fmla="*/ 68 w 186"/>
              <a:gd name="T7" fmla="*/ 66 h 185"/>
              <a:gd name="T8" fmla="*/ 55 w 186"/>
              <a:gd name="T9" fmla="*/ 76 h 185"/>
              <a:gd name="T10" fmla="*/ 76 w 186"/>
              <a:gd name="T11" fmla="*/ 110 h 185"/>
              <a:gd name="T12" fmla="*/ 76 w 186"/>
              <a:gd name="T13" fmla="*/ 110 h 185"/>
              <a:gd name="T14" fmla="*/ 110 w 186"/>
              <a:gd name="T15" fmla="*/ 131 h 185"/>
              <a:gd name="T16" fmla="*/ 120 w 186"/>
              <a:gd name="T17" fmla="*/ 118 h 185"/>
              <a:gd name="T18" fmla="*/ 125 w 186"/>
              <a:gd name="T19" fmla="*/ 113 h 185"/>
              <a:gd name="T20" fmla="*/ 132 w 186"/>
              <a:gd name="T21" fmla="*/ 111 h 185"/>
              <a:gd name="T22" fmla="*/ 139 w 186"/>
              <a:gd name="T23" fmla="*/ 111 h 185"/>
              <a:gd name="T24" fmla="*/ 144 w 186"/>
              <a:gd name="T25" fmla="*/ 114 h 185"/>
              <a:gd name="T26" fmla="*/ 180 w 186"/>
              <a:gd name="T27" fmla="*/ 142 h 185"/>
              <a:gd name="T28" fmla="*/ 184 w 186"/>
              <a:gd name="T29" fmla="*/ 147 h 185"/>
              <a:gd name="T30" fmla="*/ 185 w 186"/>
              <a:gd name="T31" fmla="*/ 161 h 185"/>
              <a:gd name="T32" fmla="*/ 180 w 186"/>
              <a:gd name="T33" fmla="*/ 167 h 185"/>
              <a:gd name="T34" fmla="*/ 172 w 186"/>
              <a:gd name="T35" fmla="*/ 174 h 185"/>
              <a:gd name="T36" fmla="*/ 101 w 186"/>
              <a:gd name="T37" fmla="*/ 178 h 185"/>
              <a:gd name="T38" fmla="*/ 8 w 186"/>
              <a:gd name="T39" fmla="*/ 85 h 185"/>
              <a:gd name="T40" fmla="*/ 12 w 186"/>
              <a:gd name="T41" fmla="*/ 14 h 185"/>
              <a:gd name="T42" fmla="*/ 12 w 186"/>
              <a:gd name="T43" fmla="*/ 14 h 185"/>
              <a:gd name="T44" fmla="*/ 24 w 186"/>
              <a:gd name="T45" fmla="*/ 1 h 185"/>
              <a:gd name="T46" fmla="*/ 32 w 186"/>
              <a:gd name="T47" fmla="*/ 0 h 185"/>
              <a:gd name="T48" fmla="*/ 39 w 186"/>
              <a:gd name="T49" fmla="*/ 2 h 185"/>
              <a:gd name="T50" fmla="*/ 60 w 186"/>
              <a:gd name="T51" fmla="*/ 50 h 185"/>
              <a:gd name="T52" fmla="*/ 33 w 186"/>
              <a:gd name="T53" fmla="*/ 15 h 185"/>
              <a:gd name="T54" fmla="*/ 33 w 186"/>
              <a:gd name="T55" fmla="*/ 14 h 185"/>
              <a:gd name="T56" fmla="*/ 31 w 186"/>
              <a:gd name="T57" fmla="*/ 14 h 185"/>
              <a:gd name="T58" fmla="*/ 30 w 186"/>
              <a:gd name="T59" fmla="*/ 14 h 185"/>
              <a:gd name="T60" fmla="*/ 24 w 186"/>
              <a:gd name="T61" fmla="*/ 21 h 185"/>
              <a:gd name="T62" fmla="*/ 20 w 186"/>
              <a:gd name="T63" fmla="*/ 30 h 185"/>
              <a:gd name="T64" fmla="*/ 54 w 186"/>
              <a:gd name="T65" fmla="*/ 132 h 185"/>
              <a:gd name="T66" fmla="*/ 156 w 186"/>
              <a:gd name="T67" fmla="*/ 166 h 185"/>
              <a:gd name="T68" fmla="*/ 165 w 186"/>
              <a:gd name="T69" fmla="*/ 162 h 185"/>
              <a:gd name="T70" fmla="*/ 172 w 186"/>
              <a:gd name="T71" fmla="*/ 156 h 185"/>
              <a:gd name="T72" fmla="*/ 172 w 186"/>
              <a:gd name="T73" fmla="*/ 155 h 185"/>
              <a:gd name="T74" fmla="*/ 171 w 186"/>
              <a:gd name="T75" fmla="*/ 153 h 185"/>
              <a:gd name="T76" fmla="*/ 171 w 186"/>
              <a:gd name="T77" fmla="*/ 152 h 185"/>
              <a:gd name="T78" fmla="*/ 136 w 186"/>
              <a:gd name="T79" fmla="*/ 125 h 185"/>
              <a:gd name="T80" fmla="*/ 135 w 186"/>
              <a:gd name="T81" fmla="*/ 125 h 185"/>
              <a:gd name="T82" fmla="*/ 134 w 186"/>
              <a:gd name="T83" fmla="*/ 125 h 185"/>
              <a:gd name="T84" fmla="*/ 132 w 186"/>
              <a:gd name="T85" fmla="*/ 125 h 185"/>
              <a:gd name="T86" fmla="*/ 131 w 186"/>
              <a:gd name="T87" fmla="*/ 126 h 185"/>
              <a:gd name="T88" fmla="*/ 131 w 186"/>
              <a:gd name="T89" fmla="*/ 126 h 185"/>
              <a:gd name="T90" fmla="*/ 118 w 186"/>
              <a:gd name="T91" fmla="*/ 143 h 185"/>
              <a:gd name="T92" fmla="*/ 66 w 186"/>
              <a:gd name="T93" fmla="*/ 120 h 185"/>
              <a:gd name="T94" fmla="*/ 45 w 186"/>
              <a:gd name="T95" fmla="*/ 95 h 185"/>
              <a:gd name="T96" fmla="*/ 45 w 186"/>
              <a:gd name="T97" fmla="*/ 65 h 185"/>
              <a:gd name="T98" fmla="*/ 60 w 186"/>
              <a:gd name="T99" fmla="*/ 54 h 185"/>
              <a:gd name="T100" fmla="*/ 61 w 186"/>
              <a:gd name="T101" fmla="*/ 54 h 185"/>
              <a:gd name="T102" fmla="*/ 61 w 186"/>
              <a:gd name="T103" fmla="*/ 51 h 185"/>
              <a:gd name="T104" fmla="*/ 60 w 186"/>
              <a:gd name="T105" fmla="*/ 50 h 185"/>
              <a:gd name="T106" fmla="*/ 45 w 186"/>
              <a:gd name="T107" fmla="*/ 6 h 185"/>
              <a:gd name="T108" fmla="*/ 45 w 186"/>
              <a:gd name="T109" fmla="*/ 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5">
                <a:moveTo>
                  <a:pt x="45" y="6"/>
                </a:moveTo>
                <a:cubicBezTo>
                  <a:pt x="72" y="41"/>
                  <a:pt x="72" y="41"/>
                  <a:pt x="72" y="41"/>
                </a:cubicBezTo>
                <a:cubicBezTo>
                  <a:pt x="72" y="42"/>
                  <a:pt x="72" y="42"/>
                  <a:pt x="72" y="42"/>
                </a:cubicBezTo>
                <a:cubicBezTo>
                  <a:pt x="73" y="44"/>
                  <a:pt x="74" y="45"/>
                  <a:pt x="75" y="47"/>
                </a:cubicBezTo>
                <a:cubicBezTo>
                  <a:pt x="75" y="50"/>
                  <a:pt x="75" y="52"/>
                  <a:pt x="75" y="54"/>
                </a:cubicBezTo>
                <a:cubicBezTo>
                  <a:pt x="75" y="57"/>
                  <a:pt x="74" y="59"/>
                  <a:pt x="73" y="61"/>
                </a:cubicBezTo>
                <a:cubicBezTo>
                  <a:pt x="72" y="61"/>
                  <a:pt x="72" y="61"/>
                  <a:pt x="72" y="61"/>
                </a:cubicBezTo>
                <a:cubicBezTo>
                  <a:pt x="71" y="63"/>
                  <a:pt x="70" y="65"/>
                  <a:pt x="68" y="66"/>
                </a:cubicBezTo>
                <a:cubicBezTo>
                  <a:pt x="68" y="66"/>
                  <a:pt x="68" y="66"/>
                  <a:pt x="68" y="66"/>
                </a:cubicBezTo>
                <a:cubicBezTo>
                  <a:pt x="55" y="76"/>
                  <a:pt x="55" y="76"/>
                  <a:pt x="55" y="76"/>
                </a:cubicBezTo>
                <a:cubicBezTo>
                  <a:pt x="54" y="78"/>
                  <a:pt x="53" y="82"/>
                  <a:pt x="56" y="87"/>
                </a:cubicBezTo>
                <a:cubicBezTo>
                  <a:pt x="62" y="95"/>
                  <a:pt x="69" y="103"/>
                  <a:pt x="76" y="110"/>
                </a:cubicBezTo>
                <a:cubicBezTo>
                  <a:pt x="76" y="110"/>
                  <a:pt x="76" y="110"/>
                  <a:pt x="76" y="110"/>
                </a:cubicBezTo>
                <a:cubicBezTo>
                  <a:pt x="76" y="110"/>
                  <a:pt x="76" y="110"/>
                  <a:pt x="76" y="110"/>
                </a:cubicBezTo>
                <a:cubicBezTo>
                  <a:pt x="83" y="117"/>
                  <a:pt x="91" y="124"/>
                  <a:pt x="99" y="129"/>
                </a:cubicBezTo>
                <a:cubicBezTo>
                  <a:pt x="104" y="133"/>
                  <a:pt x="108" y="132"/>
                  <a:pt x="110" y="131"/>
                </a:cubicBezTo>
                <a:cubicBezTo>
                  <a:pt x="120" y="118"/>
                  <a:pt x="120" y="118"/>
                  <a:pt x="120" y="118"/>
                </a:cubicBezTo>
                <a:cubicBezTo>
                  <a:pt x="120" y="118"/>
                  <a:pt x="120" y="118"/>
                  <a:pt x="120" y="118"/>
                </a:cubicBezTo>
                <a:cubicBezTo>
                  <a:pt x="121" y="116"/>
                  <a:pt x="123" y="114"/>
                  <a:pt x="125" y="113"/>
                </a:cubicBezTo>
                <a:cubicBezTo>
                  <a:pt x="125" y="113"/>
                  <a:pt x="125" y="113"/>
                  <a:pt x="125" y="113"/>
                </a:cubicBezTo>
                <a:cubicBezTo>
                  <a:pt x="127" y="112"/>
                  <a:pt x="129" y="111"/>
                  <a:pt x="131" y="111"/>
                </a:cubicBezTo>
                <a:cubicBezTo>
                  <a:pt x="132" y="111"/>
                  <a:pt x="132" y="111"/>
                  <a:pt x="132" y="111"/>
                </a:cubicBezTo>
                <a:cubicBezTo>
                  <a:pt x="134" y="110"/>
                  <a:pt x="136" y="111"/>
                  <a:pt x="138" y="111"/>
                </a:cubicBezTo>
                <a:cubicBezTo>
                  <a:pt x="139" y="111"/>
                  <a:pt x="139" y="111"/>
                  <a:pt x="139" y="111"/>
                </a:cubicBezTo>
                <a:cubicBezTo>
                  <a:pt x="141" y="112"/>
                  <a:pt x="143" y="113"/>
                  <a:pt x="144" y="114"/>
                </a:cubicBezTo>
                <a:cubicBezTo>
                  <a:pt x="144" y="114"/>
                  <a:pt x="144" y="114"/>
                  <a:pt x="144" y="114"/>
                </a:cubicBezTo>
                <a:cubicBezTo>
                  <a:pt x="179" y="141"/>
                  <a:pt x="179" y="141"/>
                  <a:pt x="179" y="141"/>
                </a:cubicBezTo>
                <a:cubicBezTo>
                  <a:pt x="180" y="142"/>
                  <a:pt x="180" y="142"/>
                  <a:pt x="180" y="142"/>
                </a:cubicBezTo>
                <a:cubicBezTo>
                  <a:pt x="182" y="143"/>
                  <a:pt x="183" y="145"/>
                  <a:pt x="184" y="147"/>
                </a:cubicBezTo>
                <a:cubicBezTo>
                  <a:pt x="184" y="147"/>
                  <a:pt x="184" y="147"/>
                  <a:pt x="184" y="147"/>
                </a:cubicBezTo>
                <a:cubicBezTo>
                  <a:pt x="185" y="149"/>
                  <a:pt x="186" y="151"/>
                  <a:pt x="186" y="154"/>
                </a:cubicBezTo>
                <a:cubicBezTo>
                  <a:pt x="186" y="157"/>
                  <a:pt x="186" y="159"/>
                  <a:pt x="185" y="161"/>
                </a:cubicBezTo>
                <a:cubicBezTo>
                  <a:pt x="185" y="161"/>
                  <a:pt x="185" y="161"/>
                  <a:pt x="185" y="161"/>
                </a:cubicBezTo>
                <a:cubicBezTo>
                  <a:pt x="184" y="164"/>
                  <a:pt x="182" y="166"/>
                  <a:pt x="180" y="167"/>
                </a:cubicBezTo>
                <a:cubicBezTo>
                  <a:pt x="178" y="169"/>
                  <a:pt x="175" y="172"/>
                  <a:pt x="172" y="174"/>
                </a:cubicBezTo>
                <a:cubicBezTo>
                  <a:pt x="172" y="174"/>
                  <a:pt x="172" y="174"/>
                  <a:pt x="172" y="174"/>
                </a:cubicBezTo>
                <a:cubicBezTo>
                  <a:pt x="168" y="176"/>
                  <a:pt x="165" y="178"/>
                  <a:pt x="160" y="179"/>
                </a:cubicBezTo>
                <a:cubicBezTo>
                  <a:pt x="141" y="185"/>
                  <a:pt x="121" y="184"/>
                  <a:pt x="101" y="178"/>
                </a:cubicBezTo>
                <a:cubicBezTo>
                  <a:pt x="80" y="171"/>
                  <a:pt x="61" y="158"/>
                  <a:pt x="44" y="142"/>
                </a:cubicBezTo>
                <a:cubicBezTo>
                  <a:pt x="28" y="125"/>
                  <a:pt x="15" y="105"/>
                  <a:pt x="8" y="85"/>
                </a:cubicBezTo>
                <a:cubicBezTo>
                  <a:pt x="2" y="65"/>
                  <a:pt x="0" y="45"/>
                  <a:pt x="7" y="25"/>
                </a:cubicBezTo>
                <a:cubicBezTo>
                  <a:pt x="8" y="21"/>
                  <a:pt x="10" y="17"/>
                  <a:pt x="12" y="14"/>
                </a:cubicBezTo>
                <a:cubicBezTo>
                  <a:pt x="12" y="14"/>
                  <a:pt x="12" y="14"/>
                  <a:pt x="12" y="14"/>
                </a:cubicBezTo>
                <a:cubicBezTo>
                  <a:pt x="12" y="14"/>
                  <a:pt x="12" y="14"/>
                  <a:pt x="12" y="14"/>
                </a:cubicBezTo>
                <a:cubicBezTo>
                  <a:pt x="14" y="10"/>
                  <a:pt x="16" y="8"/>
                  <a:pt x="18" y="5"/>
                </a:cubicBezTo>
                <a:cubicBezTo>
                  <a:pt x="20" y="3"/>
                  <a:pt x="22" y="2"/>
                  <a:pt x="24" y="1"/>
                </a:cubicBezTo>
                <a:cubicBezTo>
                  <a:pt x="25" y="1"/>
                  <a:pt x="25" y="1"/>
                  <a:pt x="25" y="1"/>
                </a:cubicBezTo>
                <a:cubicBezTo>
                  <a:pt x="27" y="0"/>
                  <a:pt x="29" y="0"/>
                  <a:pt x="32" y="0"/>
                </a:cubicBezTo>
                <a:cubicBezTo>
                  <a:pt x="34" y="0"/>
                  <a:pt x="37" y="1"/>
                  <a:pt x="39" y="2"/>
                </a:cubicBezTo>
                <a:cubicBezTo>
                  <a:pt x="39" y="2"/>
                  <a:pt x="39" y="2"/>
                  <a:pt x="39" y="2"/>
                </a:cubicBezTo>
                <a:cubicBezTo>
                  <a:pt x="45" y="6"/>
                  <a:pt x="45" y="6"/>
                  <a:pt x="45" y="6"/>
                </a:cubicBezTo>
                <a:close/>
                <a:moveTo>
                  <a:pt x="60" y="50"/>
                </a:moveTo>
                <a:cubicBezTo>
                  <a:pt x="60" y="50"/>
                  <a:pt x="60" y="50"/>
                  <a:pt x="60" y="50"/>
                </a:cubicBezTo>
                <a:cubicBezTo>
                  <a:pt x="33" y="15"/>
                  <a:pt x="33" y="15"/>
                  <a:pt x="33" y="15"/>
                </a:cubicBezTo>
                <a:cubicBezTo>
                  <a:pt x="33" y="15"/>
                  <a:pt x="33" y="15"/>
                  <a:pt x="33" y="15"/>
                </a:cubicBezTo>
                <a:cubicBezTo>
                  <a:pt x="33" y="15"/>
                  <a:pt x="33" y="15"/>
                  <a:pt x="33" y="14"/>
                </a:cubicBezTo>
                <a:cubicBezTo>
                  <a:pt x="32" y="14"/>
                  <a:pt x="32" y="14"/>
                  <a:pt x="32" y="14"/>
                </a:cubicBezTo>
                <a:cubicBezTo>
                  <a:pt x="32" y="14"/>
                  <a:pt x="32" y="14"/>
                  <a:pt x="31" y="14"/>
                </a:cubicBezTo>
                <a:cubicBezTo>
                  <a:pt x="31" y="14"/>
                  <a:pt x="30" y="14"/>
                  <a:pt x="30" y="14"/>
                </a:cubicBezTo>
                <a:cubicBezTo>
                  <a:pt x="30" y="14"/>
                  <a:pt x="30" y="14"/>
                  <a:pt x="30" y="14"/>
                </a:cubicBezTo>
                <a:cubicBezTo>
                  <a:pt x="29" y="14"/>
                  <a:pt x="29" y="15"/>
                  <a:pt x="29" y="15"/>
                </a:cubicBezTo>
                <a:cubicBezTo>
                  <a:pt x="27" y="17"/>
                  <a:pt x="26" y="18"/>
                  <a:pt x="24" y="21"/>
                </a:cubicBezTo>
                <a:cubicBezTo>
                  <a:pt x="24" y="21"/>
                  <a:pt x="24" y="21"/>
                  <a:pt x="24" y="21"/>
                </a:cubicBezTo>
                <a:cubicBezTo>
                  <a:pt x="23" y="23"/>
                  <a:pt x="21" y="26"/>
                  <a:pt x="20" y="30"/>
                </a:cubicBezTo>
                <a:cubicBezTo>
                  <a:pt x="15" y="46"/>
                  <a:pt x="16" y="63"/>
                  <a:pt x="21" y="80"/>
                </a:cubicBezTo>
                <a:cubicBezTo>
                  <a:pt x="28" y="99"/>
                  <a:pt x="39" y="117"/>
                  <a:pt x="54" y="132"/>
                </a:cubicBezTo>
                <a:cubicBezTo>
                  <a:pt x="69" y="146"/>
                  <a:pt x="87" y="158"/>
                  <a:pt x="106" y="164"/>
                </a:cubicBezTo>
                <a:cubicBezTo>
                  <a:pt x="122" y="170"/>
                  <a:pt x="140" y="171"/>
                  <a:pt x="156" y="166"/>
                </a:cubicBezTo>
                <a:cubicBezTo>
                  <a:pt x="159" y="165"/>
                  <a:pt x="162" y="163"/>
                  <a:pt x="165" y="162"/>
                </a:cubicBezTo>
                <a:cubicBezTo>
                  <a:pt x="165" y="162"/>
                  <a:pt x="165" y="162"/>
                  <a:pt x="165" y="162"/>
                </a:cubicBezTo>
                <a:cubicBezTo>
                  <a:pt x="167" y="160"/>
                  <a:pt x="169" y="159"/>
                  <a:pt x="171" y="157"/>
                </a:cubicBezTo>
                <a:cubicBezTo>
                  <a:pt x="171" y="157"/>
                  <a:pt x="171" y="156"/>
                  <a:pt x="172" y="156"/>
                </a:cubicBezTo>
                <a:cubicBezTo>
                  <a:pt x="172" y="156"/>
                  <a:pt x="172" y="156"/>
                  <a:pt x="172" y="156"/>
                </a:cubicBezTo>
                <a:cubicBezTo>
                  <a:pt x="172" y="156"/>
                  <a:pt x="172" y="155"/>
                  <a:pt x="172" y="155"/>
                </a:cubicBezTo>
                <a:cubicBezTo>
                  <a:pt x="172" y="154"/>
                  <a:pt x="172" y="154"/>
                  <a:pt x="171" y="153"/>
                </a:cubicBezTo>
                <a:cubicBezTo>
                  <a:pt x="171" y="153"/>
                  <a:pt x="171" y="153"/>
                  <a:pt x="171" y="153"/>
                </a:cubicBezTo>
                <a:cubicBezTo>
                  <a:pt x="171" y="153"/>
                  <a:pt x="171" y="153"/>
                  <a:pt x="171" y="153"/>
                </a:cubicBezTo>
                <a:cubicBezTo>
                  <a:pt x="171" y="153"/>
                  <a:pt x="171" y="153"/>
                  <a:pt x="171" y="152"/>
                </a:cubicBezTo>
                <a:cubicBezTo>
                  <a:pt x="171" y="152"/>
                  <a:pt x="171" y="152"/>
                  <a:pt x="171" y="152"/>
                </a:cubicBezTo>
                <a:cubicBezTo>
                  <a:pt x="136" y="125"/>
                  <a:pt x="136" y="125"/>
                  <a:pt x="136" y="125"/>
                </a:cubicBezTo>
                <a:cubicBezTo>
                  <a:pt x="136" y="125"/>
                  <a:pt x="136" y="125"/>
                  <a:pt x="136" y="125"/>
                </a:cubicBezTo>
                <a:cubicBezTo>
                  <a:pt x="136" y="125"/>
                  <a:pt x="135" y="125"/>
                  <a:pt x="135" y="125"/>
                </a:cubicBezTo>
                <a:cubicBezTo>
                  <a:pt x="135" y="125"/>
                  <a:pt x="135" y="125"/>
                  <a:pt x="135" y="125"/>
                </a:cubicBezTo>
                <a:cubicBezTo>
                  <a:pt x="134" y="125"/>
                  <a:pt x="134" y="125"/>
                  <a:pt x="134" y="125"/>
                </a:cubicBezTo>
                <a:cubicBezTo>
                  <a:pt x="133" y="125"/>
                  <a:pt x="133" y="125"/>
                  <a:pt x="133" y="125"/>
                </a:cubicBezTo>
                <a:cubicBezTo>
                  <a:pt x="133" y="125"/>
                  <a:pt x="133" y="125"/>
                  <a:pt x="132" y="125"/>
                </a:cubicBezTo>
                <a:cubicBezTo>
                  <a:pt x="132" y="125"/>
                  <a:pt x="132" y="125"/>
                  <a:pt x="132" y="125"/>
                </a:cubicBezTo>
                <a:cubicBezTo>
                  <a:pt x="132" y="125"/>
                  <a:pt x="132" y="125"/>
                  <a:pt x="131" y="126"/>
                </a:cubicBezTo>
                <a:cubicBezTo>
                  <a:pt x="131" y="126"/>
                  <a:pt x="131" y="126"/>
                  <a:pt x="131" y="126"/>
                </a:cubicBezTo>
                <a:cubicBezTo>
                  <a:pt x="131" y="126"/>
                  <a:pt x="131" y="126"/>
                  <a:pt x="131" y="126"/>
                </a:cubicBezTo>
                <a:cubicBezTo>
                  <a:pt x="121" y="140"/>
                  <a:pt x="121" y="140"/>
                  <a:pt x="121" y="140"/>
                </a:cubicBezTo>
                <a:cubicBezTo>
                  <a:pt x="120" y="141"/>
                  <a:pt x="119" y="142"/>
                  <a:pt x="118" y="143"/>
                </a:cubicBezTo>
                <a:cubicBezTo>
                  <a:pt x="118" y="143"/>
                  <a:pt x="106" y="151"/>
                  <a:pt x="91" y="141"/>
                </a:cubicBezTo>
                <a:cubicBezTo>
                  <a:pt x="82" y="135"/>
                  <a:pt x="73" y="128"/>
                  <a:pt x="66" y="120"/>
                </a:cubicBezTo>
                <a:cubicBezTo>
                  <a:pt x="66" y="120"/>
                  <a:pt x="66" y="120"/>
                  <a:pt x="66" y="120"/>
                </a:cubicBezTo>
                <a:cubicBezTo>
                  <a:pt x="58" y="112"/>
                  <a:pt x="51" y="104"/>
                  <a:pt x="45" y="95"/>
                </a:cubicBezTo>
                <a:cubicBezTo>
                  <a:pt x="34" y="80"/>
                  <a:pt x="43" y="67"/>
                  <a:pt x="43" y="67"/>
                </a:cubicBezTo>
                <a:cubicBezTo>
                  <a:pt x="44" y="67"/>
                  <a:pt x="44" y="66"/>
                  <a:pt x="45" y="65"/>
                </a:cubicBezTo>
                <a:cubicBezTo>
                  <a:pt x="59" y="55"/>
                  <a:pt x="59" y="55"/>
                  <a:pt x="59" y="55"/>
                </a:cubicBezTo>
                <a:cubicBezTo>
                  <a:pt x="60" y="54"/>
                  <a:pt x="60" y="54"/>
                  <a:pt x="60" y="54"/>
                </a:cubicBezTo>
                <a:cubicBezTo>
                  <a:pt x="60" y="54"/>
                  <a:pt x="60" y="54"/>
                  <a:pt x="61" y="54"/>
                </a:cubicBezTo>
                <a:cubicBezTo>
                  <a:pt x="61" y="54"/>
                  <a:pt x="61" y="54"/>
                  <a:pt x="61" y="54"/>
                </a:cubicBezTo>
                <a:cubicBezTo>
                  <a:pt x="61" y="53"/>
                  <a:pt x="61" y="53"/>
                  <a:pt x="61" y="52"/>
                </a:cubicBezTo>
                <a:cubicBezTo>
                  <a:pt x="61" y="52"/>
                  <a:pt x="61" y="51"/>
                  <a:pt x="61" y="51"/>
                </a:cubicBezTo>
                <a:cubicBezTo>
                  <a:pt x="61" y="51"/>
                  <a:pt x="61" y="50"/>
                  <a:pt x="61" y="50"/>
                </a:cubicBezTo>
                <a:cubicBezTo>
                  <a:pt x="60" y="50"/>
                  <a:pt x="60" y="50"/>
                  <a:pt x="60" y="50"/>
                </a:cubicBezTo>
                <a:close/>
                <a:moveTo>
                  <a:pt x="45" y="6"/>
                </a:moveTo>
                <a:cubicBezTo>
                  <a:pt x="45" y="6"/>
                  <a:pt x="45" y="6"/>
                  <a:pt x="45" y="6"/>
                </a:cubicBezTo>
                <a:cubicBezTo>
                  <a:pt x="45" y="6"/>
                  <a:pt x="45" y="6"/>
                  <a:pt x="45" y="6"/>
                </a:cubicBezTo>
                <a:cubicBezTo>
                  <a:pt x="45" y="6"/>
                  <a:pt x="45" y="6"/>
                  <a:pt x="45" y="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泪滴形 46"/>
          <p:cNvSpPr/>
          <p:nvPr/>
        </p:nvSpPr>
        <p:spPr>
          <a:xfrm rot="5407099" flipH="1" flipV="1">
            <a:off x="6198450" y="3747514"/>
            <a:ext cx="1366373" cy="1366373"/>
          </a:xfrm>
          <a:prstGeom prst="teardrop">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Freeform 40"/>
          <p:cNvSpPr>
            <a:spLocks noEditPoints="1"/>
          </p:cNvSpPr>
          <p:nvPr/>
        </p:nvSpPr>
        <p:spPr bwMode="auto">
          <a:xfrm>
            <a:off x="6673765" y="4222829"/>
            <a:ext cx="415743" cy="415743"/>
          </a:xfrm>
          <a:custGeom>
            <a:avLst/>
            <a:gdLst>
              <a:gd name="T0" fmla="*/ 136 w 169"/>
              <a:gd name="T1" fmla="*/ 126 h 169"/>
              <a:gd name="T2" fmla="*/ 154 w 169"/>
              <a:gd name="T3" fmla="*/ 77 h 169"/>
              <a:gd name="T4" fmla="*/ 148 w 169"/>
              <a:gd name="T5" fmla="*/ 47 h 169"/>
              <a:gd name="T6" fmla="*/ 131 w 169"/>
              <a:gd name="T7" fmla="*/ 22 h 169"/>
              <a:gd name="T8" fmla="*/ 106 w 169"/>
              <a:gd name="T9" fmla="*/ 6 h 169"/>
              <a:gd name="T10" fmla="*/ 23 w 169"/>
              <a:gd name="T11" fmla="*/ 22 h 169"/>
              <a:gd name="T12" fmla="*/ 0 w 169"/>
              <a:gd name="T13" fmla="*/ 77 h 169"/>
              <a:gd name="T14" fmla="*/ 6 w 169"/>
              <a:gd name="T15" fmla="*/ 106 h 169"/>
              <a:gd name="T16" fmla="*/ 23 w 169"/>
              <a:gd name="T17" fmla="*/ 131 h 169"/>
              <a:gd name="T18" fmla="*/ 48 w 169"/>
              <a:gd name="T19" fmla="*/ 148 h 169"/>
              <a:gd name="T20" fmla="*/ 106 w 169"/>
              <a:gd name="T21" fmla="*/ 148 h 169"/>
              <a:gd name="T22" fmla="*/ 157 w 169"/>
              <a:gd name="T23" fmla="*/ 166 h 169"/>
              <a:gd name="T24" fmla="*/ 167 w 169"/>
              <a:gd name="T25" fmla="*/ 156 h 169"/>
              <a:gd name="T26" fmla="*/ 121 w 169"/>
              <a:gd name="T27" fmla="*/ 121 h 169"/>
              <a:gd name="T28" fmla="*/ 121 w 169"/>
              <a:gd name="T29" fmla="*/ 121 h 169"/>
              <a:gd name="T30" fmla="*/ 77 w 169"/>
              <a:gd name="T31" fmla="*/ 139 h 169"/>
              <a:gd name="T32" fmla="*/ 53 w 169"/>
              <a:gd name="T33" fmla="*/ 135 h 169"/>
              <a:gd name="T34" fmla="*/ 33 w 169"/>
              <a:gd name="T35" fmla="*/ 121 h 169"/>
              <a:gd name="T36" fmla="*/ 19 w 169"/>
              <a:gd name="T37" fmla="*/ 101 h 169"/>
              <a:gd name="T38" fmla="*/ 14 w 169"/>
              <a:gd name="T39" fmla="*/ 77 h 169"/>
              <a:gd name="T40" fmla="*/ 33 w 169"/>
              <a:gd name="T41" fmla="*/ 32 h 169"/>
              <a:gd name="T42" fmla="*/ 101 w 169"/>
              <a:gd name="T43" fmla="*/ 19 h 169"/>
              <a:gd name="T44" fmla="*/ 122 w 169"/>
              <a:gd name="T45" fmla="*/ 33 h 169"/>
              <a:gd name="T46" fmla="*/ 135 w 169"/>
              <a:gd name="T47" fmla="*/ 53 h 169"/>
              <a:gd name="T48" fmla="*/ 135 w 169"/>
              <a:gd name="T49" fmla="*/ 101 h 169"/>
              <a:gd name="T50" fmla="*/ 58 w 169"/>
              <a:gd name="T51" fmla="*/ 31 h 169"/>
              <a:gd name="T52" fmla="*/ 49 w 169"/>
              <a:gd name="T53" fmla="*/ 35 h 169"/>
              <a:gd name="T54" fmla="*/ 42 w 169"/>
              <a:gd name="T55" fmla="*/ 41 h 169"/>
              <a:gd name="T56" fmla="*/ 36 w 169"/>
              <a:gd name="T57" fmla="*/ 49 h 169"/>
              <a:gd name="T58" fmla="*/ 34 w 169"/>
              <a:gd name="T59" fmla="*/ 63 h 169"/>
              <a:gd name="T60" fmla="*/ 43 w 169"/>
              <a:gd name="T61" fmla="*/ 54 h 169"/>
              <a:gd name="T62" fmla="*/ 54 w 169"/>
              <a:gd name="T63" fmla="*/ 42 h 169"/>
              <a:gd name="T64" fmla="*/ 63 w 169"/>
              <a:gd name="T65" fmla="*/ 33 h 169"/>
              <a:gd name="T66" fmla="*/ 123 w 169"/>
              <a:gd name="T67" fmla="*/ 72 h 169"/>
              <a:gd name="T68" fmla="*/ 118 w 169"/>
              <a:gd name="T69" fmla="*/ 77 h 169"/>
              <a:gd name="T70" fmla="*/ 115 w 169"/>
              <a:gd name="T71" fmla="*/ 93 h 169"/>
              <a:gd name="T72" fmla="*/ 93 w 169"/>
              <a:gd name="T73" fmla="*/ 115 h 169"/>
              <a:gd name="T74" fmla="*/ 73 w 169"/>
              <a:gd name="T75" fmla="*/ 122 h 169"/>
              <a:gd name="T76" fmla="*/ 96 w 169"/>
              <a:gd name="T77" fmla="*/ 123 h 169"/>
              <a:gd name="T78" fmla="*/ 123 w 169"/>
              <a:gd name="T79" fmla="*/ 96 h 169"/>
              <a:gd name="T80" fmla="*/ 127 w 169"/>
              <a:gd name="T81" fmla="*/ 7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69">
                <a:moveTo>
                  <a:pt x="167" y="156"/>
                </a:moveTo>
                <a:cubicBezTo>
                  <a:pt x="136" y="126"/>
                  <a:pt x="136" y="126"/>
                  <a:pt x="136" y="126"/>
                </a:cubicBezTo>
                <a:cubicBezTo>
                  <a:pt x="141" y="120"/>
                  <a:pt x="145" y="113"/>
                  <a:pt x="148" y="106"/>
                </a:cubicBezTo>
                <a:cubicBezTo>
                  <a:pt x="152" y="97"/>
                  <a:pt x="154" y="87"/>
                  <a:pt x="154" y="77"/>
                </a:cubicBezTo>
                <a:cubicBezTo>
                  <a:pt x="154" y="66"/>
                  <a:pt x="152" y="57"/>
                  <a:pt x="148" y="48"/>
                </a:cubicBezTo>
                <a:cubicBezTo>
                  <a:pt x="148" y="47"/>
                  <a:pt x="148" y="47"/>
                  <a:pt x="148" y="47"/>
                </a:cubicBezTo>
                <a:cubicBezTo>
                  <a:pt x="144" y="38"/>
                  <a:pt x="139" y="30"/>
                  <a:pt x="132" y="23"/>
                </a:cubicBezTo>
                <a:cubicBezTo>
                  <a:pt x="131" y="22"/>
                  <a:pt x="131" y="22"/>
                  <a:pt x="131" y="22"/>
                </a:cubicBezTo>
                <a:cubicBezTo>
                  <a:pt x="124" y="15"/>
                  <a:pt x="116" y="10"/>
                  <a:pt x="106" y="6"/>
                </a:cubicBezTo>
                <a:cubicBezTo>
                  <a:pt x="106" y="6"/>
                  <a:pt x="106" y="6"/>
                  <a:pt x="106" y="6"/>
                </a:cubicBezTo>
                <a:cubicBezTo>
                  <a:pt x="97" y="2"/>
                  <a:pt x="87" y="0"/>
                  <a:pt x="77" y="0"/>
                </a:cubicBezTo>
                <a:cubicBezTo>
                  <a:pt x="56" y="0"/>
                  <a:pt x="37" y="8"/>
                  <a:pt x="23" y="22"/>
                </a:cubicBezTo>
                <a:cubicBezTo>
                  <a:pt x="16" y="29"/>
                  <a:pt x="10" y="38"/>
                  <a:pt x="6" y="47"/>
                </a:cubicBezTo>
                <a:cubicBezTo>
                  <a:pt x="2" y="56"/>
                  <a:pt x="0" y="66"/>
                  <a:pt x="0" y="77"/>
                </a:cubicBezTo>
                <a:cubicBezTo>
                  <a:pt x="0" y="87"/>
                  <a:pt x="2" y="97"/>
                  <a:pt x="6" y="106"/>
                </a:cubicBezTo>
                <a:cubicBezTo>
                  <a:pt x="6" y="106"/>
                  <a:pt x="6" y="106"/>
                  <a:pt x="6" y="106"/>
                </a:cubicBezTo>
                <a:cubicBezTo>
                  <a:pt x="10" y="115"/>
                  <a:pt x="16" y="124"/>
                  <a:pt x="23" y="131"/>
                </a:cubicBezTo>
                <a:cubicBezTo>
                  <a:pt x="23" y="131"/>
                  <a:pt x="23" y="131"/>
                  <a:pt x="23" y="131"/>
                </a:cubicBezTo>
                <a:cubicBezTo>
                  <a:pt x="30" y="138"/>
                  <a:pt x="38" y="144"/>
                  <a:pt x="48" y="148"/>
                </a:cubicBezTo>
                <a:cubicBezTo>
                  <a:pt x="48" y="148"/>
                  <a:pt x="48" y="148"/>
                  <a:pt x="48" y="148"/>
                </a:cubicBezTo>
                <a:cubicBezTo>
                  <a:pt x="57" y="151"/>
                  <a:pt x="67" y="153"/>
                  <a:pt x="77" y="153"/>
                </a:cubicBezTo>
                <a:cubicBezTo>
                  <a:pt x="87" y="153"/>
                  <a:pt x="97" y="151"/>
                  <a:pt x="106" y="148"/>
                </a:cubicBezTo>
                <a:cubicBezTo>
                  <a:pt x="114" y="145"/>
                  <a:pt x="120" y="141"/>
                  <a:pt x="126" y="136"/>
                </a:cubicBezTo>
                <a:cubicBezTo>
                  <a:pt x="157" y="166"/>
                  <a:pt x="157" y="166"/>
                  <a:pt x="157" y="166"/>
                </a:cubicBezTo>
                <a:cubicBezTo>
                  <a:pt x="159" y="169"/>
                  <a:pt x="164" y="169"/>
                  <a:pt x="167" y="166"/>
                </a:cubicBezTo>
                <a:cubicBezTo>
                  <a:pt x="169" y="163"/>
                  <a:pt x="169" y="159"/>
                  <a:pt x="167" y="156"/>
                </a:cubicBezTo>
                <a:close/>
                <a:moveTo>
                  <a:pt x="121" y="121"/>
                </a:moveTo>
                <a:cubicBezTo>
                  <a:pt x="121" y="121"/>
                  <a:pt x="121" y="121"/>
                  <a:pt x="121" y="121"/>
                </a:cubicBezTo>
                <a:cubicBezTo>
                  <a:pt x="121" y="121"/>
                  <a:pt x="121" y="121"/>
                  <a:pt x="121" y="121"/>
                </a:cubicBezTo>
                <a:cubicBezTo>
                  <a:pt x="121" y="121"/>
                  <a:pt x="121" y="121"/>
                  <a:pt x="121" y="121"/>
                </a:cubicBezTo>
                <a:cubicBezTo>
                  <a:pt x="116" y="127"/>
                  <a:pt x="109" y="131"/>
                  <a:pt x="101" y="135"/>
                </a:cubicBezTo>
                <a:cubicBezTo>
                  <a:pt x="94" y="138"/>
                  <a:pt x="86" y="139"/>
                  <a:pt x="77" y="139"/>
                </a:cubicBezTo>
                <a:cubicBezTo>
                  <a:pt x="69" y="139"/>
                  <a:pt x="60" y="138"/>
                  <a:pt x="53" y="135"/>
                </a:cubicBezTo>
                <a:cubicBezTo>
                  <a:pt x="53" y="135"/>
                  <a:pt x="53" y="135"/>
                  <a:pt x="53" y="135"/>
                </a:cubicBezTo>
                <a:cubicBezTo>
                  <a:pt x="45" y="131"/>
                  <a:pt x="39" y="127"/>
                  <a:pt x="33" y="121"/>
                </a:cubicBezTo>
                <a:cubicBezTo>
                  <a:pt x="33" y="121"/>
                  <a:pt x="33" y="121"/>
                  <a:pt x="33" y="121"/>
                </a:cubicBezTo>
                <a:cubicBezTo>
                  <a:pt x="33" y="121"/>
                  <a:pt x="33" y="121"/>
                  <a:pt x="33" y="121"/>
                </a:cubicBezTo>
                <a:cubicBezTo>
                  <a:pt x="27" y="115"/>
                  <a:pt x="22" y="108"/>
                  <a:pt x="19" y="101"/>
                </a:cubicBezTo>
                <a:cubicBezTo>
                  <a:pt x="19" y="100"/>
                  <a:pt x="19" y="100"/>
                  <a:pt x="19" y="100"/>
                </a:cubicBezTo>
                <a:cubicBezTo>
                  <a:pt x="16" y="93"/>
                  <a:pt x="14" y="85"/>
                  <a:pt x="14" y="77"/>
                </a:cubicBezTo>
                <a:cubicBezTo>
                  <a:pt x="14" y="68"/>
                  <a:pt x="16" y="60"/>
                  <a:pt x="19" y="53"/>
                </a:cubicBezTo>
                <a:cubicBezTo>
                  <a:pt x="22" y="45"/>
                  <a:pt x="27" y="38"/>
                  <a:pt x="33" y="32"/>
                </a:cubicBezTo>
                <a:cubicBezTo>
                  <a:pt x="44" y="21"/>
                  <a:pt x="60" y="14"/>
                  <a:pt x="77" y="14"/>
                </a:cubicBezTo>
                <a:cubicBezTo>
                  <a:pt x="86" y="14"/>
                  <a:pt x="94" y="16"/>
                  <a:pt x="101" y="19"/>
                </a:cubicBezTo>
                <a:cubicBezTo>
                  <a:pt x="109" y="22"/>
                  <a:pt x="116" y="27"/>
                  <a:pt x="121" y="32"/>
                </a:cubicBezTo>
                <a:cubicBezTo>
                  <a:pt x="122" y="33"/>
                  <a:pt x="122" y="33"/>
                  <a:pt x="122" y="33"/>
                </a:cubicBezTo>
                <a:cubicBezTo>
                  <a:pt x="127" y="38"/>
                  <a:pt x="132" y="45"/>
                  <a:pt x="135" y="53"/>
                </a:cubicBezTo>
                <a:cubicBezTo>
                  <a:pt x="135" y="53"/>
                  <a:pt x="135" y="53"/>
                  <a:pt x="135" y="53"/>
                </a:cubicBezTo>
                <a:cubicBezTo>
                  <a:pt x="138" y="60"/>
                  <a:pt x="140" y="68"/>
                  <a:pt x="140" y="77"/>
                </a:cubicBezTo>
                <a:cubicBezTo>
                  <a:pt x="140" y="85"/>
                  <a:pt x="138" y="93"/>
                  <a:pt x="135" y="101"/>
                </a:cubicBezTo>
                <a:cubicBezTo>
                  <a:pt x="132" y="108"/>
                  <a:pt x="127" y="115"/>
                  <a:pt x="121" y="121"/>
                </a:cubicBezTo>
                <a:close/>
                <a:moveTo>
                  <a:pt x="58" y="31"/>
                </a:moveTo>
                <a:cubicBezTo>
                  <a:pt x="58" y="31"/>
                  <a:pt x="58" y="31"/>
                  <a:pt x="58" y="31"/>
                </a:cubicBezTo>
                <a:cubicBezTo>
                  <a:pt x="55" y="32"/>
                  <a:pt x="52" y="34"/>
                  <a:pt x="49" y="35"/>
                </a:cubicBezTo>
                <a:cubicBezTo>
                  <a:pt x="47" y="37"/>
                  <a:pt x="44" y="39"/>
                  <a:pt x="42" y="41"/>
                </a:cubicBezTo>
                <a:cubicBezTo>
                  <a:pt x="42" y="41"/>
                  <a:pt x="42" y="41"/>
                  <a:pt x="42" y="41"/>
                </a:cubicBezTo>
                <a:cubicBezTo>
                  <a:pt x="42" y="41"/>
                  <a:pt x="42" y="41"/>
                  <a:pt x="42" y="41"/>
                </a:cubicBezTo>
                <a:cubicBezTo>
                  <a:pt x="40" y="44"/>
                  <a:pt x="38" y="46"/>
                  <a:pt x="36" y="49"/>
                </a:cubicBezTo>
                <a:cubicBezTo>
                  <a:pt x="34" y="51"/>
                  <a:pt x="33" y="54"/>
                  <a:pt x="31" y="57"/>
                </a:cubicBezTo>
                <a:cubicBezTo>
                  <a:pt x="30" y="59"/>
                  <a:pt x="31" y="62"/>
                  <a:pt x="34" y="63"/>
                </a:cubicBezTo>
                <a:cubicBezTo>
                  <a:pt x="36" y="64"/>
                  <a:pt x="38" y="63"/>
                  <a:pt x="39" y="61"/>
                </a:cubicBezTo>
                <a:cubicBezTo>
                  <a:pt x="40" y="58"/>
                  <a:pt x="41" y="56"/>
                  <a:pt x="43" y="54"/>
                </a:cubicBezTo>
                <a:cubicBezTo>
                  <a:pt x="44" y="51"/>
                  <a:pt x="46" y="49"/>
                  <a:pt x="48" y="47"/>
                </a:cubicBezTo>
                <a:cubicBezTo>
                  <a:pt x="50" y="46"/>
                  <a:pt x="52" y="44"/>
                  <a:pt x="54" y="42"/>
                </a:cubicBezTo>
                <a:cubicBezTo>
                  <a:pt x="56" y="41"/>
                  <a:pt x="59" y="40"/>
                  <a:pt x="61" y="39"/>
                </a:cubicBezTo>
                <a:cubicBezTo>
                  <a:pt x="63" y="38"/>
                  <a:pt x="64" y="35"/>
                  <a:pt x="63" y="33"/>
                </a:cubicBezTo>
                <a:cubicBezTo>
                  <a:pt x="62" y="31"/>
                  <a:pt x="60" y="30"/>
                  <a:pt x="58" y="31"/>
                </a:cubicBezTo>
                <a:close/>
                <a:moveTo>
                  <a:pt x="123" y="72"/>
                </a:moveTo>
                <a:cubicBezTo>
                  <a:pt x="123" y="72"/>
                  <a:pt x="123" y="72"/>
                  <a:pt x="123" y="72"/>
                </a:cubicBezTo>
                <a:cubicBezTo>
                  <a:pt x="120" y="72"/>
                  <a:pt x="118" y="74"/>
                  <a:pt x="118" y="77"/>
                </a:cubicBezTo>
                <a:cubicBezTo>
                  <a:pt x="118" y="82"/>
                  <a:pt x="117" y="87"/>
                  <a:pt x="115" y="92"/>
                </a:cubicBezTo>
                <a:cubicBezTo>
                  <a:pt x="115" y="93"/>
                  <a:pt x="115" y="93"/>
                  <a:pt x="115" y="93"/>
                </a:cubicBezTo>
                <a:cubicBezTo>
                  <a:pt x="113" y="97"/>
                  <a:pt x="110" y="102"/>
                  <a:pt x="106" y="106"/>
                </a:cubicBezTo>
                <a:cubicBezTo>
                  <a:pt x="102" y="110"/>
                  <a:pt x="98" y="113"/>
                  <a:pt x="93" y="115"/>
                </a:cubicBezTo>
                <a:cubicBezTo>
                  <a:pt x="88" y="117"/>
                  <a:pt x="83" y="118"/>
                  <a:pt x="77" y="118"/>
                </a:cubicBezTo>
                <a:cubicBezTo>
                  <a:pt x="75" y="118"/>
                  <a:pt x="73" y="120"/>
                  <a:pt x="73" y="122"/>
                </a:cubicBezTo>
                <a:cubicBezTo>
                  <a:pt x="73" y="124"/>
                  <a:pt x="75" y="126"/>
                  <a:pt x="77" y="126"/>
                </a:cubicBezTo>
                <a:cubicBezTo>
                  <a:pt x="84" y="126"/>
                  <a:pt x="90" y="125"/>
                  <a:pt x="96" y="123"/>
                </a:cubicBezTo>
                <a:cubicBezTo>
                  <a:pt x="102" y="120"/>
                  <a:pt x="108" y="117"/>
                  <a:pt x="112" y="112"/>
                </a:cubicBezTo>
                <a:cubicBezTo>
                  <a:pt x="117" y="107"/>
                  <a:pt x="121" y="102"/>
                  <a:pt x="123" y="96"/>
                </a:cubicBezTo>
                <a:cubicBezTo>
                  <a:pt x="123" y="96"/>
                  <a:pt x="123" y="96"/>
                  <a:pt x="123" y="96"/>
                </a:cubicBezTo>
                <a:cubicBezTo>
                  <a:pt x="126" y="90"/>
                  <a:pt x="127" y="83"/>
                  <a:pt x="127" y="77"/>
                </a:cubicBezTo>
                <a:cubicBezTo>
                  <a:pt x="127" y="74"/>
                  <a:pt x="125" y="72"/>
                  <a:pt x="123" y="72"/>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泪滴形 48"/>
          <p:cNvSpPr/>
          <p:nvPr/>
        </p:nvSpPr>
        <p:spPr>
          <a:xfrm rot="10807099">
            <a:off x="6183936" y="2202249"/>
            <a:ext cx="1366373" cy="1366373"/>
          </a:xfrm>
          <a:prstGeom prst="teardrop">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Freeform 42"/>
          <p:cNvSpPr>
            <a:spLocks noEditPoints="1"/>
          </p:cNvSpPr>
          <p:nvPr/>
        </p:nvSpPr>
        <p:spPr bwMode="auto">
          <a:xfrm>
            <a:off x="6642243" y="2709690"/>
            <a:ext cx="449758" cy="351491"/>
          </a:xfrm>
          <a:custGeom>
            <a:avLst/>
            <a:gdLst>
              <a:gd name="T0" fmla="*/ 7 w 183"/>
              <a:gd name="T1" fmla="*/ 0 h 143"/>
              <a:gd name="T2" fmla="*/ 7 w 183"/>
              <a:gd name="T3" fmla="*/ 0 h 143"/>
              <a:gd name="T4" fmla="*/ 176 w 183"/>
              <a:gd name="T5" fmla="*/ 0 h 143"/>
              <a:gd name="T6" fmla="*/ 183 w 183"/>
              <a:gd name="T7" fmla="*/ 7 h 143"/>
              <a:gd name="T8" fmla="*/ 183 w 183"/>
              <a:gd name="T9" fmla="*/ 7 h 143"/>
              <a:gd name="T10" fmla="*/ 183 w 183"/>
              <a:gd name="T11" fmla="*/ 136 h 143"/>
              <a:gd name="T12" fmla="*/ 176 w 183"/>
              <a:gd name="T13" fmla="*/ 143 h 143"/>
              <a:gd name="T14" fmla="*/ 176 w 183"/>
              <a:gd name="T15" fmla="*/ 143 h 143"/>
              <a:gd name="T16" fmla="*/ 7 w 183"/>
              <a:gd name="T17" fmla="*/ 143 h 143"/>
              <a:gd name="T18" fmla="*/ 0 w 183"/>
              <a:gd name="T19" fmla="*/ 136 h 143"/>
              <a:gd name="T20" fmla="*/ 0 w 183"/>
              <a:gd name="T21" fmla="*/ 136 h 143"/>
              <a:gd name="T22" fmla="*/ 0 w 183"/>
              <a:gd name="T23" fmla="*/ 7 h 143"/>
              <a:gd name="T24" fmla="*/ 7 w 183"/>
              <a:gd name="T25" fmla="*/ 0 h 143"/>
              <a:gd name="T26" fmla="*/ 169 w 183"/>
              <a:gd name="T27" fmla="*/ 20 h 143"/>
              <a:gd name="T28" fmla="*/ 169 w 183"/>
              <a:gd name="T29" fmla="*/ 20 h 143"/>
              <a:gd name="T30" fmla="*/ 95 w 183"/>
              <a:gd name="T31" fmla="*/ 95 h 143"/>
              <a:gd name="T32" fmla="*/ 89 w 183"/>
              <a:gd name="T33" fmla="*/ 95 h 143"/>
              <a:gd name="T34" fmla="*/ 14 w 183"/>
              <a:gd name="T35" fmla="*/ 20 h 143"/>
              <a:gd name="T36" fmla="*/ 14 w 183"/>
              <a:gd name="T37" fmla="*/ 129 h 143"/>
              <a:gd name="T38" fmla="*/ 169 w 183"/>
              <a:gd name="T39" fmla="*/ 129 h 143"/>
              <a:gd name="T40" fmla="*/ 169 w 183"/>
              <a:gd name="T41" fmla="*/ 20 h 143"/>
              <a:gd name="T42" fmla="*/ 163 w 183"/>
              <a:gd name="T43" fmla="*/ 14 h 143"/>
              <a:gd name="T44" fmla="*/ 163 w 183"/>
              <a:gd name="T45" fmla="*/ 14 h 143"/>
              <a:gd name="T46" fmla="*/ 20 w 183"/>
              <a:gd name="T47" fmla="*/ 14 h 143"/>
              <a:gd name="T48" fmla="*/ 92 w 183"/>
              <a:gd name="T49" fmla="*/ 86 h 143"/>
              <a:gd name="T50" fmla="*/ 163 w 183"/>
              <a:gd name="T51" fmla="*/ 1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43">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36"/>
                  <a:pt x="183" y="136"/>
                  <a:pt x="183" y="136"/>
                </a:cubicBezTo>
                <a:cubicBezTo>
                  <a:pt x="183" y="140"/>
                  <a:pt x="180" y="143"/>
                  <a:pt x="176" y="143"/>
                </a:cubicBezTo>
                <a:cubicBezTo>
                  <a:pt x="176" y="143"/>
                  <a:pt x="176" y="143"/>
                  <a:pt x="176" y="143"/>
                </a:cubicBezTo>
                <a:cubicBezTo>
                  <a:pt x="7" y="143"/>
                  <a:pt x="7" y="143"/>
                  <a:pt x="7" y="143"/>
                </a:cubicBezTo>
                <a:cubicBezTo>
                  <a:pt x="3" y="143"/>
                  <a:pt x="0" y="140"/>
                  <a:pt x="0" y="136"/>
                </a:cubicBezTo>
                <a:cubicBezTo>
                  <a:pt x="0" y="136"/>
                  <a:pt x="0" y="136"/>
                  <a:pt x="0" y="136"/>
                </a:cubicBezTo>
                <a:cubicBezTo>
                  <a:pt x="0" y="7"/>
                  <a:pt x="0" y="7"/>
                  <a:pt x="0" y="7"/>
                </a:cubicBezTo>
                <a:cubicBezTo>
                  <a:pt x="0" y="3"/>
                  <a:pt x="3" y="0"/>
                  <a:pt x="7" y="0"/>
                </a:cubicBezTo>
                <a:close/>
                <a:moveTo>
                  <a:pt x="169" y="20"/>
                </a:moveTo>
                <a:cubicBezTo>
                  <a:pt x="169" y="20"/>
                  <a:pt x="169" y="20"/>
                  <a:pt x="169" y="20"/>
                </a:cubicBezTo>
                <a:cubicBezTo>
                  <a:pt x="95" y="95"/>
                  <a:pt x="95" y="95"/>
                  <a:pt x="95" y="95"/>
                </a:cubicBezTo>
                <a:cubicBezTo>
                  <a:pt x="93" y="97"/>
                  <a:pt x="90" y="97"/>
                  <a:pt x="89" y="95"/>
                </a:cubicBezTo>
                <a:cubicBezTo>
                  <a:pt x="14" y="20"/>
                  <a:pt x="14" y="20"/>
                  <a:pt x="14" y="20"/>
                </a:cubicBezTo>
                <a:cubicBezTo>
                  <a:pt x="14" y="129"/>
                  <a:pt x="14" y="129"/>
                  <a:pt x="14" y="129"/>
                </a:cubicBezTo>
                <a:cubicBezTo>
                  <a:pt x="169" y="129"/>
                  <a:pt x="169" y="129"/>
                  <a:pt x="169" y="129"/>
                </a:cubicBezTo>
                <a:cubicBezTo>
                  <a:pt x="169" y="20"/>
                  <a:pt x="169" y="20"/>
                  <a:pt x="169" y="20"/>
                </a:cubicBezTo>
                <a:close/>
                <a:moveTo>
                  <a:pt x="163" y="14"/>
                </a:moveTo>
                <a:cubicBezTo>
                  <a:pt x="163" y="14"/>
                  <a:pt x="163" y="14"/>
                  <a:pt x="163" y="14"/>
                </a:cubicBezTo>
                <a:cubicBezTo>
                  <a:pt x="20" y="14"/>
                  <a:pt x="20" y="14"/>
                  <a:pt x="20" y="14"/>
                </a:cubicBezTo>
                <a:cubicBezTo>
                  <a:pt x="92" y="86"/>
                  <a:pt x="92" y="86"/>
                  <a:pt x="92" y="86"/>
                </a:cubicBezTo>
                <a:cubicBezTo>
                  <a:pt x="163" y="14"/>
                  <a:pt x="163" y="14"/>
                  <a:pt x="163" y="14"/>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矩形 61"/>
          <p:cNvSpPr/>
          <p:nvPr/>
        </p:nvSpPr>
        <p:spPr>
          <a:xfrm>
            <a:off x="7855744" y="2885799"/>
            <a:ext cx="4006055" cy="460375"/>
          </a:xfrm>
          <a:prstGeom prst="rect">
            <a:avLst/>
          </a:prstGeom>
        </p:spPr>
        <p:txBody>
          <a:bodyPr wrap="square">
            <a:spAutoFit/>
          </a:bodyPr>
          <a:lstStyle/>
          <a:p>
            <a:pPr>
              <a:lnSpc>
                <a:spcPct val="150000"/>
              </a:lnSpc>
            </a:pPr>
            <a:r>
              <a:rPr lang="en-US" altLang="zh-CN" sz="1600" b="1" dirty="0">
                <a:solidFill>
                  <a:srgbClr val="FF0000"/>
                </a:solidFill>
                <a:latin typeface="Arial Bold" panose="020B0604020202020204" charset="0"/>
                <a:cs typeface="Arial Bold" panose="020B0604020202020204" charset="0"/>
                <a:sym typeface="+mn-lt"/>
              </a:rPr>
              <a:t>grievances@phonepe.com</a:t>
            </a:r>
            <a:endParaRPr lang="en-US" altLang="zh-CN" sz="1600" b="1" dirty="0">
              <a:solidFill>
                <a:srgbClr val="FF0000"/>
              </a:solidFill>
              <a:latin typeface="Arial Bold" panose="020B0604020202020204" charset="0"/>
              <a:cs typeface="Arial Bold" panose="020B0604020202020204" charset="0"/>
              <a:sym typeface="+mn-lt"/>
            </a:endParaRPr>
          </a:p>
        </p:txBody>
      </p:sp>
      <p:cxnSp>
        <p:nvCxnSpPr>
          <p:cNvPr id="63" name="直接连接符 62"/>
          <p:cNvCxnSpPr/>
          <p:nvPr/>
        </p:nvCxnSpPr>
        <p:spPr>
          <a:xfrm>
            <a:off x="7962031" y="2854843"/>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08210" y="2929430"/>
            <a:ext cx="4006055" cy="460375"/>
          </a:xfrm>
          <a:prstGeom prst="rect">
            <a:avLst/>
          </a:prstGeom>
        </p:spPr>
        <p:txBody>
          <a:bodyPr wrap="square">
            <a:spAutoFit/>
          </a:bodyPr>
          <a:lstStyle/>
          <a:p>
            <a:pPr algn="r">
              <a:lnSpc>
                <a:spcPct val="150000"/>
              </a:lnSpc>
            </a:pPr>
            <a:r>
              <a:rPr lang="en-US" altLang="zh-CN" sz="1600" dirty="0">
                <a:solidFill>
                  <a:srgbClr val="FF0000"/>
                </a:solidFill>
                <a:effectLst>
                  <a:outerShdw blurRad="38100" dist="19050" dir="2700000" algn="tl" rotWithShape="0">
                    <a:schemeClr val="dk1">
                      <a:alpha val="40000"/>
                      <a:alpha val="40000"/>
                    </a:schemeClr>
                  </a:outerShdw>
                </a:effectLst>
                <a:cs typeface="+mn-ea"/>
                <a:sym typeface="+mn-lt"/>
              </a:rPr>
              <a:t>080-68727374/ 022-68727374</a:t>
            </a:r>
            <a:endParaRPr lang="en-US" altLang="zh-CN" sz="1600" dirty="0">
              <a:solidFill>
                <a:srgbClr val="FF0000"/>
              </a:solidFill>
              <a:effectLst>
                <a:outerShdw blurRad="38100" dist="19050" dir="2700000" algn="tl" rotWithShape="0">
                  <a:schemeClr val="dk1">
                    <a:alpha val="40000"/>
                    <a:alpha val="40000"/>
                  </a:schemeClr>
                </a:outerShdw>
              </a:effectLst>
              <a:cs typeface="+mn-ea"/>
              <a:sym typeface="+mn-lt"/>
            </a:endParaRPr>
          </a:p>
        </p:txBody>
      </p:sp>
      <p:cxnSp>
        <p:nvCxnSpPr>
          <p:cNvPr id="67" name="直接连接符 66"/>
          <p:cNvCxnSpPr/>
          <p:nvPr/>
        </p:nvCxnSpPr>
        <p:spPr>
          <a:xfrm>
            <a:off x="3835295" y="2981024"/>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855744" y="4642659"/>
            <a:ext cx="4006055" cy="506730"/>
          </a:xfrm>
          <a:prstGeom prst="rect">
            <a:avLst/>
          </a:prstGeom>
        </p:spPr>
        <p:txBody>
          <a:bodyPr wrap="square">
            <a:spAutoFit/>
          </a:bodyPr>
          <a:lstStyle/>
          <a:p>
            <a:pPr>
              <a:lnSpc>
                <a:spcPct val="150000"/>
              </a:lnSpc>
            </a:pPr>
            <a:r>
              <a:rPr lang="en-US" altLang="zh-CN" b="1" dirty="0">
                <a:solidFill>
                  <a:srgbClr val="FF0000"/>
                </a:solidFill>
                <a:latin typeface="Arial Bold" panose="020B0604020202020204" charset="0"/>
                <a:cs typeface="Arial Bold" panose="020B0604020202020204" charset="0"/>
                <a:sym typeface="+mn-lt"/>
              </a:rPr>
              <a:t>phonepe.com</a:t>
            </a:r>
            <a:endParaRPr lang="en-US" altLang="zh-CN" b="1" dirty="0">
              <a:solidFill>
                <a:srgbClr val="FF0000"/>
              </a:solidFill>
              <a:latin typeface="Arial Bold" panose="020B0604020202020204" charset="0"/>
              <a:cs typeface="Arial Bold" panose="020B0604020202020204" charset="0"/>
              <a:sym typeface="+mn-lt"/>
            </a:endParaRPr>
          </a:p>
        </p:txBody>
      </p:sp>
      <p:cxnSp>
        <p:nvCxnSpPr>
          <p:cNvPr id="72" name="直接连接符 71"/>
          <p:cNvCxnSpPr/>
          <p:nvPr/>
        </p:nvCxnSpPr>
        <p:spPr>
          <a:xfrm>
            <a:off x="7962031" y="4611703"/>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08210" y="4686290"/>
            <a:ext cx="4006055" cy="460375"/>
          </a:xfrm>
          <a:prstGeom prst="rect">
            <a:avLst/>
          </a:prstGeom>
        </p:spPr>
        <p:txBody>
          <a:bodyPr wrap="square">
            <a:spAutoFit/>
          </a:bodyPr>
          <a:lstStyle/>
          <a:p>
            <a:pPr algn="r">
              <a:lnSpc>
                <a:spcPct val="150000"/>
              </a:lnSpc>
            </a:pPr>
            <a:r>
              <a:rPr lang="en-US" altLang="zh-CN" sz="1600" b="1" dirty="0">
                <a:solidFill>
                  <a:srgbClr val="FF0000"/>
                </a:solidFill>
                <a:latin typeface="Arial Bold" panose="020B0604020202020204" charset="0"/>
                <a:cs typeface="Arial Bold" panose="020B0604020202020204" charset="0"/>
                <a:sym typeface="+mn-lt"/>
              </a:rPr>
              <a:t>Bengaluru,Karnatak,India</a:t>
            </a:r>
            <a:endParaRPr lang="en-US" altLang="zh-CN" sz="1600" b="1" dirty="0">
              <a:solidFill>
                <a:srgbClr val="FF0000"/>
              </a:solidFill>
              <a:latin typeface="Arial Bold" panose="020B0604020202020204" charset="0"/>
              <a:cs typeface="Arial Bold" panose="020B0604020202020204" charset="0"/>
              <a:sym typeface="+mn-lt"/>
            </a:endParaRPr>
          </a:p>
        </p:txBody>
      </p:sp>
      <p:cxnSp>
        <p:nvCxnSpPr>
          <p:cNvPr id="76" name="直接连接符 75"/>
          <p:cNvCxnSpPr/>
          <p:nvPr/>
        </p:nvCxnSpPr>
        <p:spPr>
          <a:xfrm>
            <a:off x="3835295" y="4655334"/>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388485" y="429260"/>
            <a:ext cx="5434330" cy="645160"/>
          </a:xfrm>
          <a:prstGeom prst="rect">
            <a:avLst/>
          </a:prstGeom>
          <a:ln>
            <a:solidFill>
              <a:srgbClr val="7030A0"/>
            </a:solidFill>
          </a:ln>
        </p:spPr>
        <p:txBody>
          <a:bodyPr wrap="square">
            <a:spAutoFit/>
          </a:bodyPr>
          <a:lstStyle/>
          <a:p>
            <a:pPr algn="ctr"/>
            <a:r>
              <a:rPr lang="en-US" altLang="zh-CN" sz="3600" b="1" dirty="0">
                <a:solidFill>
                  <a:srgbClr val="7030A0"/>
                </a:solidFill>
                <a:latin typeface="Arial Bold" panose="020B0604020202020204" charset="0"/>
                <a:cs typeface="Arial Bold" panose="020B0604020202020204" charset="0"/>
                <a:sym typeface="+mn-lt"/>
              </a:rPr>
              <a:t>    - Company Highlights</a:t>
            </a:r>
            <a:endParaRPr lang="en-US" altLang="zh-CN" sz="3600" b="1" dirty="0">
              <a:solidFill>
                <a:srgbClr val="7030A0"/>
              </a:solidFill>
              <a:latin typeface="Arial Bold" panose="020B0604020202020204" charset="0"/>
              <a:cs typeface="Arial Bold" panose="020B0604020202020204" charset="0"/>
              <a:sym typeface="+mn-lt"/>
            </a:endParaRPr>
          </a:p>
        </p:txBody>
      </p:sp>
      <p:sp>
        <p:nvSpPr>
          <p:cNvPr id="78" name="矩形 77"/>
          <p:cNvSpPr/>
          <p:nvPr/>
        </p:nvSpPr>
        <p:spPr>
          <a:xfrm>
            <a:off x="307975" y="2148205"/>
            <a:ext cx="4006215" cy="706755"/>
          </a:xfrm>
          <a:prstGeom prst="rect">
            <a:avLst/>
          </a:prstGeom>
        </p:spPr>
        <p:txBody>
          <a:bodyPr wrap="square">
            <a:spAutoFit/>
          </a:bodyPr>
          <a:lstStyle/>
          <a:p>
            <a:pPr algn="r"/>
            <a:r>
              <a:rPr lang="en-US" altLang="zh-CN" sz="2000" b="1" dirty="0">
                <a:solidFill>
                  <a:schemeClr val="tx1">
                    <a:lumMod val="75000"/>
                    <a:lumOff val="25000"/>
                  </a:schemeClr>
                </a:solidFill>
                <a:latin typeface="Arial Unicode MS" panose="020B0604020202020204" charset="-122"/>
                <a:ea typeface="Arial Unicode MS" panose="020B0604020202020204" charset="-122"/>
                <a:cs typeface="Arial Bold" panose="020B0604020202020204" charset="0"/>
                <a:sym typeface="+mn-lt"/>
              </a:rPr>
              <a:t>Customer support center</a:t>
            </a:r>
            <a:endParaRPr lang="en-US" altLang="zh-CN" sz="2000" b="1" dirty="0">
              <a:solidFill>
                <a:schemeClr val="tx1">
                  <a:lumMod val="75000"/>
                  <a:lumOff val="25000"/>
                </a:schemeClr>
              </a:solidFill>
              <a:latin typeface="Arial Unicode MS" panose="020B0604020202020204" charset="-122"/>
              <a:ea typeface="Arial Unicode MS" panose="020B0604020202020204" charset="-122"/>
              <a:cs typeface="Arial Bold" panose="020B0604020202020204" charset="0"/>
              <a:sym typeface="+mn-lt"/>
            </a:endParaRPr>
          </a:p>
          <a:p>
            <a:pPr algn="r"/>
            <a:r>
              <a:rPr lang="en-US" altLang="zh-CN" sz="2000" b="1" dirty="0">
                <a:solidFill>
                  <a:schemeClr val="tx1">
                    <a:lumMod val="75000"/>
                    <a:lumOff val="25000"/>
                  </a:schemeClr>
                </a:solidFill>
                <a:latin typeface="Arial Unicode MS" panose="020B0604020202020204" charset="-122"/>
                <a:ea typeface="Arial Unicode MS" panose="020B0604020202020204" charset="-122"/>
                <a:cs typeface="Arial Bold" panose="020B0604020202020204" charset="0"/>
                <a:sym typeface="+mn-lt"/>
              </a:rPr>
              <a:t> call no</a:t>
            </a:r>
            <a:r>
              <a:rPr lang="en-US" altLang="zh-CN" sz="2000" dirty="0">
                <a:solidFill>
                  <a:schemeClr val="tx1">
                    <a:lumMod val="75000"/>
                    <a:lumOff val="25000"/>
                  </a:schemeClr>
                </a:solidFill>
                <a:cs typeface="+mn-ea"/>
                <a:sym typeface="+mn-lt"/>
              </a:rPr>
              <a:t>.</a:t>
            </a:r>
            <a:endParaRPr lang="en-US" altLang="zh-CN" sz="2000" dirty="0">
              <a:solidFill>
                <a:schemeClr val="tx1">
                  <a:lumMod val="75000"/>
                  <a:lumOff val="25000"/>
                </a:schemeClr>
              </a:solidFill>
              <a:cs typeface="+mn-ea"/>
              <a:sym typeface="+mn-lt"/>
            </a:endParaRPr>
          </a:p>
        </p:txBody>
      </p:sp>
      <p:sp>
        <p:nvSpPr>
          <p:cNvPr id="79" name="矩形 78"/>
          <p:cNvSpPr/>
          <p:nvPr/>
        </p:nvSpPr>
        <p:spPr>
          <a:xfrm>
            <a:off x="1872913" y="4060342"/>
            <a:ext cx="2425003" cy="398780"/>
          </a:xfrm>
          <a:prstGeom prst="rect">
            <a:avLst/>
          </a:prstGeom>
        </p:spPr>
        <p:txBody>
          <a:bodyPr wrap="square">
            <a:spAutoFit/>
          </a:bodyPr>
          <a:lstStyle/>
          <a:p>
            <a:pPr algn="r"/>
            <a:r>
              <a:rPr lang="en-US" altLang="zh-CN" sz="2000" b="1" dirty="0">
                <a:solidFill>
                  <a:schemeClr val="tx1">
                    <a:lumMod val="75000"/>
                    <a:lumOff val="25000"/>
                  </a:schemeClr>
                </a:solidFill>
                <a:latin typeface="Arial Unicode MS" panose="020B0604020202020204" charset="-122"/>
                <a:ea typeface="Arial Unicode MS" panose="020B0604020202020204" charset="-122"/>
                <a:cs typeface="Arial Bold" panose="020B0604020202020204" charset="0"/>
                <a:sym typeface="+mn-lt"/>
              </a:rPr>
              <a:t>Headquarters</a:t>
            </a:r>
            <a:endParaRPr lang="en-US" altLang="zh-CN" sz="2000" b="1" dirty="0">
              <a:solidFill>
                <a:schemeClr val="tx1">
                  <a:lumMod val="75000"/>
                  <a:lumOff val="25000"/>
                </a:schemeClr>
              </a:solidFill>
              <a:latin typeface="Arial Unicode MS" panose="020B0604020202020204" charset="-122"/>
              <a:ea typeface="Arial Unicode MS" panose="020B0604020202020204" charset="-122"/>
              <a:cs typeface="Arial Bold" panose="020B0604020202020204" charset="0"/>
              <a:sym typeface="+mn-lt"/>
            </a:endParaRPr>
          </a:p>
        </p:txBody>
      </p:sp>
      <p:sp>
        <p:nvSpPr>
          <p:cNvPr id="80" name="矩形 79"/>
          <p:cNvSpPr/>
          <p:nvPr/>
        </p:nvSpPr>
        <p:spPr>
          <a:xfrm>
            <a:off x="7848948" y="4060342"/>
            <a:ext cx="2425003" cy="398780"/>
          </a:xfrm>
          <a:prstGeom prst="rect">
            <a:avLst/>
          </a:prstGeom>
        </p:spPr>
        <p:txBody>
          <a:bodyPr wrap="square">
            <a:spAutoFit/>
          </a:bodyPr>
          <a:lstStyle/>
          <a:p>
            <a:r>
              <a:rPr lang="en-US" altLang="zh-CN" sz="2000" b="1" dirty="0">
                <a:solidFill>
                  <a:schemeClr val="tx1">
                    <a:lumMod val="75000"/>
                    <a:lumOff val="25000"/>
                  </a:schemeClr>
                </a:solidFill>
                <a:latin typeface="Arial Bold" panose="020B0604020202020204" charset="0"/>
                <a:cs typeface="Arial Bold" panose="020B0604020202020204" charset="0"/>
                <a:sym typeface="+mn-lt"/>
              </a:rPr>
              <a:t>website</a:t>
            </a:r>
            <a:endParaRPr lang="en-US" altLang="zh-CN" sz="20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81" name="矩形 80"/>
          <p:cNvSpPr/>
          <p:nvPr/>
        </p:nvSpPr>
        <p:spPr>
          <a:xfrm>
            <a:off x="7848948" y="2231731"/>
            <a:ext cx="2425003" cy="398780"/>
          </a:xfrm>
          <a:prstGeom prst="rect">
            <a:avLst/>
          </a:prstGeom>
        </p:spPr>
        <p:txBody>
          <a:bodyPr wrap="square">
            <a:spAutoFit/>
          </a:bodyPr>
          <a:lstStyle/>
          <a:p>
            <a:r>
              <a:rPr lang="en-US" altLang="zh-CN" sz="2000" b="1" dirty="0">
                <a:solidFill>
                  <a:schemeClr val="tx1">
                    <a:lumMod val="75000"/>
                    <a:lumOff val="25000"/>
                  </a:schemeClr>
                </a:solidFill>
                <a:latin typeface="BiauKaiTC" panose="03000500000000000000" charset="-122"/>
                <a:ea typeface="BiauKaiTC" panose="03000500000000000000" charset="-122"/>
                <a:cs typeface="Arial" panose="020B0604020202020204" pitchFamily="34" charset="0"/>
                <a:sym typeface="+mn-lt"/>
              </a:rPr>
              <a:t>Mail ID</a:t>
            </a:r>
            <a:endParaRPr lang="en-US" altLang="zh-CN" sz="2000" b="1" dirty="0">
              <a:solidFill>
                <a:schemeClr val="tx1">
                  <a:lumMod val="75000"/>
                  <a:lumOff val="25000"/>
                </a:schemeClr>
              </a:solidFill>
              <a:latin typeface="BiauKaiTC" panose="03000500000000000000" charset="-122"/>
              <a:ea typeface="BiauKaiTC" panose="03000500000000000000" charset="-122"/>
              <a:cs typeface="Arial" panose="020B0604020202020204" pitchFamily="34" charset="0"/>
              <a:sym typeface="+mn-lt"/>
            </a:endParaRPr>
          </a:p>
        </p:txBody>
      </p:sp>
      <p:pic>
        <p:nvPicPr>
          <p:cNvPr id="3" name="Picture 2"/>
          <p:cNvPicPr>
            <a:picLocks noChangeAspect="1"/>
          </p:cNvPicPr>
          <p:nvPr/>
        </p:nvPicPr>
        <p:blipFill>
          <a:blip r:embed="rId1"/>
          <a:stretch>
            <a:fillRect/>
          </a:stretch>
        </p:blipFill>
        <p:spPr>
          <a:xfrm>
            <a:off x="2855595" y="324485"/>
            <a:ext cx="2096770" cy="897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2"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442210" y="1579245"/>
            <a:ext cx="7541260" cy="3952875"/>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1770199" y="2052956"/>
            <a:ext cx="8831942" cy="1568450"/>
          </a:xfrm>
          <a:prstGeom prst="rect">
            <a:avLst/>
          </a:prstGeom>
          <a:noFill/>
        </p:spPr>
        <p:txBody>
          <a:bodyPr wrap="square" rtlCol="0">
            <a:spAutoFit/>
          </a:bodyPr>
          <a:lstStyle/>
          <a:p>
            <a:pPr algn="ctr"/>
            <a:r>
              <a:rPr lang="en-US" altLang="zh-CN" sz="4800" b="1" dirty="0">
                <a:ln w="22225">
                  <a:solidFill>
                    <a:srgbClr val="7030A0"/>
                  </a:solidFill>
                  <a:prstDash val="solid"/>
                </a:ln>
                <a:solidFill>
                  <a:schemeClr val="bg1"/>
                </a:solidFill>
                <a:effectLst/>
                <a:latin typeface="Arial Bold" panose="020B0604020202020204" charset="0"/>
                <a:cs typeface="Arial Bold" panose="020B0604020202020204" charset="0"/>
                <a:sym typeface="+mn-lt"/>
              </a:rPr>
              <a:t>Presentation on an Indian startup company :</a:t>
            </a:r>
            <a:r>
              <a:rPr lang="en-US" altLang="zh-CN" sz="4800" dirty="0">
                <a:solidFill>
                  <a:schemeClr val="tx1">
                    <a:lumMod val="75000"/>
                    <a:lumOff val="25000"/>
                  </a:schemeClr>
                </a:solidFill>
                <a:cs typeface="+mn-ea"/>
                <a:sym typeface="+mn-lt"/>
              </a:rPr>
              <a:t>  </a:t>
            </a:r>
            <a:endParaRPr lang="zh-CN" altLang="en-US" sz="4800" dirty="0">
              <a:solidFill>
                <a:schemeClr val="tx1">
                  <a:lumMod val="75000"/>
                  <a:lumOff val="25000"/>
                </a:schemeClr>
              </a:solidFill>
              <a:cs typeface="+mn-ea"/>
              <a:sym typeface="+mn-lt"/>
            </a:endParaRPr>
          </a:p>
        </p:txBody>
      </p:sp>
      <p:pic>
        <p:nvPicPr>
          <p:cNvPr id="3" name="Picture 2"/>
          <p:cNvPicPr>
            <a:picLocks noChangeAspect="1"/>
          </p:cNvPicPr>
          <p:nvPr/>
        </p:nvPicPr>
        <p:blipFill>
          <a:blip r:embed="rId1"/>
          <a:stretch>
            <a:fillRect/>
          </a:stretch>
        </p:blipFill>
        <p:spPr>
          <a:xfrm>
            <a:off x="4481195" y="3754755"/>
            <a:ext cx="3081655" cy="1568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amond(in)">
                                      <p:cBhvr>
                                        <p:cTn id="7" dur="2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740128"/>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691043"/>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649642"/>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903641"/>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354491"/>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186216"/>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1895706"/>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170343"/>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1871892"/>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510066"/>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888016"/>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921353"/>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2987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PhonePe is investing in AI and ML to personalize user experiences and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enhance predictive analytics for credit risk and fraud prevention.We assign a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risk score to every transaction on the app. Transactions with high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risk scores are automatically blocked, keeping your payment safe.</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PhonePe is a digital payment and wallet-based app</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 that operates within the Unified Payments Interface (UPI) ecosystem.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To use PhonePe, </a:t>
            </a:r>
            <a:r>
              <a:rPr lang="en-US" altLang="zh-CN" b="1">
                <a:solidFill>
                  <a:srgbClr val="FF0000">
                    <a:alpha val="78000"/>
                  </a:srgbClr>
                </a:solidFill>
                <a:latin typeface="Arial Unicode MS" panose="020B0604020202020204" charset="-122"/>
                <a:ea typeface="Arial Unicode MS" panose="020B0604020202020204" charset="-122"/>
                <a:cs typeface="Arial Bold" panose="020B0604020202020204" charset="0"/>
                <a:sym typeface="+mn-lt"/>
              </a:rPr>
              <a:t>users need to download the app, link </a:t>
            </a:r>
            <a:endParaRPr lang="en-US" altLang="zh-CN" b="1">
              <a:solidFill>
                <a:srgbClr val="FF0000">
                  <a:alpha val="78000"/>
                </a:srgbClr>
              </a:solidFill>
              <a:latin typeface="Arial Unicode MS" panose="020B0604020202020204" charset="-122"/>
              <a:ea typeface="Arial Unicode MS" panose="020B0604020202020204" charset="-122"/>
              <a:cs typeface="Arial Bold" panose="020B0604020202020204" charset="0"/>
              <a:sym typeface="+mn-lt"/>
            </a:endParaRPr>
          </a:p>
          <a:p>
            <a:pPr algn="ctr"/>
            <a:r>
              <a:rPr lang="en-US" altLang="zh-CN" b="1">
                <a:solidFill>
                  <a:srgbClr val="FF0000">
                    <a:alpha val="78000"/>
                  </a:srgbClr>
                </a:solidFill>
                <a:latin typeface="Arial Unicode MS" panose="020B0604020202020204" charset="-122"/>
                <a:ea typeface="Arial Unicode MS" panose="020B0604020202020204" charset="-122"/>
                <a:cs typeface="Arial Bold" panose="020B0604020202020204" charset="0"/>
                <a:sym typeface="+mn-lt"/>
              </a:rPr>
              <a:t>their phone numbers, and verify their bank accounts</a:t>
            </a: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 Once set up, users can make transactions directly through the app.</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 PhonePe acts as a mediator between users and their bank accounts, enabling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seamless fund transfers, bill payments, and online shopping.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The app provides a secure and convenient platform for users to </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a:p>
            <a:pPr algn="ctr"/>
            <a:r>
              <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rPr>
              <a:t>manage their digital payments, ensuring a smooth and hassle-free experience.</a:t>
            </a:r>
            <a:endParaRPr lang="en-US" altLang="zh-CN" b="1">
              <a:solidFill>
                <a:schemeClr val="tx1">
                  <a:alpha val="78000"/>
                </a:schemeClr>
              </a:solidFill>
              <a:latin typeface="BiauKaiHK" panose="03000500000000000000" charset="-122"/>
              <a:ea typeface="BiauKaiHK" panose="03000500000000000000" charset="-122"/>
              <a:cs typeface="Arial Bold" panose="020B0604020202020204" charset="0"/>
              <a:sym typeface="+mn-lt"/>
            </a:endParaRPr>
          </a:p>
        </p:txBody>
      </p:sp>
      <p:sp>
        <p:nvSpPr>
          <p:cNvPr id="71" name="矩形 70"/>
          <p:cNvSpPr/>
          <p:nvPr/>
        </p:nvSpPr>
        <p:spPr>
          <a:xfrm>
            <a:off x="4388547" y="428960"/>
            <a:ext cx="3414906" cy="521970"/>
          </a:xfrm>
          <a:prstGeom prst="rect">
            <a:avLst/>
          </a:prstGeom>
          <a:solidFill>
            <a:srgbClr val="7030A0"/>
          </a:solidFill>
          <a:ln>
            <a:solidFill>
              <a:srgbClr val="7030A0"/>
            </a:solidFill>
          </a:ln>
          <a:effectLst>
            <a:reflection blurRad="6350" stA="50000" endA="300" endPos="55000" dir="5400000" sy="-100000" algn="bl" rotWithShape="0"/>
          </a:effectLst>
        </p:spPr>
        <p:style>
          <a:lnRef idx="1">
            <a:schemeClr val="dk1"/>
          </a:lnRef>
          <a:fillRef idx="2">
            <a:schemeClr val="dk1"/>
          </a:fillRef>
          <a:effectRef idx="1">
            <a:schemeClr val="dk1"/>
          </a:effectRef>
          <a:fontRef idx="minor">
            <a:schemeClr val="dk1"/>
          </a:fontRef>
        </p:style>
        <p:txBody>
          <a:bodyPr wrap="square">
            <a:spAutoFit/>
          </a:bodyPr>
          <a:lstStyle/>
          <a:p>
            <a:pPr algn="ctr"/>
            <a:r>
              <a:rPr lang="en-US" altLang="zh-CN" sz="2800" b="1" i="1" dirty="0">
                <a:solidFill>
                  <a:schemeClr val="bg1"/>
                </a:solidFill>
                <a:latin typeface="BiauKaiTC" panose="03000500000000000000" charset="-122"/>
                <a:ea typeface="BiauKaiTC" panose="03000500000000000000" charset="-122"/>
                <a:cs typeface="Arial Bold Italic" panose="020B0604020202020204" charset="0"/>
                <a:sym typeface="+mn-lt"/>
              </a:rPr>
              <a:t>Conclusion</a:t>
            </a:r>
            <a:endParaRPr lang="en-US" altLang="zh-CN" sz="2800" b="1" i="1" dirty="0">
              <a:solidFill>
                <a:schemeClr val="bg1"/>
              </a:solidFill>
              <a:latin typeface="BiauKaiTC" panose="03000500000000000000" charset="-122"/>
              <a:ea typeface="BiauKaiTC" panose="03000500000000000000" charset="-122"/>
              <a:cs typeface="Arial Bold Italic" panose="020B0604020202020204" charset="0"/>
              <a:sym typeface="+mn-lt"/>
            </a:endParaRPr>
          </a:p>
        </p:txBody>
      </p:sp>
      <p:sp>
        <p:nvSpPr>
          <p:cNvPr id="51" name="矩形: 圆角 50"/>
          <p:cNvSpPr/>
          <p:nvPr/>
        </p:nvSpPr>
        <p:spPr>
          <a:xfrm>
            <a:off x="1043940" y="1595755"/>
            <a:ext cx="10409555" cy="4199255"/>
          </a:xfrm>
          <a:prstGeom prst="roundRect">
            <a:avLst>
              <a:gd name="adj" fmla="val 7165"/>
            </a:avLst>
          </a:prstGeom>
          <a:noFill/>
          <a:ln w="28575">
            <a:solidFill>
              <a:srgbClr val="C769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51" grpId="0" animBg="1"/>
      <p:bldP spid="4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740128"/>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649642"/>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903641"/>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354491"/>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4696460" y="5132366"/>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1895706"/>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1871892"/>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510066"/>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888016"/>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921353"/>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 name="Text Box 1"/>
          <p:cNvSpPr txBox="1"/>
          <p:nvPr/>
        </p:nvSpPr>
        <p:spPr>
          <a:xfrm>
            <a:off x="2508885" y="549910"/>
            <a:ext cx="6517640" cy="922020"/>
          </a:xfrm>
          <a:prstGeom prst="rect">
            <a:avLst/>
          </a:prstGeom>
          <a:noFill/>
        </p:spPr>
        <p:txBody>
          <a:bodyPr wrap="square" rtlCol="0">
            <a:spAutoFit/>
          </a:bodyPr>
          <a:p>
            <a:r>
              <a:rPr lang="en-US" sz="5400" b="1">
                <a:effectLst>
                  <a:reflection blurRad="6350" stA="60000" endA="900" endPos="60000" dist="29997" dir="5400000" sy="-100000" algn="bl" rotWithShape="0"/>
                </a:effectLst>
                <a:latin typeface="Arial Bold" panose="020B0604020202020204" charset="0"/>
                <a:cs typeface="Arial Bold" panose="020B0604020202020204" charset="0"/>
              </a:rPr>
              <a:t>Acknowledgement</a:t>
            </a:r>
            <a:endParaRPr lang="en-US" sz="5400" b="1">
              <a:effectLst>
                <a:reflection blurRad="6350" stA="60000" endA="900" endPos="60000" dist="29997" dir="5400000" sy="-100000" algn="bl" rotWithShape="0"/>
              </a:effectLst>
              <a:latin typeface="Arial Bold" panose="020B0604020202020204" charset="0"/>
              <a:cs typeface="Arial Bold" panose="020B0604020202020204" charset="0"/>
            </a:endParaRPr>
          </a:p>
        </p:txBody>
      </p:sp>
      <p:sp>
        <p:nvSpPr>
          <p:cNvPr id="3" name="Text Box 2"/>
          <p:cNvSpPr txBox="1"/>
          <p:nvPr/>
        </p:nvSpPr>
        <p:spPr>
          <a:xfrm>
            <a:off x="1424305" y="2976880"/>
            <a:ext cx="309880" cy="368300"/>
          </a:xfrm>
          <a:prstGeom prst="rect">
            <a:avLst/>
          </a:prstGeom>
          <a:noFill/>
        </p:spPr>
        <p:txBody>
          <a:bodyPr wrap="none" rtlCol="0">
            <a:spAutoFit/>
          </a:bodyPr>
          <a:p>
            <a:endParaRPr lang="en-US"/>
          </a:p>
        </p:txBody>
      </p:sp>
      <p:sp>
        <p:nvSpPr>
          <p:cNvPr id="4" name="Text Box 3"/>
          <p:cNvSpPr txBox="1"/>
          <p:nvPr/>
        </p:nvSpPr>
        <p:spPr>
          <a:xfrm>
            <a:off x="544195" y="2823210"/>
            <a:ext cx="11130280" cy="1938020"/>
          </a:xfrm>
          <a:prstGeom prst="rect">
            <a:avLst/>
          </a:prstGeom>
          <a:noFill/>
        </p:spPr>
        <p:txBody>
          <a:bodyPr wrap="square" rtlCol="0">
            <a:spAutoFit/>
          </a:bodyPr>
          <a:p>
            <a:r>
              <a:rPr lang="en-US" sz="6000" b="1">
                <a:solidFill>
                  <a:srgbClr val="7030A0"/>
                </a:solidFill>
                <a:latin typeface="HanziPen SC Regular" panose="03000300000000000000" charset="-122"/>
                <a:ea typeface="HanziPen SC Regular" panose="03000300000000000000" charset="-122"/>
                <a:cs typeface="Arial Bold" panose="020B0604020202020204" charset="0"/>
              </a:rPr>
              <a:t>Thank you sir for giving us this                    			oppertunity</a:t>
            </a:r>
            <a:r>
              <a:rPr lang="en-US" sz="6000">
                <a:latin typeface="HanziPen SC Regular" panose="03000300000000000000" charset="-122"/>
                <a:ea typeface="HanziPen SC Regular" panose="03000300000000000000" charset="-122"/>
              </a:rPr>
              <a:t>.</a:t>
            </a:r>
            <a:endParaRPr lang="en-US" sz="6000">
              <a:latin typeface="HanziPen SC Regular" panose="03000300000000000000" charset="-122"/>
              <a:ea typeface="HanziPen SC Regular" panose="030003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631805" cy="5561965"/>
          </a:xfr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a:noAutofit/>
            <a:scene3d>
              <a:camera prst="perspectiveBelow"/>
              <a:lightRig rig="threePt" dir="t"/>
            </a:scene3d>
          </a:bodyPr>
          <a:p>
            <a:r>
              <a:rPr lang="en-US" sz="9600">
                <a:ln w="22225">
                  <a:solidFill>
                    <a:srgbClr val="FFFF00"/>
                  </a:solidFill>
                  <a:prstDash val="solid"/>
                </a:ln>
                <a:solidFill>
                  <a:srgbClr val="7030A0"/>
                </a:solidFill>
                <a:effectLst>
                  <a:glow rad="101600">
                    <a:schemeClr val="accent5">
                      <a:satMod val="175000"/>
                      <a:alpha val="40000"/>
                    </a:schemeClr>
                  </a:glow>
                  <a:outerShdw blurRad="50800" dist="38100" dir="10800000" algn="r" rotWithShape="0">
                    <a:prstClr val="black">
                      <a:alpha val="40000"/>
                    </a:prstClr>
                  </a:outerShdw>
                  <a:reflection blurRad="6350" stA="60000" endA="900" endPos="60000" dist="60007" dir="5400000" sy="-100000" algn="bl" rotWithShape="0"/>
                </a:effectLst>
              </a:rPr>
              <a:t>Thank You</a:t>
            </a:r>
            <a:endParaRPr lang="en-US" sz="9600">
              <a:solidFill>
                <a:srgbClr val="7030A0"/>
              </a:solidFill>
              <a:effectLst>
                <a:glow rad="101600">
                  <a:schemeClr val="accent5">
                    <a:satMod val="175000"/>
                    <a:alpha val="40000"/>
                  </a:schemeClr>
                </a:glow>
                <a:outerShdw blurRad="50800" dist="38100" dir="10800000" algn="r" rotWithShape="0">
                  <a:prstClr val="black">
                    <a:alpha val="40000"/>
                  </a:prstClr>
                </a:outerShdw>
              </a:effectLst>
              <a:highlight>
                <a:srgbClr val="800080"/>
              </a:highligh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i="1">
                <a:solidFill>
                  <a:schemeClr val="tx1"/>
                </a:solidFill>
                <a:effectLst>
                  <a:outerShdw blurRad="38100" dist="19050" dir="2700000" algn="tl" rotWithShape="0">
                    <a:schemeClr val="dk1">
                      <a:alpha val="40000"/>
                      <a:alpha val="40000"/>
                    </a:schemeClr>
                  </a:outerShdw>
                  <a:reflection blurRad="6350" stA="55000" endA="300" endPos="45500" dir="5400000" sy="-100000" algn="bl" rotWithShape="0"/>
                </a:effectLst>
                <a:latin typeface="Arial Bold Italic" panose="020B0604020202020204" charset="0"/>
                <a:cs typeface="Arial Bold Italic" panose="020B0604020202020204" charset="0"/>
              </a:rPr>
              <a:t>Table of Contents :-</a:t>
            </a:r>
            <a:endParaRPr lang="en-US" b="1" i="1">
              <a:solidFill>
                <a:schemeClr val="tx1"/>
              </a:solidFill>
              <a:effectLst>
                <a:outerShdw blurRad="38100" dist="19050" dir="2700000" algn="tl" rotWithShape="0">
                  <a:schemeClr val="dk1">
                    <a:alpha val="40000"/>
                    <a:alpha val="40000"/>
                  </a:schemeClr>
                </a:outerShdw>
                <a:reflection blurRad="6350" stA="55000" endA="300" endPos="45500" dir="5400000" sy="-100000" algn="bl" rotWithShape="0"/>
              </a:effectLst>
              <a:latin typeface="Arial Bold Italic" panose="020B0604020202020204" charset="0"/>
              <a:cs typeface="Arial Bold Italic" panose="020B0604020202020204" charset="0"/>
            </a:endParaRPr>
          </a:p>
        </p:txBody>
      </p:sp>
      <p:graphicFrame>
        <p:nvGraphicFramePr>
          <p:cNvPr id="15" name="Content Placeholder 14"/>
          <p:cNvGraphicFramePr/>
          <p:nvPr>
            <p:ph idx="1"/>
          </p:nvPr>
        </p:nvGraphicFramePr>
        <p:xfrm>
          <a:off x="609600" y="1600200"/>
          <a:ext cx="10972800" cy="4531995"/>
        </p:xfrm>
        <a:graphic>
          <a:graphicData uri="http://schemas.openxmlformats.org/drawingml/2006/table">
            <a:tbl>
              <a:tblPr firstRow="1" bandRow="1">
                <a:tableStyleId>{5C22544A-7EE6-4342-B048-85BDC9FD1C3A}</a:tableStyleId>
              </a:tblPr>
              <a:tblGrid>
                <a:gridCol w="5486400"/>
                <a:gridCol w="5486400"/>
              </a:tblGrid>
              <a:tr h="434340">
                <a:tc>
                  <a:txBody>
                    <a:bodyPr/>
                    <a:p>
                      <a:pPr>
                        <a:buNone/>
                      </a:pPr>
                      <a:r>
                        <a:rPr lang="en-US" sz="1800" b="1">
                          <a:sym typeface="+mn-ea"/>
                        </a:rPr>
                        <a:t>PhonePe - Introduction</a:t>
                      </a:r>
                      <a:endParaRPr lang="en-US" sz="1800" b="1">
                        <a:sym typeface="+mn-ea"/>
                      </a:endParaRPr>
                    </a:p>
                  </a:txBody>
                  <a:tcPr/>
                </a:tc>
                <a:tc>
                  <a:txBody>
                    <a:bodyPr/>
                    <a:p>
                      <a:pPr>
                        <a:buNone/>
                      </a:pPr>
                      <a:endParaRPr lang="en-US" b="1"/>
                    </a:p>
                  </a:txBody>
                  <a:tcPr/>
                </a:tc>
              </a:tr>
              <a:tr h="624840">
                <a:tc>
                  <a:txBody>
                    <a:bodyPr/>
                    <a:p>
                      <a:pPr>
                        <a:buNone/>
                      </a:pPr>
                      <a:r>
                        <a:rPr lang="en-US" b="1"/>
                        <a:t>PhonePe - Startup Story</a:t>
                      </a:r>
                      <a:endParaRPr lang="en-US" b="1"/>
                    </a:p>
                  </a:txBody>
                  <a:tcPr/>
                </a:tc>
                <a:tc>
                  <a:txBody>
                    <a:bodyPr/>
                    <a:p>
                      <a:pPr>
                        <a:buNone/>
                      </a:pPr>
                      <a:r>
                        <a:rPr lang="en-US" sz="1800" b="1">
                          <a:sym typeface="+mn-ea"/>
                        </a:rPr>
                        <a:t>PhonePe - Competitors</a:t>
                      </a:r>
                      <a:endParaRPr lang="en-US" sz="1800" b="1">
                        <a:sym typeface="+mn-ea"/>
                      </a:endParaRPr>
                    </a:p>
                  </a:txBody>
                  <a:tcPr/>
                </a:tc>
              </a:tr>
              <a:tr h="434340">
                <a:tc>
                  <a:txBody>
                    <a:bodyPr/>
                    <a:p>
                      <a:pPr>
                        <a:buNone/>
                      </a:pPr>
                      <a:r>
                        <a:rPr lang="en-US" sz="1800" b="1">
                          <a:sym typeface="+mn-ea"/>
                        </a:rPr>
                        <a:t>PhonePe - Founders &amp; Team</a:t>
                      </a:r>
                      <a:endParaRPr lang="en-US" sz="1800" b="1">
                        <a:sym typeface="+mn-ea"/>
                      </a:endParaRPr>
                    </a:p>
                  </a:txBody>
                  <a:tcPr/>
                </a:tc>
                <a:tc>
                  <a:txBody>
                    <a:bodyPr/>
                    <a:p>
                      <a:pPr>
                        <a:buNone/>
                      </a:pPr>
                      <a:r>
                        <a:rPr lang="en-US" sz="1800" b="1">
                          <a:sym typeface="+mn-ea"/>
                        </a:rPr>
                        <a:t>PhonePe - Awards &amp; Achievements</a:t>
                      </a:r>
                      <a:endParaRPr lang="en-US" sz="1800" b="1">
                        <a:sym typeface="+mn-ea"/>
                      </a:endParaRPr>
                    </a:p>
                  </a:txBody>
                  <a:tcPr/>
                </a:tc>
              </a:tr>
              <a:tr h="433705">
                <a:tc>
                  <a:txBody>
                    <a:bodyPr/>
                    <a:p>
                      <a:pPr>
                        <a:buNone/>
                      </a:pPr>
                      <a:r>
                        <a:rPr lang="en-US" sz="1800" b="1">
                          <a:sym typeface="+mn-ea"/>
                        </a:rPr>
                        <a:t>PhonePe - Mission &amp; Vision</a:t>
                      </a:r>
                      <a:endParaRPr lang="en-US" sz="1800" b="1">
                        <a:sym typeface="+mn-ea"/>
                      </a:endParaRPr>
                    </a:p>
                  </a:txBody>
                  <a:tcPr/>
                </a:tc>
                <a:tc>
                  <a:txBody>
                    <a:bodyPr/>
                    <a:p>
                      <a:pPr>
                        <a:buNone/>
                      </a:pPr>
                      <a:r>
                        <a:rPr lang="en-US" sz="1800" b="1">
                          <a:sym typeface="+mn-ea"/>
                        </a:rPr>
                        <a:t>About PhonePe ADs</a:t>
                      </a:r>
                      <a:endParaRPr lang="en-US" sz="1800" b="1">
                        <a:sym typeface="+mn-ea"/>
                      </a:endParaRPr>
                    </a:p>
                  </a:txBody>
                  <a:tcPr/>
                </a:tc>
              </a:tr>
              <a:tr h="434975">
                <a:tc>
                  <a:txBody>
                    <a:bodyPr/>
                    <a:p>
                      <a:pPr>
                        <a:buNone/>
                      </a:pPr>
                      <a:r>
                        <a:rPr lang="en-US" sz="1800" b="1">
                          <a:sym typeface="+mn-ea"/>
                        </a:rPr>
                        <a:t>PhonePe - Business Model</a:t>
                      </a:r>
                      <a:endParaRPr lang="en-US" sz="1800" b="1">
                        <a:sym typeface="+mn-ea"/>
                      </a:endParaRPr>
                    </a:p>
                  </a:txBody>
                  <a:tcPr/>
                </a:tc>
                <a:tc>
                  <a:txBody>
                    <a:bodyPr/>
                    <a:p>
                      <a:pPr>
                        <a:buNone/>
                      </a:pPr>
                      <a:r>
                        <a:rPr lang="en-US" sz="1800" b="1">
                          <a:sym typeface="+mn-ea"/>
                        </a:rPr>
                        <a:t>PhonePe - Future Plans</a:t>
                      </a:r>
                      <a:endParaRPr lang="en-US" sz="1800" b="1">
                        <a:sym typeface="+mn-ea"/>
                      </a:endParaRPr>
                    </a:p>
                  </a:txBody>
                  <a:tcPr/>
                </a:tc>
              </a:tr>
              <a:tr h="433705">
                <a:tc>
                  <a:txBody>
                    <a:bodyPr/>
                    <a:p>
                      <a:pPr>
                        <a:buNone/>
                      </a:pPr>
                      <a:r>
                        <a:rPr lang="en-US" sz="1800" b="1">
                          <a:sym typeface="+mn-ea"/>
                        </a:rPr>
                        <a:t>PhonePe - Revenue Model</a:t>
                      </a:r>
                      <a:endParaRPr lang="en-US" sz="1800" b="1">
                        <a:sym typeface="+mn-ea"/>
                      </a:endParaRPr>
                    </a:p>
                  </a:txBody>
                  <a:tcPr/>
                </a:tc>
                <a:tc>
                  <a:txBody>
                    <a:bodyPr/>
                    <a:p>
                      <a:pPr>
                        <a:buNone/>
                      </a:pPr>
                      <a:r>
                        <a:rPr lang="en-US" sz="1800" b="1">
                          <a:sym typeface="+mn-ea"/>
                        </a:rPr>
                        <a:t>PhonePe - Company Highlights</a:t>
                      </a:r>
                      <a:endParaRPr lang="en-US" sz="1800" b="1">
                        <a:sym typeface="+mn-ea"/>
                      </a:endParaRPr>
                    </a:p>
                  </a:txBody>
                  <a:tcPr/>
                </a:tc>
              </a:tr>
              <a:tr h="434340">
                <a:tc>
                  <a:txBody>
                    <a:bodyPr/>
                    <a:p>
                      <a:pPr>
                        <a:buNone/>
                      </a:pPr>
                      <a:r>
                        <a:rPr lang="en-US" sz="1800" b="1">
                          <a:sym typeface="+mn-ea"/>
                        </a:rPr>
                        <a:t>PhonePe - Growth</a:t>
                      </a:r>
                      <a:endParaRPr lang="en-US" sz="1800" b="1">
                        <a:sym typeface="+mn-ea"/>
                      </a:endParaRPr>
                    </a:p>
                  </a:txBody>
                  <a:tcPr/>
                </a:tc>
                <a:tc>
                  <a:txBody>
                    <a:bodyPr/>
                    <a:p>
                      <a:pPr>
                        <a:buNone/>
                      </a:pPr>
                      <a:r>
                        <a:rPr lang="en-US" b="1"/>
                        <a:t>Conclusion</a:t>
                      </a:r>
                      <a:endParaRPr lang="en-US" b="1"/>
                    </a:p>
                  </a:txBody>
                  <a:tcPr/>
                </a:tc>
              </a:tr>
              <a:tr h="433705">
                <a:tc>
                  <a:txBody>
                    <a:bodyPr/>
                    <a:p>
                      <a:pPr>
                        <a:buNone/>
                      </a:pPr>
                      <a:r>
                        <a:rPr lang="en-US" b="1"/>
                        <a:t>Incidents to Remembered</a:t>
                      </a:r>
                      <a:endParaRPr lang="en-US" b="1"/>
                    </a:p>
                  </a:txBody>
                  <a:tcPr/>
                </a:tc>
                <a:tc>
                  <a:txBody>
                    <a:bodyPr/>
                    <a:p>
                      <a:pPr>
                        <a:buNone/>
                      </a:pPr>
                      <a:endParaRPr lang="en-US" b="1"/>
                    </a:p>
                  </a:txBody>
                  <a:tcPr/>
                </a:tc>
              </a:tr>
              <a:tr h="434340">
                <a:tc>
                  <a:txBody>
                    <a:bodyPr/>
                    <a:p>
                      <a:pPr>
                        <a:buNone/>
                      </a:pPr>
                      <a:r>
                        <a:rPr lang="en-US" b="1"/>
                        <a:t>Market Share of UPI Apps by Transaction Value</a:t>
                      </a:r>
                      <a:endParaRPr lang="en-US" b="1"/>
                    </a:p>
                  </a:txBody>
                  <a:tcPr/>
                </a:tc>
                <a:tc>
                  <a:txBody>
                    <a:bodyPr/>
                    <a:p>
                      <a:pPr>
                        <a:buNone/>
                      </a:pPr>
                      <a:endParaRPr lang="en-US" b="1"/>
                    </a:p>
                  </a:txBody>
                  <a:tcPr/>
                </a:tc>
              </a:tr>
              <a:tr h="433705">
                <a:tc>
                  <a:txBody>
                    <a:bodyPr/>
                    <a:p>
                      <a:pPr>
                        <a:buNone/>
                      </a:pPr>
                      <a:r>
                        <a:rPr lang="en-US" sz="1800" b="1">
                          <a:sym typeface="+mn-ea"/>
                        </a:rPr>
                        <a:t>PhonePe - Partnership</a:t>
                      </a:r>
                      <a:endParaRPr lang="en-US" sz="1800" b="1">
                        <a:sym typeface="+mn-ea"/>
                      </a:endParaRPr>
                    </a:p>
                  </a:txBody>
                  <a:tcPr/>
                </a:tc>
                <a:tc>
                  <a:txBody>
                    <a:bodyPr/>
                    <a:p>
                      <a:pPr>
                        <a:buNone/>
                      </a:pPr>
                      <a:endParaRPr lang="en-US"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0" fill="hold"/>
                                        <p:tgtEl>
                                          <p:spTgt spid="15"/>
                                        </p:tgtEl>
                                        <p:attrNameLst>
                                          <p:attrName>ppt_x</p:attrName>
                                        </p:attrNameLst>
                                      </p:cBhvr>
                                      <p:tavLst>
                                        <p:tav tm="0">
                                          <p:val>
                                            <p:strVal val="#ppt_x"/>
                                          </p:val>
                                        </p:tav>
                                        <p:tav tm="100000">
                                          <p:val>
                                            <p:strVal val="#ppt_x"/>
                                          </p:val>
                                        </p:tav>
                                      </p:tavLst>
                                    </p:anim>
                                    <p:anim calcmode="lin" valueType="num">
                                      <p:cBhvr additive="base">
                                        <p:cTn id="8" dur="5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597646"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364283"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691558" y="317468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204196"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353171"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691558"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46070" y="934404"/>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683496"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椭圆 4"/>
          <p:cNvSpPr/>
          <p:nvPr/>
        </p:nvSpPr>
        <p:spPr>
          <a:xfrm>
            <a:off x="5645816" y="1709676"/>
            <a:ext cx="712786" cy="712786"/>
          </a:xfrm>
          <a:prstGeom prst="ellipse">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01</a:t>
            </a:r>
            <a:endParaRPr lang="en-US" altLang="zh-CN">
              <a:cs typeface="+mn-ea"/>
              <a:sym typeface="+mn-lt"/>
            </a:endParaRPr>
          </a:p>
        </p:txBody>
      </p:sp>
      <p:sp>
        <p:nvSpPr>
          <p:cNvPr id="70" name="椭圆 69"/>
          <p:cNvSpPr/>
          <p:nvPr/>
        </p:nvSpPr>
        <p:spPr>
          <a:xfrm>
            <a:off x="5645816" y="2688678"/>
            <a:ext cx="712786" cy="712786"/>
          </a:xfrm>
          <a:prstGeom prst="ellipse">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02</a:t>
            </a:r>
            <a:endParaRPr lang="zh-CN" altLang="en-US">
              <a:cs typeface="+mn-ea"/>
              <a:sym typeface="+mn-lt"/>
            </a:endParaRPr>
          </a:p>
        </p:txBody>
      </p:sp>
      <p:sp>
        <p:nvSpPr>
          <p:cNvPr id="73" name="椭圆 72"/>
          <p:cNvSpPr/>
          <p:nvPr/>
        </p:nvSpPr>
        <p:spPr>
          <a:xfrm>
            <a:off x="5645816" y="3667680"/>
            <a:ext cx="712786" cy="712786"/>
          </a:xfrm>
          <a:prstGeom prst="ellipse">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03</a:t>
            </a:r>
            <a:endParaRPr lang="zh-CN" altLang="en-US">
              <a:cs typeface="+mn-ea"/>
              <a:sym typeface="+mn-lt"/>
            </a:endParaRPr>
          </a:p>
        </p:txBody>
      </p:sp>
      <p:sp>
        <p:nvSpPr>
          <p:cNvPr id="76" name="椭圆 75"/>
          <p:cNvSpPr/>
          <p:nvPr/>
        </p:nvSpPr>
        <p:spPr>
          <a:xfrm>
            <a:off x="5646451" y="4684781"/>
            <a:ext cx="712786" cy="712786"/>
          </a:xfrm>
          <a:prstGeom prst="ellipse">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04</a:t>
            </a:r>
            <a:endParaRPr lang="zh-CN" altLang="en-US">
              <a:cs typeface="+mn-ea"/>
              <a:sym typeface="+mn-lt"/>
            </a:endParaRPr>
          </a:p>
        </p:txBody>
      </p:sp>
      <p:sp>
        <p:nvSpPr>
          <p:cNvPr id="68" name="矩形 67"/>
          <p:cNvSpPr/>
          <p:nvPr/>
        </p:nvSpPr>
        <p:spPr>
          <a:xfrm>
            <a:off x="6434455" y="1837055"/>
            <a:ext cx="5534025" cy="460375"/>
          </a:xfrm>
          <a:prstGeom prst="rect">
            <a:avLst/>
          </a:prstGeom>
        </p:spPr>
        <p:txBody>
          <a:bodyPr wrap="square">
            <a:spAutoFit/>
          </a:bodyPr>
          <a:lstStyle/>
          <a:p>
            <a:r>
              <a:rPr lang="en-US" altLang="zh-CN" sz="2400" b="1" dirty="0">
                <a:solidFill>
                  <a:schemeClr val="tx1">
                    <a:lumMod val="75000"/>
                    <a:lumOff val="25000"/>
                  </a:schemeClr>
                </a:solidFill>
                <a:latin typeface="Arial Bold" panose="020B0604020202020204" charset="0"/>
                <a:cs typeface="Arial Bold" panose="020B0604020202020204" charset="0"/>
                <a:sym typeface="+mn-lt"/>
              </a:rPr>
              <a:t>Arpita Sarkar(2112200001098</a:t>
            </a:r>
            <a:r>
              <a:rPr lang="en-US" altLang="zh-CN" sz="2400" dirty="0">
                <a:solidFill>
                  <a:schemeClr val="tx1">
                    <a:lumMod val="75000"/>
                    <a:lumOff val="25000"/>
                  </a:schemeClr>
                </a:solidFill>
                <a:cs typeface="+mn-ea"/>
                <a:sym typeface="+mn-lt"/>
              </a:rPr>
              <a:t>)</a:t>
            </a:r>
            <a:endParaRPr lang="en-US" altLang="zh-CN" sz="2400" dirty="0">
              <a:solidFill>
                <a:schemeClr val="tx1">
                  <a:lumMod val="75000"/>
                  <a:lumOff val="25000"/>
                </a:schemeClr>
              </a:solidFill>
              <a:cs typeface="+mn-ea"/>
              <a:sym typeface="+mn-lt"/>
            </a:endParaRPr>
          </a:p>
        </p:txBody>
      </p:sp>
      <p:sp>
        <p:nvSpPr>
          <p:cNvPr id="69" name="矩形 68"/>
          <p:cNvSpPr/>
          <p:nvPr/>
        </p:nvSpPr>
        <p:spPr>
          <a:xfrm>
            <a:off x="6434455" y="4811395"/>
            <a:ext cx="5645150" cy="460375"/>
          </a:xfrm>
          <a:prstGeom prst="rect">
            <a:avLst/>
          </a:prstGeom>
        </p:spPr>
        <p:txBody>
          <a:bodyPr wrap="square">
            <a:spAutoFit/>
          </a:bodyPr>
          <a:lstStyle/>
          <a:p>
            <a:r>
              <a:rPr lang="en-US" altLang="zh-CN" sz="2400" b="1" dirty="0">
                <a:solidFill>
                  <a:schemeClr val="tx1">
                    <a:lumMod val="75000"/>
                    <a:lumOff val="25000"/>
                  </a:schemeClr>
                </a:solidFill>
                <a:latin typeface="Arial Bold" panose="020B0604020202020204" charset="0"/>
                <a:cs typeface="Arial Bold" panose="020B0604020202020204" charset="0"/>
                <a:sym typeface="+mn-lt"/>
              </a:rPr>
              <a:t>Moumita Mandal(2112200001109)</a:t>
            </a:r>
            <a:endParaRPr lang="en-US" altLang="zh-CN" sz="24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72" name="矩形 71"/>
          <p:cNvSpPr/>
          <p:nvPr/>
        </p:nvSpPr>
        <p:spPr>
          <a:xfrm>
            <a:off x="6378575" y="2814955"/>
            <a:ext cx="5756910" cy="460375"/>
          </a:xfrm>
          <a:prstGeom prst="rect">
            <a:avLst/>
          </a:prstGeom>
        </p:spPr>
        <p:txBody>
          <a:bodyPr wrap="square">
            <a:spAutoFit/>
          </a:bodyPr>
          <a:lstStyle/>
          <a:p>
            <a:r>
              <a:rPr lang="en-US" altLang="zh-CN" sz="2400" b="1" dirty="0">
                <a:solidFill>
                  <a:schemeClr val="tx1">
                    <a:lumMod val="75000"/>
                    <a:lumOff val="25000"/>
                  </a:schemeClr>
                </a:solidFill>
                <a:latin typeface="Arial Bold" panose="020B0604020202020204" charset="0"/>
                <a:cs typeface="Arial Bold" panose="020B0604020202020204" charset="0"/>
                <a:sym typeface="+mn-lt"/>
              </a:rPr>
              <a:t>Shubham kr.Dubey(2111200001510)</a:t>
            </a:r>
            <a:endParaRPr lang="en-US" altLang="zh-CN" sz="24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75" name="矩形 74"/>
          <p:cNvSpPr/>
          <p:nvPr/>
        </p:nvSpPr>
        <p:spPr>
          <a:xfrm>
            <a:off x="6378575" y="3794125"/>
            <a:ext cx="5998845" cy="460375"/>
          </a:xfrm>
          <a:prstGeom prst="rect">
            <a:avLst/>
          </a:prstGeom>
        </p:spPr>
        <p:txBody>
          <a:bodyPr wrap="square">
            <a:spAutoFit/>
          </a:bodyPr>
          <a:lstStyle/>
          <a:p>
            <a:r>
              <a:rPr lang="en-US" altLang="zh-CN" sz="2400" b="1" dirty="0">
                <a:solidFill>
                  <a:schemeClr val="tx1">
                    <a:lumMod val="75000"/>
                    <a:lumOff val="25000"/>
                  </a:schemeClr>
                </a:solidFill>
                <a:latin typeface="Arial Bold" panose="020B0604020202020204" charset="0"/>
                <a:cs typeface="Arial Bold" panose="020B0604020202020204" charset="0"/>
                <a:sym typeface="+mn-lt"/>
              </a:rPr>
              <a:t>Subhadeep Chatterjee(2111200001512)</a:t>
            </a:r>
            <a:endParaRPr lang="en-US" altLang="zh-CN" sz="2400" b="1" dirty="0">
              <a:solidFill>
                <a:schemeClr val="tx1">
                  <a:lumMod val="75000"/>
                  <a:lumOff val="25000"/>
                </a:schemeClr>
              </a:solidFill>
              <a:latin typeface="Arial Bold" panose="020B0604020202020204" charset="0"/>
              <a:cs typeface="Arial Bold" panose="020B0604020202020204" charset="0"/>
              <a:sym typeface="+mn-lt"/>
            </a:endParaRPr>
          </a:p>
        </p:txBody>
      </p:sp>
      <p:sp>
        <p:nvSpPr>
          <p:cNvPr id="2" name="Text Box 1"/>
          <p:cNvSpPr txBox="1"/>
          <p:nvPr/>
        </p:nvSpPr>
        <p:spPr>
          <a:xfrm>
            <a:off x="987425" y="278765"/>
            <a:ext cx="8103235" cy="521970"/>
          </a:xfrm>
          <a:prstGeom prst="rect">
            <a:avLst/>
          </a:prstGeom>
          <a:noFill/>
        </p:spPr>
        <p:txBody>
          <a:bodyPr wrap="square" rtlCol="0">
            <a:spAutoFit/>
          </a:bodyPr>
          <a:p>
            <a:r>
              <a:rPr lang="en-US" sz="2800" b="1">
                <a:ln>
                  <a:solidFill>
                    <a:schemeClr val="tx1">
                      <a:lumMod val="95000"/>
                      <a:lumOff val="5000"/>
                    </a:schemeClr>
                  </a:solidFill>
                </a:ln>
                <a:solidFill>
                  <a:schemeClr val="tx1"/>
                </a:solidFill>
                <a:effectLst>
                  <a:outerShdw blurRad="38100" dist="25400" dir="5400000" algn="ctr" rotWithShape="0">
                    <a:srgbClr val="6E747A">
                      <a:alpha val="43000"/>
                      <a:alpha val="43000"/>
                    </a:srgbClr>
                  </a:outerShdw>
                </a:effectLst>
                <a:latin typeface="Arial Bold" panose="020B0604020202020204" charset="0"/>
                <a:cs typeface="Arial Bold" panose="020B0604020202020204" charset="0"/>
              </a:rPr>
              <a:t>                         Team Name : THE HUBBLES</a:t>
            </a:r>
            <a:endParaRPr lang="en-US" sz="2800" b="1">
              <a:ln>
                <a:solidFill>
                  <a:schemeClr val="tx1">
                    <a:lumMod val="95000"/>
                    <a:lumOff val="5000"/>
                  </a:schemeClr>
                </a:solidFill>
              </a:ln>
              <a:solidFill>
                <a:schemeClr val="tx1"/>
              </a:solidFill>
              <a:effectLst>
                <a:outerShdw blurRad="38100" dist="25400" dir="5400000" algn="ctr" rotWithShape="0">
                  <a:srgbClr val="6E747A">
                    <a:alpha val="43000"/>
                    <a:alpha val="43000"/>
                  </a:srgbClr>
                </a:outerShdw>
              </a:effectLst>
              <a:latin typeface="Arial Bold" panose="020B0604020202020204" charset="0"/>
              <a:cs typeface="Arial Bold" panose="020B0604020202020204" charset="0"/>
            </a:endParaRPr>
          </a:p>
        </p:txBody>
      </p:sp>
      <p:pic>
        <p:nvPicPr>
          <p:cNvPr id="3" name="Picture 2"/>
          <p:cNvPicPr>
            <a:picLocks noChangeAspect="1"/>
          </p:cNvPicPr>
          <p:nvPr/>
        </p:nvPicPr>
        <p:blipFill>
          <a:blip r:embed="rId1"/>
          <a:stretch>
            <a:fillRect/>
          </a:stretch>
        </p:blipFill>
        <p:spPr>
          <a:xfrm rot="16200000">
            <a:off x="2141855" y="4178935"/>
            <a:ext cx="3102610" cy="2254885"/>
          </a:xfrm>
          <a:prstGeom prst="rect">
            <a:avLst/>
          </a:prstGeom>
        </p:spPr>
      </p:pic>
      <p:pic>
        <p:nvPicPr>
          <p:cNvPr id="4" name="Picture 3"/>
          <p:cNvPicPr>
            <a:picLocks noChangeAspect="1"/>
          </p:cNvPicPr>
          <p:nvPr/>
        </p:nvPicPr>
        <p:blipFill>
          <a:blip r:embed="rId2"/>
          <a:stretch>
            <a:fillRect/>
          </a:stretch>
        </p:blipFill>
        <p:spPr>
          <a:xfrm>
            <a:off x="0" y="817880"/>
            <a:ext cx="2705100" cy="2993390"/>
          </a:xfrm>
          <a:prstGeom prst="rect">
            <a:avLst/>
          </a:prstGeom>
        </p:spPr>
      </p:pic>
      <p:pic>
        <p:nvPicPr>
          <p:cNvPr id="12" name="Picture 11"/>
          <p:cNvPicPr>
            <a:picLocks noChangeAspect="1"/>
          </p:cNvPicPr>
          <p:nvPr/>
        </p:nvPicPr>
        <p:blipFill>
          <a:blip r:embed="rId3"/>
          <a:stretch>
            <a:fillRect/>
          </a:stretch>
        </p:blipFill>
        <p:spPr>
          <a:xfrm>
            <a:off x="2566035" y="817880"/>
            <a:ext cx="2265045" cy="3103245"/>
          </a:xfrm>
          <a:prstGeom prst="rect">
            <a:avLst/>
          </a:prstGeom>
        </p:spPr>
      </p:pic>
      <p:pic>
        <p:nvPicPr>
          <p:cNvPr id="16" name="Picture 15"/>
          <p:cNvPicPr>
            <a:picLocks noChangeAspect="1"/>
          </p:cNvPicPr>
          <p:nvPr/>
        </p:nvPicPr>
        <p:blipFill>
          <a:blip r:embed="rId4"/>
          <a:stretch>
            <a:fillRect/>
          </a:stretch>
        </p:blipFill>
        <p:spPr>
          <a:xfrm>
            <a:off x="-8255" y="3735705"/>
            <a:ext cx="2574290" cy="313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linds(horizont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blinds(horizontal)">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7" presetClass="entr" presetSubtype="4" fill="hold" grpId="0" nodeType="clickEffect">
                                  <p:stCondLst>
                                    <p:cond delay="0"/>
                                  </p:stCondLst>
                                  <p:childTnLst>
                                    <p:set>
                                      <p:cBhvr>
                                        <p:cTn id="46" dur="3000" fill="hold">
                                          <p:stCondLst>
                                            <p:cond delay="0"/>
                                          </p:stCondLst>
                                        </p:cTn>
                                        <p:tgtEl>
                                          <p:spTgt spid="2"/>
                                        </p:tgtEl>
                                        <p:attrNameLst>
                                          <p:attrName>style.visibility</p:attrName>
                                        </p:attrNameLst>
                                      </p:cBhvr>
                                      <p:to>
                                        <p:strVal val="visible"/>
                                      </p:to>
                                    </p:set>
                                    <p:anim calcmode="lin" valueType="num">
                                      <p:cBhvr additive="base">
                                        <p:cTn id="47" dur="3000" fill="hold"/>
                                        <p:tgtEl>
                                          <p:spTgt spid="2"/>
                                        </p:tgtEl>
                                        <p:attrNameLst>
                                          <p:attrName>ppt_x</p:attrName>
                                        </p:attrNameLst>
                                      </p:cBhvr>
                                      <p:tavLst>
                                        <p:tav tm="0">
                                          <p:val>
                                            <p:strVal val="#ppt_x"/>
                                          </p:val>
                                        </p:tav>
                                        <p:tav tm="100000">
                                          <p:val>
                                            <p:strVal val="#ppt_x"/>
                                          </p:val>
                                        </p:tav>
                                      </p:tavLst>
                                    </p:anim>
                                    <p:anim calcmode="lin" valueType="num">
                                      <p:cBhvr additive="base">
                                        <p:cTn id="48" dur="3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5" grpId="0"/>
      <p:bldP spid="6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906256" y="693104"/>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746125" y="4130676"/>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364283"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691558" y="317468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9553575" y="4174809"/>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204196"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6245731" y="110807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691558"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46070" y="934404"/>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683496"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Text Box 2"/>
          <p:cNvSpPr txBox="1"/>
          <p:nvPr/>
        </p:nvSpPr>
        <p:spPr>
          <a:xfrm>
            <a:off x="189865" y="2911475"/>
            <a:ext cx="10558780" cy="1568450"/>
          </a:xfrm>
          <a:prstGeom prst="rect">
            <a:avLst/>
          </a:prstGeom>
          <a:noFill/>
        </p:spPr>
        <p:txBody>
          <a:bodyPr wrap="square" rtlCol="0">
            <a:spAutoFit/>
          </a:bodyPr>
          <a:p>
            <a:r>
              <a:rPr lang="en-US" sz="8000" b="1">
                <a:latin typeface="Arial Bold" panose="020B0604020202020204" charset="0"/>
                <a:cs typeface="Arial Bold" panose="020B0604020202020204" charset="0"/>
              </a:rPr>
              <a:t>       </a:t>
            </a:r>
            <a:r>
              <a:rPr lang="en-US" sz="8000" b="1">
                <a:ln w="22225">
                  <a:solidFill>
                    <a:srgbClr val="7030A0"/>
                  </a:solidFill>
                  <a:prstDash val="solid"/>
                </a:ln>
                <a:solidFill>
                  <a:schemeClr val="bg1"/>
                </a:solidFill>
                <a:effectLst/>
                <a:latin typeface="Arial Bold" panose="020B0604020202020204" charset="0"/>
                <a:cs typeface="Arial Bold" panose="020B0604020202020204" charset="0"/>
              </a:rPr>
              <a:t> </a:t>
            </a:r>
            <a:r>
              <a:rPr lang="en-US" sz="9600" b="1">
                <a:ln w="22225">
                  <a:solidFill>
                    <a:srgbClr val="7030A0"/>
                  </a:solidFill>
                  <a:prstDash val="solid"/>
                </a:ln>
                <a:solidFill>
                  <a:schemeClr val="bg1"/>
                </a:solidFill>
                <a:effectLst>
                  <a:reflection blurRad="6350" stA="60000" endA="900" endPos="58000" dir="5400000" sy="-100000" algn="bl" rotWithShape="0"/>
                </a:effectLst>
                <a:latin typeface="Arial Bold" panose="020B0604020202020204" charset="0"/>
                <a:cs typeface="Arial Bold" panose="020B0604020202020204" charset="0"/>
              </a:rPr>
              <a:t>Introduction</a:t>
            </a:r>
            <a:endParaRPr lang="en-US" sz="9600" b="1">
              <a:ln w="22225">
                <a:solidFill>
                  <a:srgbClr val="7030A0"/>
                </a:solidFill>
                <a:prstDash val="solid"/>
              </a:ln>
              <a:solidFill>
                <a:schemeClr val="bg1"/>
              </a:solidFill>
              <a:effectLst>
                <a:reflection blurRad="6350" stA="60000" endA="900" endPos="58000" dir="5400000" sy="-100000" algn="bl" rotWithShape="0"/>
              </a:effectLst>
              <a:latin typeface="Arial Bold" panose="020B0604020202020204" charset="0"/>
              <a:cs typeface="Arial Bo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12700">
                  <a:solidFill>
                    <a:srgbClr val="7030A0"/>
                  </a:solidFill>
                  <a:prstDash val="solid"/>
                </a:ln>
                <a:solidFill>
                  <a:srgbClr val="7030A0"/>
                </a:solidFill>
                <a:effectLst/>
              </a:rPr>
              <a:t>PhonePe Success Story - How It Became India’s Leading Payments App?</a:t>
            </a:r>
            <a:endParaRPr lang="en-US">
              <a:ln w="12700">
                <a:solidFill>
                  <a:srgbClr val="7030A0"/>
                </a:solidFill>
                <a:prstDash val="solid"/>
              </a:ln>
              <a:solidFill>
                <a:srgbClr val="7030A0"/>
              </a:solidFill>
              <a:effectLst/>
            </a:endParaRPr>
          </a:p>
        </p:txBody>
      </p:sp>
      <p:pic>
        <p:nvPicPr>
          <p:cNvPr id="6" name="WhatsApp Video 2024-02-23 at 18.19.31">
            <a:hlinkClick r:id="" action="ppaction://media"/>
          </p:cNvPr>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1483360" y="1825625"/>
            <a:ext cx="8813165" cy="4351655"/>
          </a:xfrm>
          <a:prstGeom prst="rect">
            <a:avLst/>
          </a:prstGeom>
        </p:spPr>
      </p:pic>
      <p:pic>
        <p:nvPicPr>
          <p:cNvPr id="7" name="Picture 6"/>
          <p:cNvPicPr>
            <a:picLocks noChangeAspect="1"/>
          </p:cNvPicPr>
          <p:nvPr/>
        </p:nvPicPr>
        <p:blipFill>
          <a:blip r:embed="rId4"/>
          <a:stretch>
            <a:fillRect/>
          </a:stretch>
        </p:blipFill>
        <p:spPr>
          <a:xfrm>
            <a:off x="10400665" y="1224280"/>
            <a:ext cx="1643380" cy="1643380"/>
          </a:xfrm>
          <a:prstGeom prst="rect">
            <a:avLst/>
          </a:prstGeom>
        </p:spPr>
      </p:pic>
      <p:pic>
        <p:nvPicPr>
          <p:cNvPr id="8" name="Picture 7"/>
          <p:cNvPicPr>
            <a:picLocks noChangeAspect="1"/>
          </p:cNvPicPr>
          <p:nvPr/>
        </p:nvPicPr>
        <p:blipFill>
          <a:blip r:embed="rId4"/>
          <a:stretch>
            <a:fillRect/>
          </a:stretch>
        </p:blipFill>
        <p:spPr>
          <a:xfrm>
            <a:off x="10297795" y="2972435"/>
            <a:ext cx="1849120" cy="1849120"/>
          </a:xfrm>
          <a:prstGeom prst="rect">
            <a:avLst/>
          </a:prstGeom>
        </p:spPr>
      </p:pic>
      <p:pic>
        <p:nvPicPr>
          <p:cNvPr id="9" name="Picture 8"/>
          <p:cNvPicPr>
            <a:picLocks noChangeAspect="1"/>
          </p:cNvPicPr>
          <p:nvPr/>
        </p:nvPicPr>
        <p:blipFill>
          <a:blip r:embed="rId4"/>
          <a:stretch>
            <a:fillRect/>
          </a:stretch>
        </p:blipFill>
        <p:spPr>
          <a:xfrm>
            <a:off x="10349230" y="4925695"/>
            <a:ext cx="1745615" cy="1745615"/>
          </a:xfrm>
          <a:prstGeom prst="rect">
            <a:avLst/>
          </a:prstGeom>
        </p:spPr>
      </p:pic>
      <p:pic>
        <p:nvPicPr>
          <p:cNvPr id="12" name="Picture 11"/>
          <p:cNvPicPr>
            <a:picLocks noChangeAspect="1"/>
          </p:cNvPicPr>
          <p:nvPr/>
        </p:nvPicPr>
        <p:blipFill>
          <a:blip r:embed="rId5"/>
          <a:stretch>
            <a:fillRect/>
          </a:stretch>
        </p:blipFill>
        <p:spPr>
          <a:xfrm rot="16200000">
            <a:off x="-1289685" y="3364865"/>
            <a:ext cx="4259580" cy="1181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73455"/>
          </a:xfrm>
        </p:spPr>
        <p:txBody>
          <a:bodyPr/>
          <a:p>
            <a:r>
              <a:rPr lang="en-US">
                <a:ln w="12700">
                  <a:solidFill>
                    <a:schemeClr val="tx2">
                      <a:lumMod val="75000"/>
                      <a:lumMod val="75000"/>
                    </a:schemeClr>
                  </a:solidFill>
                  <a:prstDash val="solid"/>
                </a:ln>
                <a:solidFill>
                  <a:srgbClr val="7030A0"/>
                </a:solidFill>
                <a:effectLst>
                  <a:outerShdw blurRad="50800" dist="38100" dir="10800000" algn="r" rotWithShape="0">
                    <a:prstClr val="black">
                      <a:alpha val="40000"/>
                    </a:prstClr>
                  </a:outerShdw>
                  <a:reflection blurRad="6350" stA="55000" endA="50" endPos="85000" dir="5400000" sy="-100000" algn="bl" rotWithShape="0"/>
                </a:effectLst>
              </a:rPr>
              <a:t>PhonePe - Startup Story </a:t>
            </a:r>
            <a:endParaRPr lang="en-US">
              <a:ln w="12700">
                <a:solidFill>
                  <a:schemeClr val="tx2">
                    <a:lumMod val="75000"/>
                    <a:lumMod val="75000"/>
                  </a:schemeClr>
                </a:solidFill>
                <a:prstDash val="solid"/>
              </a:ln>
              <a:solidFill>
                <a:srgbClr val="7030A0"/>
              </a:solidFill>
              <a:effectLst>
                <a:outerShdw blurRad="50800" dist="38100" dir="10800000" algn="r" rotWithShape="0">
                  <a:prstClr val="black">
                    <a:alpha val="40000"/>
                  </a:prstClr>
                </a:outerShdw>
                <a:reflection blurRad="6350" stA="55000" endA="50" endPos="85000" dir="5400000" sy="-100000" algn="bl" rotWithShape="0"/>
              </a:effectLst>
            </a:endParaRPr>
          </a:p>
        </p:txBody>
      </p:sp>
      <p:sp>
        <p:nvSpPr>
          <p:cNvPr id="3" name="Content Placeholder 2"/>
          <p:cNvSpPr>
            <a:spLocks noGrp="1"/>
          </p:cNvSpPr>
          <p:nvPr>
            <p:ph idx="1"/>
          </p:nvPr>
        </p:nvSpPr>
        <p:spPr>
          <a:xfrm>
            <a:off x="838200" y="1532255"/>
            <a:ext cx="10515600" cy="4777105"/>
          </a:xfrm>
        </p:spPr>
        <p:txBody>
          <a:bodyPr>
            <a:noAutofit/>
          </a:bodyPr>
          <a:p>
            <a:r>
              <a:rPr lang="en-US" sz="1400" b="1">
                <a:solidFill>
                  <a:schemeClr val="tx1"/>
                </a:solidFill>
                <a:latin typeface="BiauKaiHK" panose="03000500000000000000" charset="-122"/>
                <a:ea typeface="BiauKaiHK" panose="03000500000000000000" charset="-122"/>
                <a:cs typeface="Arial Bold" panose="020B0604020202020204" charset="0"/>
              </a:rPr>
              <a:t>PhonePe was founded in 2015 by Sameer Nigam, Rahul Chari, and Burzin Engineer, who were ex-Flipkart employees. With a vision of simplifying transactions and making financial services accessible to all, they founded PhonePe.</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In 2016, PhonePe took a significant leap forward when it caught the attention of Flipkart, one of India's leading eCommerce giants. Recognizing its immense potential, Flipkart swiftly acquired PhonePe, forging a strategic partnership that would shape the future of digital payments.</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With the backing of Flipkart, PhonePe began its journey toward revolutionizing the digital transaction landscape. The founders had a groundbreaking idea to leverage the Unified Payments Interface (UPI), a newly launched infrastructure by the National Payments Corporation of India (NPCI). This decision would prove to be a turning point in PhonePe's story.</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By integrating with UPI, PhonePe offered users a seamless and secure way to make transactions directly from their bank accounts. The app gained popularity for its user-friendly interface, fast processing times, and convenient features. It quickly became a trusted name in the digital payment space.</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As PhonePe continued to innovate and expand its offerings, it solidified its position as a leader in the fintech industry. The platform's commitment to user empowerment, data privacy, and convenience resonated with millions of users across India.</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In December 2022, Flipkart and PhonePe announced their complete ownership separation. This move granted PhonePe the independence to chart its own growth trajectory, marking a pivotal moment in its journey. Additionally, PhonePe shifted its domicile from Singapore to India in October 2022.</a:t>
            </a:r>
            <a:endParaRPr lang="en-US" sz="1400" b="1">
              <a:solidFill>
                <a:schemeClr val="tx1"/>
              </a:solidFill>
              <a:latin typeface="BiauKaiHK" panose="03000500000000000000" charset="-122"/>
              <a:ea typeface="BiauKaiHK" panose="03000500000000000000" charset="-122"/>
              <a:cs typeface="Arial Bold" panose="020B0604020202020204" charset="0"/>
            </a:endParaRPr>
          </a:p>
          <a:p>
            <a:r>
              <a:rPr lang="en-US" sz="1400" b="1">
                <a:solidFill>
                  <a:schemeClr val="tx1"/>
                </a:solidFill>
                <a:latin typeface="BiauKaiHK" panose="03000500000000000000" charset="-122"/>
                <a:ea typeface="BiauKaiHK" panose="03000500000000000000" charset="-122"/>
                <a:cs typeface="Arial Bold" panose="020B0604020202020204" charset="0"/>
              </a:rPr>
              <a:t>Today, PhonePe continues to redefine the way Indians transact digitally. With its secure and innovative solutions, PhonePe empowers users to effortlessly manage their finances, access a wide range of financial services, and experience the convenience of digital payment .</a:t>
            </a:r>
            <a:endParaRPr lang="en-US" sz="1400" b="1">
              <a:solidFill>
                <a:schemeClr val="tx1"/>
              </a:solidFill>
              <a:latin typeface="BiauKaiHK" panose="03000500000000000000" charset="-122"/>
              <a:ea typeface="BiauKaiHK" panose="03000500000000000000" charset="-122"/>
              <a:cs typeface="Arial Bo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10418762" y="5294631"/>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Text Box 2"/>
          <p:cNvSpPr txBox="1"/>
          <p:nvPr/>
        </p:nvSpPr>
        <p:spPr>
          <a:xfrm>
            <a:off x="792480" y="472440"/>
            <a:ext cx="9625965" cy="706755"/>
          </a:xfrm>
          <a:prstGeom prst="rect">
            <a:avLst/>
          </a:prstGeom>
          <a:noFill/>
        </p:spPr>
        <p:txBody>
          <a:bodyPr wrap="square" rtlCol="0">
            <a:spAutoFit/>
          </a:bodyPr>
          <a:p>
            <a:pPr algn="l"/>
            <a:r>
              <a:rPr lang="en-US" sz="4000" b="1" u="sng">
                <a:ln w="12700">
                  <a:solidFill>
                    <a:srgbClr val="7030A0"/>
                  </a:solidFill>
                  <a:prstDash val="solid"/>
                </a:ln>
                <a:pattFill prst="dkUpDiag">
                  <a:fgClr>
                    <a:schemeClr val="tx2"/>
                  </a:fgClr>
                  <a:bgClr>
                    <a:schemeClr val="tx2">
                      <a:lumMod val="20000"/>
                      <a:lumOff val="80000"/>
                      <a:lumMod val="20000"/>
                      <a:lumOff val="80000"/>
                    </a:schemeClr>
                  </a:bgClr>
                </a:pattFill>
                <a:effectLst>
                  <a:outerShdw dist="38100" dir="2640000" algn="bl" rotWithShape="0">
                    <a:schemeClr val="tx2">
                      <a:lumMod val="75000"/>
                      <a:lumMod val="75000"/>
                    </a:schemeClr>
                  </a:outerShdw>
                </a:effectLst>
                <a:latin typeface="Lantinghei TC Demibold" panose="03000509000000000000" charset="-122"/>
                <a:ea typeface="Lantinghei TC Demibold" panose="03000509000000000000" charset="-122"/>
                <a:cs typeface="Arial Bold Italic" panose="020B0604020202020204" charset="0"/>
              </a:rPr>
              <a:t>PhonePe - Founders and Team</a:t>
            </a:r>
            <a:endParaRPr lang="en-US" sz="4000" b="1" u="sng">
              <a:ln w="12700">
                <a:solidFill>
                  <a:srgbClr val="7030A0"/>
                </a:solidFill>
                <a:prstDash val="solid"/>
              </a:ln>
              <a:pattFill prst="dkUpDiag">
                <a:fgClr>
                  <a:schemeClr val="tx2"/>
                </a:fgClr>
                <a:bgClr>
                  <a:schemeClr val="tx2">
                    <a:lumMod val="20000"/>
                    <a:lumOff val="80000"/>
                    <a:lumMod val="20000"/>
                    <a:lumOff val="80000"/>
                  </a:schemeClr>
                </a:bgClr>
              </a:pattFill>
              <a:effectLst>
                <a:outerShdw dist="38100" dir="2640000" algn="bl" rotWithShape="0">
                  <a:schemeClr val="tx2">
                    <a:lumMod val="75000"/>
                    <a:lumMod val="75000"/>
                  </a:schemeClr>
                </a:outerShdw>
              </a:effectLst>
              <a:latin typeface="Lantinghei TC Demibold" panose="03000509000000000000" charset="-122"/>
              <a:ea typeface="Lantinghei TC Demibold" panose="03000509000000000000" charset="-122"/>
              <a:cs typeface="Arial Bold Italic" panose="020B0604020202020204" charset="0"/>
            </a:endParaRPr>
          </a:p>
        </p:txBody>
      </p:sp>
      <p:pic>
        <p:nvPicPr>
          <p:cNvPr id="47" name="Picture 46"/>
          <p:cNvPicPr>
            <a:picLocks noChangeAspect="1"/>
          </p:cNvPicPr>
          <p:nvPr/>
        </p:nvPicPr>
        <p:blipFill>
          <a:blip r:embed="rId1"/>
          <a:stretch>
            <a:fillRect/>
          </a:stretch>
        </p:blipFill>
        <p:spPr>
          <a:xfrm>
            <a:off x="191770" y="1627505"/>
            <a:ext cx="3950335" cy="2162175"/>
          </a:xfrm>
          <a:prstGeom prst="rect">
            <a:avLst/>
          </a:prstGeom>
        </p:spPr>
      </p:pic>
      <p:pic>
        <p:nvPicPr>
          <p:cNvPr id="49" name="Picture 48"/>
          <p:cNvPicPr>
            <a:picLocks noChangeAspect="1"/>
          </p:cNvPicPr>
          <p:nvPr/>
        </p:nvPicPr>
        <p:blipFill>
          <a:blip r:embed="rId2"/>
          <a:stretch>
            <a:fillRect/>
          </a:stretch>
        </p:blipFill>
        <p:spPr>
          <a:xfrm>
            <a:off x="4181475" y="2707005"/>
            <a:ext cx="3890010" cy="2174875"/>
          </a:xfrm>
          <a:prstGeom prst="rect">
            <a:avLst/>
          </a:prstGeom>
        </p:spPr>
      </p:pic>
      <p:pic>
        <p:nvPicPr>
          <p:cNvPr id="50" name="Picture 49"/>
          <p:cNvPicPr>
            <a:picLocks noChangeAspect="1"/>
          </p:cNvPicPr>
          <p:nvPr/>
        </p:nvPicPr>
        <p:blipFill>
          <a:blip r:embed="rId3"/>
          <a:stretch>
            <a:fillRect/>
          </a:stretch>
        </p:blipFill>
        <p:spPr>
          <a:xfrm>
            <a:off x="8133080" y="3978910"/>
            <a:ext cx="3977640" cy="2197735"/>
          </a:xfrm>
          <a:prstGeom prst="rect">
            <a:avLst/>
          </a:prstGeom>
        </p:spPr>
      </p:pic>
      <p:sp>
        <p:nvSpPr>
          <p:cNvPr id="51" name="Text Box 50"/>
          <p:cNvSpPr txBox="1"/>
          <p:nvPr/>
        </p:nvSpPr>
        <p:spPr>
          <a:xfrm>
            <a:off x="352425" y="3835400"/>
            <a:ext cx="3611880" cy="368300"/>
          </a:xfrm>
          <a:prstGeom prst="rect">
            <a:avLst/>
          </a:prstGeom>
          <a:noFill/>
          <a:ln>
            <a:solidFill>
              <a:schemeClr val="tx1">
                <a:lumMod val="95000"/>
                <a:lumOff val="5000"/>
              </a:schemeClr>
            </a:solidFill>
          </a:ln>
        </p:spPr>
        <p:txBody>
          <a:bodyPr wrap="none" rtlCol="0">
            <a:spAutoFit/>
          </a:bodyPr>
          <a:p>
            <a:r>
              <a:rPr lang="en-US" b="1">
                <a:solidFill>
                  <a:schemeClr val="tx1"/>
                </a:solidFill>
                <a:latin typeface="Arial Bold" panose="020B0604020202020204" charset="0"/>
                <a:cs typeface="Arial Bold" panose="020B0604020202020204" charset="0"/>
              </a:rPr>
              <a:t>Sameer Nigam - Founder &amp;CEO</a:t>
            </a:r>
            <a:endParaRPr lang="en-US" b="1">
              <a:solidFill>
                <a:schemeClr val="tx1"/>
              </a:solidFill>
              <a:latin typeface="Arial Bold" panose="020B0604020202020204" charset="0"/>
              <a:cs typeface="Arial Bold" panose="020B0604020202020204" charset="0"/>
            </a:endParaRPr>
          </a:p>
        </p:txBody>
      </p:sp>
      <p:sp>
        <p:nvSpPr>
          <p:cNvPr id="52" name="Text Box 51"/>
          <p:cNvSpPr txBox="1"/>
          <p:nvPr/>
        </p:nvSpPr>
        <p:spPr>
          <a:xfrm>
            <a:off x="4491355" y="4926330"/>
            <a:ext cx="3357880" cy="368300"/>
          </a:xfrm>
          <a:prstGeom prst="rect">
            <a:avLst/>
          </a:prstGeom>
          <a:noFill/>
          <a:ln>
            <a:solidFill>
              <a:schemeClr val="bg2">
                <a:lumMod val="10000"/>
              </a:schemeClr>
            </a:solidFill>
          </a:ln>
        </p:spPr>
        <p:txBody>
          <a:bodyPr wrap="none" rtlCol="0">
            <a:spAutoFit/>
          </a:bodyPr>
          <a:p>
            <a:r>
              <a:rPr lang="en-US" b="1">
                <a:solidFill>
                  <a:schemeClr val="tx1"/>
                </a:solidFill>
                <a:latin typeface="Arial Bold" panose="020B0604020202020204" charset="0"/>
                <a:cs typeface="Arial Bold" panose="020B0604020202020204" charset="0"/>
              </a:rPr>
              <a:t>Rahul Chari - Founder &amp; CTO</a:t>
            </a:r>
            <a:endParaRPr lang="en-US" b="1">
              <a:solidFill>
                <a:schemeClr val="tx1"/>
              </a:solidFill>
              <a:latin typeface="Arial Bold" panose="020B0604020202020204" charset="0"/>
              <a:cs typeface="Arial Bold" panose="020B0604020202020204" charset="0"/>
            </a:endParaRPr>
          </a:p>
        </p:txBody>
      </p:sp>
      <p:sp>
        <p:nvSpPr>
          <p:cNvPr id="54" name="Text Box 53"/>
          <p:cNvSpPr txBox="1"/>
          <p:nvPr/>
        </p:nvSpPr>
        <p:spPr>
          <a:xfrm>
            <a:off x="8242935" y="6250305"/>
            <a:ext cx="3853180" cy="368300"/>
          </a:xfrm>
          <a:prstGeom prst="rect">
            <a:avLst/>
          </a:prstGeom>
          <a:noFill/>
          <a:ln>
            <a:solidFill>
              <a:schemeClr val="tx1">
                <a:lumMod val="95000"/>
                <a:lumOff val="5000"/>
              </a:schemeClr>
            </a:solidFill>
          </a:ln>
        </p:spPr>
        <p:txBody>
          <a:bodyPr wrap="none" rtlCol="0">
            <a:spAutoFit/>
          </a:bodyPr>
          <a:p>
            <a:r>
              <a:rPr lang="en-US" b="1">
                <a:latin typeface="Arial Bold" panose="020B0604020202020204" charset="0"/>
                <a:cs typeface="Arial Bold" panose="020B0604020202020204" charset="0"/>
              </a:rPr>
              <a:t>Burzin Engineer - Founder &amp; CRO</a:t>
            </a:r>
            <a:endParaRPr lang="en-US" b="1">
              <a:latin typeface="Arial Bold" panose="020B0604020202020204" charset="0"/>
              <a:cs typeface="Arial Bo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linds(horizontal)">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checkerboard(across)">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bldLvl="0" animBg="1"/>
      <p:bldP spid="52" grpId="0" bldLvl="0" animBg="1"/>
      <p:bldP spid="5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10418762" y="5294631"/>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 name="Text Box 1"/>
          <p:cNvSpPr txBox="1"/>
          <p:nvPr/>
        </p:nvSpPr>
        <p:spPr>
          <a:xfrm>
            <a:off x="811530" y="1536700"/>
            <a:ext cx="10569575" cy="3784600"/>
          </a:xfrm>
          <a:prstGeom prst="rect">
            <a:avLst/>
          </a:prstGeom>
          <a:noFill/>
        </p:spPr>
        <p:txBody>
          <a:bodyPr wrap="square" rtlCol="0" anchor="t">
            <a:spAutoFit/>
          </a:bodyPr>
          <a:p>
            <a:pPr algn="l"/>
            <a:r>
              <a:rPr lang="en-US" sz="5400" b="1">
                <a:ln>
                  <a:solidFill>
                    <a:srgbClr val="7030A0"/>
                  </a:solidFill>
                </a:ln>
                <a:solidFill>
                  <a:srgbClr val="7030A0"/>
                </a:solidFill>
                <a:latin typeface="Arial Bold" panose="020B0604020202020204" charset="0"/>
                <a:cs typeface="Arial Bold" panose="020B0604020202020204" charset="0"/>
                <a:sym typeface="+mn-ea"/>
              </a:rPr>
              <a:t>PhonePe - Mission and Vision</a:t>
            </a:r>
            <a:endParaRPr lang="en-US" sz="5400" b="1">
              <a:ln>
                <a:solidFill>
                  <a:srgbClr val="7030A0"/>
                </a:solidFill>
              </a:ln>
              <a:solidFill>
                <a:schemeClr val="tx1"/>
              </a:solidFill>
              <a:latin typeface="Arial Bold" panose="020B0604020202020204" charset="0"/>
              <a:cs typeface="Arial Bold" panose="020B0604020202020204" charset="0"/>
            </a:endParaRPr>
          </a:p>
          <a:p>
            <a:pPr algn="l"/>
            <a:endParaRPr lang="en-US" b="1" i="1">
              <a:latin typeface="Arial Bold Italic" panose="020B0604020202020204" charset="0"/>
              <a:cs typeface="Arial Bold Italic" panose="020B0604020202020204" charset="0"/>
              <a:sym typeface="+mn-ea"/>
            </a:endParaRPr>
          </a:p>
          <a:p>
            <a:pPr algn="l"/>
            <a:r>
              <a:rPr lang="en-US" sz="2400" b="1" i="1">
                <a:solidFill>
                  <a:schemeClr val="tx1"/>
                </a:solidFill>
                <a:latin typeface="Arial Bold Italic" panose="020B0604020202020204" charset="0"/>
                <a:cs typeface="Arial Bold Italic" panose="020B0604020202020204" charset="0"/>
                <a:sym typeface="+mn-ea"/>
              </a:rPr>
              <a:t>PhonePe's mission is to offer every Indian an equal opportunity to accelerate their progress by unlocking the flow of money and access to services.</a:t>
            </a:r>
            <a:endParaRPr lang="en-US" sz="2400" b="1" i="1">
              <a:solidFill>
                <a:schemeClr val="tx1"/>
              </a:solidFill>
              <a:latin typeface="Arial Bold Italic" panose="020B0604020202020204" charset="0"/>
              <a:cs typeface="Arial Bold Italic" panose="020B0604020202020204" charset="0"/>
            </a:endParaRPr>
          </a:p>
          <a:p>
            <a:pPr algn="l"/>
            <a:endParaRPr lang="en-US" sz="2400" b="1" i="1">
              <a:solidFill>
                <a:srgbClr val="FF0000"/>
              </a:solidFill>
              <a:latin typeface="Arial Bold Italic" panose="020B0604020202020204" charset="0"/>
              <a:cs typeface="Arial Bold Italic" panose="020B0604020202020204" charset="0"/>
              <a:sym typeface="+mn-ea"/>
            </a:endParaRPr>
          </a:p>
          <a:p>
            <a:pPr algn="l"/>
            <a:r>
              <a:rPr lang="en-US" sz="2400" b="1" i="1">
                <a:latin typeface="Arial Bold Italic" panose="020B0604020202020204" charset="0"/>
                <a:cs typeface="Arial Bold Italic" panose="020B0604020202020204" charset="0"/>
                <a:sym typeface="+mn-ea"/>
              </a:rPr>
              <a:t>The vision statement of PhonePe is, "Our Vision is to build India’s largest transaction platform anchored on payments. A scalable ecosystem that creates maximum positive impact for all stakeholders".</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 calcmode="lin" valueType="num">
                                      <p:cBhvr additive="base">
                                        <p:cTn id="18" dur="5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13160</Words>
  <Application>WPS Presentation</Application>
  <PresentationFormat>宽屏</PresentationFormat>
  <Paragraphs>238</Paragraphs>
  <Slides>22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22</vt:i4>
      </vt:variant>
    </vt:vector>
  </HeadingPairs>
  <TitlesOfParts>
    <vt:vector size="45" baseType="lpstr">
      <vt:lpstr>Arial</vt:lpstr>
      <vt:lpstr>SimSun</vt:lpstr>
      <vt:lpstr>Wingdings</vt:lpstr>
      <vt:lpstr>BiauKaiHK</vt:lpstr>
      <vt:lpstr>Arial Bold</vt:lpstr>
      <vt:lpstr>Arial Bold Italic</vt:lpstr>
      <vt:lpstr>Lantinghei TC Demibold</vt:lpstr>
      <vt:lpstr>Wawati SC</vt:lpstr>
      <vt:lpstr>Kaiti TC Regular</vt:lpstr>
      <vt:lpstr>Apple LiSung</vt:lpstr>
      <vt:lpstr>Heiti TC Light</vt:lpstr>
      <vt:lpstr>Kaiti TC Bold</vt:lpstr>
      <vt:lpstr>HanziPen SC Regular</vt:lpstr>
      <vt:lpstr>BiauKaiTC</vt:lpstr>
      <vt:lpstr>Kaiti TC Bold Italic</vt:lpstr>
      <vt:lpstr>苹方-简</vt:lpstr>
      <vt:lpstr>Arial Unicode MS</vt:lpstr>
      <vt:lpstr>Microsoft YaHei</vt:lpstr>
      <vt:lpstr>汉仪旗黑</vt:lpstr>
      <vt:lpstr>Calibri</vt:lpstr>
      <vt:lpstr>Helvetica Neue</vt:lpstr>
      <vt:lpstr>宋体-简</vt:lpstr>
      <vt:lpstr>Default Design</vt:lpstr>
      <vt:lpstr>PowerPoint 演示文稿</vt:lpstr>
      <vt:lpstr>PowerPoint 演示文稿</vt:lpstr>
      <vt:lpstr>Table of Contents :-</vt:lpstr>
      <vt:lpstr>PowerPoint 演示文稿</vt:lpstr>
      <vt:lpstr>PowerPoint 演示文稿</vt:lpstr>
      <vt:lpstr>PhonePe Success Story - How It Became India’s Leading Payments App?</vt:lpstr>
      <vt:lpstr>PhonePe - Startup Story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arpita</cp:lastModifiedBy>
  <cp:revision>96</cp:revision>
  <dcterms:created xsi:type="dcterms:W3CDTF">2024-02-28T15:57:36Z</dcterms:created>
  <dcterms:modified xsi:type="dcterms:W3CDTF">2024-02-28T15:57:36Z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y fmtid="{D5CDD505-2E9C-101B-9397-08002B2CF9AE}" pid="3" name="ICV">
    <vt:lpwstr>783EB6A38CFF45D3873C2C2AC61A23E6</vt:lpwstr>
  </property>
</Properties>
</file>