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F7A1-0044-4B7A-B166-0C6B7A1555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2365A2-F83B-4325-8097-EEFB4EC59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036B6D-15A7-415A-A4C7-D559FA937C55}"/>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5" name="Footer Placeholder 4">
            <a:extLst>
              <a:ext uri="{FF2B5EF4-FFF2-40B4-BE49-F238E27FC236}">
                <a16:creationId xmlns:a16="http://schemas.microsoft.com/office/drawing/2014/main" id="{A0E95E14-2BA6-4DE2-B098-58F4AD8F88A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EE8F4B-CC41-48C6-92BD-879F1231AC58}"/>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3138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63EF-2790-4877-B7DD-40F018BE6F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F676B2-D5F2-4A0E-A894-2D4C2D404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82879-80C7-4232-A33A-A5FF52240FB1}"/>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5" name="Footer Placeholder 4">
            <a:extLst>
              <a:ext uri="{FF2B5EF4-FFF2-40B4-BE49-F238E27FC236}">
                <a16:creationId xmlns:a16="http://schemas.microsoft.com/office/drawing/2014/main" id="{6FE485B5-6436-43F4-B130-21573435E9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238D48-4C65-4A04-9466-4D2A74A4FB1F}"/>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350880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8A20-A29B-4A18-8AD2-C228EA8F66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D9B421-613B-4E42-9E20-BFEB9B9C76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B2131-BE59-4A68-AA7B-1A684FA4E613}"/>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5" name="Footer Placeholder 4">
            <a:extLst>
              <a:ext uri="{FF2B5EF4-FFF2-40B4-BE49-F238E27FC236}">
                <a16:creationId xmlns:a16="http://schemas.microsoft.com/office/drawing/2014/main" id="{CD751D81-1881-4918-84E9-061426770A9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FC5893-7AEC-40CE-968E-36A146DCFD1D}"/>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86174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18C4-B635-478C-A173-4080130244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758EC-FD3E-4F9C-A35F-A2FCBE545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94DFC-2EBC-41E0-8100-384020ACB30F}"/>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5" name="Footer Placeholder 4">
            <a:extLst>
              <a:ext uri="{FF2B5EF4-FFF2-40B4-BE49-F238E27FC236}">
                <a16:creationId xmlns:a16="http://schemas.microsoft.com/office/drawing/2014/main" id="{FD823A11-8534-42FC-A410-AC839F0BDE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45E1F2-B028-4942-AE61-F4EA0B1619A1}"/>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261137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C10C-1E89-47E4-A7E7-BF5F996DC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32A4CF-BA9D-40A9-B2C2-4AADC7031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98E30-2691-4AC8-BCD1-4C5730963881}"/>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5" name="Footer Placeholder 4">
            <a:extLst>
              <a:ext uri="{FF2B5EF4-FFF2-40B4-BE49-F238E27FC236}">
                <a16:creationId xmlns:a16="http://schemas.microsoft.com/office/drawing/2014/main" id="{EB6DC303-2499-47FB-9F44-61E29F4E5E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32F57DC-4DBF-4AAB-9842-926E321A4667}"/>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8324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57EF-9E79-460E-A970-79738E0F5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CBFC1-52F4-430D-B2B0-615E7B239F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D06578-49C4-4526-A530-ABFB69226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252AB9-28F2-4F6B-8C0B-82F781F303C3}"/>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6" name="Footer Placeholder 5">
            <a:extLst>
              <a:ext uri="{FF2B5EF4-FFF2-40B4-BE49-F238E27FC236}">
                <a16:creationId xmlns:a16="http://schemas.microsoft.com/office/drawing/2014/main" id="{FDF78725-B3AE-4500-9B07-FFFC6F750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3A5464D-4A7D-4894-A40A-A8A6211EBFF7}"/>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362512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1ECC-A95B-40C2-8DE2-CA02F7061B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709096-CEBB-47C4-A592-52BE75FA9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22618-D737-42C7-BD09-2971DC678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C5D0EF-1EAA-4879-984C-E39EB16C8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10738-DD04-4C15-AFE4-E2D3F333C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467032-7580-405C-A2A5-7A8EAB092B3E}"/>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8" name="Footer Placeholder 7">
            <a:extLst>
              <a:ext uri="{FF2B5EF4-FFF2-40B4-BE49-F238E27FC236}">
                <a16:creationId xmlns:a16="http://schemas.microsoft.com/office/drawing/2014/main" id="{B95F27BF-991B-403C-8EDC-76CCD68F81B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1C881B-0F95-49C9-BE16-ABCD93B6922F}"/>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339437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CC9C-B05D-4577-93E1-BAF1E811F0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80FCF7-3F63-4A64-A9E2-AF4A441259C8}"/>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4" name="Footer Placeholder 3">
            <a:extLst>
              <a:ext uri="{FF2B5EF4-FFF2-40B4-BE49-F238E27FC236}">
                <a16:creationId xmlns:a16="http://schemas.microsoft.com/office/drawing/2014/main" id="{6A59CF44-E963-40B9-B008-C0C60DC8CD6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B20E3F6-82F0-4D90-97E3-9F94B69F8AB1}"/>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422095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A3D56-A9B4-4414-93DC-46CF49400AF5}"/>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3" name="Footer Placeholder 2">
            <a:extLst>
              <a:ext uri="{FF2B5EF4-FFF2-40B4-BE49-F238E27FC236}">
                <a16:creationId xmlns:a16="http://schemas.microsoft.com/office/drawing/2014/main" id="{FF6CBA37-A01F-4719-A8A4-24F3793FC85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D973C1B-3057-4D15-B73F-89BE6406F935}"/>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79275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1FFC-B7CC-4D7B-A990-75E402F11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F336F-D5D3-43C9-9E7C-52CA1E8B4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4A85F4-DA98-4A56-84D1-D8740DDE1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E43A2-19E4-4102-B35A-4DC5FDCDFB45}"/>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6" name="Footer Placeholder 5">
            <a:extLst>
              <a:ext uri="{FF2B5EF4-FFF2-40B4-BE49-F238E27FC236}">
                <a16:creationId xmlns:a16="http://schemas.microsoft.com/office/drawing/2014/main" id="{F26A835A-FFCC-4467-8586-1BF885948F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C993E36-9CAF-4ACB-94D9-302A20AAF2AB}"/>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346476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629A-DAF4-4B23-B727-E25116742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AF546B-E48B-41AB-89D1-7F3163A8F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7C9439F-7D3D-436B-B062-86FE17C0A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6CFFE-8476-4EC7-BC71-D3C81F198B92}"/>
              </a:ext>
            </a:extLst>
          </p:cNvPr>
          <p:cNvSpPr>
            <a:spLocks noGrp="1"/>
          </p:cNvSpPr>
          <p:nvPr>
            <p:ph type="dt" sz="half" idx="10"/>
          </p:nvPr>
        </p:nvSpPr>
        <p:spPr/>
        <p:txBody>
          <a:bodyPr/>
          <a:lstStyle/>
          <a:p>
            <a:fld id="{71CB0771-A6F3-49AC-8262-E408803FBA47}" type="datetimeFigureOut">
              <a:rPr lang="en-IN" smtClean="0"/>
              <a:t>05-03-2022</a:t>
            </a:fld>
            <a:endParaRPr lang="en-IN" dirty="0"/>
          </a:p>
        </p:txBody>
      </p:sp>
      <p:sp>
        <p:nvSpPr>
          <p:cNvPr id="6" name="Footer Placeholder 5">
            <a:extLst>
              <a:ext uri="{FF2B5EF4-FFF2-40B4-BE49-F238E27FC236}">
                <a16:creationId xmlns:a16="http://schemas.microsoft.com/office/drawing/2014/main" id="{B43F6CFC-DF10-47C1-8F36-18EE1D8C91E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B45D3B1-AE63-4823-88B4-4A2274871748}"/>
              </a:ext>
            </a:extLst>
          </p:cNvPr>
          <p:cNvSpPr>
            <a:spLocks noGrp="1"/>
          </p:cNvSpPr>
          <p:nvPr>
            <p:ph type="sldNum" sz="quarter" idx="12"/>
          </p:nvPr>
        </p:nvSpPr>
        <p:spPr/>
        <p:txBody>
          <a:bodyPr/>
          <a:lstStyle/>
          <a:p>
            <a:fld id="{91126E26-C384-41C0-B435-660F18340519}" type="slidenum">
              <a:rPr lang="en-IN" smtClean="0"/>
              <a:t>‹#›</a:t>
            </a:fld>
            <a:endParaRPr lang="en-IN" dirty="0"/>
          </a:p>
        </p:txBody>
      </p:sp>
    </p:spTree>
    <p:extLst>
      <p:ext uri="{BB962C8B-B14F-4D97-AF65-F5344CB8AC3E}">
        <p14:creationId xmlns:p14="http://schemas.microsoft.com/office/powerpoint/2010/main" val="2048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1FB31-BFC2-4EBF-BD5B-0B73E17A5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C4D2D7-EF0C-4780-96B4-73D064102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9DE10-8CAD-440D-B102-30FD0493D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B0771-A6F3-49AC-8262-E408803FBA47}" type="datetimeFigureOut">
              <a:rPr lang="en-IN" smtClean="0"/>
              <a:t>05-03-2022</a:t>
            </a:fld>
            <a:endParaRPr lang="en-IN" dirty="0"/>
          </a:p>
        </p:txBody>
      </p:sp>
      <p:sp>
        <p:nvSpPr>
          <p:cNvPr id="5" name="Footer Placeholder 4">
            <a:extLst>
              <a:ext uri="{FF2B5EF4-FFF2-40B4-BE49-F238E27FC236}">
                <a16:creationId xmlns:a16="http://schemas.microsoft.com/office/drawing/2014/main" id="{C5E87E8C-0530-4C42-9556-FABC19172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4166086-3597-4101-A931-C535A451C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26E26-C384-41C0-B435-660F18340519}" type="slidenum">
              <a:rPr lang="en-IN" smtClean="0"/>
              <a:t>‹#›</a:t>
            </a:fld>
            <a:endParaRPr lang="en-IN" dirty="0"/>
          </a:p>
        </p:txBody>
      </p:sp>
    </p:spTree>
    <p:extLst>
      <p:ext uri="{BB962C8B-B14F-4D97-AF65-F5344CB8AC3E}">
        <p14:creationId xmlns:p14="http://schemas.microsoft.com/office/powerpoint/2010/main" val="1928187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racleselixir.com/%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A4C6A2-F740-4EA3-AB34-6C5A7A641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2" y="6137"/>
            <a:ext cx="6067238" cy="6858000"/>
          </a:xfrm>
          <a:custGeom>
            <a:avLst/>
            <a:gdLst>
              <a:gd name="connsiteX0" fmla="*/ 1619628 w 6067238"/>
              <a:gd name="connsiteY0" fmla="*/ 0 h 6858000"/>
              <a:gd name="connsiteX1" fmla="*/ 6067238 w 6067238"/>
              <a:gd name="connsiteY1" fmla="*/ 0 h 6858000"/>
              <a:gd name="connsiteX2" fmla="*/ 6067238 w 6067238"/>
              <a:gd name="connsiteY2" fmla="*/ 6858000 h 6858000"/>
              <a:gd name="connsiteX3" fmla="*/ 1619627 w 6067238"/>
              <a:gd name="connsiteY3" fmla="*/ 6858000 h 6858000"/>
              <a:gd name="connsiteX4" fmla="*/ 1615622 w 6067238"/>
              <a:gd name="connsiteY4" fmla="*/ 6854853 h 6858000"/>
              <a:gd name="connsiteX5" fmla="*/ 0 w 6067238"/>
              <a:gd name="connsiteY5" fmla="*/ 3429000 h 6858000"/>
              <a:gd name="connsiteX6" fmla="*/ 1615622 w 6067238"/>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8" h="6858000">
                <a:moveTo>
                  <a:pt x="1619628" y="0"/>
                </a:moveTo>
                <a:lnTo>
                  <a:pt x="6067238" y="0"/>
                </a:lnTo>
                <a:lnTo>
                  <a:pt x="6067238"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C6A5528-4F9B-4B2D-8D1F-0C69B26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957"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91BE2A-FC39-4EF8-B0DF-1DF1535E8D17}"/>
              </a:ext>
            </a:extLst>
          </p:cNvPr>
          <p:cNvSpPr>
            <a:spLocks noGrp="1"/>
          </p:cNvSpPr>
          <p:nvPr>
            <p:ph type="ctrTitle"/>
          </p:nvPr>
        </p:nvSpPr>
        <p:spPr>
          <a:xfrm>
            <a:off x="784502" y="764275"/>
            <a:ext cx="4228494" cy="5329450"/>
          </a:xfrm>
        </p:spPr>
        <p:txBody>
          <a:bodyPr anchor="ctr">
            <a:normAutofit/>
          </a:bodyPr>
          <a:lstStyle/>
          <a:p>
            <a:pPr algn="l"/>
            <a:r>
              <a:rPr lang="en-US" sz="6200" dirty="0"/>
              <a:t>Pre-match Prediction of Winner in League of Legends Game</a:t>
            </a:r>
            <a:endParaRPr lang="en-IN" sz="6200" dirty="0"/>
          </a:p>
        </p:txBody>
      </p:sp>
      <p:sp>
        <p:nvSpPr>
          <p:cNvPr id="14" name="Freeform: Shape 13">
            <a:extLst>
              <a:ext uri="{FF2B5EF4-FFF2-40B4-BE49-F238E27FC236}">
                <a16:creationId xmlns:a16="http://schemas.microsoft.com/office/drawing/2014/main" id="{FC1F7A61-83BA-4E3D-8E8D-4FCFDDE12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6D8ECF4-A515-4F8B-AFE4-21F1483C69CE}"/>
              </a:ext>
            </a:extLst>
          </p:cNvPr>
          <p:cNvSpPr txBox="1"/>
          <p:nvPr/>
        </p:nvSpPr>
        <p:spPr>
          <a:xfrm>
            <a:off x="8260387" y="5616671"/>
            <a:ext cx="2432495" cy="954107"/>
          </a:xfrm>
          <a:prstGeom prst="rect">
            <a:avLst/>
          </a:prstGeom>
          <a:noFill/>
        </p:spPr>
        <p:txBody>
          <a:bodyPr wrap="square" rtlCol="0">
            <a:spAutoFit/>
          </a:bodyPr>
          <a:lstStyle/>
          <a:p>
            <a:r>
              <a:rPr lang="en-US" sz="2800" i="1" dirty="0">
                <a:solidFill>
                  <a:schemeClr val="bg1"/>
                </a:solidFill>
                <a:effectLst>
                  <a:outerShdw blurRad="38100" dist="38100" dir="2700000" algn="tl">
                    <a:srgbClr val="000000">
                      <a:alpha val="43137"/>
                    </a:srgbClr>
                  </a:outerShdw>
                </a:effectLst>
              </a:rPr>
              <a:t>Prepared by:</a:t>
            </a:r>
          </a:p>
          <a:p>
            <a:r>
              <a:rPr lang="en-US" sz="2800" i="1" dirty="0">
                <a:solidFill>
                  <a:schemeClr val="bg1"/>
                </a:solidFill>
                <a:effectLst>
                  <a:outerShdw blurRad="38100" dist="38100" dir="2700000" algn="tl">
                    <a:srgbClr val="000000">
                      <a:alpha val="43137"/>
                    </a:srgbClr>
                  </a:outerShdw>
                </a:effectLst>
              </a:rPr>
              <a:t>Arpit </a:t>
            </a:r>
            <a:r>
              <a:rPr lang="en-US" sz="2800" i="1" dirty="0" err="1">
                <a:solidFill>
                  <a:schemeClr val="bg1"/>
                </a:solidFill>
                <a:effectLst>
                  <a:outerShdw blurRad="38100" dist="38100" dir="2700000" algn="tl">
                    <a:srgbClr val="000000">
                      <a:alpha val="43137"/>
                    </a:srgbClr>
                  </a:outerShdw>
                </a:effectLst>
              </a:rPr>
              <a:t>Awad</a:t>
            </a:r>
            <a:endParaRPr lang="en-IN" sz="2800"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5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5498-E60E-4205-8AFE-4D692DCBE916}"/>
              </a:ext>
            </a:extLst>
          </p:cNvPr>
          <p:cNvSpPr>
            <a:spLocks noGrp="1"/>
          </p:cNvSpPr>
          <p:nvPr>
            <p:ph type="title"/>
          </p:nvPr>
        </p:nvSpPr>
        <p:spPr>
          <a:xfrm>
            <a:off x="838200" y="365125"/>
            <a:ext cx="10515600" cy="999651"/>
          </a:xfrm>
        </p:spPr>
        <p:txBody>
          <a:bodyPr>
            <a:normAutofit/>
          </a:bodyPr>
          <a:lstStyle/>
          <a:p>
            <a:r>
              <a:rPr lang="en-IN" sz="2800" b="1" i="1" dirty="0">
                <a:solidFill>
                  <a:srgbClr val="212121"/>
                </a:solidFill>
                <a:effectLst/>
              </a:rPr>
              <a:t>Exploratory Data Analysis</a:t>
            </a:r>
            <a:br>
              <a:rPr lang="en-IN" sz="2800" b="1" i="1" dirty="0">
                <a:solidFill>
                  <a:srgbClr val="212121"/>
                </a:solidFill>
                <a:effectLst/>
              </a:rPr>
            </a:br>
            <a:endParaRPr lang="en-IN" sz="2800" b="1" i="1" dirty="0"/>
          </a:p>
        </p:txBody>
      </p:sp>
      <p:pic>
        <p:nvPicPr>
          <p:cNvPr id="5" name="Content Placeholder 4" descr="Graphical user interface, application&#10;&#10;Description automatically generated">
            <a:extLst>
              <a:ext uri="{FF2B5EF4-FFF2-40B4-BE49-F238E27FC236}">
                <a16:creationId xmlns:a16="http://schemas.microsoft.com/office/drawing/2014/main" id="{22BAC00D-BE02-4C95-905F-49DD5C45CE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815" y="1314155"/>
            <a:ext cx="10515600" cy="2114845"/>
          </a:xfrm>
        </p:spPr>
      </p:pic>
      <p:pic>
        <p:nvPicPr>
          <p:cNvPr id="7" name="Picture 6" descr="Graphical user interface, text, application, email&#10;&#10;Description automatically generated">
            <a:extLst>
              <a:ext uri="{FF2B5EF4-FFF2-40B4-BE49-F238E27FC236}">
                <a16:creationId xmlns:a16="http://schemas.microsoft.com/office/drawing/2014/main" id="{873F326E-5E3C-4E42-A74F-D9B17C057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14" y="3653394"/>
            <a:ext cx="10995031" cy="2839481"/>
          </a:xfrm>
          <a:prstGeom prst="rect">
            <a:avLst/>
          </a:prstGeom>
        </p:spPr>
      </p:pic>
    </p:spTree>
    <p:extLst>
      <p:ext uri="{BB962C8B-B14F-4D97-AF65-F5344CB8AC3E}">
        <p14:creationId xmlns:p14="http://schemas.microsoft.com/office/powerpoint/2010/main" val="415921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324AEA66-5A85-4764-A195-D6A8CC03A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161" y="1119115"/>
            <a:ext cx="10508776" cy="5057847"/>
          </a:xfrm>
        </p:spPr>
      </p:pic>
      <p:sp>
        <p:nvSpPr>
          <p:cNvPr id="6" name="TextBox 5">
            <a:extLst>
              <a:ext uri="{FF2B5EF4-FFF2-40B4-BE49-F238E27FC236}">
                <a16:creationId xmlns:a16="http://schemas.microsoft.com/office/drawing/2014/main" id="{D7F810B6-130A-40CB-963F-AFDB912F24AC}"/>
              </a:ext>
            </a:extLst>
          </p:cNvPr>
          <p:cNvSpPr txBox="1"/>
          <p:nvPr/>
        </p:nvSpPr>
        <p:spPr>
          <a:xfrm>
            <a:off x="982639" y="423081"/>
            <a:ext cx="9635319" cy="954107"/>
          </a:xfrm>
          <a:prstGeom prst="rect">
            <a:avLst/>
          </a:prstGeom>
          <a:noFill/>
        </p:spPr>
        <p:txBody>
          <a:bodyPr wrap="square" rtlCol="0">
            <a:spAutoFit/>
          </a:bodyPr>
          <a:lstStyle/>
          <a:p>
            <a:r>
              <a:rPr lang="en-IN" sz="2800" i="1" dirty="0">
                <a:solidFill>
                  <a:srgbClr val="212121"/>
                </a:solidFill>
                <a:effectLst/>
              </a:rPr>
              <a:t>Exploratory Data Analysis</a:t>
            </a:r>
            <a:br>
              <a:rPr lang="en-IN" sz="2800" i="1" dirty="0">
                <a:solidFill>
                  <a:srgbClr val="212121"/>
                </a:solidFill>
                <a:effectLst/>
              </a:rPr>
            </a:br>
            <a:endParaRPr lang="en-IN" sz="2800" dirty="0"/>
          </a:p>
        </p:txBody>
      </p:sp>
    </p:spTree>
    <p:extLst>
      <p:ext uri="{BB962C8B-B14F-4D97-AF65-F5344CB8AC3E}">
        <p14:creationId xmlns:p14="http://schemas.microsoft.com/office/powerpoint/2010/main" val="7578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7375-E353-4D61-B517-958944572939}"/>
              </a:ext>
            </a:extLst>
          </p:cNvPr>
          <p:cNvSpPr>
            <a:spLocks noGrp="1"/>
          </p:cNvSpPr>
          <p:nvPr>
            <p:ph type="title"/>
          </p:nvPr>
        </p:nvSpPr>
        <p:spPr>
          <a:xfrm>
            <a:off x="838200" y="423080"/>
            <a:ext cx="10515600" cy="559559"/>
          </a:xfrm>
        </p:spPr>
        <p:txBody>
          <a:bodyPr>
            <a:noAutofit/>
          </a:bodyPr>
          <a:lstStyle/>
          <a:p>
            <a:br>
              <a:rPr lang="en-IN" sz="2800" b="1" i="1" dirty="0">
                <a:solidFill>
                  <a:srgbClr val="212121"/>
                </a:solidFill>
                <a:effectLst/>
              </a:rPr>
            </a:br>
            <a:r>
              <a:rPr lang="en-IN" sz="2800" b="1" i="1" dirty="0">
                <a:solidFill>
                  <a:srgbClr val="212121"/>
                </a:solidFill>
                <a:effectLst/>
              </a:rPr>
              <a:t>Exploratory Data Analysis</a:t>
            </a:r>
            <a:br>
              <a:rPr lang="en-IN" sz="2800" b="1" i="1" dirty="0">
                <a:solidFill>
                  <a:srgbClr val="212121"/>
                </a:solidFill>
                <a:effectLst/>
              </a:rPr>
            </a:br>
            <a:endParaRPr lang="en-IN" sz="2800" b="1" dirty="0"/>
          </a:p>
        </p:txBody>
      </p:sp>
      <p:pic>
        <p:nvPicPr>
          <p:cNvPr id="5" name="Content Placeholder 4" descr="Graphical user interface&#10;&#10;Description automatically generated with medium confidence">
            <a:extLst>
              <a:ext uri="{FF2B5EF4-FFF2-40B4-BE49-F238E27FC236}">
                <a16:creationId xmlns:a16="http://schemas.microsoft.com/office/drawing/2014/main" id="{F6A7D26C-2D03-4E48-924B-3F92CC3DF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171" y="1173706"/>
            <a:ext cx="10827904" cy="5261213"/>
          </a:xfrm>
        </p:spPr>
      </p:pic>
    </p:spTree>
    <p:extLst>
      <p:ext uri="{BB962C8B-B14F-4D97-AF65-F5344CB8AC3E}">
        <p14:creationId xmlns:p14="http://schemas.microsoft.com/office/powerpoint/2010/main" val="371539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7375-E353-4D61-B517-958944572939}"/>
              </a:ext>
            </a:extLst>
          </p:cNvPr>
          <p:cNvSpPr>
            <a:spLocks noGrp="1"/>
          </p:cNvSpPr>
          <p:nvPr>
            <p:ph type="title"/>
          </p:nvPr>
        </p:nvSpPr>
        <p:spPr>
          <a:xfrm>
            <a:off x="838200" y="423080"/>
            <a:ext cx="10515600" cy="928048"/>
          </a:xfrm>
        </p:spPr>
        <p:txBody>
          <a:bodyPr>
            <a:noAutofit/>
          </a:bodyPr>
          <a:lstStyle/>
          <a:p>
            <a:br>
              <a:rPr lang="en-IN" sz="1800" b="1" i="1" dirty="0">
                <a:solidFill>
                  <a:srgbClr val="212121"/>
                </a:solidFill>
                <a:effectLst/>
              </a:rPr>
            </a:br>
            <a:r>
              <a:rPr lang="en-IN" sz="2800" b="1" i="1" dirty="0">
                <a:solidFill>
                  <a:srgbClr val="212121"/>
                </a:solidFill>
                <a:effectLst/>
              </a:rPr>
              <a:t>Exploratory Data Analysis:</a:t>
            </a:r>
            <a:br>
              <a:rPr lang="en-IN" sz="2800" b="1" i="1" dirty="0">
                <a:solidFill>
                  <a:srgbClr val="212121"/>
                </a:solidFill>
                <a:effectLst/>
              </a:rPr>
            </a:br>
            <a:br>
              <a:rPr lang="en-IN" sz="1800" b="1" i="1" dirty="0">
                <a:solidFill>
                  <a:srgbClr val="212121"/>
                </a:solidFill>
                <a:effectLst/>
              </a:rPr>
            </a:br>
            <a:r>
              <a:rPr lang="en-IN" sz="1800" b="0" i="0" dirty="0">
                <a:solidFill>
                  <a:srgbClr val="212121"/>
                </a:solidFill>
                <a:effectLst/>
                <a:latin typeface="Roboto" panose="02000000000000000000" pitchFamily="2" charset="0"/>
              </a:rPr>
              <a:t>Group by a specific player and see which champions he picked and how many games he played.</a:t>
            </a:r>
            <a:br>
              <a:rPr lang="en-IN" sz="1800" b="1" i="1" dirty="0">
                <a:solidFill>
                  <a:srgbClr val="212121"/>
                </a:solidFill>
                <a:effectLst/>
              </a:rPr>
            </a:br>
            <a:endParaRPr lang="en-IN" sz="1800" b="1" dirty="0"/>
          </a:p>
        </p:txBody>
      </p:sp>
      <p:pic>
        <p:nvPicPr>
          <p:cNvPr id="7" name="Content Placeholder 6" descr="Graphical user interface&#10;&#10;Description automatically generated">
            <a:extLst>
              <a:ext uri="{FF2B5EF4-FFF2-40B4-BE49-F238E27FC236}">
                <a16:creationId xmlns:a16="http://schemas.microsoft.com/office/drawing/2014/main" id="{EA7B822F-4F58-4281-89E9-DD3C97D27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561"/>
            <a:ext cx="10830636" cy="4230806"/>
          </a:xfrm>
        </p:spPr>
      </p:pic>
    </p:spTree>
    <p:extLst>
      <p:ext uri="{BB962C8B-B14F-4D97-AF65-F5344CB8AC3E}">
        <p14:creationId xmlns:p14="http://schemas.microsoft.com/office/powerpoint/2010/main" val="165535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7375-E353-4D61-B517-958944572939}"/>
              </a:ext>
            </a:extLst>
          </p:cNvPr>
          <p:cNvSpPr>
            <a:spLocks noGrp="1"/>
          </p:cNvSpPr>
          <p:nvPr>
            <p:ph type="title"/>
          </p:nvPr>
        </p:nvSpPr>
        <p:spPr>
          <a:xfrm>
            <a:off x="838200" y="423079"/>
            <a:ext cx="10515600" cy="1009935"/>
          </a:xfrm>
        </p:spPr>
        <p:txBody>
          <a:bodyPr>
            <a:noAutofit/>
          </a:bodyPr>
          <a:lstStyle/>
          <a:p>
            <a:br>
              <a:rPr lang="en-IN" sz="1800" b="1" i="1" dirty="0">
                <a:solidFill>
                  <a:srgbClr val="212121"/>
                </a:solidFill>
                <a:effectLst/>
              </a:rPr>
            </a:br>
            <a:r>
              <a:rPr lang="en-IN" sz="2800" b="1" i="1" dirty="0">
                <a:solidFill>
                  <a:srgbClr val="212121"/>
                </a:solidFill>
                <a:effectLst/>
              </a:rPr>
              <a:t>Exploratory Data Analysis:</a:t>
            </a:r>
            <a:br>
              <a:rPr lang="en-IN" sz="2800" b="1" i="1" dirty="0">
                <a:solidFill>
                  <a:srgbClr val="212121"/>
                </a:solidFill>
                <a:effectLst/>
              </a:rPr>
            </a:br>
            <a:br>
              <a:rPr lang="en-IN" sz="1800" b="1" i="1" dirty="0">
                <a:solidFill>
                  <a:srgbClr val="212121"/>
                </a:solidFill>
                <a:effectLst/>
              </a:rPr>
            </a:br>
            <a:r>
              <a:rPr lang="en-IN" sz="1800" b="0" i="0" dirty="0" err="1">
                <a:solidFill>
                  <a:srgbClr val="212121"/>
                </a:solidFill>
                <a:effectLst/>
                <a:latin typeface="Roboto" panose="02000000000000000000" pitchFamily="2" charset="0"/>
              </a:rPr>
              <a:t>Groupby</a:t>
            </a:r>
            <a:r>
              <a:rPr lang="en-IN" sz="1800" b="0" i="0" dirty="0">
                <a:solidFill>
                  <a:srgbClr val="212121"/>
                </a:solidFill>
                <a:effectLst/>
                <a:latin typeface="Roboto" panose="02000000000000000000" pitchFamily="2" charset="0"/>
              </a:rPr>
              <a:t> '</a:t>
            </a:r>
            <a:r>
              <a:rPr lang="en-IN" sz="1800" b="0" i="0" dirty="0" err="1">
                <a:solidFill>
                  <a:srgbClr val="212121"/>
                </a:solidFill>
                <a:effectLst/>
                <a:latin typeface="Roboto" panose="02000000000000000000" pitchFamily="2" charset="0"/>
              </a:rPr>
              <a:t>bluetop_player_name</a:t>
            </a:r>
            <a:r>
              <a:rPr lang="en-IN" sz="1800" b="0" i="0" dirty="0">
                <a:solidFill>
                  <a:srgbClr val="212121"/>
                </a:solidFill>
                <a:effectLst/>
                <a:latin typeface="Roboto" panose="02000000000000000000" pitchFamily="2" charset="0"/>
              </a:rPr>
              <a:t>" and find total number of games played by them.</a:t>
            </a:r>
            <a:endParaRPr lang="en-IN" sz="1800" b="1" dirty="0"/>
          </a:p>
        </p:txBody>
      </p:sp>
      <p:pic>
        <p:nvPicPr>
          <p:cNvPr id="6" name="Content Placeholder 5" descr="Graphical user interface, application&#10;&#10;Description automatically generated">
            <a:extLst>
              <a:ext uri="{FF2B5EF4-FFF2-40B4-BE49-F238E27FC236}">
                <a16:creationId xmlns:a16="http://schemas.microsoft.com/office/drawing/2014/main" id="{97F79536-44F1-4198-A593-7B44A18D1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2323"/>
            <a:ext cx="10967113" cy="4742598"/>
          </a:xfrm>
        </p:spPr>
      </p:pic>
    </p:spTree>
    <p:extLst>
      <p:ext uri="{BB962C8B-B14F-4D97-AF65-F5344CB8AC3E}">
        <p14:creationId xmlns:p14="http://schemas.microsoft.com/office/powerpoint/2010/main" val="324842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7375-E353-4D61-B517-958944572939}"/>
              </a:ext>
            </a:extLst>
          </p:cNvPr>
          <p:cNvSpPr>
            <a:spLocks noGrp="1"/>
          </p:cNvSpPr>
          <p:nvPr>
            <p:ph type="title"/>
          </p:nvPr>
        </p:nvSpPr>
        <p:spPr>
          <a:xfrm>
            <a:off x="838199" y="245658"/>
            <a:ext cx="10515600" cy="1310187"/>
          </a:xfrm>
        </p:spPr>
        <p:txBody>
          <a:bodyPr>
            <a:noAutofit/>
          </a:bodyPr>
          <a:lstStyle/>
          <a:p>
            <a:br>
              <a:rPr lang="en-IN" sz="1800" b="1" i="1" dirty="0">
                <a:solidFill>
                  <a:srgbClr val="212121"/>
                </a:solidFill>
                <a:effectLst/>
              </a:rPr>
            </a:br>
            <a:r>
              <a:rPr lang="en-IN" sz="2800" b="1" i="1" dirty="0">
                <a:solidFill>
                  <a:srgbClr val="212121"/>
                </a:solidFill>
                <a:effectLst/>
              </a:rPr>
              <a:t>Exploratory Data Analysis:</a:t>
            </a:r>
            <a:br>
              <a:rPr lang="en-IN" sz="2800" b="1" i="1" dirty="0">
                <a:solidFill>
                  <a:srgbClr val="212121"/>
                </a:solidFill>
                <a:effectLst/>
              </a:rPr>
            </a:br>
            <a:br>
              <a:rPr lang="en-IN" sz="1800" b="1" i="1" dirty="0">
                <a:solidFill>
                  <a:srgbClr val="212121"/>
                </a:solidFill>
                <a:effectLst/>
              </a:rPr>
            </a:br>
            <a:r>
              <a:rPr lang="en-IN" sz="1800" b="0" i="0" dirty="0" err="1">
                <a:solidFill>
                  <a:srgbClr val="212121"/>
                </a:solidFill>
                <a:effectLst/>
                <a:latin typeface="Roboto" panose="02000000000000000000" pitchFamily="2" charset="0"/>
              </a:rPr>
              <a:t>Groupby</a:t>
            </a:r>
            <a:r>
              <a:rPr lang="en-IN" sz="1800" b="0" i="0" dirty="0">
                <a:solidFill>
                  <a:srgbClr val="212121"/>
                </a:solidFill>
                <a:effectLst/>
                <a:latin typeface="Roboto" panose="02000000000000000000" pitchFamily="2" charset="0"/>
              </a:rPr>
              <a:t> "</a:t>
            </a:r>
            <a:r>
              <a:rPr lang="en-IN" sz="1800" b="0" i="0" dirty="0" err="1">
                <a:solidFill>
                  <a:srgbClr val="212121"/>
                </a:solidFill>
                <a:effectLst/>
                <a:latin typeface="Roboto" panose="02000000000000000000" pitchFamily="2" charset="0"/>
              </a:rPr>
              <a:t>bluejng_playername</a:t>
            </a:r>
            <a:r>
              <a:rPr lang="en-IN" sz="1800" b="0" i="0" dirty="0">
                <a:solidFill>
                  <a:srgbClr val="212121"/>
                </a:solidFill>
                <a:effectLst/>
                <a:latin typeface="Roboto" panose="02000000000000000000" pitchFamily="2" charset="0"/>
              </a:rPr>
              <a:t>" and find number of games won by him and arranged in ascending order of player name.</a:t>
            </a:r>
            <a:endParaRPr lang="en-IN" sz="1800" b="1" dirty="0"/>
          </a:p>
        </p:txBody>
      </p:sp>
      <p:pic>
        <p:nvPicPr>
          <p:cNvPr id="7" name="Content Placeholder 6" descr="Graphical user interface, text, application&#10;&#10;Description automatically generated">
            <a:extLst>
              <a:ext uri="{FF2B5EF4-FFF2-40B4-BE49-F238E27FC236}">
                <a16:creationId xmlns:a16="http://schemas.microsoft.com/office/drawing/2014/main" id="{485B81DB-ADA8-4D74-93A0-F2B9D8BA2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950571"/>
            <a:ext cx="10871579" cy="4381990"/>
          </a:xfrm>
        </p:spPr>
      </p:pic>
    </p:spTree>
    <p:extLst>
      <p:ext uri="{BB962C8B-B14F-4D97-AF65-F5344CB8AC3E}">
        <p14:creationId xmlns:p14="http://schemas.microsoft.com/office/powerpoint/2010/main" val="18759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5F6A-B869-49C4-B6E9-FD454B5CF066}"/>
              </a:ext>
            </a:extLst>
          </p:cNvPr>
          <p:cNvSpPr>
            <a:spLocks noGrp="1"/>
          </p:cNvSpPr>
          <p:nvPr>
            <p:ph type="title"/>
          </p:nvPr>
        </p:nvSpPr>
        <p:spPr>
          <a:xfrm>
            <a:off x="838200" y="365126"/>
            <a:ext cx="10515600" cy="713048"/>
          </a:xfrm>
        </p:spPr>
        <p:txBody>
          <a:bodyPr>
            <a:normAutofit fontScale="90000"/>
          </a:bodyPr>
          <a:lstStyle/>
          <a:p>
            <a:r>
              <a:rPr lang="en-IN" sz="2800" b="1" i="1" dirty="0">
                <a:solidFill>
                  <a:srgbClr val="212121"/>
                </a:solidFill>
                <a:effectLst/>
              </a:rPr>
              <a:t>Creating a pandas </a:t>
            </a:r>
            <a:r>
              <a:rPr lang="en-IN" sz="2800" b="1" i="1" dirty="0" err="1">
                <a:solidFill>
                  <a:srgbClr val="212121"/>
                </a:solidFill>
                <a:effectLst/>
              </a:rPr>
              <a:t>dataframe</a:t>
            </a:r>
            <a:r>
              <a:rPr lang="en-IN" sz="2800" b="1" i="1" dirty="0">
                <a:solidFill>
                  <a:srgbClr val="212121"/>
                </a:solidFill>
                <a:effectLst/>
              </a:rPr>
              <a:t> for Visualisation:</a:t>
            </a:r>
            <a:br>
              <a:rPr lang="en-IN" sz="2800" b="1" i="1" dirty="0">
                <a:solidFill>
                  <a:srgbClr val="212121"/>
                </a:solidFill>
                <a:effectLst/>
              </a:rPr>
            </a:br>
            <a:endParaRPr lang="en-IN" sz="2800" b="1" i="1" dirty="0"/>
          </a:p>
        </p:txBody>
      </p:sp>
      <p:sp>
        <p:nvSpPr>
          <p:cNvPr id="4" name="TextBox 3">
            <a:extLst>
              <a:ext uri="{FF2B5EF4-FFF2-40B4-BE49-F238E27FC236}">
                <a16:creationId xmlns:a16="http://schemas.microsoft.com/office/drawing/2014/main" id="{5A358FE1-63A9-4258-B74F-AAB1F7291073}"/>
              </a:ext>
            </a:extLst>
          </p:cNvPr>
          <p:cNvSpPr txBox="1"/>
          <p:nvPr/>
        </p:nvSpPr>
        <p:spPr>
          <a:xfrm>
            <a:off x="955342" y="1025406"/>
            <a:ext cx="3330055" cy="800219"/>
          </a:xfrm>
          <a:prstGeom prst="rect">
            <a:avLst/>
          </a:prstGeom>
          <a:noFill/>
        </p:spPr>
        <p:txBody>
          <a:bodyPr wrap="square" rtlCol="0">
            <a:spAutoFit/>
          </a:bodyPr>
          <a:lstStyle/>
          <a:p>
            <a:r>
              <a:rPr lang="en-IN" sz="2800" b="1" i="1" dirty="0">
                <a:solidFill>
                  <a:srgbClr val="212121"/>
                </a:solidFill>
                <a:effectLst/>
                <a:latin typeface="+mj-lt"/>
              </a:rPr>
              <a:t>Visualisation:</a:t>
            </a:r>
          </a:p>
          <a:p>
            <a:endParaRPr lang="en-IN" dirty="0"/>
          </a:p>
        </p:txBody>
      </p:sp>
      <p:pic>
        <p:nvPicPr>
          <p:cNvPr id="1026" name="Picture 2">
            <a:extLst>
              <a:ext uri="{FF2B5EF4-FFF2-40B4-BE49-F238E27FC236}">
                <a16:creationId xmlns:a16="http://schemas.microsoft.com/office/drawing/2014/main" id="{F10CDD85-B82C-4F55-B2C4-679BCF507D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343" y="1825625"/>
            <a:ext cx="87935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03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58FE1-63A9-4258-B74F-AAB1F7291073}"/>
              </a:ext>
            </a:extLst>
          </p:cNvPr>
          <p:cNvSpPr txBox="1"/>
          <p:nvPr/>
        </p:nvSpPr>
        <p:spPr>
          <a:xfrm>
            <a:off x="955343" y="493144"/>
            <a:ext cx="3330055" cy="800219"/>
          </a:xfrm>
          <a:prstGeom prst="rect">
            <a:avLst/>
          </a:prstGeom>
          <a:noFill/>
        </p:spPr>
        <p:txBody>
          <a:bodyPr wrap="square" rtlCol="0">
            <a:spAutoFit/>
          </a:bodyPr>
          <a:lstStyle/>
          <a:p>
            <a:r>
              <a:rPr lang="en-IN" sz="2800" b="1" i="1" dirty="0">
                <a:solidFill>
                  <a:srgbClr val="212121"/>
                </a:solidFill>
                <a:effectLst/>
                <a:latin typeface="+mj-lt"/>
              </a:rPr>
              <a:t>Visualisation:</a:t>
            </a:r>
          </a:p>
          <a:p>
            <a:endParaRPr lang="en-IN" dirty="0"/>
          </a:p>
        </p:txBody>
      </p:sp>
      <p:pic>
        <p:nvPicPr>
          <p:cNvPr id="2050" name="Picture 2">
            <a:extLst>
              <a:ext uri="{FF2B5EF4-FFF2-40B4-BE49-F238E27FC236}">
                <a16:creationId xmlns:a16="http://schemas.microsoft.com/office/drawing/2014/main" id="{DC8DEF57-4890-4BB5-9868-E8A89EC0A0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092" y="1293363"/>
            <a:ext cx="10658902"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A61906-0C19-4827-9BAB-EA2E592F47AF}"/>
              </a:ext>
            </a:extLst>
          </p:cNvPr>
          <p:cNvSpPr txBox="1"/>
          <p:nvPr/>
        </p:nvSpPr>
        <p:spPr>
          <a:xfrm>
            <a:off x="1228299" y="6168788"/>
            <a:ext cx="10181229" cy="646331"/>
          </a:xfrm>
          <a:prstGeom prst="rect">
            <a:avLst/>
          </a:prstGeom>
          <a:noFill/>
        </p:spPr>
        <p:txBody>
          <a:bodyPr wrap="square" rtlCol="0">
            <a:spAutoFit/>
          </a:bodyPr>
          <a:lstStyle/>
          <a:p>
            <a:r>
              <a:rPr lang="en-IN" b="0" i="0" dirty="0">
                <a:solidFill>
                  <a:srgbClr val="212121"/>
                </a:solidFill>
                <a:effectLst/>
                <a:latin typeface="Roboto" panose="02000000000000000000" pitchFamily="2" charset="0"/>
              </a:rPr>
              <a:t>Plot shows the distribution of champions picked by blue team top position players. We can see "</a:t>
            </a:r>
            <a:r>
              <a:rPr lang="en-IN" b="0" i="0" dirty="0" err="1">
                <a:solidFill>
                  <a:srgbClr val="212121"/>
                </a:solidFill>
                <a:effectLst/>
                <a:latin typeface="Roboto" panose="02000000000000000000" pitchFamily="2" charset="0"/>
              </a:rPr>
              <a:t>Gnar</a:t>
            </a:r>
            <a:r>
              <a:rPr lang="en-IN" b="0" i="0" dirty="0">
                <a:solidFill>
                  <a:srgbClr val="212121"/>
                </a:solidFill>
                <a:effectLst/>
                <a:latin typeface="Roboto" panose="02000000000000000000" pitchFamily="2" charset="0"/>
              </a:rPr>
              <a:t>" and "</a:t>
            </a:r>
            <a:r>
              <a:rPr lang="en-IN" b="0" i="0" dirty="0" err="1">
                <a:solidFill>
                  <a:srgbClr val="212121"/>
                </a:solidFill>
                <a:effectLst/>
                <a:latin typeface="Roboto" panose="02000000000000000000" pitchFamily="2" charset="0"/>
              </a:rPr>
              <a:t>Renekton</a:t>
            </a:r>
            <a:r>
              <a:rPr lang="en-IN" b="0" i="0" dirty="0">
                <a:solidFill>
                  <a:srgbClr val="212121"/>
                </a:solidFill>
                <a:effectLst/>
                <a:latin typeface="Roboto" panose="02000000000000000000" pitchFamily="2" charset="0"/>
              </a:rPr>
              <a:t>" are two most picked champions</a:t>
            </a:r>
            <a:endParaRPr lang="en-IN" dirty="0"/>
          </a:p>
        </p:txBody>
      </p:sp>
    </p:spTree>
    <p:extLst>
      <p:ext uri="{BB962C8B-B14F-4D97-AF65-F5344CB8AC3E}">
        <p14:creationId xmlns:p14="http://schemas.microsoft.com/office/powerpoint/2010/main" val="382308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58FE1-63A9-4258-B74F-AAB1F7291073}"/>
              </a:ext>
            </a:extLst>
          </p:cNvPr>
          <p:cNvSpPr txBox="1"/>
          <p:nvPr/>
        </p:nvSpPr>
        <p:spPr>
          <a:xfrm>
            <a:off x="955343" y="493144"/>
            <a:ext cx="3330055" cy="800219"/>
          </a:xfrm>
          <a:prstGeom prst="rect">
            <a:avLst/>
          </a:prstGeom>
          <a:noFill/>
        </p:spPr>
        <p:txBody>
          <a:bodyPr wrap="square" rtlCol="0">
            <a:spAutoFit/>
          </a:bodyPr>
          <a:lstStyle/>
          <a:p>
            <a:r>
              <a:rPr lang="en-IN" sz="2800" b="1" i="1" dirty="0">
                <a:solidFill>
                  <a:srgbClr val="212121"/>
                </a:solidFill>
                <a:effectLst/>
                <a:latin typeface="+mj-lt"/>
              </a:rPr>
              <a:t>Visualisation:</a:t>
            </a:r>
          </a:p>
          <a:p>
            <a:endParaRPr lang="en-IN" dirty="0"/>
          </a:p>
        </p:txBody>
      </p:sp>
      <p:sp>
        <p:nvSpPr>
          <p:cNvPr id="7" name="TextBox 6">
            <a:extLst>
              <a:ext uri="{FF2B5EF4-FFF2-40B4-BE49-F238E27FC236}">
                <a16:creationId xmlns:a16="http://schemas.microsoft.com/office/drawing/2014/main" id="{9EA61906-0C19-4827-9BAB-EA2E592F47AF}"/>
              </a:ext>
            </a:extLst>
          </p:cNvPr>
          <p:cNvSpPr txBox="1"/>
          <p:nvPr/>
        </p:nvSpPr>
        <p:spPr>
          <a:xfrm>
            <a:off x="1132765" y="5934670"/>
            <a:ext cx="10181229" cy="923330"/>
          </a:xfrm>
          <a:prstGeom prst="rect">
            <a:avLst/>
          </a:prstGeom>
          <a:noFill/>
        </p:spPr>
        <p:txBody>
          <a:bodyPr wrap="square" rtlCol="0">
            <a:spAutoFit/>
          </a:bodyPr>
          <a:lstStyle/>
          <a:p>
            <a:r>
              <a:rPr lang="en-IN" b="0" i="0" dirty="0">
                <a:solidFill>
                  <a:srgbClr val="212121"/>
                </a:solidFill>
                <a:effectLst/>
                <a:latin typeface="Roboto" panose="02000000000000000000" pitchFamily="2" charset="0"/>
              </a:rPr>
              <a:t>We can see from above </a:t>
            </a:r>
            <a:r>
              <a:rPr lang="en-IN" b="0" i="0" dirty="0" err="1">
                <a:solidFill>
                  <a:srgbClr val="212121"/>
                </a:solidFill>
                <a:effectLst/>
                <a:latin typeface="Roboto" panose="02000000000000000000" pitchFamily="2" charset="0"/>
              </a:rPr>
              <a:t>plot,most</a:t>
            </a:r>
            <a:r>
              <a:rPr lang="en-IN" b="0" i="0" dirty="0">
                <a:solidFill>
                  <a:srgbClr val="212121"/>
                </a:solidFill>
                <a:effectLst/>
                <a:latin typeface="Roboto" panose="02000000000000000000" pitchFamily="2" charset="0"/>
              </a:rPr>
              <a:t> of the players have played only one or two games in </a:t>
            </a:r>
            <a:r>
              <a:rPr lang="en-IN" b="0" i="0" dirty="0" err="1">
                <a:solidFill>
                  <a:srgbClr val="212121"/>
                </a:solidFill>
                <a:effectLst/>
                <a:latin typeface="Roboto" panose="02000000000000000000" pitchFamily="2" charset="0"/>
              </a:rPr>
              <a:t>blueteam</a:t>
            </a:r>
            <a:r>
              <a:rPr lang="en-IN" b="0" i="0" dirty="0">
                <a:solidFill>
                  <a:srgbClr val="212121"/>
                </a:solidFill>
                <a:effectLst/>
                <a:latin typeface="Roboto" panose="02000000000000000000" pitchFamily="2" charset="0"/>
              </a:rPr>
              <a:t> at top position. It is also because this player may have appeared on other positions and also in other teams as well.</a:t>
            </a:r>
            <a:endParaRPr lang="en-IN" dirty="0"/>
          </a:p>
        </p:txBody>
      </p:sp>
      <p:pic>
        <p:nvPicPr>
          <p:cNvPr id="3074" name="Picture 2">
            <a:extLst>
              <a:ext uri="{FF2B5EF4-FFF2-40B4-BE49-F238E27FC236}">
                <a16:creationId xmlns:a16="http://schemas.microsoft.com/office/drawing/2014/main" id="{38A78426-5211-4D50-9AF0-F57C0F7DCD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5385" y="1429840"/>
            <a:ext cx="103086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358FE1-63A9-4258-B74F-AAB1F7291073}"/>
              </a:ext>
            </a:extLst>
          </p:cNvPr>
          <p:cNvSpPr txBox="1"/>
          <p:nvPr/>
        </p:nvSpPr>
        <p:spPr>
          <a:xfrm>
            <a:off x="955343" y="493144"/>
            <a:ext cx="3330055" cy="800219"/>
          </a:xfrm>
          <a:prstGeom prst="rect">
            <a:avLst/>
          </a:prstGeom>
          <a:noFill/>
        </p:spPr>
        <p:txBody>
          <a:bodyPr wrap="square" rtlCol="0">
            <a:spAutoFit/>
          </a:bodyPr>
          <a:lstStyle/>
          <a:p>
            <a:r>
              <a:rPr lang="en-IN" sz="2800" b="1" i="1" dirty="0">
                <a:solidFill>
                  <a:srgbClr val="212121"/>
                </a:solidFill>
                <a:effectLst/>
                <a:latin typeface="+mj-lt"/>
              </a:rPr>
              <a:t>Visualisation:</a:t>
            </a:r>
          </a:p>
          <a:p>
            <a:endParaRPr lang="en-IN" dirty="0"/>
          </a:p>
        </p:txBody>
      </p:sp>
      <p:sp>
        <p:nvSpPr>
          <p:cNvPr id="7" name="TextBox 6">
            <a:extLst>
              <a:ext uri="{FF2B5EF4-FFF2-40B4-BE49-F238E27FC236}">
                <a16:creationId xmlns:a16="http://schemas.microsoft.com/office/drawing/2014/main" id="{9EA61906-0C19-4827-9BAB-EA2E592F47AF}"/>
              </a:ext>
            </a:extLst>
          </p:cNvPr>
          <p:cNvSpPr txBox="1"/>
          <p:nvPr/>
        </p:nvSpPr>
        <p:spPr>
          <a:xfrm>
            <a:off x="1132765" y="5934670"/>
            <a:ext cx="10181229" cy="369332"/>
          </a:xfrm>
          <a:prstGeom prst="rect">
            <a:avLst/>
          </a:prstGeom>
          <a:noFill/>
        </p:spPr>
        <p:txBody>
          <a:bodyPr wrap="square" rtlCol="0">
            <a:spAutoFit/>
          </a:bodyPr>
          <a:lstStyle/>
          <a:p>
            <a:r>
              <a:rPr lang="en-IN" b="0" i="0" dirty="0">
                <a:solidFill>
                  <a:srgbClr val="212121"/>
                </a:solidFill>
                <a:effectLst/>
                <a:latin typeface="Roboto" panose="02000000000000000000" pitchFamily="2" charset="0"/>
              </a:rPr>
              <a:t>Plot indicates that most of the players are having </a:t>
            </a:r>
            <a:r>
              <a:rPr lang="en-IN" b="0" i="0" dirty="0" err="1">
                <a:solidFill>
                  <a:srgbClr val="212121"/>
                </a:solidFill>
                <a:effectLst/>
                <a:latin typeface="Roboto" panose="02000000000000000000" pitchFamily="2" charset="0"/>
              </a:rPr>
              <a:t>winrate</a:t>
            </a:r>
            <a:r>
              <a:rPr lang="en-IN" b="0" i="0" dirty="0">
                <a:solidFill>
                  <a:srgbClr val="212121"/>
                </a:solidFill>
                <a:effectLst/>
                <a:latin typeface="Roboto" panose="02000000000000000000" pitchFamily="2" charset="0"/>
              </a:rPr>
              <a:t> in the dataset either 0 or 1.</a:t>
            </a:r>
            <a:endParaRPr lang="en-IN" dirty="0"/>
          </a:p>
        </p:txBody>
      </p:sp>
      <p:pic>
        <p:nvPicPr>
          <p:cNvPr id="4098" name="Picture 2">
            <a:extLst>
              <a:ext uri="{FF2B5EF4-FFF2-40B4-BE49-F238E27FC236}">
                <a16:creationId xmlns:a16="http://schemas.microsoft.com/office/drawing/2014/main" id="{4A327D03-3CBD-4DD8-B16E-775D53DC49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8006" y="1438347"/>
            <a:ext cx="108122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1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0AA2A7-7148-4B3C-82C1-90A1A2551046}"/>
              </a:ext>
            </a:extLst>
          </p:cNvPr>
          <p:cNvSpPr>
            <a:spLocks noGrp="1"/>
          </p:cNvSpPr>
          <p:nvPr>
            <p:ph type="title"/>
          </p:nvPr>
        </p:nvSpPr>
        <p:spPr>
          <a:xfrm>
            <a:off x="838200" y="704088"/>
            <a:ext cx="3529953" cy="2980944"/>
          </a:xfrm>
        </p:spPr>
        <p:txBody>
          <a:bodyPr>
            <a:normAutofit/>
          </a:bodyPr>
          <a:lstStyle/>
          <a:p>
            <a:r>
              <a:rPr lang="en-US" dirty="0">
                <a:solidFill>
                  <a:schemeClr val="bg1"/>
                </a:solidFill>
              </a:rPr>
              <a:t>Contents:</a:t>
            </a:r>
            <a:endParaRPr lang="en-IN" dirty="0">
              <a:solidFill>
                <a:schemeClr val="bg1"/>
              </a:solidFill>
            </a:endParaRPr>
          </a:p>
        </p:txBody>
      </p:sp>
      <p:sp>
        <p:nvSpPr>
          <p:cNvPr id="3" name="Content Placeholder 2">
            <a:extLst>
              <a:ext uri="{FF2B5EF4-FFF2-40B4-BE49-F238E27FC236}">
                <a16:creationId xmlns:a16="http://schemas.microsoft.com/office/drawing/2014/main" id="{42831FC7-6702-4BD2-BA3B-3F2E52F42F72}"/>
              </a:ext>
            </a:extLst>
          </p:cNvPr>
          <p:cNvSpPr>
            <a:spLocks noGrp="1"/>
          </p:cNvSpPr>
          <p:nvPr>
            <p:ph idx="1"/>
          </p:nvPr>
        </p:nvSpPr>
        <p:spPr>
          <a:xfrm>
            <a:off x="6212410" y="704088"/>
            <a:ext cx="5135293" cy="5248656"/>
          </a:xfrm>
        </p:spPr>
        <p:txBody>
          <a:bodyPr anchor="ctr">
            <a:normAutofit/>
          </a:bodyPr>
          <a:lstStyle/>
          <a:p>
            <a:r>
              <a:rPr lang="en-US" sz="2400" dirty="0"/>
              <a:t>1.Objective</a:t>
            </a:r>
          </a:p>
          <a:p>
            <a:r>
              <a:rPr lang="en-US" sz="2400" dirty="0"/>
              <a:t>2.Data Collection</a:t>
            </a:r>
          </a:p>
          <a:p>
            <a:r>
              <a:rPr lang="en-US" sz="2400" dirty="0"/>
              <a:t>3.Features Description</a:t>
            </a:r>
          </a:p>
          <a:p>
            <a:r>
              <a:rPr lang="en-US" sz="2400" dirty="0"/>
              <a:t>4.Exploratory Data Analysis</a:t>
            </a:r>
          </a:p>
          <a:p>
            <a:r>
              <a:rPr lang="en-US" sz="2400" dirty="0"/>
              <a:t>5.Visualisation</a:t>
            </a:r>
          </a:p>
          <a:p>
            <a:r>
              <a:rPr lang="en-US" sz="2400" dirty="0"/>
              <a:t>6.Methodology</a:t>
            </a:r>
          </a:p>
          <a:p>
            <a:r>
              <a:rPr lang="en-US" sz="2400" dirty="0"/>
              <a:t>7.Conclusion</a:t>
            </a:r>
            <a:endParaRPr lang="en-IN" sz="2400" dirty="0"/>
          </a:p>
        </p:txBody>
      </p:sp>
    </p:spTree>
    <p:extLst>
      <p:ext uri="{BB962C8B-B14F-4D97-AF65-F5344CB8AC3E}">
        <p14:creationId xmlns:p14="http://schemas.microsoft.com/office/powerpoint/2010/main" val="227623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88D7E700-EF4E-416B-86C6-EF2C8E456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815925"/>
            <a:ext cx="10905066" cy="5247249"/>
          </a:xfrm>
          <a:prstGeom prst="rect">
            <a:avLst/>
          </a:prstGeom>
          <a:ln>
            <a:noFill/>
          </a:ln>
        </p:spPr>
      </p:pic>
    </p:spTree>
    <p:extLst>
      <p:ext uri="{BB962C8B-B14F-4D97-AF65-F5344CB8AC3E}">
        <p14:creationId xmlns:p14="http://schemas.microsoft.com/office/powerpoint/2010/main" val="281377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CFEDD10A-A96E-41DB-94EE-8C7826B6F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512759"/>
            <a:ext cx="10905066" cy="560274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02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2479351A-4EFE-41D7-A971-6A5FA4DC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88485"/>
            <a:ext cx="10905066" cy="616465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7914426B-EA88-4827-A4E6-51DB3240D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512759"/>
            <a:ext cx="10905066" cy="560274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10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9359EAD0-EEF8-4164-9D0C-794413E2F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5" y="288485"/>
            <a:ext cx="11465170" cy="6281030"/>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92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EC47AA2C-4B79-45B0-AE34-7E4BF5F56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8" y="288485"/>
            <a:ext cx="11549575" cy="429196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817DF877-88BB-4AB4-B58E-B4A1412D0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3" y="4799132"/>
            <a:ext cx="11054115" cy="1770383"/>
          </a:xfrm>
          <a:prstGeom prst="rect">
            <a:avLst/>
          </a:prstGeom>
        </p:spPr>
      </p:pic>
    </p:spTree>
    <p:extLst>
      <p:ext uri="{BB962C8B-B14F-4D97-AF65-F5344CB8AC3E}">
        <p14:creationId xmlns:p14="http://schemas.microsoft.com/office/powerpoint/2010/main" val="418442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93DBE700-3B93-40AA-8F13-741C5F4A9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 y="288485"/>
            <a:ext cx="11662117" cy="628102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07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10;&#10;Description automatically generated">
            <a:extLst>
              <a:ext uri="{FF2B5EF4-FFF2-40B4-BE49-F238E27FC236}">
                <a16:creationId xmlns:a16="http://schemas.microsoft.com/office/drawing/2014/main" id="{77258914-2ADB-45AA-B3C9-22DF26C64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2" y="288485"/>
            <a:ext cx="11591778" cy="628102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11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709D9C1B-EE6B-41B2-BF7E-01BC1DBC2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5" y="288485"/>
            <a:ext cx="11338560" cy="616465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17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6D832-0982-45C7-982C-9AFD6E13762D}"/>
              </a:ext>
            </a:extLst>
          </p:cNvPr>
          <p:cNvSpPr>
            <a:spLocks noGrp="1"/>
          </p:cNvSpPr>
          <p:nvPr>
            <p:ph type="title"/>
          </p:nvPr>
        </p:nvSpPr>
        <p:spPr>
          <a:xfrm>
            <a:off x="686834" y="1153572"/>
            <a:ext cx="3200400" cy="4461163"/>
          </a:xfrm>
        </p:spPr>
        <p:txBody>
          <a:bodyPr>
            <a:normAutofit/>
          </a:bodyPr>
          <a:lstStyle/>
          <a:p>
            <a:r>
              <a:rPr lang="en-US" b="1" i="1" dirty="0">
                <a:solidFill>
                  <a:srgbClr val="FFFFFF"/>
                </a:solidFill>
              </a:rPr>
              <a:t>Conclusion:</a:t>
            </a:r>
            <a:endParaRPr lang="en-IN" b="1" i="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864444-D446-4FF8-8B32-EF582F3A78CF}"/>
              </a:ext>
            </a:extLst>
          </p:cNvPr>
          <p:cNvSpPr>
            <a:spLocks noGrp="1"/>
          </p:cNvSpPr>
          <p:nvPr>
            <p:ph idx="1"/>
          </p:nvPr>
        </p:nvSpPr>
        <p:spPr>
          <a:xfrm>
            <a:off x="4447308" y="591344"/>
            <a:ext cx="6906491" cy="5585619"/>
          </a:xfrm>
        </p:spPr>
        <p:txBody>
          <a:bodyPr anchor="ctr">
            <a:normAutofit/>
          </a:bodyPr>
          <a:lstStyle/>
          <a:p>
            <a:r>
              <a:rPr lang="en-IN" sz="1800" b="1" i="1" dirty="0">
                <a:effectLst>
                  <a:outerShdw blurRad="38100" dist="38100" dir="2700000" algn="tl">
                    <a:srgbClr val="000000">
                      <a:alpha val="43137"/>
                    </a:srgbClr>
                  </a:outerShdw>
                </a:effectLst>
                <a:latin typeface="Roboto" panose="02000000000000000000" pitchFamily="2" charset="0"/>
              </a:rPr>
              <a:t>1.Overall from the results obtained above our model on the basis of few variables taken is preforming very </a:t>
            </a:r>
            <a:r>
              <a:rPr lang="en-IN" sz="1800" b="1" i="1" dirty="0" err="1">
                <a:effectLst>
                  <a:outerShdw blurRad="38100" dist="38100" dir="2700000" algn="tl">
                    <a:srgbClr val="000000">
                      <a:alpha val="43137"/>
                    </a:srgbClr>
                  </a:outerShdw>
                </a:effectLst>
                <a:latin typeface="Roboto" panose="02000000000000000000" pitchFamily="2" charset="0"/>
              </a:rPr>
              <a:t>well,as</a:t>
            </a:r>
            <a:r>
              <a:rPr lang="en-IN" sz="1800" b="1" i="1" dirty="0">
                <a:effectLst>
                  <a:outerShdw blurRad="38100" dist="38100" dir="2700000" algn="tl">
                    <a:srgbClr val="000000">
                      <a:alpha val="43137"/>
                    </a:srgbClr>
                  </a:outerShdw>
                </a:effectLst>
                <a:latin typeface="Roboto" panose="02000000000000000000" pitchFamily="2" charset="0"/>
              </a:rPr>
              <a:t> </a:t>
            </a:r>
            <a:r>
              <a:rPr lang="en-IN" sz="1800" b="1" i="1" dirty="0" err="1">
                <a:effectLst>
                  <a:outerShdw blurRad="38100" dist="38100" dir="2700000" algn="tl">
                    <a:srgbClr val="000000">
                      <a:alpha val="43137"/>
                    </a:srgbClr>
                  </a:outerShdw>
                </a:effectLst>
                <a:latin typeface="Roboto" panose="02000000000000000000" pitchFamily="2" charset="0"/>
              </a:rPr>
              <a:t>Accuracy,Precision,Recall</a:t>
            </a:r>
            <a:r>
              <a:rPr lang="en-IN" sz="1800" b="1" i="1" dirty="0">
                <a:effectLst>
                  <a:outerShdw blurRad="38100" dist="38100" dir="2700000" algn="tl">
                    <a:srgbClr val="000000">
                      <a:alpha val="43137"/>
                    </a:srgbClr>
                  </a:outerShdw>
                </a:effectLst>
                <a:latin typeface="Roboto" panose="02000000000000000000" pitchFamily="2" charset="0"/>
              </a:rPr>
              <a:t> and Area under ROC everything is very high.</a:t>
            </a:r>
            <a:br>
              <a:rPr lang="en-IN" sz="1800" b="1" i="1" dirty="0">
                <a:effectLst>
                  <a:outerShdw blurRad="38100" dist="38100" dir="2700000" algn="tl">
                    <a:srgbClr val="000000">
                      <a:alpha val="43137"/>
                    </a:srgbClr>
                  </a:outerShdw>
                </a:effectLst>
              </a:rPr>
            </a:br>
            <a:r>
              <a:rPr lang="en-IN" sz="1800" b="1" i="1" dirty="0">
                <a:effectLst>
                  <a:outerShdw blurRad="38100" dist="38100" dir="2700000" algn="tl">
                    <a:srgbClr val="000000">
                      <a:alpha val="43137"/>
                    </a:srgbClr>
                  </a:outerShdw>
                </a:effectLst>
                <a:latin typeface="Roboto" panose="02000000000000000000" pitchFamily="2" charset="0"/>
              </a:rPr>
              <a:t>2.Out of all the models tried out ,only Decision tree performed worst having least </a:t>
            </a:r>
            <a:r>
              <a:rPr lang="en-IN" sz="1800" b="1" i="1" dirty="0" err="1">
                <a:effectLst>
                  <a:outerShdw blurRad="38100" dist="38100" dir="2700000" algn="tl">
                    <a:srgbClr val="000000">
                      <a:alpha val="43137"/>
                    </a:srgbClr>
                  </a:outerShdw>
                </a:effectLst>
                <a:latin typeface="Roboto" panose="02000000000000000000" pitchFamily="2" charset="0"/>
              </a:rPr>
              <a:t>accuracy,as</a:t>
            </a:r>
            <a:r>
              <a:rPr lang="en-IN" sz="1800" b="1" i="1" dirty="0">
                <a:effectLst>
                  <a:outerShdw blurRad="38100" dist="38100" dir="2700000" algn="tl">
                    <a:srgbClr val="000000">
                      <a:alpha val="43137"/>
                    </a:srgbClr>
                  </a:outerShdw>
                </a:effectLst>
                <a:latin typeface="Roboto" panose="02000000000000000000" pitchFamily="2" charset="0"/>
              </a:rPr>
              <a:t> in our data there is lot of variation in </a:t>
            </a:r>
            <a:r>
              <a:rPr lang="en-IN" sz="1800" b="1" i="1" dirty="0" err="1">
                <a:effectLst>
                  <a:outerShdw blurRad="38100" dist="38100" dir="2700000" algn="tl">
                    <a:srgbClr val="000000">
                      <a:alpha val="43137"/>
                    </a:srgbClr>
                  </a:outerShdw>
                </a:effectLst>
                <a:latin typeface="Roboto" panose="02000000000000000000" pitchFamily="2" charset="0"/>
              </a:rPr>
              <a:t>data,and</a:t>
            </a:r>
            <a:r>
              <a:rPr lang="en-IN" sz="1800" b="1" i="1" dirty="0">
                <a:effectLst>
                  <a:outerShdw blurRad="38100" dist="38100" dir="2700000" algn="tl">
                    <a:srgbClr val="000000">
                      <a:alpha val="43137"/>
                    </a:srgbClr>
                  </a:outerShdw>
                </a:effectLst>
                <a:latin typeface="Roboto" panose="02000000000000000000" pitchFamily="2" charset="0"/>
              </a:rPr>
              <a:t> decision tree have high </a:t>
            </a:r>
            <a:r>
              <a:rPr lang="en-IN" sz="1800" b="1" i="1" dirty="0" err="1">
                <a:effectLst>
                  <a:outerShdw blurRad="38100" dist="38100" dir="2700000" algn="tl">
                    <a:srgbClr val="000000">
                      <a:alpha val="43137"/>
                    </a:srgbClr>
                  </a:outerShdw>
                </a:effectLst>
                <a:latin typeface="Roboto" panose="02000000000000000000" pitchFamily="2" charset="0"/>
              </a:rPr>
              <a:t>variance,so</a:t>
            </a:r>
            <a:r>
              <a:rPr lang="en-IN" sz="1800" b="1" i="1" dirty="0">
                <a:effectLst>
                  <a:outerShdw blurRad="38100" dist="38100" dir="2700000" algn="tl">
                    <a:srgbClr val="000000">
                      <a:alpha val="43137"/>
                    </a:srgbClr>
                  </a:outerShdw>
                </a:effectLst>
                <a:latin typeface="Roboto" panose="02000000000000000000" pitchFamily="2" charset="0"/>
              </a:rPr>
              <a:t> this is expected.</a:t>
            </a:r>
            <a:br>
              <a:rPr lang="en-IN" sz="1800" b="1" i="1" dirty="0">
                <a:effectLst>
                  <a:outerShdw blurRad="38100" dist="38100" dir="2700000" algn="tl">
                    <a:srgbClr val="000000">
                      <a:alpha val="43137"/>
                    </a:srgbClr>
                  </a:outerShdw>
                </a:effectLst>
              </a:rPr>
            </a:br>
            <a:r>
              <a:rPr lang="en-IN" sz="1800" b="1" i="1" dirty="0">
                <a:effectLst>
                  <a:outerShdw blurRad="38100" dist="38100" dir="2700000" algn="tl">
                    <a:srgbClr val="000000">
                      <a:alpha val="43137"/>
                    </a:srgbClr>
                  </a:outerShdw>
                </a:effectLst>
                <a:latin typeface="Roboto" panose="02000000000000000000" pitchFamily="2" charset="0"/>
              </a:rPr>
              <a:t>3.So our model can be used for </a:t>
            </a:r>
            <a:r>
              <a:rPr lang="en-IN" sz="1800" b="1" i="1" dirty="0" err="1">
                <a:effectLst>
                  <a:outerShdw blurRad="38100" dist="38100" dir="2700000" algn="tl">
                    <a:srgbClr val="000000">
                      <a:alpha val="43137"/>
                    </a:srgbClr>
                  </a:outerShdw>
                </a:effectLst>
                <a:latin typeface="Roboto" panose="02000000000000000000" pitchFamily="2" charset="0"/>
              </a:rPr>
              <a:t>prematch</a:t>
            </a:r>
            <a:r>
              <a:rPr lang="en-IN" sz="1800" b="1" i="1" dirty="0">
                <a:effectLst>
                  <a:outerShdw blurRad="38100" dist="38100" dir="2700000" algn="tl">
                    <a:srgbClr val="000000">
                      <a:alpha val="43137"/>
                    </a:srgbClr>
                  </a:outerShdw>
                </a:effectLst>
                <a:latin typeface="Roboto" panose="02000000000000000000" pitchFamily="2" charset="0"/>
              </a:rPr>
              <a:t> winner prediction for Game League of </a:t>
            </a:r>
            <a:r>
              <a:rPr lang="en-IN" sz="1800" b="1" i="1" dirty="0" err="1">
                <a:effectLst>
                  <a:outerShdw blurRad="38100" dist="38100" dir="2700000" algn="tl">
                    <a:srgbClr val="000000">
                      <a:alpha val="43137"/>
                    </a:srgbClr>
                  </a:outerShdw>
                </a:effectLst>
                <a:latin typeface="Roboto" panose="02000000000000000000" pitchFamily="2" charset="0"/>
              </a:rPr>
              <a:t>Legends,for</a:t>
            </a:r>
            <a:r>
              <a:rPr lang="en-IN" sz="1800" b="1" i="1" dirty="0">
                <a:effectLst>
                  <a:outerShdw blurRad="38100" dist="38100" dir="2700000" algn="tl">
                    <a:srgbClr val="000000">
                      <a:alpha val="43137"/>
                    </a:srgbClr>
                  </a:outerShdw>
                </a:effectLst>
                <a:latin typeface="Roboto" panose="02000000000000000000" pitchFamily="2" charset="0"/>
              </a:rPr>
              <a:t> analysis of team composition for winning a match as winning a match is important for every player participating in the game.</a:t>
            </a:r>
            <a:endParaRPr lang="en-IN" sz="18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2026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E5D6855-F7F1-40AB-A644-826C03264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2448" y="3131936"/>
            <a:ext cx="1240640" cy="1240638"/>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C65388C-2EC9-49CB-94AE-C126FD4C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3" y="0"/>
            <a:ext cx="6067239" cy="6858000"/>
          </a:xfrm>
          <a:custGeom>
            <a:avLst/>
            <a:gdLst>
              <a:gd name="connsiteX0" fmla="*/ 1619628 w 6067239"/>
              <a:gd name="connsiteY0" fmla="*/ 0 h 6858000"/>
              <a:gd name="connsiteX1" fmla="*/ 6067239 w 6067239"/>
              <a:gd name="connsiteY1" fmla="*/ 0 h 6858000"/>
              <a:gd name="connsiteX2" fmla="*/ 6067239 w 6067239"/>
              <a:gd name="connsiteY2" fmla="*/ 6858000 h 6858000"/>
              <a:gd name="connsiteX3" fmla="*/ 1619627 w 6067239"/>
              <a:gd name="connsiteY3" fmla="*/ 6858000 h 6858000"/>
              <a:gd name="connsiteX4" fmla="*/ 1615622 w 6067239"/>
              <a:gd name="connsiteY4" fmla="*/ 6854853 h 6858000"/>
              <a:gd name="connsiteX5" fmla="*/ 0 w 6067239"/>
              <a:gd name="connsiteY5" fmla="*/ 3429000 h 6858000"/>
              <a:gd name="connsiteX6" fmla="*/ 1615622 w 606723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9" h="6858000">
                <a:moveTo>
                  <a:pt x="1619628" y="0"/>
                </a:moveTo>
                <a:lnTo>
                  <a:pt x="6067239" y="0"/>
                </a:lnTo>
                <a:lnTo>
                  <a:pt x="6067239"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62B7C1D-B627-4FCA-9295-7D7187655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7837"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09F836-FF28-4797-B2ED-D6DDCB8A08B7}"/>
              </a:ext>
            </a:extLst>
          </p:cNvPr>
          <p:cNvSpPr>
            <a:spLocks noGrp="1"/>
          </p:cNvSpPr>
          <p:nvPr>
            <p:ph type="title"/>
          </p:nvPr>
        </p:nvSpPr>
        <p:spPr>
          <a:xfrm>
            <a:off x="1463040" y="1091821"/>
            <a:ext cx="3781109" cy="4674358"/>
          </a:xfrm>
        </p:spPr>
        <p:txBody>
          <a:bodyPr anchor="ctr">
            <a:normAutofit/>
          </a:bodyPr>
          <a:lstStyle/>
          <a:p>
            <a:r>
              <a:rPr lang="en-IN" sz="6600" b="0" i="1" dirty="0">
                <a:solidFill>
                  <a:schemeClr val="tx1">
                    <a:lumMod val="85000"/>
                    <a:lumOff val="15000"/>
                  </a:schemeClr>
                </a:solidFill>
                <a:effectLst/>
              </a:rPr>
              <a:t>Objective:</a:t>
            </a:r>
            <a:br>
              <a:rPr lang="en-IN" sz="6600" b="0" i="1" dirty="0">
                <a:solidFill>
                  <a:schemeClr val="tx1">
                    <a:lumMod val="85000"/>
                    <a:lumOff val="15000"/>
                  </a:schemeClr>
                </a:solidFill>
                <a:effectLst/>
              </a:rPr>
            </a:br>
            <a:endParaRPr lang="en-IN" sz="6600" i="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B5F407AC-95B6-4A36-9979-AE8F330C3862}"/>
              </a:ext>
            </a:extLst>
          </p:cNvPr>
          <p:cNvSpPr>
            <a:spLocks noGrp="1"/>
          </p:cNvSpPr>
          <p:nvPr>
            <p:ph idx="1"/>
          </p:nvPr>
        </p:nvSpPr>
        <p:spPr>
          <a:xfrm>
            <a:off x="7329412" y="1091821"/>
            <a:ext cx="4363895" cy="4674357"/>
          </a:xfrm>
        </p:spPr>
        <p:txBody>
          <a:bodyPr anchor="ctr">
            <a:normAutofit/>
          </a:bodyPr>
          <a:lstStyle/>
          <a:p>
            <a:r>
              <a:rPr lang="en-IN" sz="1700" b="0" i="0" dirty="0">
                <a:solidFill>
                  <a:schemeClr val="bg1"/>
                </a:solidFill>
                <a:effectLst/>
                <a:latin typeface="Roboto" panose="02000000000000000000" pitchFamily="2" charset="0"/>
              </a:rPr>
              <a:t>The purpose of the project is to analyse a dataset and predict the winner of the match before a match has been started on the basis of players historical data. The statistical algorithm ‘Logistic Regression’ would also be used to train the dataset and predict an assigned binary target variable. The data of League of Legends pre match 2021’ is used for analysis. League of Legends, commonly referred to as League, is a 2009 multiplayer online battle arena video game developed and published by Riot Games. Inspired by Defence of the Ancients, a custom map for Warcraft III, Riot's founders sought to develop a stand-alone game in the same genre. A proper analysis of the data will help in bringing out meaningful insights.</a:t>
            </a:r>
            <a:endParaRPr lang="en-IN" sz="1700" dirty="0">
              <a:solidFill>
                <a:schemeClr val="bg1"/>
              </a:solidFill>
            </a:endParaRPr>
          </a:p>
        </p:txBody>
      </p:sp>
    </p:spTree>
    <p:extLst>
      <p:ext uri="{BB962C8B-B14F-4D97-AF65-F5344CB8AC3E}">
        <p14:creationId xmlns:p14="http://schemas.microsoft.com/office/powerpoint/2010/main" val="84926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03AC-7BA9-4638-8484-A3647D82F3BC}"/>
              </a:ext>
            </a:extLst>
          </p:cNvPr>
          <p:cNvSpPr>
            <a:spLocks noGrp="1"/>
          </p:cNvSpPr>
          <p:nvPr>
            <p:ph type="title"/>
          </p:nvPr>
        </p:nvSpPr>
        <p:spPr/>
        <p:txBody>
          <a:bodyPr>
            <a:normAutofit/>
          </a:bodyPr>
          <a:lstStyle/>
          <a:p>
            <a:r>
              <a:rPr lang="en-IN" sz="2800" b="1" i="0" dirty="0">
                <a:solidFill>
                  <a:srgbClr val="212121"/>
                </a:solidFill>
                <a:effectLst/>
              </a:rPr>
              <a:t>Data Collection:</a:t>
            </a:r>
            <a:r>
              <a:rPr lang="en-IN" sz="2800" b="0" i="0" dirty="0">
                <a:solidFill>
                  <a:srgbClr val="212121"/>
                </a:solidFill>
                <a:effectLst/>
              </a:rPr>
              <a:t> </a:t>
            </a:r>
            <a:endParaRPr lang="en-IN" sz="2800" dirty="0"/>
          </a:p>
        </p:txBody>
      </p:sp>
      <p:sp>
        <p:nvSpPr>
          <p:cNvPr id="3" name="Content Placeholder 2">
            <a:extLst>
              <a:ext uri="{FF2B5EF4-FFF2-40B4-BE49-F238E27FC236}">
                <a16:creationId xmlns:a16="http://schemas.microsoft.com/office/drawing/2014/main" id="{7208CA69-7807-467F-B66A-DD5A64FACE45}"/>
              </a:ext>
            </a:extLst>
          </p:cNvPr>
          <p:cNvSpPr>
            <a:spLocks noGrp="1"/>
          </p:cNvSpPr>
          <p:nvPr>
            <p:ph idx="1"/>
          </p:nvPr>
        </p:nvSpPr>
        <p:spPr/>
        <p:txBody>
          <a:bodyPr>
            <a:normAutofit/>
          </a:bodyPr>
          <a:lstStyle/>
          <a:p>
            <a:r>
              <a:rPr lang="en-IN" sz="1800" i="1" dirty="0">
                <a:solidFill>
                  <a:srgbClr val="212121"/>
                </a:solidFill>
                <a:effectLst>
                  <a:outerShdw blurRad="38100" dist="38100" dir="2700000" algn="tl">
                    <a:srgbClr val="000000">
                      <a:alpha val="43137"/>
                    </a:srgbClr>
                  </a:outerShdw>
                </a:effectLst>
                <a:latin typeface="+mj-lt"/>
              </a:rPr>
              <a:t>Dataset used is taken from "</a:t>
            </a:r>
            <a:r>
              <a:rPr lang="en-IN" sz="1800" i="1" dirty="0">
                <a:effectLst>
                  <a:outerShdw blurRad="38100" dist="38100" dir="2700000" algn="tl">
                    <a:srgbClr val="000000">
                      <a:alpha val="43137"/>
                    </a:srgbClr>
                  </a:outerShdw>
                </a:effectLst>
                <a:latin typeface="+mj-lt"/>
                <a:hlinkClick r:id="rId2">
                  <a:extLst>
                    <a:ext uri="{A12FA001-AC4F-418D-AE19-62706E023703}">
                      <ahyp:hlinkClr xmlns:ahyp="http://schemas.microsoft.com/office/drawing/2018/hyperlinkcolor" val="tx"/>
                    </a:ext>
                  </a:extLst>
                </a:hlinkClick>
              </a:rPr>
              <a:t>https://oracleselixir.com/"</a:t>
            </a:r>
            <a:r>
              <a:rPr lang="en-IN" sz="1800" i="1" dirty="0">
                <a:solidFill>
                  <a:srgbClr val="212121"/>
                </a:solidFill>
                <a:effectLst>
                  <a:outerShdw blurRad="38100" dist="38100" dir="2700000" algn="tl">
                    <a:srgbClr val="000000">
                      <a:alpha val="43137"/>
                    </a:srgbClr>
                  </a:outerShdw>
                </a:effectLst>
                <a:latin typeface="+mj-lt"/>
              </a:rPr>
              <a:t> where data about all the league of legends higher ranked games are stored. This dataset contains record of every game for a player in columns format so this dataset I have used for our recommendation engine for champions in my some other work . But for using it as a pre-game match prediction dataset we had to convert it into row format where each row contains data of a game played along with details of each player from both teams, their champion, there kills, deaths, assists etc.</a:t>
            </a:r>
          </a:p>
          <a:p>
            <a:endParaRPr lang="en-IN" sz="1800" dirty="0"/>
          </a:p>
        </p:txBody>
      </p:sp>
      <p:pic>
        <p:nvPicPr>
          <p:cNvPr id="4" name="Picture 3" descr="A screenshot of a computer&#10;&#10;Description automatically generated with medium confidence">
            <a:extLst>
              <a:ext uri="{FF2B5EF4-FFF2-40B4-BE49-F238E27FC236}">
                <a16:creationId xmlns:a16="http://schemas.microsoft.com/office/drawing/2014/main" id="{129C2C95-73C5-47C9-8E36-E4131ADE4E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331" y="3429000"/>
            <a:ext cx="10781732" cy="2747963"/>
          </a:xfrm>
          <a:prstGeom prst="rect">
            <a:avLst/>
          </a:prstGeom>
          <a:noFill/>
          <a:ln>
            <a:noFill/>
          </a:ln>
        </p:spPr>
      </p:pic>
    </p:spTree>
    <p:extLst>
      <p:ext uri="{BB962C8B-B14F-4D97-AF65-F5344CB8AC3E}">
        <p14:creationId xmlns:p14="http://schemas.microsoft.com/office/powerpoint/2010/main" val="258607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24A2-B97A-46FF-87B7-90688D4C7ECC}"/>
              </a:ext>
            </a:extLst>
          </p:cNvPr>
          <p:cNvSpPr>
            <a:spLocks noGrp="1"/>
          </p:cNvSpPr>
          <p:nvPr>
            <p:ph type="title"/>
          </p:nvPr>
        </p:nvSpPr>
        <p:spPr/>
        <p:txBody>
          <a:bodyPr>
            <a:normAutofit/>
          </a:bodyPr>
          <a:lstStyle/>
          <a:p>
            <a:r>
              <a:rPr lang="en-IN" sz="2400" i="1" u="sng" dirty="0">
                <a:solidFill>
                  <a:srgbClr val="212121"/>
                </a:solidFill>
                <a:effectLst/>
                <a:latin typeface="Roboto" panose="02000000000000000000" pitchFamily="2" charset="0"/>
              </a:rPr>
              <a:t>Dataset For Pre-match Game Prediction:</a:t>
            </a:r>
            <a:br>
              <a:rPr lang="en-IN" sz="2400" i="1" u="sng" dirty="0"/>
            </a:br>
            <a:endParaRPr lang="en-IN" sz="2400" i="1" u="sng" dirty="0"/>
          </a:p>
        </p:txBody>
      </p:sp>
      <p:sp>
        <p:nvSpPr>
          <p:cNvPr id="3" name="Content Placeholder 2">
            <a:extLst>
              <a:ext uri="{FF2B5EF4-FFF2-40B4-BE49-F238E27FC236}">
                <a16:creationId xmlns:a16="http://schemas.microsoft.com/office/drawing/2014/main" id="{3E728D12-FF28-4C20-A329-30F6C3C658C1}"/>
              </a:ext>
            </a:extLst>
          </p:cNvPr>
          <p:cNvSpPr>
            <a:spLocks noGrp="1"/>
          </p:cNvSpPr>
          <p:nvPr>
            <p:ph idx="1"/>
          </p:nvPr>
        </p:nvSpPr>
        <p:spPr/>
        <p:txBody>
          <a:bodyPr>
            <a:normAutofit/>
          </a:bodyPr>
          <a:lstStyle/>
          <a:p>
            <a:r>
              <a:rPr lang="en-IN" sz="1800" b="0" i="1" dirty="0">
                <a:solidFill>
                  <a:srgbClr val="212121"/>
                </a:solidFill>
                <a:effectLst>
                  <a:outerShdw blurRad="38100" dist="38100" dir="2700000" algn="tl">
                    <a:srgbClr val="000000">
                      <a:alpha val="43137"/>
                    </a:srgbClr>
                  </a:outerShdw>
                </a:effectLst>
                <a:latin typeface="Roboto" panose="02000000000000000000" pitchFamily="2" charset="0"/>
              </a:rPr>
              <a:t>This Dataset contains information about 7425 professional games. Each row is a unique game and having lots of features .</a:t>
            </a:r>
            <a:br>
              <a:rPr lang="en-IN" sz="1800" i="1" dirty="0">
                <a:effectLst>
                  <a:outerShdw blurRad="38100" dist="38100" dir="2700000" algn="tl">
                    <a:srgbClr val="000000">
                      <a:alpha val="43137"/>
                    </a:srgbClr>
                  </a:outerShdw>
                </a:effectLst>
              </a:rPr>
            </a:br>
            <a:r>
              <a:rPr lang="en-IN" sz="1800" b="0" i="1" dirty="0">
                <a:solidFill>
                  <a:srgbClr val="212121"/>
                </a:solidFill>
                <a:effectLst>
                  <a:outerShdw blurRad="38100" dist="38100" dir="2700000" algn="tl">
                    <a:srgbClr val="000000">
                      <a:alpha val="43137"/>
                    </a:srgbClr>
                  </a:outerShdw>
                </a:effectLst>
                <a:latin typeface="Roboto" panose="02000000000000000000" pitchFamily="2" charset="0"/>
              </a:rPr>
              <a:t>Column “Result” is the target, and 1 means blue win while 0 means red win.</a:t>
            </a:r>
          </a:p>
          <a:p>
            <a:endParaRPr lang="en-IN" sz="1800" i="1" dirty="0">
              <a:effectLst>
                <a:outerShdw blurRad="38100" dist="38100" dir="2700000" algn="tl">
                  <a:srgbClr val="000000">
                    <a:alpha val="43137"/>
                  </a:srgbClr>
                </a:outerShdw>
              </a:effectLst>
            </a:endParaRPr>
          </a:p>
        </p:txBody>
      </p:sp>
      <p:pic>
        <p:nvPicPr>
          <p:cNvPr id="5" name="Picture 4" descr="A picture containing graphical user interface&#10;&#10;Description automatically generated">
            <a:extLst>
              <a:ext uri="{FF2B5EF4-FFF2-40B4-BE49-F238E27FC236}">
                <a16:creationId xmlns:a16="http://schemas.microsoft.com/office/drawing/2014/main" id="{B368EE49-EFA7-4A47-B224-192A7A01A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2" y="2672861"/>
            <a:ext cx="11676184" cy="3820013"/>
          </a:xfrm>
          <a:prstGeom prst="rect">
            <a:avLst/>
          </a:prstGeom>
        </p:spPr>
      </p:pic>
    </p:spTree>
    <p:extLst>
      <p:ext uri="{BB962C8B-B14F-4D97-AF65-F5344CB8AC3E}">
        <p14:creationId xmlns:p14="http://schemas.microsoft.com/office/powerpoint/2010/main" val="391503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72228D-3415-4CCD-BB9F-8C305712D978}"/>
              </a:ext>
            </a:extLst>
          </p:cNvPr>
          <p:cNvSpPr>
            <a:spLocks noGrp="1"/>
          </p:cNvSpPr>
          <p:nvPr>
            <p:ph type="title"/>
          </p:nvPr>
        </p:nvSpPr>
        <p:spPr>
          <a:xfrm>
            <a:off x="804672" y="640080"/>
            <a:ext cx="3098588" cy="5257800"/>
          </a:xfrm>
        </p:spPr>
        <p:txBody>
          <a:bodyPr>
            <a:normAutofit/>
          </a:bodyPr>
          <a:lstStyle/>
          <a:p>
            <a:r>
              <a:rPr lang="en-IN" b="1" i="1" u="sng" dirty="0">
                <a:solidFill>
                  <a:schemeClr val="bg1"/>
                </a:solidFill>
                <a:effectLst/>
              </a:rPr>
              <a:t>Features Description:</a:t>
            </a:r>
            <a:br>
              <a:rPr lang="en-IN" b="0" i="0" dirty="0">
                <a:solidFill>
                  <a:schemeClr val="bg1"/>
                </a:solidFill>
                <a:effectLst/>
                <a:latin typeface="Roboto" panose="02000000000000000000" pitchFamily="2"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E2F55007-2309-42F1-8014-1267155DBC17}"/>
              </a:ext>
            </a:extLst>
          </p:cNvPr>
          <p:cNvSpPr>
            <a:spLocks noGrp="1"/>
          </p:cNvSpPr>
          <p:nvPr>
            <p:ph idx="1"/>
          </p:nvPr>
        </p:nvSpPr>
        <p:spPr>
          <a:xfrm>
            <a:off x="4890516" y="0"/>
            <a:ext cx="7095158" cy="6858000"/>
          </a:xfrm>
        </p:spPr>
        <p:txBody>
          <a:bodyPr anchor="ctr">
            <a:normAutofit/>
          </a:bodyPr>
          <a:lstStyle/>
          <a:p>
            <a:r>
              <a:rPr lang="en-IN" sz="1800" b="0" i="0" dirty="0">
                <a:effectLst>
                  <a:outerShdw blurRad="38100" dist="38100" dir="2700000" algn="tl">
                    <a:srgbClr val="000000">
                      <a:alpha val="43137"/>
                    </a:srgbClr>
                  </a:outerShdw>
                </a:effectLst>
                <a:latin typeface="Roboto" panose="02000000000000000000" pitchFamily="2" charset="0"/>
              </a:rPr>
              <a:t>Overall, we have 128 features. The various features of the dataset are explained below:</a:t>
            </a:r>
          </a:p>
          <a:p>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Game:</a:t>
            </a:r>
            <a:r>
              <a:rPr lang="en-IN" sz="1800" b="0" i="0" dirty="0">
                <a:effectLst>
                  <a:outerShdw blurRad="38100" dist="38100" dir="2700000" algn="tl">
                    <a:srgbClr val="000000">
                      <a:alpha val="43137"/>
                    </a:srgbClr>
                  </a:outerShdw>
                </a:effectLst>
                <a:latin typeface="Roboto" panose="02000000000000000000" pitchFamily="2" charset="0"/>
              </a:rPr>
              <a:t> Game ID</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Team ID</a:t>
            </a:r>
            <a:r>
              <a:rPr lang="en-IN" sz="1800" b="0" i="0" dirty="0">
                <a:effectLst>
                  <a:outerShdw blurRad="38100" dist="38100" dir="2700000" algn="tl">
                    <a:srgbClr val="000000">
                      <a:alpha val="43137"/>
                    </a:srgbClr>
                  </a:outerShdw>
                </a:effectLst>
                <a:latin typeface="Roboto" panose="02000000000000000000" pitchFamily="2" charset="0"/>
              </a:rPr>
              <a:t>: Name of the Team.</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bluetop_playerid:ID </a:t>
            </a:r>
            <a:r>
              <a:rPr lang="en-IN" sz="1800" b="0" i="0" dirty="0">
                <a:effectLst>
                  <a:outerShdw blurRad="38100" dist="38100" dir="2700000" algn="tl">
                    <a:srgbClr val="000000">
                      <a:alpha val="43137"/>
                    </a:srgbClr>
                  </a:outerShdw>
                </a:effectLst>
                <a:latin typeface="Roboto" panose="02000000000000000000" pitchFamily="2" charset="0"/>
              </a:rPr>
              <a:t>generated by game for a player in blue team at top position</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Bluetop_playername</a:t>
            </a:r>
            <a:r>
              <a:rPr lang="en-IN" sz="1800" b="0" i="0" dirty="0">
                <a:effectLst>
                  <a:outerShdw blurRad="38100" dist="38100" dir="2700000" algn="tl">
                    <a:srgbClr val="000000">
                      <a:alpha val="43137"/>
                    </a:srgbClr>
                  </a:outerShdw>
                </a:effectLst>
                <a:latin typeface="Roboto" panose="02000000000000000000" pitchFamily="2" charset="0"/>
              </a:rPr>
              <a:t>:Name of the player in blue team at top position</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bluetop_champion</a:t>
            </a:r>
            <a:r>
              <a:rPr lang="en-IN" sz="1800" b="0" i="0" dirty="0">
                <a:effectLst>
                  <a:outerShdw blurRad="38100" dist="38100" dir="2700000" algn="tl">
                    <a:srgbClr val="000000">
                      <a:alpha val="43137"/>
                    </a:srgbClr>
                  </a:outerShdw>
                </a:effectLst>
                <a:latin typeface="Roboto" panose="02000000000000000000" pitchFamily="2" charset="0"/>
              </a:rPr>
              <a:t>: Name of the champion picked by the player in blue team at top position.</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bluetop_Game_played</a:t>
            </a:r>
            <a:r>
              <a:rPr lang="en-IN" sz="1800" b="0" i="0" dirty="0">
                <a:effectLst>
                  <a:outerShdw blurRad="38100" dist="38100" dir="2700000" algn="tl">
                    <a:srgbClr val="000000">
                      <a:alpha val="43137"/>
                    </a:srgbClr>
                  </a:outerShdw>
                </a:effectLst>
                <a:latin typeface="Roboto" panose="02000000000000000000" pitchFamily="2" charset="0"/>
              </a:rPr>
              <a:t>: Number of games played with the champion picked by the player in blue team at top position.</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bluetop_champ_win_rate</a:t>
            </a:r>
            <a:r>
              <a:rPr lang="en-IN" sz="1800" b="0" i="0" dirty="0">
                <a:effectLst>
                  <a:outerShdw blurRad="38100" dist="38100" dir="2700000" algn="tl">
                    <a:srgbClr val="000000">
                      <a:alpha val="43137"/>
                    </a:srgbClr>
                  </a:outerShdw>
                </a:effectLst>
                <a:latin typeface="Roboto" panose="02000000000000000000" pitchFamily="2" charset="0"/>
              </a:rPr>
              <a:t>: Win rate percentage of the player with a champion picked in blue team at top position.</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bluetop_KDA: </a:t>
            </a:r>
            <a:r>
              <a:rPr lang="en-IN" sz="1800" b="0" i="0" dirty="0">
                <a:effectLst>
                  <a:outerShdw blurRad="38100" dist="38100" dir="2700000" algn="tl">
                    <a:srgbClr val="000000">
                      <a:alpha val="43137"/>
                    </a:srgbClr>
                  </a:outerShdw>
                </a:effectLst>
                <a:latin typeface="Roboto" panose="02000000000000000000" pitchFamily="2" charset="0"/>
              </a:rPr>
              <a:t>The Kill Death Assist (KDA) percentage of the player with a champion picked etc.</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bluetop_dmg_to_cham</a:t>
            </a:r>
            <a:r>
              <a:rPr lang="en-IN" sz="1800" b="0" i="0" dirty="0">
                <a:effectLst>
                  <a:outerShdw blurRad="38100" dist="38100" dir="2700000" algn="tl">
                    <a:srgbClr val="000000">
                      <a:alpha val="43137"/>
                    </a:srgbClr>
                  </a:outerShdw>
                </a:effectLst>
                <a:latin typeface="Roboto" panose="02000000000000000000" pitchFamily="2" charset="0"/>
              </a:rPr>
              <a:t>: Amount of damage to opposite team champions of the player with a champion etc.</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bluetop_goldearned</a:t>
            </a:r>
            <a:r>
              <a:rPr lang="en-IN" sz="1800" b="0" i="0" dirty="0">
                <a:effectLst>
                  <a:outerShdw blurRad="38100" dist="38100" dir="2700000" algn="tl">
                    <a:srgbClr val="000000">
                      <a:alpha val="43137"/>
                    </a:srgbClr>
                  </a:outerShdw>
                </a:effectLst>
                <a:latin typeface="Roboto" panose="02000000000000000000" pitchFamily="2" charset="0"/>
              </a:rPr>
              <a:t>: Amount of gold earned by blue top player</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bluetop_monsterkillsownjungle</a:t>
            </a:r>
            <a:r>
              <a:rPr lang="en-IN" sz="1800" b="0" i="0" dirty="0">
                <a:effectLst>
                  <a:outerShdw blurRad="38100" dist="38100" dir="2700000" algn="tl">
                    <a:srgbClr val="000000">
                      <a:alpha val="43137"/>
                    </a:srgbClr>
                  </a:outerShdw>
                </a:effectLst>
                <a:latin typeface="Roboto" panose="02000000000000000000" pitchFamily="2" charset="0"/>
              </a:rPr>
              <a:t>: The no. of monster kills in own jungle by blue top player</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bluetop_monsterkillsenemyjungle</a:t>
            </a:r>
            <a:r>
              <a:rPr lang="en-IN" sz="1800" b="0" i="0" dirty="0">
                <a:effectLst>
                  <a:outerShdw blurRad="38100" dist="38100" dir="2700000" algn="tl">
                    <a:srgbClr val="000000">
                      <a:alpha val="43137"/>
                    </a:srgbClr>
                  </a:outerShdw>
                </a:effectLst>
                <a:latin typeface="Roboto" panose="02000000000000000000" pitchFamily="2" charset="0"/>
              </a:rPr>
              <a:t>: The no. of monster kills in enemy jungle</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bluetop_goldat10</a:t>
            </a:r>
            <a:r>
              <a:rPr lang="en-IN" sz="1800" b="0" i="0" dirty="0">
                <a:effectLst>
                  <a:outerShdw blurRad="38100" dist="38100" dir="2700000" algn="tl">
                    <a:srgbClr val="000000">
                      <a:alpha val="43137"/>
                    </a:srgbClr>
                  </a:outerShdw>
                </a:effectLst>
                <a:latin typeface="Roboto" panose="02000000000000000000" pitchFamily="2" charset="0"/>
              </a:rPr>
              <a:t>: Amount of gold earned after reaching level 10 by blue top player.</a:t>
            </a:r>
          </a:p>
          <a:p>
            <a:endParaRPr lang="en-IN" sz="1000" dirty="0"/>
          </a:p>
        </p:txBody>
      </p:sp>
    </p:spTree>
    <p:extLst>
      <p:ext uri="{BB962C8B-B14F-4D97-AF65-F5344CB8AC3E}">
        <p14:creationId xmlns:p14="http://schemas.microsoft.com/office/powerpoint/2010/main" val="157087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72228D-3415-4CCD-BB9F-8C305712D978}"/>
              </a:ext>
            </a:extLst>
          </p:cNvPr>
          <p:cNvSpPr>
            <a:spLocks noGrp="1"/>
          </p:cNvSpPr>
          <p:nvPr>
            <p:ph type="title"/>
          </p:nvPr>
        </p:nvSpPr>
        <p:spPr>
          <a:xfrm>
            <a:off x="804672" y="640080"/>
            <a:ext cx="3098588" cy="5257800"/>
          </a:xfrm>
        </p:spPr>
        <p:txBody>
          <a:bodyPr>
            <a:normAutofit/>
          </a:bodyPr>
          <a:lstStyle/>
          <a:p>
            <a:r>
              <a:rPr lang="en-IN" b="1" i="1" u="sng" dirty="0">
                <a:solidFill>
                  <a:schemeClr val="bg1"/>
                </a:solidFill>
                <a:effectLst/>
              </a:rPr>
              <a:t>Features Description:</a:t>
            </a:r>
            <a:br>
              <a:rPr lang="en-IN" b="0" i="0" dirty="0">
                <a:solidFill>
                  <a:schemeClr val="bg1"/>
                </a:solidFill>
                <a:effectLst/>
                <a:latin typeface="Roboto" panose="02000000000000000000" pitchFamily="2"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E2F55007-2309-42F1-8014-1267155DBC17}"/>
              </a:ext>
            </a:extLst>
          </p:cNvPr>
          <p:cNvSpPr>
            <a:spLocks noGrp="1"/>
          </p:cNvSpPr>
          <p:nvPr>
            <p:ph idx="1"/>
          </p:nvPr>
        </p:nvSpPr>
        <p:spPr>
          <a:xfrm>
            <a:off x="4890516" y="0"/>
            <a:ext cx="7095158" cy="6858000"/>
          </a:xfrm>
        </p:spPr>
        <p:txBody>
          <a:bodyPr anchor="ctr">
            <a:normAutofit/>
          </a:bodyPr>
          <a:lstStyle/>
          <a:p>
            <a:r>
              <a:rPr lang="en-IN" sz="1800" b="0" i="0" dirty="0">
                <a:effectLst>
                  <a:outerShdw blurRad="38100" dist="38100" dir="2700000" algn="tl">
                    <a:srgbClr val="000000">
                      <a:alpha val="43137"/>
                    </a:srgbClr>
                  </a:outerShdw>
                </a:effectLst>
                <a:latin typeface="Roboto" panose="02000000000000000000" pitchFamily="2" charset="0"/>
              </a:rPr>
              <a:t>The above-mentioned features have the same meaning for blue (jng, mid, bot, sup) and Red (top, jng, mid, bot, sup)</a:t>
            </a:r>
          </a:p>
          <a:p>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Red_team_kills</a:t>
            </a:r>
            <a:r>
              <a:rPr lang="en-IN" sz="1800" b="0" i="0" dirty="0">
                <a:effectLst>
                  <a:outerShdw blurRad="38100" dist="38100" dir="2700000" algn="tl">
                    <a:srgbClr val="000000">
                      <a:alpha val="43137"/>
                    </a:srgbClr>
                  </a:outerShdw>
                </a:effectLst>
                <a:latin typeface="Roboto" panose="02000000000000000000" pitchFamily="2" charset="0"/>
              </a:rPr>
              <a:t>: No. of kills by red team</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Red_team_deaths</a:t>
            </a:r>
            <a:r>
              <a:rPr lang="en-IN" sz="1800" b="0" i="0" dirty="0">
                <a:effectLst>
                  <a:outerShdw blurRad="38100" dist="38100" dir="2700000" algn="tl">
                    <a:srgbClr val="000000">
                      <a:alpha val="43137"/>
                    </a:srgbClr>
                  </a:outerShdw>
                </a:effectLst>
                <a:latin typeface="Roboto" panose="02000000000000000000" pitchFamily="2" charset="0"/>
              </a:rPr>
              <a:t>: No. of deaths by red team</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blue_ban1</a:t>
            </a:r>
            <a:r>
              <a:rPr lang="en-IN" sz="1800" b="0" i="0" dirty="0">
                <a:effectLst>
                  <a:outerShdw blurRad="38100" dist="38100" dir="2700000" algn="tl">
                    <a:srgbClr val="000000">
                      <a:alpha val="43137"/>
                    </a:srgbClr>
                  </a:outerShdw>
                </a:effectLst>
                <a:latin typeface="Roboto" panose="02000000000000000000" pitchFamily="2" charset="0"/>
              </a:rPr>
              <a:t>: Name of champion banned by blue team in first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blue_ban2</a:t>
            </a:r>
            <a:r>
              <a:rPr lang="en-IN" sz="1800" b="0" i="0" dirty="0">
                <a:effectLst>
                  <a:outerShdw blurRad="38100" dist="38100" dir="2700000" algn="tl">
                    <a:srgbClr val="000000">
                      <a:alpha val="43137"/>
                    </a:srgbClr>
                  </a:outerShdw>
                </a:effectLst>
                <a:latin typeface="Roboto" panose="02000000000000000000" pitchFamily="2" charset="0"/>
              </a:rPr>
              <a:t>: Name of champion banned by blue team in second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blue_ban3</a:t>
            </a:r>
            <a:r>
              <a:rPr lang="en-IN" sz="1800" b="0" i="0" dirty="0">
                <a:effectLst>
                  <a:outerShdw blurRad="38100" dist="38100" dir="2700000" algn="tl">
                    <a:srgbClr val="000000">
                      <a:alpha val="43137"/>
                    </a:srgbClr>
                  </a:outerShdw>
                </a:effectLst>
                <a:latin typeface="Roboto" panose="02000000000000000000" pitchFamily="2" charset="0"/>
              </a:rPr>
              <a:t>: Name of champion banned by blue team in third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blue_ban4</a:t>
            </a:r>
            <a:r>
              <a:rPr lang="en-IN" sz="1800" b="0" i="0" dirty="0">
                <a:effectLst>
                  <a:outerShdw blurRad="38100" dist="38100" dir="2700000" algn="tl">
                    <a:srgbClr val="000000">
                      <a:alpha val="43137"/>
                    </a:srgbClr>
                  </a:outerShdw>
                </a:effectLst>
                <a:latin typeface="Roboto" panose="02000000000000000000" pitchFamily="2" charset="0"/>
              </a:rPr>
              <a:t>: Name of champion banned by blue team in fourth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blue_ban5</a:t>
            </a:r>
            <a:r>
              <a:rPr lang="en-IN" sz="1800" b="0" i="0" dirty="0">
                <a:effectLst>
                  <a:outerShdw blurRad="38100" dist="38100" dir="2700000" algn="tl">
                    <a:srgbClr val="000000">
                      <a:alpha val="43137"/>
                    </a:srgbClr>
                  </a:outerShdw>
                </a:effectLst>
                <a:latin typeface="Roboto" panose="02000000000000000000" pitchFamily="2" charset="0"/>
              </a:rPr>
              <a:t>: Name of champion banned by blue team in fifth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red_ban1</a:t>
            </a:r>
            <a:r>
              <a:rPr lang="en-IN" sz="1800" b="0" i="0" dirty="0">
                <a:effectLst>
                  <a:outerShdw blurRad="38100" dist="38100" dir="2700000" algn="tl">
                    <a:srgbClr val="000000">
                      <a:alpha val="43137"/>
                    </a:srgbClr>
                  </a:outerShdw>
                </a:effectLst>
                <a:latin typeface="Roboto" panose="02000000000000000000" pitchFamily="2" charset="0"/>
              </a:rPr>
              <a:t>: Name of champion banned by red team in first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red_ban2</a:t>
            </a:r>
            <a:r>
              <a:rPr lang="en-IN" sz="1800" b="0" i="0" dirty="0">
                <a:effectLst>
                  <a:outerShdw blurRad="38100" dist="38100" dir="2700000" algn="tl">
                    <a:srgbClr val="000000">
                      <a:alpha val="43137"/>
                    </a:srgbClr>
                  </a:outerShdw>
                </a:effectLst>
                <a:latin typeface="Roboto" panose="02000000000000000000" pitchFamily="2" charset="0"/>
              </a:rPr>
              <a:t>: Name of champion banned by red team in second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b="0" i="0" dirty="0">
                <a:effectLst>
                  <a:outerShdw blurRad="38100" dist="38100" dir="2700000" algn="tl">
                    <a:srgbClr val="000000">
                      <a:alpha val="43137"/>
                    </a:srgbClr>
                  </a:outerShdw>
                </a:effectLst>
                <a:latin typeface="Roboto" panose="02000000000000000000" pitchFamily="2" charset="0"/>
              </a:rPr>
              <a:t>• </a:t>
            </a: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red_ban3</a:t>
            </a:r>
            <a:r>
              <a:rPr lang="en-IN" sz="1800" b="0" i="0" dirty="0">
                <a:effectLst>
                  <a:outerShdw blurRad="38100" dist="38100" dir="2700000" algn="tl">
                    <a:srgbClr val="000000">
                      <a:alpha val="43137"/>
                    </a:srgbClr>
                  </a:outerShdw>
                </a:effectLst>
                <a:latin typeface="Roboto" panose="02000000000000000000" pitchFamily="2" charset="0"/>
              </a:rPr>
              <a:t>: Name of champion banned by red team in third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red_ban4</a:t>
            </a:r>
            <a:r>
              <a:rPr lang="en-IN" sz="1800" b="0" i="0" dirty="0">
                <a:effectLst>
                  <a:outerShdw blurRad="38100" dist="38100" dir="2700000" algn="tl">
                    <a:srgbClr val="000000">
                      <a:alpha val="43137"/>
                    </a:srgbClr>
                  </a:outerShdw>
                </a:effectLst>
                <a:latin typeface="Roboto" panose="02000000000000000000" pitchFamily="2" charset="0"/>
              </a:rPr>
              <a:t>: Name of champion banned by red team in fourth priority</a:t>
            </a:r>
            <a:br>
              <a:rPr lang="en-IN" sz="1800" b="0" i="0" dirty="0">
                <a:effectLst>
                  <a:outerShdw blurRad="38100" dist="38100" dir="2700000" algn="tl">
                    <a:srgbClr val="000000">
                      <a:alpha val="43137"/>
                    </a:srgbClr>
                  </a:outerShdw>
                </a:effectLst>
                <a:latin typeface="Roboto" panose="02000000000000000000" pitchFamily="2" charset="0"/>
              </a:rPr>
            </a:br>
            <a:r>
              <a:rPr lang="en-IN" sz="1800" i="0" dirty="0">
                <a:ln w="0"/>
                <a:solidFill>
                  <a:schemeClr val="accent1"/>
                </a:solidFill>
                <a:effectLst>
                  <a:outerShdw blurRad="38100" dist="25400" dir="5400000" algn="ctr" rotWithShape="0">
                    <a:srgbClr val="6E747A">
                      <a:alpha val="43000"/>
                    </a:srgbClr>
                  </a:outerShdw>
                </a:effectLst>
                <a:latin typeface="Roboto" panose="02000000000000000000" pitchFamily="2" charset="0"/>
              </a:rPr>
              <a:t>• red_ban5</a:t>
            </a:r>
            <a:r>
              <a:rPr lang="en-IN" sz="1800" b="0" i="0" dirty="0">
                <a:effectLst>
                  <a:outerShdw blurRad="38100" dist="38100" dir="2700000" algn="tl">
                    <a:srgbClr val="000000">
                      <a:alpha val="43137"/>
                    </a:srgbClr>
                  </a:outerShdw>
                </a:effectLst>
                <a:latin typeface="Roboto" panose="02000000000000000000" pitchFamily="2" charset="0"/>
              </a:rPr>
              <a:t>: Name of champion banned by red team in fifth priority</a:t>
            </a:r>
          </a:p>
          <a:p>
            <a:endParaRPr lang="en-IN" sz="1000" dirty="0"/>
          </a:p>
        </p:txBody>
      </p:sp>
    </p:spTree>
    <p:extLst>
      <p:ext uri="{BB962C8B-B14F-4D97-AF65-F5344CB8AC3E}">
        <p14:creationId xmlns:p14="http://schemas.microsoft.com/office/powerpoint/2010/main" val="420400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100A-1E81-4F74-B853-95A1A8926E86}"/>
              </a:ext>
            </a:extLst>
          </p:cNvPr>
          <p:cNvSpPr>
            <a:spLocks noGrp="1"/>
          </p:cNvSpPr>
          <p:nvPr>
            <p:ph type="title"/>
          </p:nvPr>
        </p:nvSpPr>
        <p:spPr>
          <a:xfrm>
            <a:off x="838200" y="365126"/>
            <a:ext cx="10515600" cy="767638"/>
          </a:xfrm>
        </p:spPr>
        <p:txBody>
          <a:bodyPr>
            <a:normAutofit/>
          </a:bodyPr>
          <a:lstStyle/>
          <a:p>
            <a:r>
              <a:rPr lang="en-US" sz="2800" b="1" i="1" dirty="0"/>
              <a:t>Look at Schemas:</a:t>
            </a:r>
            <a:endParaRPr lang="en-IN" sz="2800" b="1" i="1" dirty="0"/>
          </a:p>
        </p:txBody>
      </p:sp>
      <p:pic>
        <p:nvPicPr>
          <p:cNvPr id="5" name="Content Placeholder 4" descr="Text&#10;&#10;Description automatically generated">
            <a:extLst>
              <a:ext uri="{FF2B5EF4-FFF2-40B4-BE49-F238E27FC236}">
                <a16:creationId xmlns:a16="http://schemas.microsoft.com/office/drawing/2014/main" id="{8D067FB3-F301-4FB9-B1BA-F5CEEE559E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331" y="1241946"/>
            <a:ext cx="10877266" cy="5500048"/>
          </a:xfrm>
        </p:spPr>
      </p:pic>
    </p:spTree>
    <p:extLst>
      <p:ext uri="{BB962C8B-B14F-4D97-AF65-F5344CB8AC3E}">
        <p14:creationId xmlns:p14="http://schemas.microsoft.com/office/powerpoint/2010/main" val="15334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20A8-5018-4B52-ADAB-2A32B659182A}"/>
              </a:ext>
            </a:extLst>
          </p:cNvPr>
          <p:cNvSpPr>
            <a:spLocks noGrp="1"/>
          </p:cNvSpPr>
          <p:nvPr>
            <p:ph type="title"/>
          </p:nvPr>
        </p:nvSpPr>
        <p:spPr>
          <a:xfrm>
            <a:off x="838200" y="365125"/>
            <a:ext cx="10515600" cy="753991"/>
          </a:xfrm>
        </p:spPr>
        <p:txBody>
          <a:bodyPr>
            <a:normAutofit/>
          </a:bodyPr>
          <a:lstStyle/>
          <a:p>
            <a:r>
              <a:rPr lang="en-IN" sz="2800" b="1" i="1" dirty="0">
                <a:solidFill>
                  <a:srgbClr val="212121"/>
                </a:solidFill>
                <a:effectLst/>
              </a:rPr>
              <a:t>Count how many number of records are there.</a:t>
            </a:r>
            <a:endParaRPr lang="en-IN" sz="2800" b="1" i="1" dirty="0"/>
          </a:p>
        </p:txBody>
      </p:sp>
      <p:pic>
        <p:nvPicPr>
          <p:cNvPr id="5" name="Content Placeholder 4" descr="Background pattern&#10;&#10;Description automatically generated">
            <a:extLst>
              <a:ext uri="{FF2B5EF4-FFF2-40B4-BE49-F238E27FC236}">
                <a16:creationId xmlns:a16="http://schemas.microsoft.com/office/drawing/2014/main" id="{38E247CE-0160-4D1E-970D-2FED57531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9158"/>
            <a:ext cx="5745480" cy="753991"/>
          </a:xfrm>
        </p:spPr>
      </p:pic>
      <p:sp>
        <p:nvSpPr>
          <p:cNvPr id="7" name="TextBox 6">
            <a:extLst>
              <a:ext uri="{FF2B5EF4-FFF2-40B4-BE49-F238E27FC236}">
                <a16:creationId xmlns:a16="http://schemas.microsoft.com/office/drawing/2014/main" id="{A5774B50-5E27-4BB1-B945-49C570F73FD6}"/>
              </a:ext>
            </a:extLst>
          </p:cNvPr>
          <p:cNvSpPr txBox="1"/>
          <p:nvPr/>
        </p:nvSpPr>
        <p:spPr>
          <a:xfrm>
            <a:off x="1040589" y="2511188"/>
            <a:ext cx="4705118" cy="800219"/>
          </a:xfrm>
          <a:prstGeom prst="rect">
            <a:avLst/>
          </a:prstGeom>
          <a:noFill/>
        </p:spPr>
        <p:txBody>
          <a:bodyPr wrap="square" rtlCol="0">
            <a:spAutoFit/>
          </a:bodyPr>
          <a:lstStyle/>
          <a:p>
            <a:r>
              <a:rPr lang="en-IN" sz="2800" b="1" i="1" dirty="0">
                <a:solidFill>
                  <a:srgbClr val="212121"/>
                </a:solidFill>
                <a:effectLst/>
                <a:latin typeface="+mj-lt"/>
              </a:rPr>
              <a:t>Check the missing's:</a:t>
            </a:r>
          </a:p>
          <a:p>
            <a:endParaRPr lang="en-IN" dirty="0"/>
          </a:p>
        </p:txBody>
      </p:sp>
      <p:pic>
        <p:nvPicPr>
          <p:cNvPr id="13" name="Picture 12" descr="Text&#10;&#10;Description automatically generated">
            <a:extLst>
              <a:ext uri="{FF2B5EF4-FFF2-40B4-BE49-F238E27FC236}">
                <a16:creationId xmlns:a16="http://schemas.microsoft.com/office/drawing/2014/main" id="{D45A5BF8-484F-4C46-B644-05E6C8B40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9446"/>
            <a:ext cx="6573167" cy="1332720"/>
          </a:xfrm>
          <a:prstGeom prst="rect">
            <a:avLst/>
          </a:prstGeom>
        </p:spPr>
      </p:pic>
    </p:spTree>
    <p:extLst>
      <p:ext uri="{BB962C8B-B14F-4D97-AF65-F5344CB8AC3E}">
        <p14:creationId xmlns:p14="http://schemas.microsoft.com/office/powerpoint/2010/main" val="180358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1162</Words>
  <Application>Microsoft Office PowerPoint</Application>
  <PresentationFormat>Widescreen</PresentationFormat>
  <Paragraphs>42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Roboto</vt:lpstr>
      <vt:lpstr>Office Theme</vt:lpstr>
      <vt:lpstr>Pre-match Prediction of Winner in League of Legends Game</vt:lpstr>
      <vt:lpstr>Contents:</vt:lpstr>
      <vt:lpstr>Objective: </vt:lpstr>
      <vt:lpstr>Data Collection: </vt:lpstr>
      <vt:lpstr>Dataset For Pre-match Game Prediction: </vt:lpstr>
      <vt:lpstr>Features Description: </vt:lpstr>
      <vt:lpstr>Features Description: </vt:lpstr>
      <vt:lpstr>Look at Schemas:</vt:lpstr>
      <vt:lpstr>Count how many number of records are there.</vt:lpstr>
      <vt:lpstr>Exploratory Data Analysis </vt:lpstr>
      <vt:lpstr>PowerPoint Presentation</vt:lpstr>
      <vt:lpstr> Exploratory Data Analysis </vt:lpstr>
      <vt:lpstr> Exploratory Data Analysis:  Group by a specific player and see which champions he picked and how many games he played. </vt:lpstr>
      <vt:lpstr> Exploratory Data Analysis:  Groupby 'bluetop_player_name" and find total number of games played by them.</vt:lpstr>
      <vt:lpstr> Exploratory Data Analysis:  Groupby "bluejng_playername" and find number of games won by him and arranged in ascending order of player name.</vt:lpstr>
      <vt:lpstr>Creating a pandas dataframe for Visualisation: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Pre-match Prediction of Winner in League of Legends Game</dc:title>
  <dc:creator>Microsoft Office 365</dc:creator>
  <cp:lastModifiedBy>Microsoft Office 365</cp:lastModifiedBy>
  <cp:revision>1</cp:revision>
  <dcterms:created xsi:type="dcterms:W3CDTF">2022-03-05T04:01:34Z</dcterms:created>
  <dcterms:modified xsi:type="dcterms:W3CDTF">2022-03-05T05:33:25Z</dcterms:modified>
</cp:coreProperties>
</file>