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6"/>
  </p:notesMasterIdLst>
  <p:handoutMasterIdLst>
    <p:handoutMasterId r:id="rId17"/>
  </p:handoutMasterIdLst>
  <p:sldIdLst>
    <p:sldId id="277" r:id="rId4"/>
    <p:sldId id="399" r:id="rId5"/>
    <p:sldId id="400" r:id="rId6"/>
    <p:sldId id="416" r:id="rId7"/>
    <p:sldId id="402" r:id="rId8"/>
    <p:sldId id="403" r:id="rId9"/>
    <p:sldId id="411" r:id="rId10"/>
    <p:sldId id="414" r:id="rId11"/>
    <p:sldId id="415" r:id="rId12"/>
    <p:sldId id="412" r:id="rId13"/>
    <p:sldId id="417" r:id="rId14"/>
    <p:sldId id="4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40394" y="6301581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03166" y="619617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–CSE AIT (AIML)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112743" y="6324322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Times New Roman" panose="02020603050405020304" pitchFamily="18" charset="0"/>
                <a:ea typeface="Karla" pitchFamily="2" charset="0"/>
                <a:cs typeface="Times New Roman" panose="02020603050405020304" pitchFamily="18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953398" y="6330767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10759" y="6329292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730477" y="398453"/>
            <a:ext cx="87310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Financial Fraud Detection System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755" y="4425075"/>
            <a:ext cx="52356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KUMAR                    ARPIT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22BAI70863                   22BAI70928 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3347" y="4681578"/>
            <a:ext cx="29710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Harjot Singh</a:t>
            </a:r>
          </a:p>
          <a:p>
            <a:r>
              <a:rPr lang="en-IN" sz="20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(E17695)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354F-52FB-E502-5E10-A5F848F2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B463-20BB-84B8-AB9A-9DB139165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10515600" cy="4773732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can be extended to implement real-time fraud detection systems.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Advanced Techniques: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other advanced machine learning techniques such as neural networks or ensemble methods for further improvements.</a:t>
            </a:r>
          </a:p>
          <a:p>
            <a:pPr marL="457200" indent="-457200" algn="just">
              <a:buAutoNum type="arabi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the system adaptive to emerging fraud schemes by incorporating continuous learning and retraining with new data.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Cross-Industry Applications: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the developed system to other industries like insurance, banking, or e-commerce for broader fraud detection.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943F3-BF13-FC5A-A6C6-8F953335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2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F0CC-F41A-B2A3-C54E-506D25E6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C76FA-39C5-FEF3-88CA-4FA4176E7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3" y="1224643"/>
            <a:ext cx="11772901" cy="526823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[1] Md Shakil Islam, &amp; Nayem Rahman. (2025). AI Driven Fraud Detections in Financial Institutions: A Comprehensive Study. Journal of Computer Science and Technology Studies, 7(1), 100-112. https://doi.org/10.32996/jcsts.2025.7.1.8 </a:t>
            </a:r>
          </a:p>
          <a:p>
            <a:r>
              <a:rPr lang="en-IN" dirty="0"/>
              <a:t>[2] </a:t>
            </a:r>
            <a:r>
              <a:rPr lang="en-IN" dirty="0" err="1"/>
              <a:t>Kalisetty</a:t>
            </a:r>
            <a:r>
              <a:rPr lang="en-IN" dirty="0"/>
              <a:t>, Srinivas &amp; </a:t>
            </a:r>
            <a:r>
              <a:rPr lang="en-IN" dirty="0" err="1"/>
              <a:t>Pandugula</a:t>
            </a:r>
            <a:r>
              <a:rPr lang="en-IN" dirty="0"/>
              <a:t>, Chandrashekar &amp; Reddy, Lakshminarayana &amp; </a:t>
            </a:r>
            <a:r>
              <a:rPr lang="en-IN" dirty="0" err="1"/>
              <a:t>Sondinti</a:t>
            </a:r>
            <a:r>
              <a:rPr lang="en-IN" dirty="0"/>
              <a:t>, Kothapalli &amp; Mallesham, Goli &amp; Rani, Sudha. (2024). AI-Driven Fraud Detection Systems: Enhancing Security in Card-Based Transactions Using Real-Time Analytics. Journal of Electrical Systems. 20. 1452-1464. </a:t>
            </a:r>
            <a:endParaRPr lang="en-US" dirty="0"/>
          </a:p>
          <a:p>
            <a:r>
              <a:rPr lang="en-IN" dirty="0"/>
              <a:t>[3] N. </a:t>
            </a:r>
            <a:r>
              <a:rPr lang="en-IN" dirty="0" err="1"/>
              <a:t>Dhieb</a:t>
            </a:r>
            <a:r>
              <a:rPr lang="en-IN" dirty="0"/>
              <a:t>, H. </a:t>
            </a:r>
            <a:r>
              <a:rPr lang="en-IN" dirty="0" err="1"/>
              <a:t>Ghazzai</a:t>
            </a:r>
            <a:r>
              <a:rPr lang="en-IN" dirty="0"/>
              <a:t>, H. Besbes and Y. Massoud, "A Secure AI-Driven Architecture for Automated Insurance Systems: Fraud Detection and Risk Measurement," in IEEE Access, vol. 8, pp. 58546-58558, 2020, </a:t>
            </a:r>
            <a:r>
              <a:rPr lang="en-IN" dirty="0" err="1"/>
              <a:t>doi</a:t>
            </a:r>
            <a:r>
              <a:rPr lang="en-IN" dirty="0"/>
              <a:t>: 10.1109/ACCESS.2020.2983300. </a:t>
            </a:r>
          </a:p>
          <a:p>
            <a:r>
              <a:rPr lang="en-IN" dirty="0"/>
              <a:t>[4] </a:t>
            </a:r>
            <a:r>
              <a:rPr lang="en-IN" dirty="0" err="1"/>
              <a:t>Yuhertiana</a:t>
            </a:r>
            <a:r>
              <a:rPr lang="en-IN" dirty="0"/>
              <a:t>, </a:t>
            </a:r>
            <a:r>
              <a:rPr lang="en-IN" dirty="0" err="1"/>
              <a:t>Indrawati</a:t>
            </a:r>
            <a:r>
              <a:rPr lang="en-IN" dirty="0"/>
              <a:t> &amp; Amin, Ahsanul. (2024). Artificial Intelligence Driven Approaches for Financial Fraud Detection: A Systematic Literature Review. KnE Social Sciences. 10.18502/kss.v9i20.16551. </a:t>
            </a:r>
          </a:p>
          <a:p>
            <a:r>
              <a:rPr lang="en-IN" dirty="0"/>
              <a:t>[5] Y. Liu, X. Cheng, and Z. Zhang, "Deep learning for financial fraud detection: A comprehensive survey," IEEE Transactions on Neural Networks and Learning Systems, vol. 34, no. 2, pp. 345 362, 2024. </a:t>
            </a:r>
          </a:p>
          <a:p>
            <a:r>
              <a:rPr lang="en-US" dirty="0"/>
              <a:t>[6] S. Gupta, R. Sharma, and P. Patel, "Explainable AI in fraud detection: A review of interpretability techniques," Journal of Financial Data Science, vol. 8, no. 1, pp. 112-129, 2023. </a:t>
            </a:r>
          </a:p>
          <a:p>
            <a:r>
              <a:rPr lang="en-US" dirty="0"/>
              <a:t>[7] H. Kim and J. Lee, "Blockchain-based financial fraud prevention: Opportunities and challenges," Computers &amp; Security, vol. 130, pp. 102789, 2023. </a:t>
            </a:r>
            <a:endParaRPr lang="en-IN" dirty="0"/>
          </a:p>
          <a:p>
            <a:r>
              <a:rPr lang="en-IN" dirty="0"/>
              <a:t>[8] M. R. Hassan and S. A. Khan, "Hybrid deep learning models for financial fraud detection: CNN-LSTM vs. Transformer-based approaches," Expert Systems with Applications, vol. 224, pp. 120056, 2024. </a:t>
            </a:r>
          </a:p>
          <a:p>
            <a:r>
              <a:rPr lang="en-US" dirty="0"/>
              <a:t>[9] A. Zhang, T. Wang, and P. Liu, "Adversarial attacks on fraud detection models: A systematic review," Neural Computing and Applications, vol. 36, no. 4, pp. 765-780, 2024. </a:t>
            </a:r>
          </a:p>
          <a:p>
            <a:r>
              <a:rPr lang="en-US" dirty="0"/>
              <a:t>[10] J. Brown and C. White, "Real-time fraud detection using reinforcement learning," ACM Transactions on Intelligent Systems and Technology, vol. 15, no. 3, pp. 34-56, 2024. </a:t>
            </a:r>
          </a:p>
          <a:p>
            <a:r>
              <a:rPr lang="en-IN" dirty="0"/>
              <a:t>[11] R. Singh and L. Mukherjee, "Financial fraud detection using graph neural networks: A new perspective," Pattern Recognition Letters, vol. 177, pp. 45-62, 2023. </a:t>
            </a:r>
            <a:endParaRPr lang="en-US" dirty="0"/>
          </a:p>
          <a:p>
            <a:r>
              <a:rPr lang="en-US" dirty="0"/>
              <a:t>[12] E. Johnson, "Anomaly detection in financial transactions using autoencoders," Neurocomputing, vol. 512, pp. 276-288, 2023. </a:t>
            </a:r>
          </a:p>
          <a:p>
            <a:r>
              <a:rPr lang="en-US" dirty="0"/>
              <a:t>[13] X. Li and Z. Wu, "AI fairness in financial fraud detection: Addressing bias in machine learning models," IEEE Access, vol. 11, pp. 45312-45329, 2023. </a:t>
            </a:r>
          </a:p>
          <a:p>
            <a:r>
              <a:rPr lang="en-IN" dirty="0"/>
              <a:t>[14] B. Kumar and R. Mehta, "A comparative analysis of machine learning techniques for financial fraud detection," Journal of Big Data, vol. 10, no. 2, pp. 129-146, 2024.</a:t>
            </a:r>
          </a:p>
          <a:p>
            <a:r>
              <a:rPr lang="en-IN" dirty="0"/>
              <a:t> [15] M. Al-Sabri and A. Omar, "Financial fraud detection using ensemble learning techniques," Applied Soft Computing, vol. 127, pp. 109328, 2023.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3E54-A64F-3EEF-00EF-674283EE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19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AE1A-5954-F02C-F29A-C14EF796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C06E-7905-75A5-F522-D188D4C6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6E668-9E6D-7D68-41CE-DB4B49B2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6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32127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sz="3600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sz="3600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sz="3600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z="3600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z="3600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sz="3600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sz="3600" dirty="0">
                <a:latin typeface="Times New Roman"/>
                <a:cs typeface="Times New Roman"/>
              </a:rPr>
              <a:t>References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2734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6690"/>
            <a:ext cx="10807262" cy="585131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fraud, such as credit card fraud, identity theft, and money laundering, is a growing global issue. Traditional fraud detection methods struggle with the dynamic and evolving tactics of fraudsters, often leading to high false-positive rates. Machine learning (ML), particularly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offers a more adaptive and efficient solution for fraud detection by identifying complex patterns in transaction data.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major challenge in fraud detection is class imbalance, where fraudulent transactions are much fewer than non-fraudulent ones. To address this, techniques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(Synthetic Minority Over-sampling Technique) are used to balance the dataset, improving the model’s ability to detect fraud.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advanced ML techniques to build a robust fraud detection system that efficiently identifies fraudulent transactions, enhances accuracy, and provides valuable insights for future improvements in financial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CB91-3404-D7F9-A8AF-A5D956B7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Problem Formulation</a:t>
            </a:r>
            <a:br>
              <a:rPr lang="en-US" b="1" dirty="0">
                <a:latin typeface="Times New Roman"/>
                <a:cs typeface="Times New Roman"/>
              </a:rPr>
            </a:b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AA4A1-DE79-18CD-6267-C996D0D9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5B3E623-36AF-90F1-FA60-090FCD4130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290" y="1214378"/>
            <a:ext cx="11298621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Problem: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Detecting fraudulent activities within massive datasets of financial transactions using machine learning.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is to identify fraud with high accuracy and minimal false positives while ensuring the scalability of the solution.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can we effectively train machine learning models to recognize fraud in a diverse set of financial transactions?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strategies are required to deal with imbalanced data, where fraudulent transactions are a small proportion of the overall data?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2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9075"/>
            <a:ext cx="10515600" cy="5083800"/>
          </a:xfrm>
        </p:spPr>
        <p:txBody>
          <a:bodyPr>
            <a:no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financial fraud detection system using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ensuring high accuracy in classifying fraudulent vs. non-fraudulent transactions.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Secondary: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model performance through data preprocessing, feature engineering, and addressing class imbalance with SMOTE.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XGBoost’s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hyperparameters to improve accuracy and reduce false positives/negatives.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 SHAP values to enhance model interpretability and explain decision-making.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other machine learning algorithms for fraud detection.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system’s effectiveness in identifying both known and emerging fraud patterns, offering actionable insights for real-time transaction fraud detection.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4269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 dataset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containing both fraudulent and non-fraudulent transactions.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514350" indent="-5143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lphaL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 or impute missing values for a clean dataset.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meaningful features, including transaction amount categories, and encode categorical variables such as transaction type.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&amp; Log Transformation: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log transformations on numerical columns and normalize the dataset to ensure consistent scaling.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39AD-DA18-CEFF-84AF-EFF6829FB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155"/>
            <a:ext cx="10515600" cy="501675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chosen for its performance in handling imbalanced datasets, ensuring accurate predictions.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only to the training set to balance the class distribution and avoid data leakage.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performance is evaluated using metrics like accuracy, precision, recall, and F1-score.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 values are used to explain the model's decisions and gain insights into which features contribute the most to predicting fraud.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DB12C-DC0F-54EB-4FE1-E9BB5BF4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8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7BAAB-AD40-A7DA-B61D-7D13F547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spc="-10" dirty="0">
                <a:latin typeface="Times New Roman"/>
                <a:cs typeface="Times New Roman"/>
              </a:rPr>
              <a:t>Results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F5D41-5898-9FB6-F464-35B9665A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61546"/>
            <a:ext cx="10964917" cy="51154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98.4%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97.8%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96.9%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97.3%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showed exceptional performance in detecting fraudulent transactions, surpassing traditional methods like Logistic Regression and Random Forest.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Output: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and ROC Curve demonstrate strong model performance.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 shows a balanced approach in identifying fraud.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B9439-4EA6-2B78-4F34-AE20A7866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18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2A291-BA16-0481-6753-0ECFC1D02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01D59-6BFE-FA99-C894-34AF04A3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70"/>
            <a:ext cx="10515600" cy="132556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0DD0-3AA3-4732-B4BF-F7CF83BB7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8697"/>
            <a:ext cx="10515600" cy="4928266"/>
          </a:xfrm>
        </p:spPr>
        <p:txBody>
          <a:bodyPr>
            <a:no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proves to be a powerful algorithm for detecting financial fraud due to its ability to handle imbalanced datasets, its speed, and its capacity to capture complex patterns.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highlights the potential of machine learning in improving financial security by offering a more efficient fraud detection system.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integrated into real-time financial transaction systems to reduce fraud and save millions in losses.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0D31A-2F07-1E62-6A9B-6CC0FF6B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55387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6533</TotalTime>
  <Words>1467</Words>
  <Application>Microsoft Office PowerPoint</Application>
  <PresentationFormat>Widescreen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1_Office Theme</vt:lpstr>
      <vt:lpstr>2_Office Theme</vt:lpstr>
      <vt:lpstr>Contents Slide Master</vt:lpstr>
      <vt:lpstr>PowerPoint Presentation</vt:lpstr>
      <vt:lpstr>Outline</vt:lpstr>
      <vt:lpstr>Introduction</vt:lpstr>
      <vt:lpstr>Problem Formulation </vt:lpstr>
      <vt:lpstr>Objectives</vt:lpstr>
      <vt:lpstr>Methodology Used</vt:lpstr>
      <vt:lpstr>PowerPoint Presentation</vt:lpstr>
      <vt:lpstr>Results and Outputs</vt:lpstr>
      <vt:lpstr>Conclusion</vt:lpstr>
      <vt:lpstr>Future Scope</vt:lpstr>
      <vt:lpstr>References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Arpit Bhuker</cp:lastModifiedBy>
  <cp:revision>510</cp:revision>
  <dcterms:created xsi:type="dcterms:W3CDTF">2019-01-09T10:33:58Z</dcterms:created>
  <dcterms:modified xsi:type="dcterms:W3CDTF">2025-04-28T18:31:47Z</dcterms:modified>
</cp:coreProperties>
</file>