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1160788a7_6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1160788a7_6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1160788a7_6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1160788a7_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1160788a7_6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1160788a7_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8badb0a2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8badb0a2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8badb0a2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8badb0a2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1160788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1160788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1160788a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1160788a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1160788a7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1160788a7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1160788a7_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1160788a7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1160788a7_6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1160788a7_6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1160788a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1160788a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1160788a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1160788a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1160788a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1160788a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idx="1" type="subTitle"/>
          </p:nvPr>
        </p:nvSpPr>
        <p:spPr>
          <a:xfrm>
            <a:off x="383250" y="228675"/>
            <a:ext cx="3704400" cy="22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000" u="sng"/>
              <a:t>MACHINE INTELLIGENCE AND EXPERT SYSTEMS</a:t>
            </a:r>
            <a:endParaRPr b="1" sz="2000" u="sng"/>
          </a:p>
          <a:p>
            <a:pPr indent="0" lvl="0" marL="0" rtl="0" algn="ctr">
              <a:spcBef>
                <a:spcPts val="0"/>
              </a:spcBef>
              <a:spcAft>
                <a:spcPts val="0"/>
              </a:spcAft>
              <a:buNone/>
            </a:pPr>
            <a:r>
              <a:rPr b="1" lang="en-GB" sz="2000" u="sng"/>
              <a:t>TERM PROJECT</a:t>
            </a:r>
            <a:endParaRPr b="1" sz="2000" u="sng"/>
          </a:p>
          <a:p>
            <a:pPr indent="0" lvl="0" marL="0" rtl="0" algn="ctr">
              <a:spcBef>
                <a:spcPts val="0"/>
              </a:spcBef>
              <a:spcAft>
                <a:spcPts val="0"/>
              </a:spcAft>
              <a:buNone/>
            </a:pPr>
            <a:r>
              <a:t/>
            </a:r>
            <a:endParaRPr b="1" sz="2000"/>
          </a:p>
          <a:p>
            <a:pPr indent="0" lvl="0" marL="0" rtl="0" algn="ctr">
              <a:spcBef>
                <a:spcPts val="0"/>
              </a:spcBef>
              <a:spcAft>
                <a:spcPts val="0"/>
              </a:spcAft>
              <a:buNone/>
            </a:pPr>
            <a:r>
              <a:rPr b="1" lang="en-GB" sz="2000"/>
              <a:t>USER</a:t>
            </a:r>
            <a:r>
              <a:rPr b="1" lang="en-GB" sz="2000"/>
              <a:t> AUTHENTICATION USING MOUSE DYNAMICS</a:t>
            </a:r>
            <a:endParaRPr b="1" sz="2000"/>
          </a:p>
        </p:txBody>
      </p:sp>
      <p:sp>
        <p:nvSpPr>
          <p:cNvPr id="65" name="Google Shape;65;p13"/>
          <p:cNvSpPr txBox="1"/>
          <p:nvPr/>
        </p:nvSpPr>
        <p:spPr>
          <a:xfrm>
            <a:off x="238675" y="2418975"/>
            <a:ext cx="4203300" cy="2642100"/>
          </a:xfrm>
          <a:prstGeom prst="rect">
            <a:avLst/>
          </a:prstGeom>
          <a:noFill/>
          <a:ln>
            <a:noFill/>
          </a:ln>
        </p:spPr>
        <p:txBody>
          <a:bodyPr anchorCtr="0" anchor="t" bIns="91425" lIns="91425" spcFirstLastPara="1" rIns="91425" wrap="square" tIns="91425">
            <a:noAutofit/>
          </a:bodyPr>
          <a:lstStyle/>
          <a:p>
            <a:pPr indent="0" lvl="0" marL="0" rtl="0" algn="ctr">
              <a:lnSpc>
                <a:spcPct val="140000"/>
              </a:lnSpc>
              <a:spcBef>
                <a:spcPts val="1000"/>
              </a:spcBef>
              <a:spcAft>
                <a:spcPts val="0"/>
              </a:spcAft>
              <a:buClr>
                <a:schemeClr val="dk1"/>
              </a:buClr>
              <a:buSzPts val="1100"/>
              <a:buFont typeface="Arial"/>
              <a:buNone/>
            </a:pPr>
            <a:r>
              <a:rPr b="1" i="1" lang="en-GB" sz="1800" u="sng">
                <a:solidFill>
                  <a:srgbClr val="E69138"/>
                </a:solidFill>
                <a:latin typeface="Trebuchet MS"/>
                <a:ea typeface="Trebuchet MS"/>
                <a:cs typeface="Trebuchet MS"/>
                <a:sym typeface="Trebuchet MS"/>
              </a:rPr>
              <a:t>GROUP: 8</a:t>
            </a:r>
            <a:endParaRPr sz="1700">
              <a:solidFill>
                <a:srgbClr val="E69138"/>
              </a:solidFill>
              <a:latin typeface="Roboto"/>
              <a:ea typeface="Roboto"/>
              <a:cs typeface="Roboto"/>
              <a:sym typeface="Roboto"/>
            </a:endParaRPr>
          </a:p>
          <a:p>
            <a:pPr indent="-336550" lvl="0" marL="457200" rtl="0" algn="l">
              <a:lnSpc>
                <a:spcPct val="140000"/>
              </a:lnSpc>
              <a:spcBef>
                <a:spcPts val="1000"/>
              </a:spcBef>
              <a:spcAft>
                <a:spcPts val="0"/>
              </a:spcAft>
              <a:buClr>
                <a:srgbClr val="E69138"/>
              </a:buClr>
              <a:buSzPts val="1700"/>
              <a:buFont typeface="Comic Sans MS"/>
              <a:buAutoNum type="arabicPeriod"/>
            </a:pPr>
            <a:r>
              <a:rPr b="1" lang="en-GB" sz="1700">
                <a:solidFill>
                  <a:srgbClr val="E69138"/>
                </a:solidFill>
                <a:latin typeface="Comic Sans MS"/>
                <a:ea typeface="Comic Sans MS"/>
                <a:cs typeface="Comic Sans MS"/>
                <a:sym typeface="Comic Sans MS"/>
              </a:rPr>
              <a:t>Ravi Ghadia 17EC10045</a:t>
            </a:r>
            <a:endParaRPr b="1" sz="1700">
              <a:solidFill>
                <a:srgbClr val="E69138"/>
              </a:solidFill>
              <a:latin typeface="Comic Sans MS"/>
              <a:ea typeface="Comic Sans MS"/>
              <a:cs typeface="Comic Sans MS"/>
              <a:sym typeface="Comic Sans MS"/>
            </a:endParaRPr>
          </a:p>
          <a:p>
            <a:pPr indent="-336550" lvl="0" marL="457200" rtl="0" algn="l">
              <a:lnSpc>
                <a:spcPct val="140000"/>
              </a:lnSpc>
              <a:spcBef>
                <a:spcPts val="0"/>
              </a:spcBef>
              <a:spcAft>
                <a:spcPts val="0"/>
              </a:spcAft>
              <a:buClr>
                <a:srgbClr val="E69138"/>
              </a:buClr>
              <a:buSzPts val="1700"/>
              <a:buFont typeface="Comic Sans MS"/>
              <a:buAutoNum type="arabicPeriod"/>
            </a:pPr>
            <a:r>
              <a:rPr b="1" lang="en-GB" sz="1700">
                <a:solidFill>
                  <a:srgbClr val="E69138"/>
                </a:solidFill>
                <a:latin typeface="Comic Sans MS"/>
                <a:ea typeface="Comic Sans MS"/>
                <a:cs typeface="Comic Sans MS"/>
                <a:sym typeface="Comic Sans MS"/>
              </a:rPr>
              <a:t>Shubham Maheshwari 17EC10055</a:t>
            </a:r>
            <a:endParaRPr b="1" sz="1700">
              <a:solidFill>
                <a:srgbClr val="E69138"/>
              </a:solidFill>
              <a:latin typeface="Comic Sans MS"/>
              <a:ea typeface="Comic Sans MS"/>
              <a:cs typeface="Comic Sans MS"/>
              <a:sym typeface="Comic Sans MS"/>
            </a:endParaRPr>
          </a:p>
          <a:p>
            <a:pPr indent="-336550" lvl="0" marL="457200" rtl="0" algn="l">
              <a:lnSpc>
                <a:spcPct val="140000"/>
              </a:lnSpc>
              <a:spcBef>
                <a:spcPts val="0"/>
              </a:spcBef>
              <a:spcAft>
                <a:spcPts val="0"/>
              </a:spcAft>
              <a:buClr>
                <a:srgbClr val="E69138"/>
              </a:buClr>
              <a:buSzPts val="1700"/>
              <a:buFont typeface="Comic Sans MS"/>
              <a:buAutoNum type="arabicPeriod"/>
            </a:pPr>
            <a:r>
              <a:rPr b="1" lang="en-GB" sz="1700">
                <a:solidFill>
                  <a:srgbClr val="E69138"/>
                </a:solidFill>
                <a:latin typeface="Comic Sans MS"/>
                <a:ea typeface="Comic Sans MS"/>
                <a:cs typeface="Comic Sans MS"/>
                <a:sym typeface="Comic Sans MS"/>
              </a:rPr>
              <a:t>Arpit Dwivedi 17EC35005</a:t>
            </a:r>
            <a:endParaRPr b="1" sz="1700">
              <a:solidFill>
                <a:srgbClr val="E69138"/>
              </a:solidFill>
              <a:latin typeface="Comic Sans MS"/>
              <a:ea typeface="Comic Sans MS"/>
              <a:cs typeface="Comic Sans MS"/>
              <a:sym typeface="Comic Sans MS"/>
            </a:endParaRPr>
          </a:p>
          <a:p>
            <a:pPr indent="-336550" lvl="0" marL="457200" rtl="0" algn="l">
              <a:lnSpc>
                <a:spcPct val="140000"/>
              </a:lnSpc>
              <a:spcBef>
                <a:spcPts val="0"/>
              </a:spcBef>
              <a:spcAft>
                <a:spcPts val="0"/>
              </a:spcAft>
              <a:buClr>
                <a:srgbClr val="E69138"/>
              </a:buClr>
              <a:buSzPts val="1700"/>
              <a:buFont typeface="Comic Sans MS"/>
              <a:buAutoNum type="arabicPeriod"/>
            </a:pPr>
            <a:r>
              <a:rPr b="1" lang="en-GB" sz="1700">
                <a:solidFill>
                  <a:srgbClr val="E69138"/>
                </a:solidFill>
                <a:latin typeface="Comic Sans MS"/>
                <a:ea typeface="Comic Sans MS"/>
                <a:cs typeface="Comic Sans MS"/>
                <a:sym typeface="Comic Sans MS"/>
              </a:rPr>
              <a:t>Pankaj Mishra 17EC35034</a:t>
            </a:r>
            <a:endParaRPr b="1" sz="1700">
              <a:solidFill>
                <a:srgbClr val="E69138"/>
              </a:solidFill>
              <a:latin typeface="Comic Sans MS"/>
              <a:ea typeface="Comic Sans MS"/>
              <a:cs typeface="Comic Sans MS"/>
              <a:sym typeface="Comic Sans MS"/>
            </a:endParaRPr>
          </a:p>
          <a:p>
            <a:pPr indent="-336550" lvl="0" marL="457200" rtl="0" algn="l">
              <a:lnSpc>
                <a:spcPct val="140000"/>
              </a:lnSpc>
              <a:spcBef>
                <a:spcPts val="0"/>
              </a:spcBef>
              <a:spcAft>
                <a:spcPts val="0"/>
              </a:spcAft>
              <a:buClr>
                <a:srgbClr val="E69138"/>
              </a:buClr>
              <a:buSzPts val="1700"/>
              <a:buFont typeface="Comic Sans MS"/>
              <a:buAutoNum type="arabicPeriod"/>
            </a:pPr>
            <a:r>
              <a:rPr b="1" lang="en-GB" sz="1700">
                <a:solidFill>
                  <a:srgbClr val="E69138"/>
                </a:solidFill>
                <a:latin typeface="Comic Sans MS"/>
                <a:ea typeface="Comic Sans MS"/>
                <a:cs typeface="Comic Sans MS"/>
                <a:sym typeface="Comic Sans MS"/>
              </a:rPr>
              <a:t>Wayal Rushikesh 17EC35044</a:t>
            </a:r>
            <a:endParaRPr b="1" sz="1700">
              <a:solidFill>
                <a:srgbClr val="E69138"/>
              </a:solidFill>
              <a:latin typeface="Comic Sans MS"/>
              <a:ea typeface="Comic Sans MS"/>
              <a:cs typeface="Comic Sans MS"/>
              <a:sym typeface="Comic Sans MS"/>
            </a:endParaRPr>
          </a:p>
          <a:p>
            <a:pPr indent="0" lvl="0" marL="0" rtl="0" algn="l">
              <a:spcBef>
                <a:spcPts val="0"/>
              </a:spcBef>
              <a:spcAft>
                <a:spcPts val="0"/>
              </a:spcAft>
              <a:buNone/>
            </a:pPr>
            <a:r>
              <a:t/>
            </a:r>
            <a:endParaRPr>
              <a:solidFill>
                <a:srgbClr val="E69138"/>
              </a:solidFill>
            </a:endParaRPr>
          </a:p>
        </p:txBody>
      </p:sp>
      <p:pic>
        <p:nvPicPr>
          <p:cNvPr id="66" name="Google Shape;66;p13"/>
          <p:cNvPicPr preferRelativeResize="0"/>
          <p:nvPr/>
        </p:nvPicPr>
        <p:blipFill>
          <a:blip r:embed="rId3">
            <a:alphaModFix/>
          </a:blip>
          <a:stretch>
            <a:fillRect/>
          </a:stretch>
        </p:blipFill>
        <p:spPr>
          <a:xfrm>
            <a:off x="4572000" y="0"/>
            <a:ext cx="4572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SuSi Classifier</a:t>
            </a:r>
            <a:endParaRPr/>
          </a:p>
          <a:p>
            <a:pPr indent="0" lvl="0" marL="0" rtl="0" algn="l">
              <a:spcBef>
                <a:spcPts val="0"/>
              </a:spcBef>
              <a:spcAft>
                <a:spcPts val="0"/>
              </a:spcAft>
              <a:buNone/>
            </a:pPr>
            <a:r>
              <a:t/>
            </a:r>
            <a:endParaRPr/>
          </a:p>
        </p:txBody>
      </p:sp>
      <p:pic>
        <p:nvPicPr>
          <p:cNvPr id="127" name="Google Shape;127;p22"/>
          <p:cNvPicPr preferRelativeResize="0"/>
          <p:nvPr/>
        </p:nvPicPr>
        <p:blipFill>
          <a:blip r:embed="rId3">
            <a:alphaModFix/>
          </a:blip>
          <a:stretch>
            <a:fillRect/>
          </a:stretch>
        </p:blipFill>
        <p:spPr>
          <a:xfrm>
            <a:off x="3921100" y="230375"/>
            <a:ext cx="5068275" cy="4682750"/>
          </a:xfrm>
          <a:prstGeom prst="rect">
            <a:avLst/>
          </a:prstGeom>
          <a:noFill/>
          <a:ln>
            <a:noFill/>
          </a:ln>
        </p:spPr>
      </p:pic>
      <p:sp>
        <p:nvSpPr>
          <p:cNvPr id="128" name="Google Shape;128;p22"/>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Flow chart depicting SuSi Classifier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a:t>
            </a:r>
            <a:endParaRPr/>
          </a:p>
        </p:txBody>
      </p:sp>
      <p:sp>
        <p:nvSpPr>
          <p:cNvPr id="134" name="Google Shape;134;p23"/>
          <p:cNvSpPr txBox="1"/>
          <p:nvPr/>
        </p:nvSpPr>
        <p:spPr>
          <a:xfrm>
            <a:off x="250575" y="1566025"/>
            <a:ext cx="5737200" cy="3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The 5 fold cross validation results were obtained as follows: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Accuracy:</a:t>
            </a:r>
            <a:r>
              <a:rPr b="1" lang="en-GB">
                <a:latin typeface="Roboto"/>
                <a:ea typeface="Roboto"/>
                <a:cs typeface="Roboto"/>
                <a:sym typeface="Roboto"/>
              </a:rPr>
              <a:t> 82.54%</a:t>
            </a:r>
            <a:endParaRPr b="1">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F1 Score: </a:t>
            </a:r>
            <a:r>
              <a:rPr b="1" lang="en-GB">
                <a:latin typeface="Roboto"/>
                <a:ea typeface="Roboto"/>
                <a:cs typeface="Roboto"/>
                <a:sym typeface="Roboto"/>
              </a:rPr>
              <a:t>82.21%</a:t>
            </a:r>
            <a:endParaRPr b="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Hyperparameter tuning was done using grid search, evaluating and selecting the set of hyper parameters which returned the maximum accuracy.</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lnSpc>
                <a:spcPct val="140000"/>
              </a:lnSpc>
              <a:spcBef>
                <a:spcPts val="1000"/>
              </a:spcBef>
              <a:spcAft>
                <a:spcPts val="0"/>
              </a:spcAft>
              <a:buNone/>
            </a:pPr>
            <a:r>
              <a:rPr lang="en-GB" sz="1300">
                <a:latin typeface="Roboto"/>
                <a:ea typeface="Roboto"/>
                <a:cs typeface="Roboto"/>
                <a:sym typeface="Roboto"/>
              </a:rPr>
              <a:t>F1 score is equal to the </a:t>
            </a:r>
            <a:r>
              <a:rPr b="1" lang="en-GB" sz="1300">
                <a:latin typeface="Roboto"/>
                <a:ea typeface="Roboto"/>
                <a:cs typeface="Roboto"/>
                <a:sym typeface="Roboto"/>
              </a:rPr>
              <a:t>hypergeometric average</a:t>
            </a:r>
            <a:r>
              <a:rPr lang="en-GB" sz="1300">
                <a:latin typeface="Roboto"/>
                <a:ea typeface="Roboto"/>
                <a:cs typeface="Roboto"/>
                <a:sym typeface="Roboto"/>
              </a:rPr>
              <a:t> of recall and precision and a good F1 score implies good precision and recall. For security breach detection it is extremely important to have good recall (true positives  / actual positives) so that all the actual imposters are detected correctly. Using the above hyperparameters we achieved a recall of 80.89%.</a:t>
            </a:r>
            <a:endParaRPr sz="13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35" name="Google Shape;135;p23"/>
          <p:cNvPicPr preferRelativeResize="0"/>
          <p:nvPr/>
        </p:nvPicPr>
        <p:blipFill>
          <a:blip r:embed="rId3">
            <a:alphaModFix/>
          </a:blip>
          <a:stretch>
            <a:fillRect/>
          </a:stretch>
        </p:blipFill>
        <p:spPr>
          <a:xfrm>
            <a:off x="6129450" y="1801452"/>
            <a:ext cx="2702875" cy="2112962"/>
          </a:xfrm>
          <a:prstGeom prst="rect">
            <a:avLst/>
          </a:prstGeom>
          <a:noFill/>
          <a:ln>
            <a:noFill/>
          </a:ln>
        </p:spPr>
      </p:pic>
      <p:sp>
        <p:nvSpPr>
          <p:cNvPr id="136" name="Google Shape;136;p23"/>
          <p:cNvSpPr txBox="1"/>
          <p:nvPr/>
        </p:nvSpPr>
        <p:spPr>
          <a:xfrm>
            <a:off x="6413100" y="4129900"/>
            <a:ext cx="2419200" cy="7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7" name="Google Shape;137;p23"/>
          <p:cNvSpPr txBox="1"/>
          <p:nvPr/>
        </p:nvSpPr>
        <p:spPr>
          <a:xfrm>
            <a:off x="6715300" y="4420900"/>
            <a:ext cx="2419200" cy="2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8" name="Google Shape;138;p23"/>
          <p:cNvSpPr txBox="1"/>
          <p:nvPr/>
        </p:nvSpPr>
        <p:spPr>
          <a:xfrm>
            <a:off x="6492300" y="3973225"/>
            <a:ext cx="2260800" cy="5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100">
                <a:latin typeface="Calibri"/>
                <a:ea typeface="Calibri"/>
                <a:cs typeface="Calibri"/>
                <a:sym typeface="Calibri"/>
              </a:rPr>
              <a:t>Table for hyperparameter tuning</a:t>
            </a:r>
            <a:endParaRPr i="1" sz="1100">
              <a:latin typeface="Calibri"/>
              <a:ea typeface="Calibri"/>
              <a:cs typeface="Calibri"/>
              <a:sym typeface="Calibri"/>
            </a:endParaRPr>
          </a:p>
          <a:p>
            <a:pPr indent="0" lvl="0" marL="0" rtl="0" algn="l">
              <a:spcBef>
                <a:spcPts val="0"/>
              </a:spcBef>
              <a:spcAft>
                <a:spcPts val="0"/>
              </a:spcAft>
              <a:buNone/>
            </a:pPr>
            <a:r>
              <a:rPr i="1" lang="en-GB" sz="1100">
                <a:latin typeface="Calibri"/>
                <a:ea typeface="Calibri"/>
                <a:cs typeface="Calibri"/>
                <a:sym typeface="Calibri"/>
              </a:rPr>
              <a:t>Columns:: iter, index:: no. of rows</a:t>
            </a:r>
            <a:endParaRPr i="1" sz="11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idx="4294967295" type="title"/>
          </p:nvPr>
        </p:nvSpPr>
        <p:spPr>
          <a:xfrm>
            <a:off x="311725" y="500925"/>
            <a:ext cx="2562000" cy="623700"/>
          </a:xfrm>
          <a:prstGeom prst="rect">
            <a:avLst/>
          </a:prstGeom>
        </p:spPr>
        <p:txBody>
          <a:bodyPr anchorCtr="0" anchor="t" bIns="91425" lIns="91425" spcFirstLastPara="1" rIns="91425" wrap="square" tIns="91425">
            <a:noAutofit/>
          </a:bodyPr>
          <a:lstStyle/>
          <a:p>
            <a:pPr indent="0" lvl="0" marL="0" rtl="0" algn="l">
              <a:lnSpc>
                <a:spcPct val="140000"/>
              </a:lnSpc>
              <a:spcBef>
                <a:spcPts val="1000"/>
              </a:spcBef>
              <a:spcAft>
                <a:spcPts val="0"/>
              </a:spcAft>
              <a:buNone/>
            </a:pPr>
            <a:r>
              <a:rPr b="1" lang="en-GB" sz="1300">
                <a:solidFill>
                  <a:srgbClr val="000000"/>
                </a:solidFill>
                <a:latin typeface="Roboto"/>
                <a:ea typeface="Roboto"/>
                <a:cs typeface="Roboto"/>
                <a:sym typeface="Roboto"/>
              </a:rPr>
              <a:t>Distribution of the best matching units for the training data (with noise added for better visualization )</a:t>
            </a:r>
            <a:endParaRPr/>
          </a:p>
        </p:txBody>
      </p:sp>
      <p:pic>
        <p:nvPicPr>
          <p:cNvPr id="144" name="Google Shape;144;p24"/>
          <p:cNvPicPr preferRelativeResize="0"/>
          <p:nvPr/>
        </p:nvPicPr>
        <p:blipFill>
          <a:blip r:embed="rId3">
            <a:alphaModFix/>
          </a:blip>
          <a:stretch>
            <a:fillRect/>
          </a:stretch>
        </p:blipFill>
        <p:spPr>
          <a:xfrm>
            <a:off x="2966475" y="147275"/>
            <a:ext cx="5682724" cy="48489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5"/>
          <p:cNvPicPr preferRelativeResize="0"/>
          <p:nvPr/>
        </p:nvPicPr>
        <p:blipFill>
          <a:blip r:embed="rId3">
            <a:alphaModFix/>
          </a:blip>
          <a:stretch>
            <a:fillRect/>
          </a:stretch>
        </p:blipFill>
        <p:spPr>
          <a:xfrm>
            <a:off x="2619975" y="136675"/>
            <a:ext cx="5675425" cy="4840725"/>
          </a:xfrm>
          <a:prstGeom prst="rect">
            <a:avLst/>
          </a:prstGeom>
          <a:noFill/>
          <a:ln>
            <a:noFill/>
          </a:ln>
        </p:spPr>
      </p:pic>
      <p:sp>
        <p:nvSpPr>
          <p:cNvPr id="150" name="Google Shape;150;p25"/>
          <p:cNvSpPr txBox="1"/>
          <p:nvPr/>
        </p:nvSpPr>
        <p:spPr>
          <a:xfrm>
            <a:off x="151525" y="136675"/>
            <a:ext cx="2873700" cy="30000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1000"/>
              </a:spcBef>
              <a:spcAft>
                <a:spcPts val="0"/>
              </a:spcAft>
              <a:buNone/>
            </a:pPr>
            <a:r>
              <a:rPr b="1" lang="en-GB" sz="1300">
                <a:latin typeface="Roboto"/>
                <a:ea typeface="Roboto"/>
                <a:cs typeface="Roboto"/>
                <a:sym typeface="Roboto"/>
              </a:rPr>
              <a:t>Distribution of the output labels corresponding to each neuron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Contents</a:t>
            </a:r>
            <a:endParaRPr/>
          </a:p>
        </p:txBody>
      </p:sp>
      <p:sp>
        <p:nvSpPr>
          <p:cNvPr id="72" name="Google Shape;72;p14"/>
          <p:cNvSpPr txBox="1"/>
          <p:nvPr>
            <p:ph idx="1" type="body"/>
          </p:nvPr>
        </p:nvSpPr>
        <p:spPr>
          <a:xfrm>
            <a:off x="4684050" y="500925"/>
            <a:ext cx="4112700" cy="43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Introduction</a:t>
            </a:r>
            <a:endParaRPr sz="1700"/>
          </a:p>
          <a:p>
            <a:pPr indent="0" lvl="0" marL="0" rtl="0" algn="l">
              <a:spcBef>
                <a:spcPts val="1600"/>
              </a:spcBef>
              <a:spcAft>
                <a:spcPts val="0"/>
              </a:spcAft>
              <a:buNone/>
            </a:pPr>
            <a:r>
              <a:rPr lang="en-GB" sz="1700"/>
              <a:t>Problem Statement</a:t>
            </a:r>
            <a:endParaRPr sz="1700"/>
          </a:p>
          <a:p>
            <a:pPr indent="0" lvl="0" marL="0" rtl="0" algn="l">
              <a:spcBef>
                <a:spcPts val="1600"/>
              </a:spcBef>
              <a:spcAft>
                <a:spcPts val="0"/>
              </a:spcAft>
              <a:buNone/>
            </a:pPr>
            <a:r>
              <a:rPr lang="en-GB" sz="1700"/>
              <a:t>Understanding Self-Organizing Maps</a:t>
            </a:r>
            <a:endParaRPr sz="1700"/>
          </a:p>
          <a:p>
            <a:pPr indent="0" lvl="0" marL="0" rtl="0" algn="l">
              <a:spcBef>
                <a:spcPts val="1600"/>
              </a:spcBef>
              <a:spcAft>
                <a:spcPts val="0"/>
              </a:spcAft>
              <a:buNone/>
            </a:pPr>
            <a:r>
              <a:rPr lang="en-GB" sz="1700"/>
              <a:t>Methodology</a:t>
            </a:r>
            <a:endParaRPr sz="1700"/>
          </a:p>
          <a:p>
            <a:pPr indent="0" lvl="0" marL="0" rtl="0" algn="l">
              <a:spcBef>
                <a:spcPts val="1600"/>
              </a:spcBef>
              <a:spcAft>
                <a:spcPts val="0"/>
              </a:spcAft>
              <a:buNone/>
            </a:pPr>
            <a:r>
              <a:rPr lang="en-GB" sz="1700"/>
              <a:t>Data preprocessing</a:t>
            </a:r>
            <a:endParaRPr sz="1700"/>
          </a:p>
          <a:p>
            <a:pPr indent="0" lvl="0" marL="0" rtl="0" algn="l">
              <a:spcBef>
                <a:spcPts val="1600"/>
              </a:spcBef>
              <a:spcAft>
                <a:spcPts val="0"/>
              </a:spcAft>
              <a:buNone/>
            </a:pPr>
            <a:r>
              <a:rPr lang="en-GB" sz="1700"/>
              <a:t>Features Extracted</a:t>
            </a:r>
            <a:endParaRPr sz="1700"/>
          </a:p>
          <a:p>
            <a:pPr indent="0" lvl="0" marL="0" rtl="0" algn="l">
              <a:spcBef>
                <a:spcPts val="1600"/>
              </a:spcBef>
              <a:spcAft>
                <a:spcPts val="0"/>
              </a:spcAft>
              <a:buNone/>
            </a:pPr>
            <a:r>
              <a:rPr lang="en-GB" sz="1700"/>
              <a:t>Building the classifier</a:t>
            </a:r>
            <a:endParaRPr sz="1700"/>
          </a:p>
          <a:p>
            <a:pPr indent="0" lvl="0" marL="0" rtl="0" algn="l">
              <a:spcBef>
                <a:spcPts val="1600"/>
              </a:spcBef>
              <a:spcAft>
                <a:spcPts val="0"/>
              </a:spcAft>
              <a:buNone/>
            </a:pPr>
            <a:r>
              <a:t/>
            </a:r>
            <a:endParaRPr sz="1700"/>
          </a:p>
          <a:p>
            <a:pPr indent="0" lvl="0" marL="0" rtl="0" algn="l">
              <a:spcBef>
                <a:spcPts val="1600"/>
              </a:spcBef>
              <a:spcAft>
                <a:spcPts val="1600"/>
              </a:spcAft>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78" name="Google Shape;78;p15"/>
          <p:cNvSpPr txBox="1"/>
          <p:nvPr>
            <p:ph idx="4294967295" type="body"/>
          </p:nvPr>
        </p:nvSpPr>
        <p:spPr>
          <a:xfrm>
            <a:off x="311725" y="1375900"/>
            <a:ext cx="8342100" cy="3549900"/>
          </a:xfrm>
          <a:prstGeom prst="rect">
            <a:avLst/>
          </a:prstGeom>
        </p:spPr>
        <p:txBody>
          <a:bodyPr anchorCtr="0" anchor="t" bIns="91425" lIns="91425" spcFirstLastPara="1" rIns="91425" wrap="square" tIns="91425">
            <a:noAutofit/>
          </a:bodyPr>
          <a:lstStyle/>
          <a:p>
            <a:pPr indent="-342900" lvl="0" marL="457200" rtl="0" algn="l">
              <a:lnSpc>
                <a:spcPct val="140000"/>
              </a:lnSpc>
              <a:spcBef>
                <a:spcPts val="1000"/>
              </a:spcBef>
              <a:spcAft>
                <a:spcPts val="0"/>
              </a:spcAft>
              <a:buClr>
                <a:srgbClr val="000000"/>
              </a:buClr>
              <a:buSzPts val="1800"/>
              <a:buFont typeface="Calibri"/>
              <a:buChar char="❖"/>
            </a:pPr>
            <a:r>
              <a:rPr lang="en-GB" sz="1800">
                <a:solidFill>
                  <a:srgbClr val="000000"/>
                </a:solidFill>
                <a:latin typeface="Calibri"/>
                <a:ea typeface="Calibri"/>
                <a:cs typeface="Calibri"/>
                <a:sym typeface="Calibri"/>
              </a:rPr>
              <a:t>In today’s data driven world, data protection and privacy are of prime importance.</a:t>
            </a:r>
            <a:endParaRPr sz="1800">
              <a:solidFill>
                <a:srgbClr val="000000"/>
              </a:solidFill>
              <a:latin typeface="Calibri"/>
              <a:ea typeface="Calibri"/>
              <a:cs typeface="Calibri"/>
              <a:sym typeface="Calibri"/>
            </a:endParaRPr>
          </a:p>
          <a:p>
            <a:pPr indent="-342900" lvl="0" marL="457200" rtl="0" algn="l">
              <a:lnSpc>
                <a:spcPct val="140000"/>
              </a:lnSpc>
              <a:spcBef>
                <a:spcPts val="0"/>
              </a:spcBef>
              <a:spcAft>
                <a:spcPts val="0"/>
              </a:spcAft>
              <a:buClr>
                <a:srgbClr val="000000"/>
              </a:buClr>
              <a:buSzPts val="1800"/>
              <a:buFont typeface="Calibri"/>
              <a:buChar char="❖"/>
            </a:pPr>
            <a:r>
              <a:rPr lang="en-GB" sz="1800">
                <a:solidFill>
                  <a:srgbClr val="000000"/>
                </a:solidFill>
                <a:latin typeface="Calibri"/>
                <a:ea typeface="Calibri"/>
                <a:cs typeface="Calibri"/>
                <a:sym typeface="Calibri"/>
              </a:rPr>
              <a:t>Digitization of all things and IoT have made previously safe devices susceptible to unauthorized access by foreign entities.</a:t>
            </a:r>
            <a:endParaRPr sz="1800">
              <a:solidFill>
                <a:srgbClr val="000000"/>
              </a:solidFill>
              <a:latin typeface="Calibri"/>
              <a:ea typeface="Calibri"/>
              <a:cs typeface="Calibri"/>
              <a:sym typeface="Calibri"/>
            </a:endParaRPr>
          </a:p>
          <a:p>
            <a:pPr indent="-342900" lvl="0" marL="457200" rtl="0" algn="l">
              <a:lnSpc>
                <a:spcPct val="140000"/>
              </a:lnSpc>
              <a:spcBef>
                <a:spcPts val="0"/>
              </a:spcBef>
              <a:spcAft>
                <a:spcPts val="0"/>
              </a:spcAft>
              <a:buClr>
                <a:srgbClr val="000000"/>
              </a:buClr>
              <a:buSzPts val="1800"/>
              <a:buFont typeface="Calibri"/>
              <a:buChar char="❖"/>
            </a:pPr>
            <a:r>
              <a:rPr lang="en-GB" sz="1800">
                <a:solidFill>
                  <a:srgbClr val="000000"/>
                </a:solidFill>
                <a:latin typeface="Calibri"/>
                <a:ea typeface="Calibri"/>
                <a:cs typeface="Calibri"/>
                <a:sym typeface="Calibri"/>
              </a:rPr>
              <a:t>Conventional security features such as passwords and encryption are no longer adequate.</a:t>
            </a:r>
            <a:endParaRPr sz="1800">
              <a:solidFill>
                <a:srgbClr val="000000"/>
              </a:solidFill>
              <a:latin typeface="Calibri"/>
              <a:ea typeface="Calibri"/>
              <a:cs typeface="Calibri"/>
              <a:sym typeface="Calibri"/>
            </a:endParaRPr>
          </a:p>
          <a:p>
            <a:pPr indent="-342900" lvl="0" marL="457200" rtl="0" algn="l">
              <a:lnSpc>
                <a:spcPct val="140000"/>
              </a:lnSpc>
              <a:spcBef>
                <a:spcPts val="0"/>
              </a:spcBef>
              <a:spcAft>
                <a:spcPts val="0"/>
              </a:spcAft>
              <a:buClr>
                <a:srgbClr val="000000"/>
              </a:buClr>
              <a:buSzPts val="1800"/>
              <a:buFont typeface="Roboto"/>
              <a:buChar char="❖"/>
            </a:pPr>
            <a:r>
              <a:rPr lang="en-GB" sz="1800">
                <a:solidFill>
                  <a:srgbClr val="000000"/>
                </a:solidFill>
                <a:latin typeface="Calibri"/>
                <a:ea typeface="Calibri"/>
                <a:cs typeface="Calibri"/>
                <a:sym typeface="Calibri"/>
              </a:rPr>
              <a:t>A novel way of authenticating users in such cases might be to judge the user based on their behavior, which is not something that can be easily reproduced by unauthorized users.</a:t>
            </a:r>
            <a:endParaRPr sz="180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idx="1" type="body"/>
          </p:nvPr>
        </p:nvSpPr>
        <p:spPr>
          <a:xfrm>
            <a:off x="4662075" y="500925"/>
            <a:ext cx="4166400" cy="4425600"/>
          </a:xfrm>
          <a:prstGeom prst="rect">
            <a:avLst/>
          </a:prstGeom>
        </p:spPr>
        <p:txBody>
          <a:bodyPr anchorCtr="0" anchor="t" bIns="91425" lIns="91425" spcFirstLastPara="1" rIns="91425" wrap="square" tIns="91425">
            <a:noAutofit/>
          </a:bodyPr>
          <a:lstStyle/>
          <a:p>
            <a:pPr indent="-317500" lvl="0" marL="457200" marR="0" rtl="0" algn="l">
              <a:lnSpc>
                <a:spcPct val="140000"/>
              </a:lnSpc>
              <a:spcBef>
                <a:spcPts val="1000"/>
              </a:spcBef>
              <a:spcAft>
                <a:spcPts val="0"/>
              </a:spcAft>
              <a:buClr>
                <a:srgbClr val="000000"/>
              </a:buClr>
              <a:buSzPts val="1400"/>
              <a:buChar char="❖"/>
            </a:pPr>
            <a:r>
              <a:rPr lang="en-GB" sz="1400">
                <a:solidFill>
                  <a:srgbClr val="000000"/>
                </a:solidFill>
              </a:rPr>
              <a:t>Task: To Authenticate the user by training and testing your assigned classifier by the data acquired for continuous authentication data.</a:t>
            </a:r>
            <a:endParaRPr sz="1400">
              <a:solidFill>
                <a:srgbClr val="000000"/>
              </a:solidFill>
            </a:endParaRPr>
          </a:p>
          <a:p>
            <a:pPr indent="-317500" lvl="0" marL="457200" marR="0" rtl="0" algn="l">
              <a:lnSpc>
                <a:spcPct val="140000"/>
              </a:lnSpc>
              <a:spcBef>
                <a:spcPts val="0"/>
              </a:spcBef>
              <a:spcAft>
                <a:spcPts val="0"/>
              </a:spcAft>
              <a:buClr>
                <a:srgbClr val="000000"/>
              </a:buClr>
              <a:buSzPts val="1400"/>
              <a:buChar char="❖"/>
            </a:pPr>
            <a:r>
              <a:rPr lang="en-GB" sz="1400">
                <a:solidFill>
                  <a:srgbClr val="000000"/>
                </a:solidFill>
              </a:rPr>
              <a:t>Design an algorithm using Self Organizing Maps to differentiate an imposter from the authentic user.</a:t>
            </a:r>
            <a:endParaRPr sz="1400">
              <a:solidFill>
                <a:srgbClr val="000000"/>
              </a:solidFill>
            </a:endParaRPr>
          </a:p>
          <a:p>
            <a:pPr indent="-317500" lvl="0" marL="457200" marR="0" rtl="0" algn="l">
              <a:lnSpc>
                <a:spcPct val="140000"/>
              </a:lnSpc>
              <a:spcBef>
                <a:spcPts val="0"/>
              </a:spcBef>
              <a:spcAft>
                <a:spcPts val="0"/>
              </a:spcAft>
              <a:buClr>
                <a:srgbClr val="000000"/>
              </a:buClr>
              <a:buSzPts val="1400"/>
              <a:buChar char="❖"/>
            </a:pPr>
            <a:r>
              <a:rPr lang="en-GB" sz="1400">
                <a:solidFill>
                  <a:srgbClr val="000000"/>
                </a:solidFill>
              </a:rPr>
              <a:t>The purpose of such a system could be to authenticate a user based on the Mouse usage and may restrict usage if he/she is detected as an intruder.</a:t>
            </a:r>
            <a:endParaRPr sz="1200">
              <a:latin typeface="Calibri"/>
              <a:ea typeface="Calibri"/>
              <a:cs typeface="Calibri"/>
              <a:sym typeface="Calibri"/>
            </a:endParaRPr>
          </a:p>
        </p:txBody>
      </p:sp>
      <p:sp>
        <p:nvSpPr>
          <p:cNvPr id="84" name="Google Shape;84;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Statement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Raw Data</a:t>
            </a:r>
            <a:endParaRPr/>
          </a:p>
        </p:txBody>
      </p:sp>
      <p:sp>
        <p:nvSpPr>
          <p:cNvPr id="90" name="Google Shape;90;p17"/>
          <p:cNvSpPr txBox="1"/>
          <p:nvPr>
            <p:ph idx="4294967295" type="body"/>
          </p:nvPr>
        </p:nvSpPr>
        <p:spPr>
          <a:xfrm>
            <a:off x="237275" y="1288225"/>
            <a:ext cx="8595000" cy="3637500"/>
          </a:xfrm>
          <a:prstGeom prst="rect">
            <a:avLst/>
          </a:prstGeom>
        </p:spPr>
        <p:txBody>
          <a:bodyPr anchorCtr="0" anchor="t" bIns="91425" lIns="91425" spcFirstLastPara="1" rIns="91425" wrap="square" tIns="91425">
            <a:noAutofit/>
          </a:bodyPr>
          <a:lstStyle/>
          <a:p>
            <a:pPr indent="0" lvl="0" marL="0" rtl="0" algn="l">
              <a:lnSpc>
                <a:spcPct val="140000"/>
              </a:lnSpc>
              <a:spcBef>
                <a:spcPts val="1000"/>
              </a:spcBef>
              <a:spcAft>
                <a:spcPts val="0"/>
              </a:spcAft>
              <a:buNone/>
            </a:pPr>
            <a:r>
              <a:rPr lang="en-GB" sz="1500">
                <a:solidFill>
                  <a:srgbClr val="000000"/>
                </a:solidFill>
                <a:latin typeface="Calibri"/>
                <a:ea typeface="Calibri"/>
                <a:cs typeface="Calibri"/>
                <a:sym typeface="Calibri"/>
              </a:rPr>
              <a:t>Mouse strokes are analysed for detecting patterns in the biometric authentication system, that is, the classifier </a:t>
            </a:r>
            <a:br>
              <a:rPr lang="en-GB" sz="1500">
                <a:solidFill>
                  <a:srgbClr val="000000"/>
                </a:solidFill>
                <a:latin typeface="Calibri"/>
                <a:ea typeface="Calibri"/>
                <a:cs typeface="Calibri"/>
                <a:sym typeface="Calibri"/>
              </a:rPr>
            </a:br>
            <a:r>
              <a:rPr lang="en-GB" sz="1500">
                <a:solidFill>
                  <a:srgbClr val="000000"/>
                </a:solidFill>
                <a:latin typeface="Calibri"/>
                <a:ea typeface="Calibri"/>
                <a:cs typeface="Calibri"/>
                <a:sym typeface="Calibri"/>
              </a:rPr>
              <a:t>▪ A mouse stroke is the set of points between two mouse clicks </a:t>
            </a:r>
            <a:br>
              <a:rPr lang="en-GB" sz="1500">
                <a:solidFill>
                  <a:srgbClr val="000000"/>
                </a:solidFill>
                <a:latin typeface="Calibri"/>
                <a:ea typeface="Calibri"/>
                <a:cs typeface="Calibri"/>
                <a:sym typeface="Calibri"/>
              </a:rPr>
            </a:br>
            <a:r>
              <a:rPr lang="en-GB" sz="1500">
                <a:solidFill>
                  <a:srgbClr val="000000"/>
                </a:solidFill>
                <a:latin typeface="Calibri"/>
                <a:ea typeface="Calibri"/>
                <a:cs typeface="Calibri"/>
                <a:sym typeface="Calibri"/>
              </a:rPr>
              <a:t>▪ The mouse contains the following information:</a:t>
            </a:r>
            <a:br>
              <a:rPr lang="en-GB" sz="1500">
                <a:solidFill>
                  <a:srgbClr val="000000"/>
                </a:solidFill>
                <a:latin typeface="Calibri"/>
                <a:ea typeface="Calibri"/>
                <a:cs typeface="Calibri"/>
                <a:sym typeface="Calibri"/>
              </a:rPr>
            </a:br>
            <a:r>
              <a:rPr lang="en-GB" sz="1500">
                <a:solidFill>
                  <a:srgbClr val="000000"/>
                </a:solidFill>
                <a:latin typeface="Calibri"/>
                <a:ea typeface="Calibri"/>
                <a:cs typeface="Calibri"/>
                <a:sym typeface="Calibri"/>
              </a:rPr>
              <a:t> 	- Mouse move </a:t>
            </a:r>
            <a:br>
              <a:rPr lang="en-GB" sz="1500">
                <a:solidFill>
                  <a:srgbClr val="000000"/>
                </a:solidFill>
                <a:latin typeface="Calibri"/>
                <a:ea typeface="Calibri"/>
                <a:cs typeface="Calibri"/>
                <a:sym typeface="Calibri"/>
              </a:rPr>
            </a:br>
            <a:r>
              <a:rPr lang="en-GB" sz="1500">
                <a:solidFill>
                  <a:srgbClr val="000000"/>
                </a:solidFill>
                <a:latin typeface="Calibri"/>
                <a:ea typeface="Calibri"/>
                <a:cs typeface="Calibri"/>
                <a:sym typeface="Calibri"/>
              </a:rPr>
              <a:t>	- Mouse press</a:t>
            </a:r>
            <a:br>
              <a:rPr lang="en-GB" sz="1500">
                <a:solidFill>
                  <a:srgbClr val="000000"/>
                </a:solidFill>
                <a:latin typeface="Calibri"/>
                <a:ea typeface="Calibri"/>
                <a:cs typeface="Calibri"/>
                <a:sym typeface="Calibri"/>
              </a:rPr>
            </a:br>
            <a:r>
              <a:rPr lang="en-GB" sz="1500">
                <a:solidFill>
                  <a:srgbClr val="000000"/>
                </a:solidFill>
                <a:latin typeface="Calibri"/>
                <a:ea typeface="Calibri"/>
                <a:cs typeface="Calibri"/>
                <a:sym typeface="Calibri"/>
              </a:rPr>
              <a:t> 	- Mouse release </a:t>
            </a:r>
            <a:br>
              <a:rPr lang="en-GB" sz="1500">
                <a:solidFill>
                  <a:srgbClr val="000000"/>
                </a:solidFill>
                <a:latin typeface="Calibri"/>
                <a:ea typeface="Calibri"/>
                <a:cs typeface="Calibri"/>
                <a:sym typeface="Calibri"/>
              </a:rPr>
            </a:br>
            <a:r>
              <a:rPr lang="en-GB" sz="1500">
                <a:solidFill>
                  <a:srgbClr val="000000"/>
                </a:solidFill>
                <a:latin typeface="Calibri"/>
                <a:ea typeface="Calibri"/>
                <a:cs typeface="Calibri"/>
                <a:sym typeface="Calibri"/>
              </a:rPr>
              <a:t>	- Mouse drag </a:t>
            </a:r>
            <a:br>
              <a:rPr lang="en-GB" sz="1500">
                <a:solidFill>
                  <a:srgbClr val="000000"/>
                </a:solidFill>
                <a:latin typeface="Calibri"/>
                <a:ea typeface="Calibri"/>
                <a:cs typeface="Calibri"/>
                <a:sym typeface="Calibri"/>
              </a:rPr>
            </a:br>
            <a:r>
              <a:rPr lang="en-GB" sz="1500">
                <a:solidFill>
                  <a:srgbClr val="000000"/>
                </a:solidFill>
                <a:latin typeface="Calibri"/>
                <a:ea typeface="Calibri"/>
                <a:cs typeface="Calibri"/>
                <a:sym typeface="Calibri"/>
              </a:rPr>
              <a:t>	- X,Y coordinates of the screen </a:t>
            </a:r>
            <a:br>
              <a:rPr lang="en-GB" sz="1500">
                <a:solidFill>
                  <a:srgbClr val="000000"/>
                </a:solidFill>
                <a:latin typeface="Calibri"/>
                <a:ea typeface="Calibri"/>
                <a:cs typeface="Calibri"/>
                <a:sym typeface="Calibri"/>
              </a:rPr>
            </a:br>
            <a:r>
              <a:rPr lang="en-GB" sz="1500">
                <a:solidFill>
                  <a:srgbClr val="000000"/>
                </a:solidFill>
                <a:latin typeface="Calibri"/>
                <a:ea typeface="Calibri"/>
                <a:cs typeface="Calibri"/>
                <a:sym typeface="Calibri"/>
              </a:rPr>
              <a:t>▪ Processing is done on strokes to extract spatial and temporal information </a:t>
            </a:r>
            <a:br>
              <a:rPr lang="en-GB" sz="1500">
                <a:solidFill>
                  <a:srgbClr val="000000"/>
                </a:solidFill>
                <a:latin typeface="Calibri"/>
                <a:ea typeface="Calibri"/>
                <a:cs typeface="Calibri"/>
                <a:sym typeface="Calibri"/>
              </a:rPr>
            </a:br>
            <a:r>
              <a:rPr lang="en-GB" sz="1500">
                <a:solidFill>
                  <a:srgbClr val="000000"/>
                </a:solidFill>
                <a:latin typeface="Calibri"/>
                <a:ea typeface="Calibri"/>
                <a:cs typeface="Calibri"/>
                <a:sym typeface="Calibri"/>
              </a:rPr>
              <a:t>▪ The statistics of the above information is analysed to create features that are inputs to the classifier</a:t>
            </a:r>
            <a:endParaRPr sz="150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Acquired Data Format</a:t>
            </a:r>
            <a:endParaRPr/>
          </a:p>
        </p:txBody>
      </p:sp>
      <p:pic>
        <p:nvPicPr>
          <p:cNvPr id="96" name="Google Shape;96;p18"/>
          <p:cNvPicPr preferRelativeResize="0"/>
          <p:nvPr/>
        </p:nvPicPr>
        <p:blipFill rotWithShape="1">
          <a:blip r:embed="rId3">
            <a:alphaModFix/>
          </a:blip>
          <a:srcRect b="7800" l="0" r="0" t="0"/>
          <a:stretch/>
        </p:blipFill>
        <p:spPr>
          <a:xfrm>
            <a:off x="4855225" y="1570275"/>
            <a:ext cx="3825850" cy="2855012"/>
          </a:xfrm>
          <a:prstGeom prst="rect">
            <a:avLst/>
          </a:prstGeom>
          <a:noFill/>
          <a:ln>
            <a:noFill/>
          </a:ln>
        </p:spPr>
      </p:pic>
      <p:pic>
        <p:nvPicPr>
          <p:cNvPr id="97" name="Google Shape;97;p18"/>
          <p:cNvPicPr preferRelativeResize="0"/>
          <p:nvPr/>
        </p:nvPicPr>
        <p:blipFill>
          <a:blip r:embed="rId4">
            <a:alphaModFix/>
          </a:blip>
          <a:stretch>
            <a:fillRect/>
          </a:stretch>
        </p:blipFill>
        <p:spPr>
          <a:xfrm>
            <a:off x="560975" y="1570275"/>
            <a:ext cx="3388325" cy="3209206"/>
          </a:xfrm>
          <a:prstGeom prst="rect">
            <a:avLst/>
          </a:prstGeom>
          <a:noFill/>
          <a:ln>
            <a:noFill/>
          </a:ln>
        </p:spPr>
      </p:pic>
      <p:sp>
        <p:nvSpPr>
          <p:cNvPr id="98" name="Google Shape;98;p18"/>
          <p:cNvSpPr txBox="1"/>
          <p:nvPr/>
        </p:nvSpPr>
        <p:spPr>
          <a:xfrm>
            <a:off x="998275" y="4779475"/>
            <a:ext cx="25137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800">
                <a:latin typeface="Calibri"/>
                <a:ea typeface="Calibri"/>
                <a:cs typeface="Calibri"/>
                <a:sym typeface="Calibri"/>
              </a:rPr>
              <a:t>Fig 1: The format of data saved by the software</a:t>
            </a:r>
            <a:endParaRPr i="1" sz="800">
              <a:latin typeface="Calibri"/>
              <a:ea typeface="Calibri"/>
              <a:cs typeface="Calibri"/>
              <a:sym typeface="Calibri"/>
            </a:endParaRPr>
          </a:p>
        </p:txBody>
      </p:sp>
      <p:sp>
        <p:nvSpPr>
          <p:cNvPr id="99" name="Google Shape;99;p18"/>
          <p:cNvSpPr txBox="1"/>
          <p:nvPr/>
        </p:nvSpPr>
        <p:spPr>
          <a:xfrm>
            <a:off x="6118450" y="4425275"/>
            <a:ext cx="25137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800">
                <a:latin typeface="Calibri"/>
                <a:ea typeface="Calibri"/>
                <a:cs typeface="Calibri"/>
                <a:sym typeface="Calibri"/>
              </a:rPr>
              <a:t>Table 1: Mouse data logging format</a:t>
            </a:r>
            <a:endParaRPr i="1" sz="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Features extracted</a:t>
            </a:r>
            <a:endParaRPr/>
          </a:p>
        </p:txBody>
      </p:sp>
      <p:sp>
        <p:nvSpPr>
          <p:cNvPr id="105" name="Google Shape;105;p19"/>
          <p:cNvSpPr txBox="1"/>
          <p:nvPr/>
        </p:nvSpPr>
        <p:spPr>
          <a:xfrm>
            <a:off x="4668275" y="2118800"/>
            <a:ext cx="4107600" cy="1476300"/>
          </a:xfrm>
          <a:prstGeom prst="rect">
            <a:avLst/>
          </a:prstGeom>
          <a:noFill/>
          <a:ln>
            <a:noFill/>
          </a:ln>
        </p:spPr>
        <p:txBody>
          <a:bodyPr anchorCtr="0" anchor="t" bIns="91425" lIns="91425" spcFirstLastPara="1" rIns="91425" wrap="square" tIns="91425">
            <a:noAutofit/>
          </a:bodyPr>
          <a:lstStyle/>
          <a:p>
            <a:pPr indent="-298450" lvl="0" marL="457200" rtl="0" algn="l">
              <a:lnSpc>
                <a:spcPct val="140000"/>
              </a:lnSpc>
              <a:spcBef>
                <a:spcPts val="1000"/>
              </a:spcBef>
              <a:spcAft>
                <a:spcPts val="0"/>
              </a:spcAft>
              <a:buClr>
                <a:schemeClr val="dk1"/>
              </a:buClr>
              <a:buSzPts val="1100"/>
              <a:buFont typeface="Roboto"/>
              <a:buChar char="●"/>
            </a:pPr>
            <a:r>
              <a:rPr b="1" lang="en-GB" sz="1100">
                <a:solidFill>
                  <a:schemeClr val="dk1"/>
                </a:solidFill>
                <a:latin typeface="Calibri"/>
                <a:ea typeface="Calibri"/>
                <a:cs typeface="Calibri"/>
                <a:sym typeface="Calibri"/>
              </a:rPr>
              <a:t>Acceleration: </a:t>
            </a:r>
            <a:r>
              <a:rPr lang="en-GB" sz="1100">
                <a:solidFill>
                  <a:schemeClr val="dk1"/>
                </a:solidFill>
                <a:latin typeface="Calibri"/>
                <a:ea typeface="Calibri"/>
                <a:cs typeface="Calibri"/>
                <a:sym typeface="Calibri"/>
              </a:rPr>
              <a:t>Acceleration vector of the cursor(both along x and y axis)</a:t>
            </a:r>
            <a:endParaRPr sz="1100">
              <a:solidFill>
                <a:schemeClr val="dk1"/>
              </a:solidFill>
              <a:latin typeface="Calibri"/>
              <a:ea typeface="Calibri"/>
              <a:cs typeface="Calibri"/>
              <a:sym typeface="Calibri"/>
            </a:endParaRPr>
          </a:p>
          <a:p>
            <a:pPr indent="-298450" lvl="0" marL="457200" rtl="0" algn="l">
              <a:lnSpc>
                <a:spcPct val="140000"/>
              </a:lnSpc>
              <a:spcBef>
                <a:spcPts val="0"/>
              </a:spcBef>
              <a:spcAft>
                <a:spcPts val="0"/>
              </a:spcAft>
              <a:buClr>
                <a:schemeClr val="dk1"/>
              </a:buClr>
              <a:buSzPts val="1100"/>
              <a:buFont typeface="Roboto"/>
              <a:buChar char="●"/>
            </a:pPr>
            <a:r>
              <a:rPr b="1" lang="en-GB" sz="1100">
                <a:solidFill>
                  <a:schemeClr val="dk1"/>
                </a:solidFill>
                <a:latin typeface="Calibri"/>
                <a:ea typeface="Calibri"/>
                <a:cs typeface="Calibri"/>
                <a:sym typeface="Calibri"/>
              </a:rPr>
              <a:t>Angular Movement: </a:t>
            </a:r>
            <a:r>
              <a:rPr lang="en-GB" sz="1100">
                <a:solidFill>
                  <a:schemeClr val="dk1"/>
                </a:solidFill>
                <a:latin typeface="Calibri"/>
                <a:ea typeface="Calibri"/>
                <a:cs typeface="Calibri"/>
                <a:sym typeface="Calibri"/>
              </a:rPr>
              <a:t>Movement of cursor along the angular axis.</a:t>
            </a:r>
            <a:endParaRPr sz="1100">
              <a:solidFill>
                <a:schemeClr val="dk1"/>
              </a:solidFill>
              <a:latin typeface="Calibri"/>
              <a:ea typeface="Calibri"/>
              <a:cs typeface="Calibri"/>
              <a:sym typeface="Calibri"/>
            </a:endParaRPr>
          </a:p>
          <a:p>
            <a:pPr indent="-298450" lvl="0" marL="457200" rtl="0" algn="l">
              <a:lnSpc>
                <a:spcPct val="140000"/>
              </a:lnSpc>
              <a:spcBef>
                <a:spcPts val="0"/>
              </a:spcBef>
              <a:spcAft>
                <a:spcPts val="0"/>
              </a:spcAft>
              <a:buClr>
                <a:schemeClr val="dk1"/>
              </a:buClr>
              <a:buSzPts val="1100"/>
              <a:buFont typeface="Roboto"/>
              <a:buChar char="●"/>
            </a:pPr>
            <a:r>
              <a:rPr b="1" lang="en-GB" sz="1100">
                <a:solidFill>
                  <a:schemeClr val="dk1"/>
                </a:solidFill>
                <a:latin typeface="Calibri"/>
                <a:ea typeface="Calibri"/>
                <a:cs typeface="Calibri"/>
                <a:sym typeface="Calibri"/>
              </a:rPr>
              <a:t>Angular Speed: </a:t>
            </a:r>
            <a:r>
              <a:rPr lang="en-GB" sz="1100">
                <a:solidFill>
                  <a:schemeClr val="dk1"/>
                </a:solidFill>
                <a:latin typeface="Calibri"/>
                <a:ea typeface="Calibri"/>
                <a:cs typeface="Calibri"/>
                <a:sym typeface="Calibri"/>
              </a:rPr>
              <a:t>Speed along the angular axis.</a:t>
            </a:r>
            <a:endParaRPr sz="1100">
              <a:solidFill>
                <a:schemeClr val="dk1"/>
              </a:solidFill>
              <a:latin typeface="Calibri"/>
              <a:ea typeface="Calibri"/>
              <a:cs typeface="Calibri"/>
              <a:sym typeface="Calibri"/>
            </a:endParaRPr>
          </a:p>
          <a:p>
            <a:pPr indent="-298450" lvl="0" marL="457200" rtl="0" algn="l">
              <a:lnSpc>
                <a:spcPct val="140000"/>
              </a:lnSpc>
              <a:spcBef>
                <a:spcPts val="0"/>
              </a:spcBef>
              <a:spcAft>
                <a:spcPts val="0"/>
              </a:spcAft>
              <a:buClr>
                <a:schemeClr val="dk1"/>
              </a:buClr>
              <a:buSzPts val="1100"/>
              <a:buFont typeface="Roboto"/>
              <a:buChar char="●"/>
            </a:pPr>
            <a:r>
              <a:rPr b="1" lang="en-GB" sz="1100">
                <a:solidFill>
                  <a:schemeClr val="dk1"/>
                </a:solidFill>
                <a:latin typeface="Calibri"/>
                <a:ea typeface="Calibri"/>
                <a:cs typeface="Calibri"/>
                <a:sym typeface="Calibri"/>
              </a:rPr>
              <a:t>Curvature: </a:t>
            </a:r>
            <a:r>
              <a:rPr lang="en-GB" sz="1100">
                <a:solidFill>
                  <a:schemeClr val="dk1"/>
                </a:solidFill>
                <a:latin typeface="Calibri"/>
                <a:ea typeface="Calibri"/>
                <a:cs typeface="Calibri"/>
                <a:sym typeface="Calibri"/>
              </a:rPr>
              <a:t>Rate of change of angular movement w.r.t linear movement.</a:t>
            </a:r>
            <a:endParaRPr sz="1500">
              <a:latin typeface="Roboto"/>
              <a:ea typeface="Roboto"/>
              <a:cs typeface="Roboto"/>
              <a:sym typeface="Roboto"/>
            </a:endParaRPr>
          </a:p>
        </p:txBody>
      </p:sp>
      <p:sp>
        <p:nvSpPr>
          <p:cNvPr id="106" name="Google Shape;106;p19"/>
          <p:cNvSpPr txBox="1"/>
          <p:nvPr/>
        </p:nvSpPr>
        <p:spPr>
          <a:xfrm>
            <a:off x="311725" y="2118800"/>
            <a:ext cx="4107600" cy="1476300"/>
          </a:xfrm>
          <a:prstGeom prst="rect">
            <a:avLst/>
          </a:prstGeom>
          <a:noFill/>
          <a:ln>
            <a:noFill/>
          </a:ln>
        </p:spPr>
        <p:txBody>
          <a:bodyPr anchorCtr="0" anchor="t" bIns="91425" lIns="91425" spcFirstLastPara="1" rIns="91425" wrap="square" tIns="91425">
            <a:noAutofit/>
          </a:bodyPr>
          <a:lstStyle/>
          <a:p>
            <a:pPr indent="-298450" lvl="0" marL="457200" rtl="0" algn="l">
              <a:lnSpc>
                <a:spcPct val="140000"/>
              </a:lnSpc>
              <a:spcBef>
                <a:spcPts val="1000"/>
              </a:spcBef>
              <a:spcAft>
                <a:spcPts val="0"/>
              </a:spcAft>
              <a:buClr>
                <a:schemeClr val="dk1"/>
              </a:buClr>
              <a:buSzPts val="1100"/>
              <a:buFont typeface="Roboto"/>
              <a:buChar char="●"/>
            </a:pPr>
            <a:r>
              <a:rPr b="1" lang="en-GB" sz="1100">
                <a:solidFill>
                  <a:schemeClr val="dk1"/>
                </a:solidFill>
                <a:latin typeface="Calibri"/>
                <a:ea typeface="Calibri"/>
                <a:cs typeface="Calibri"/>
                <a:sym typeface="Calibri"/>
              </a:rPr>
              <a:t>Click time: </a:t>
            </a:r>
            <a:r>
              <a:rPr lang="en-GB" sz="1100">
                <a:solidFill>
                  <a:schemeClr val="dk1"/>
                </a:solidFill>
                <a:latin typeface="Calibri"/>
                <a:ea typeface="Calibri"/>
                <a:cs typeface="Calibri"/>
                <a:sym typeface="Calibri"/>
              </a:rPr>
              <a:t>Time the user takes to click the button.</a:t>
            </a:r>
            <a:endParaRPr sz="1100">
              <a:solidFill>
                <a:schemeClr val="dk1"/>
              </a:solidFill>
              <a:latin typeface="Calibri"/>
              <a:ea typeface="Calibri"/>
              <a:cs typeface="Calibri"/>
              <a:sym typeface="Calibri"/>
            </a:endParaRPr>
          </a:p>
          <a:p>
            <a:pPr indent="-298450" lvl="0" marL="457200" rtl="0" algn="l">
              <a:lnSpc>
                <a:spcPct val="140000"/>
              </a:lnSpc>
              <a:spcBef>
                <a:spcPts val="0"/>
              </a:spcBef>
              <a:spcAft>
                <a:spcPts val="0"/>
              </a:spcAft>
              <a:buClr>
                <a:schemeClr val="dk1"/>
              </a:buClr>
              <a:buSzPts val="1100"/>
              <a:buFont typeface="Roboto"/>
              <a:buChar char="●"/>
            </a:pPr>
            <a:r>
              <a:rPr b="1" lang="en-GB" sz="1100">
                <a:solidFill>
                  <a:schemeClr val="dk1"/>
                </a:solidFill>
                <a:latin typeface="Calibri"/>
                <a:ea typeface="Calibri"/>
                <a:cs typeface="Calibri"/>
                <a:sym typeface="Calibri"/>
              </a:rPr>
              <a:t>Pause time: </a:t>
            </a:r>
            <a:r>
              <a:rPr lang="en-GB" sz="1100">
                <a:solidFill>
                  <a:schemeClr val="dk1"/>
                </a:solidFill>
                <a:latin typeface="Calibri"/>
                <a:ea typeface="Calibri"/>
                <a:cs typeface="Calibri"/>
                <a:sym typeface="Calibri"/>
              </a:rPr>
              <a:t>Time elapsed between pointing at an object and clicking it.</a:t>
            </a:r>
            <a:endParaRPr sz="1100">
              <a:solidFill>
                <a:schemeClr val="dk1"/>
              </a:solidFill>
              <a:latin typeface="Calibri"/>
              <a:ea typeface="Calibri"/>
              <a:cs typeface="Calibri"/>
              <a:sym typeface="Calibri"/>
            </a:endParaRPr>
          </a:p>
          <a:p>
            <a:pPr indent="-298450" lvl="0" marL="457200" rtl="0" algn="l">
              <a:lnSpc>
                <a:spcPct val="140000"/>
              </a:lnSpc>
              <a:spcBef>
                <a:spcPts val="0"/>
              </a:spcBef>
              <a:spcAft>
                <a:spcPts val="0"/>
              </a:spcAft>
              <a:buClr>
                <a:schemeClr val="dk1"/>
              </a:buClr>
              <a:buSzPts val="1100"/>
              <a:buFont typeface="Roboto"/>
              <a:buChar char="●"/>
            </a:pPr>
            <a:r>
              <a:rPr b="1" lang="en-GB" sz="1100">
                <a:solidFill>
                  <a:schemeClr val="dk1"/>
                </a:solidFill>
                <a:latin typeface="Calibri"/>
                <a:ea typeface="Calibri"/>
                <a:cs typeface="Calibri"/>
                <a:sym typeface="Calibri"/>
              </a:rPr>
              <a:t>Linear Movement: </a:t>
            </a:r>
            <a:r>
              <a:rPr lang="en-GB" sz="1100">
                <a:solidFill>
                  <a:schemeClr val="dk1"/>
                </a:solidFill>
                <a:latin typeface="Calibri"/>
                <a:ea typeface="Calibri"/>
                <a:cs typeface="Calibri"/>
                <a:sym typeface="Calibri"/>
              </a:rPr>
              <a:t>Movement of the cursor(both along x and y axis)</a:t>
            </a:r>
            <a:endParaRPr sz="1100">
              <a:solidFill>
                <a:schemeClr val="dk1"/>
              </a:solidFill>
              <a:latin typeface="Calibri"/>
              <a:ea typeface="Calibri"/>
              <a:cs typeface="Calibri"/>
              <a:sym typeface="Calibri"/>
            </a:endParaRPr>
          </a:p>
          <a:p>
            <a:pPr indent="-298450" lvl="0" marL="457200" rtl="0" algn="l">
              <a:lnSpc>
                <a:spcPct val="140000"/>
              </a:lnSpc>
              <a:spcBef>
                <a:spcPts val="0"/>
              </a:spcBef>
              <a:spcAft>
                <a:spcPts val="0"/>
              </a:spcAft>
              <a:buClr>
                <a:schemeClr val="dk1"/>
              </a:buClr>
              <a:buSzPts val="1100"/>
              <a:buFont typeface="Roboto"/>
              <a:buChar char="●"/>
            </a:pPr>
            <a:r>
              <a:rPr b="1" lang="en-GB" sz="1100">
                <a:solidFill>
                  <a:schemeClr val="dk1"/>
                </a:solidFill>
                <a:latin typeface="Calibri"/>
                <a:ea typeface="Calibri"/>
                <a:cs typeface="Calibri"/>
                <a:sym typeface="Calibri"/>
              </a:rPr>
              <a:t>Velocity: </a:t>
            </a:r>
            <a:r>
              <a:rPr lang="en-GB" sz="1100">
                <a:solidFill>
                  <a:schemeClr val="dk1"/>
                </a:solidFill>
                <a:latin typeface="Calibri"/>
                <a:ea typeface="Calibri"/>
                <a:cs typeface="Calibri"/>
                <a:sym typeface="Calibri"/>
              </a:rPr>
              <a:t>The velocity vector of the cursor(both along x and y axis)</a:t>
            </a:r>
            <a:endParaRPr sz="1500">
              <a:latin typeface="Roboto"/>
              <a:ea typeface="Roboto"/>
              <a:cs typeface="Roboto"/>
              <a:sym typeface="Roboto"/>
            </a:endParaRPr>
          </a:p>
        </p:txBody>
      </p:sp>
      <p:sp>
        <p:nvSpPr>
          <p:cNvPr id="107" name="Google Shape;107;p19"/>
          <p:cNvSpPr txBox="1"/>
          <p:nvPr/>
        </p:nvSpPr>
        <p:spPr>
          <a:xfrm>
            <a:off x="545375" y="1495100"/>
            <a:ext cx="8286900" cy="6237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1000"/>
              </a:spcBef>
              <a:spcAft>
                <a:spcPts val="0"/>
              </a:spcAft>
              <a:buClr>
                <a:schemeClr val="dk1"/>
              </a:buClr>
              <a:buSzPts val="1100"/>
              <a:buFont typeface="Arial"/>
              <a:buNone/>
            </a:pPr>
            <a:r>
              <a:rPr lang="en-GB" sz="1100">
                <a:solidFill>
                  <a:schemeClr val="dk1"/>
                </a:solidFill>
                <a:latin typeface="Calibri"/>
                <a:ea typeface="Calibri"/>
                <a:cs typeface="Calibri"/>
                <a:sym typeface="Calibri"/>
              </a:rPr>
              <a:t>The data from the raw dataset files can not be used to trin and thus we need to extract features from them for our purpose. We mainly try to focus on Mouse Movements and Mouse Clicks as those were the two kinds of dynamics occurring most frequently in every dataset:</a:t>
            </a:r>
            <a:endParaRPr sz="1500">
              <a:latin typeface="Roboto"/>
              <a:ea typeface="Roboto"/>
              <a:cs typeface="Roboto"/>
              <a:sym typeface="Roboto"/>
            </a:endParaRPr>
          </a:p>
        </p:txBody>
      </p:sp>
      <p:sp>
        <p:nvSpPr>
          <p:cNvPr id="108" name="Google Shape;108;p19"/>
          <p:cNvSpPr txBox="1"/>
          <p:nvPr/>
        </p:nvSpPr>
        <p:spPr>
          <a:xfrm>
            <a:off x="545375" y="3996325"/>
            <a:ext cx="8230500" cy="6237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1000"/>
              </a:spcBef>
              <a:spcAft>
                <a:spcPts val="0"/>
              </a:spcAft>
              <a:buNone/>
            </a:pPr>
            <a:r>
              <a:rPr lang="en-GB" sz="1100">
                <a:solidFill>
                  <a:schemeClr val="dk1"/>
                </a:solidFill>
                <a:latin typeface="Calibri"/>
                <a:ea typeface="Calibri"/>
                <a:cs typeface="Calibri"/>
                <a:sym typeface="Calibri"/>
              </a:rPr>
              <a:t>For the above vectors, statistics like mean, standard deviation, maximum, minimum, range etc. about these quantities were stored as one datapoint. Several other temporal information such as no. of pauses, pause time, pause time ratio that act critical in depicting behaviour were also mined.</a:t>
            </a:r>
            <a:endParaRPr sz="15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Extracting information</a:t>
            </a:r>
            <a:endParaRPr/>
          </a:p>
        </p:txBody>
      </p:sp>
      <p:sp>
        <p:nvSpPr>
          <p:cNvPr id="114" name="Google Shape;114;p20"/>
          <p:cNvSpPr txBox="1"/>
          <p:nvPr>
            <p:ph idx="1" type="body"/>
          </p:nvPr>
        </p:nvSpPr>
        <p:spPr>
          <a:xfrm>
            <a:off x="311725" y="1392875"/>
            <a:ext cx="3999900" cy="3256200"/>
          </a:xfrm>
          <a:prstGeom prst="rect">
            <a:avLst/>
          </a:prstGeom>
        </p:spPr>
        <p:txBody>
          <a:bodyPr anchorCtr="0" anchor="t" bIns="91425" lIns="91425" spcFirstLastPara="1" rIns="91425" wrap="square" tIns="91425">
            <a:noAutofit/>
          </a:bodyPr>
          <a:lstStyle/>
          <a:p>
            <a:pPr indent="0" lvl="0" marL="0" rtl="0" algn="l">
              <a:lnSpc>
                <a:spcPct val="140000"/>
              </a:lnSpc>
              <a:spcBef>
                <a:spcPts val="1000"/>
              </a:spcBef>
              <a:spcAft>
                <a:spcPts val="0"/>
              </a:spcAft>
              <a:buClr>
                <a:schemeClr val="dk1"/>
              </a:buClr>
              <a:buSzPts val="1100"/>
              <a:buFont typeface="Arial"/>
              <a:buNone/>
            </a:pPr>
            <a:r>
              <a:rPr lang="en-GB" sz="1400">
                <a:solidFill>
                  <a:schemeClr val="dk1"/>
                </a:solidFill>
                <a:latin typeface="Calibri"/>
                <a:ea typeface="Calibri"/>
                <a:cs typeface="Calibri"/>
                <a:sym typeface="Calibri"/>
              </a:rPr>
              <a:t>To extract information we make use of SOMs or self-organizing maps.</a:t>
            </a:r>
            <a:endParaRPr sz="1400">
              <a:solidFill>
                <a:schemeClr val="dk1"/>
              </a:solidFill>
              <a:latin typeface="Calibri"/>
              <a:ea typeface="Calibri"/>
              <a:cs typeface="Calibri"/>
              <a:sym typeface="Calibri"/>
            </a:endParaRPr>
          </a:p>
          <a:p>
            <a:pPr indent="0" lvl="0" marL="0" rtl="0" algn="l">
              <a:lnSpc>
                <a:spcPct val="140000"/>
              </a:lnSpc>
              <a:spcBef>
                <a:spcPts val="1000"/>
              </a:spcBef>
              <a:spcAft>
                <a:spcPts val="0"/>
              </a:spcAft>
              <a:buClr>
                <a:schemeClr val="dk1"/>
              </a:buClr>
              <a:buSzPts val="1100"/>
              <a:buFont typeface="Arial"/>
              <a:buNone/>
            </a:pPr>
            <a:r>
              <a:rPr lang="en-GB" sz="1400">
                <a:solidFill>
                  <a:schemeClr val="dk1"/>
                </a:solidFill>
                <a:latin typeface="Calibri"/>
                <a:ea typeface="Calibri"/>
                <a:cs typeface="Calibri"/>
                <a:sym typeface="Calibri"/>
              </a:rPr>
              <a:t>SOMs are a type of Neural Networks with a typical difference in the way in which they are trained. Instead of classical methods of updating the weights of a Neural Network using SGD or some other gradient descent, the weights of SOM are updated using a three step process:</a:t>
            </a:r>
            <a:endParaRPr sz="1400">
              <a:solidFill>
                <a:schemeClr val="dk1"/>
              </a:solidFill>
              <a:latin typeface="Calibri"/>
              <a:ea typeface="Calibri"/>
              <a:cs typeface="Calibri"/>
              <a:sym typeface="Calibri"/>
            </a:endParaRPr>
          </a:p>
          <a:p>
            <a:pPr indent="-317500" lvl="0" marL="457200" rtl="0" algn="l">
              <a:lnSpc>
                <a:spcPct val="140000"/>
              </a:lnSpc>
              <a:spcBef>
                <a:spcPts val="1000"/>
              </a:spcBef>
              <a:spcAft>
                <a:spcPts val="0"/>
              </a:spcAft>
              <a:buClr>
                <a:schemeClr val="dk1"/>
              </a:buClr>
              <a:buSzPts val="1400"/>
              <a:buFont typeface="Calibri"/>
              <a:buAutoNum type="arabicPeriod"/>
            </a:pPr>
            <a:r>
              <a:rPr lang="en-GB" sz="1400">
                <a:solidFill>
                  <a:schemeClr val="dk1"/>
                </a:solidFill>
                <a:latin typeface="Calibri"/>
                <a:ea typeface="Calibri"/>
                <a:cs typeface="Calibri"/>
                <a:sym typeface="Calibri"/>
              </a:rPr>
              <a:t>Competition</a:t>
            </a:r>
            <a:endParaRPr sz="1400">
              <a:solidFill>
                <a:schemeClr val="dk1"/>
              </a:solidFill>
              <a:latin typeface="Calibri"/>
              <a:ea typeface="Calibri"/>
              <a:cs typeface="Calibri"/>
              <a:sym typeface="Calibri"/>
            </a:endParaRPr>
          </a:p>
          <a:p>
            <a:pPr indent="-317500" lvl="0" marL="457200" rtl="0" algn="l">
              <a:lnSpc>
                <a:spcPct val="140000"/>
              </a:lnSpc>
              <a:spcBef>
                <a:spcPts val="0"/>
              </a:spcBef>
              <a:spcAft>
                <a:spcPts val="0"/>
              </a:spcAft>
              <a:buClr>
                <a:schemeClr val="dk1"/>
              </a:buClr>
              <a:buSzPts val="1400"/>
              <a:buFont typeface="Calibri"/>
              <a:buAutoNum type="arabicPeriod"/>
            </a:pPr>
            <a:r>
              <a:rPr lang="en-GB" sz="1400">
                <a:solidFill>
                  <a:schemeClr val="dk1"/>
                </a:solidFill>
                <a:latin typeface="Calibri"/>
                <a:ea typeface="Calibri"/>
                <a:cs typeface="Calibri"/>
                <a:sym typeface="Calibri"/>
              </a:rPr>
              <a:t>Cooperation</a:t>
            </a:r>
            <a:endParaRPr sz="1400">
              <a:solidFill>
                <a:schemeClr val="dk1"/>
              </a:solidFill>
              <a:latin typeface="Calibri"/>
              <a:ea typeface="Calibri"/>
              <a:cs typeface="Calibri"/>
              <a:sym typeface="Calibri"/>
            </a:endParaRPr>
          </a:p>
          <a:p>
            <a:pPr indent="-317500" lvl="0" marL="457200" rtl="0" algn="l">
              <a:lnSpc>
                <a:spcPct val="140000"/>
              </a:lnSpc>
              <a:spcBef>
                <a:spcPts val="0"/>
              </a:spcBef>
              <a:spcAft>
                <a:spcPts val="0"/>
              </a:spcAft>
              <a:buClr>
                <a:schemeClr val="dk1"/>
              </a:buClr>
              <a:buSzPts val="1400"/>
              <a:buFont typeface="Calibri"/>
              <a:buAutoNum type="arabicPeriod"/>
            </a:pPr>
            <a:r>
              <a:rPr lang="en-GB" sz="1400">
                <a:solidFill>
                  <a:schemeClr val="dk1"/>
                </a:solidFill>
                <a:latin typeface="Calibri"/>
                <a:ea typeface="Calibri"/>
                <a:cs typeface="Calibri"/>
                <a:sym typeface="Calibri"/>
              </a:rPr>
              <a:t>Adaptation</a:t>
            </a:r>
            <a:endParaRPr sz="1400">
              <a:solidFill>
                <a:schemeClr val="dk1"/>
              </a:solidFill>
              <a:latin typeface="Calibri"/>
              <a:ea typeface="Calibri"/>
              <a:cs typeface="Calibri"/>
              <a:sym typeface="Calibri"/>
            </a:endParaRPr>
          </a:p>
          <a:p>
            <a:pPr indent="0" lvl="0" marL="0" rtl="0" algn="l">
              <a:spcBef>
                <a:spcPts val="0"/>
              </a:spcBef>
              <a:spcAft>
                <a:spcPts val="1600"/>
              </a:spcAft>
              <a:buNone/>
            </a:pPr>
            <a:r>
              <a:t/>
            </a:r>
            <a:endParaRPr sz="1400">
              <a:latin typeface="Calibri"/>
              <a:ea typeface="Calibri"/>
              <a:cs typeface="Calibri"/>
              <a:sym typeface="Calibri"/>
            </a:endParaRPr>
          </a:p>
        </p:txBody>
      </p:sp>
      <p:sp>
        <p:nvSpPr>
          <p:cNvPr id="115" name="Google Shape;115;p20"/>
          <p:cNvSpPr txBox="1"/>
          <p:nvPr>
            <p:ph idx="2" type="body"/>
          </p:nvPr>
        </p:nvSpPr>
        <p:spPr>
          <a:xfrm>
            <a:off x="4832425" y="1327050"/>
            <a:ext cx="3999900" cy="3256200"/>
          </a:xfrm>
          <a:prstGeom prst="rect">
            <a:avLst/>
          </a:prstGeom>
        </p:spPr>
        <p:txBody>
          <a:bodyPr anchorCtr="0" anchor="t" bIns="91425" lIns="91425" spcFirstLastPara="1" rIns="91425" wrap="square" tIns="91425">
            <a:noAutofit/>
          </a:bodyPr>
          <a:lstStyle/>
          <a:p>
            <a:pPr indent="0" lvl="0" marL="0" rtl="0" algn="l">
              <a:lnSpc>
                <a:spcPct val="140000"/>
              </a:lnSpc>
              <a:spcBef>
                <a:spcPts val="1000"/>
              </a:spcBef>
              <a:spcAft>
                <a:spcPts val="0"/>
              </a:spcAft>
              <a:buNone/>
            </a:pPr>
            <a:r>
              <a:rPr lang="en-GB" sz="1400">
                <a:solidFill>
                  <a:schemeClr val="dk1"/>
                </a:solidFill>
                <a:latin typeface="Calibri"/>
                <a:ea typeface="Calibri"/>
                <a:cs typeface="Calibri"/>
                <a:sym typeface="Calibri"/>
              </a:rPr>
              <a:t>Broadly speaking, what SOM basically does is </a:t>
            </a:r>
            <a:r>
              <a:rPr b="1" lang="en-GB" sz="1400">
                <a:solidFill>
                  <a:schemeClr val="dk1"/>
                </a:solidFill>
                <a:latin typeface="Calibri"/>
                <a:ea typeface="Calibri"/>
                <a:cs typeface="Calibri"/>
                <a:sym typeface="Calibri"/>
              </a:rPr>
              <a:t>dimensionality reduction</a:t>
            </a:r>
            <a:r>
              <a:rPr lang="en-GB"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a:p>
            <a:pPr indent="0" lvl="0" marL="0" rtl="0" algn="l">
              <a:lnSpc>
                <a:spcPct val="140000"/>
              </a:lnSpc>
              <a:spcBef>
                <a:spcPts val="1000"/>
              </a:spcBef>
              <a:spcAft>
                <a:spcPts val="0"/>
              </a:spcAft>
              <a:buNone/>
            </a:pPr>
            <a:r>
              <a:rPr lang="en-GB" sz="1400">
                <a:solidFill>
                  <a:schemeClr val="dk1"/>
                </a:solidFill>
                <a:latin typeface="Calibri"/>
                <a:ea typeface="Calibri"/>
                <a:cs typeface="Calibri"/>
                <a:sym typeface="Calibri"/>
              </a:rPr>
              <a:t>Say we have a d-dimensional (d&gt;&gt;2) dataset of N points and we train an SOM model of size AxB neurons. Then, one of these AB neurons will be the winner neuron (called the best matching unit) for each data point and the dimensionality of the data has been reduced from d to 2. (x and y coordinates of the BMU)</a:t>
            </a:r>
            <a:endParaRPr sz="1400">
              <a:solidFill>
                <a:schemeClr val="dk1"/>
              </a:solidFill>
              <a:latin typeface="Calibri"/>
              <a:ea typeface="Calibri"/>
              <a:cs typeface="Calibri"/>
              <a:sym typeface="Calibri"/>
            </a:endParaRPr>
          </a:p>
          <a:p>
            <a:pPr indent="0" lvl="0" marL="0" rtl="0" algn="l">
              <a:lnSpc>
                <a:spcPct val="140000"/>
              </a:lnSpc>
              <a:spcBef>
                <a:spcPts val="1000"/>
              </a:spcBef>
              <a:spcAft>
                <a:spcPts val="0"/>
              </a:spcAft>
              <a:buNone/>
            </a:pPr>
            <a:r>
              <a:t/>
            </a:r>
            <a:endParaRPr sz="1400">
              <a:solidFill>
                <a:schemeClr val="dk1"/>
              </a:solidFill>
              <a:latin typeface="Calibri"/>
              <a:ea typeface="Calibri"/>
              <a:cs typeface="Calibri"/>
              <a:sym typeface="Calibri"/>
            </a:endParaRPr>
          </a:p>
          <a:p>
            <a:pPr indent="0" lvl="0" marL="0" rtl="0" algn="l">
              <a:lnSpc>
                <a:spcPct val="140000"/>
              </a:lnSpc>
              <a:spcBef>
                <a:spcPts val="1000"/>
              </a:spcBef>
              <a:spcAft>
                <a:spcPts val="0"/>
              </a:spcAft>
              <a:buNone/>
            </a:pPr>
            <a:r>
              <a:t/>
            </a:r>
            <a:endParaRPr sz="14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Building classifier</a:t>
            </a:r>
            <a:endParaRPr/>
          </a:p>
        </p:txBody>
      </p:sp>
      <p:sp>
        <p:nvSpPr>
          <p:cNvPr id="121" name="Google Shape;121;p21"/>
          <p:cNvSpPr txBox="1"/>
          <p:nvPr>
            <p:ph idx="4294967295" type="body"/>
          </p:nvPr>
        </p:nvSpPr>
        <p:spPr>
          <a:xfrm>
            <a:off x="311725" y="1500475"/>
            <a:ext cx="8321400" cy="3552600"/>
          </a:xfrm>
          <a:prstGeom prst="rect">
            <a:avLst/>
          </a:prstGeom>
        </p:spPr>
        <p:txBody>
          <a:bodyPr anchorCtr="0" anchor="t" bIns="91425" lIns="91425" spcFirstLastPara="1" rIns="91425" wrap="square" tIns="91425">
            <a:noAutofit/>
          </a:bodyPr>
          <a:lstStyle/>
          <a:p>
            <a:pPr indent="0" lvl="0" marL="0" rtl="0" algn="l">
              <a:lnSpc>
                <a:spcPct val="140000"/>
              </a:lnSpc>
              <a:spcBef>
                <a:spcPts val="1000"/>
              </a:spcBef>
              <a:spcAft>
                <a:spcPts val="0"/>
              </a:spcAft>
              <a:buNone/>
            </a:pPr>
            <a:r>
              <a:rPr lang="en-GB" sz="1300">
                <a:solidFill>
                  <a:schemeClr val="dk1"/>
                </a:solidFill>
                <a:latin typeface="Calibri"/>
                <a:ea typeface="Calibri"/>
                <a:cs typeface="Calibri"/>
                <a:sym typeface="Calibri"/>
              </a:rPr>
              <a:t>For the classifier, we have used a Custom SOM Library:</a:t>
            </a:r>
            <a:r>
              <a:rPr b="1" lang="en-GB" sz="1300">
                <a:solidFill>
                  <a:schemeClr val="dk1"/>
                </a:solidFill>
                <a:latin typeface="Calibri"/>
                <a:ea typeface="Calibri"/>
                <a:cs typeface="Calibri"/>
                <a:sym typeface="Calibri"/>
              </a:rPr>
              <a:t> SuSi</a:t>
            </a:r>
            <a:r>
              <a:rPr lang="en-GB" sz="1300">
                <a:solidFill>
                  <a:schemeClr val="dk1"/>
                </a:solidFill>
                <a:latin typeface="Calibri"/>
                <a:ea typeface="Calibri"/>
                <a:cs typeface="Calibri"/>
                <a:sym typeface="Calibri"/>
              </a:rPr>
              <a:t> package. This package offers several SOM based models for clustering, regression, and classification. We have used the SuSi classifier for our purpose. The SuSi package SOM classifier makes use of two layers of SOM model, that are trained in a different manner: One using </a:t>
            </a:r>
            <a:r>
              <a:rPr b="1" lang="en-GB" sz="1300">
                <a:solidFill>
                  <a:schemeClr val="dk1"/>
                </a:solidFill>
                <a:latin typeface="Calibri"/>
                <a:ea typeface="Calibri"/>
                <a:cs typeface="Calibri"/>
                <a:sym typeface="Calibri"/>
              </a:rPr>
              <a:t>unsupervised</a:t>
            </a:r>
            <a:r>
              <a:rPr lang="en-GB" sz="1300">
                <a:solidFill>
                  <a:schemeClr val="dk1"/>
                </a:solidFill>
                <a:latin typeface="Calibri"/>
                <a:ea typeface="Calibri"/>
                <a:cs typeface="Calibri"/>
                <a:sym typeface="Calibri"/>
              </a:rPr>
              <a:t> training and the other using</a:t>
            </a:r>
            <a:r>
              <a:rPr b="1" lang="en-GB" sz="1300">
                <a:solidFill>
                  <a:schemeClr val="dk1"/>
                </a:solidFill>
                <a:latin typeface="Calibri"/>
                <a:ea typeface="Calibri"/>
                <a:cs typeface="Calibri"/>
                <a:sym typeface="Calibri"/>
              </a:rPr>
              <a:t> supervised</a:t>
            </a:r>
            <a:r>
              <a:rPr lang="en-GB" sz="1300">
                <a:solidFill>
                  <a:schemeClr val="dk1"/>
                </a:solidFill>
                <a:latin typeface="Calibri"/>
                <a:ea typeface="Calibri"/>
                <a:cs typeface="Calibri"/>
                <a:sym typeface="Calibri"/>
              </a:rPr>
              <a:t> training</a:t>
            </a:r>
            <a:endParaRPr sz="1300">
              <a:solidFill>
                <a:schemeClr val="dk1"/>
              </a:solidFill>
              <a:latin typeface="Calibri"/>
              <a:ea typeface="Calibri"/>
              <a:cs typeface="Calibri"/>
              <a:sym typeface="Calibri"/>
            </a:endParaRPr>
          </a:p>
          <a:p>
            <a:pPr indent="0" lvl="0" marL="0" rtl="0" algn="l">
              <a:lnSpc>
                <a:spcPct val="140000"/>
              </a:lnSpc>
              <a:spcBef>
                <a:spcPts val="1000"/>
              </a:spcBef>
              <a:spcAft>
                <a:spcPts val="0"/>
              </a:spcAft>
              <a:buNone/>
            </a:pPr>
            <a:r>
              <a:t/>
            </a:r>
            <a:endParaRPr>
              <a:solidFill>
                <a:schemeClr val="dk1"/>
              </a:solidFill>
              <a:latin typeface="Calibri"/>
              <a:ea typeface="Calibri"/>
              <a:cs typeface="Calibri"/>
              <a:sym typeface="Calibri"/>
            </a:endParaRPr>
          </a:p>
          <a:p>
            <a:pPr indent="0" lvl="0" marL="0" rtl="0" algn="l">
              <a:lnSpc>
                <a:spcPct val="140000"/>
              </a:lnSpc>
              <a:spcBef>
                <a:spcPts val="1000"/>
              </a:spcBef>
              <a:spcAft>
                <a:spcPts val="0"/>
              </a:spcAft>
              <a:buNone/>
            </a:pPr>
            <a:r>
              <a:rPr lang="en-GB">
                <a:solidFill>
                  <a:srgbClr val="000000"/>
                </a:solidFill>
                <a:latin typeface="Calibri"/>
                <a:ea typeface="Calibri"/>
                <a:cs typeface="Calibri"/>
                <a:sym typeface="Calibri"/>
              </a:rPr>
              <a:t>Given an input datapoint, the unsupervised layer will first assign a BMU to it and then the supervised SOM assigns a target label to the given datapoint</a:t>
            </a:r>
            <a:r>
              <a:rPr lang="en-GB" sz="1300">
                <a:solidFill>
                  <a:schemeClr val="dk1"/>
                </a:solidFill>
                <a:latin typeface="Calibri"/>
                <a:ea typeface="Calibri"/>
                <a:cs typeface="Calibri"/>
                <a:sym typeface="Calibri"/>
              </a:rPr>
              <a:t>. </a:t>
            </a:r>
            <a:r>
              <a:rPr b="1" lang="en-GB" sz="1300">
                <a:solidFill>
                  <a:schemeClr val="dk1"/>
                </a:solidFill>
                <a:latin typeface="Calibri"/>
                <a:ea typeface="Calibri"/>
                <a:cs typeface="Calibri"/>
                <a:sym typeface="Calibri"/>
              </a:rPr>
              <a:t>Note that to train a SuSi classifier, it first trains the unsupervised layer and then uses this trained unsupervised layer to train the supervised layer. </a:t>
            </a:r>
            <a:r>
              <a:rPr lang="en-GB" sz="1300">
                <a:solidFill>
                  <a:schemeClr val="dk1"/>
                </a:solidFill>
                <a:latin typeface="Calibri"/>
                <a:ea typeface="Calibri"/>
                <a:cs typeface="Calibri"/>
                <a:sym typeface="Calibri"/>
              </a:rPr>
              <a:t>The learning rate and neighbourhood spread is decreased with iterations for better convergence.</a:t>
            </a:r>
            <a:endParaRPr sz="1300">
              <a:solidFill>
                <a:schemeClr val="dk1"/>
              </a:solidFill>
              <a:latin typeface="Calibri"/>
              <a:ea typeface="Calibri"/>
              <a:cs typeface="Calibri"/>
              <a:sym typeface="Calibri"/>
            </a:endParaRPr>
          </a:p>
          <a:p>
            <a:pPr indent="0" lvl="0" marL="0" rtl="0" algn="l">
              <a:lnSpc>
                <a:spcPct val="140000"/>
              </a:lnSpc>
              <a:spcBef>
                <a:spcPts val="1000"/>
              </a:spcBef>
              <a:spcAft>
                <a:spcPts val="0"/>
              </a:spcAft>
              <a:buClr>
                <a:schemeClr val="dk1"/>
              </a:buClr>
              <a:buSzPts val="1100"/>
              <a:buFont typeface="Arial"/>
              <a:buNone/>
            </a:pPr>
            <a:r>
              <a:t/>
            </a:r>
            <a:endParaRPr sz="13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