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ytA0JCK0ib9eqYd+xsqfEzkW2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B250DC-E5FD-4EBC-8059-E665552C3A65}">
  <a:tblStyle styleId="{C4B250DC-E5FD-4EBC-8059-E665552C3A65}"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5"/>
          </a:solidFill>
        </a:fill>
      </a:tcStyle>
    </a:wholeTbl>
    <a:band1H>
      <a:tcTxStyle/>
      <a:tcStyle>
        <a:fill>
          <a:solidFill>
            <a:srgbClr val="CFD2EB"/>
          </a:solidFill>
        </a:fill>
      </a:tcStyle>
    </a:band1H>
    <a:band2H>
      <a:tcTxStyle/>
    </a:band2H>
    <a:band1V>
      <a:tcTxStyle/>
      <a:tcStyle>
        <a:fill>
          <a:solidFill>
            <a:srgbClr val="CFD2E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6386C3D-7842-4FFD-A21B-BB333D167F6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shilpasharma/Downloads/iphone.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shilpasharma/Downloads/iph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Iphone sales accross years</a:t>
            </a:r>
          </a:p>
        </c:rich>
      </c:tx>
      <c:layout>
        <c:manualLayout>
          <c:xMode val="edge"/>
          <c:yMode val="edge"/>
          <c:x val="0.27672900262467193"/>
          <c:y val="0"/>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Graphs!$B$1</c:f>
              <c:strCache>
                <c:ptCount val="1"/>
                <c:pt idx="0">
                  <c:v>Units in Millions sold</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Graphs!$A$2:$A$11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xVal>
          <c:yVal>
            <c:numRef>
              <c:f>Graphs!$B$2:$B$11</c:f>
              <c:numCache>
                <c:formatCode>General</c:formatCode>
                <c:ptCount val="10"/>
                <c:pt idx="0">
                  <c:v>1.39</c:v>
                </c:pt>
                <c:pt idx="1">
                  <c:v>11.63</c:v>
                </c:pt>
                <c:pt idx="2">
                  <c:v>20.73</c:v>
                </c:pt>
                <c:pt idx="3">
                  <c:v>39.99</c:v>
                </c:pt>
                <c:pt idx="4">
                  <c:v>72.290000000000006</c:v>
                </c:pt>
                <c:pt idx="5">
                  <c:v>125.05</c:v>
                </c:pt>
                <c:pt idx="6">
                  <c:v>150.26</c:v>
                </c:pt>
                <c:pt idx="7">
                  <c:v>169.22</c:v>
                </c:pt>
                <c:pt idx="8">
                  <c:v>231.22</c:v>
                </c:pt>
                <c:pt idx="9">
                  <c:v>211.8</c:v>
                </c:pt>
              </c:numCache>
            </c:numRef>
          </c:yVal>
          <c:smooth val="0"/>
          <c:extLst>
            <c:ext xmlns:c16="http://schemas.microsoft.com/office/drawing/2014/chart" uri="{C3380CC4-5D6E-409C-BE32-E72D297353CC}">
              <c16:uniqueId val="{00000000-5C6F-364A-AF5F-39C0C25B5644}"/>
            </c:ext>
          </c:extLst>
        </c:ser>
        <c:ser>
          <c:idx val="1"/>
          <c:order val="1"/>
          <c:tx>
            <c:strRef>
              <c:f>Graphs!$C$1</c:f>
              <c:strCache>
                <c:ptCount val="1"/>
                <c:pt idx="0">
                  <c:v>Price per iphone</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Graphs!$A$2:$A$11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xVal>
          <c:yVal>
            <c:numRef>
              <c:f>Graphs!$C$2:$C$11</c:f>
              <c:numCache>
                <c:formatCode>General</c:formatCode>
                <c:ptCount val="10"/>
                <c:pt idx="0">
                  <c:v>432</c:v>
                </c:pt>
                <c:pt idx="1">
                  <c:v>576</c:v>
                </c:pt>
                <c:pt idx="2">
                  <c:v>627</c:v>
                </c:pt>
                <c:pt idx="3">
                  <c:v>630</c:v>
                </c:pt>
                <c:pt idx="4">
                  <c:v>636</c:v>
                </c:pt>
                <c:pt idx="5">
                  <c:v>629</c:v>
                </c:pt>
                <c:pt idx="6">
                  <c:v>608</c:v>
                </c:pt>
                <c:pt idx="7">
                  <c:v>603</c:v>
                </c:pt>
                <c:pt idx="8">
                  <c:v>670</c:v>
                </c:pt>
                <c:pt idx="9">
                  <c:v>645</c:v>
                </c:pt>
              </c:numCache>
            </c:numRef>
          </c:yVal>
          <c:smooth val="0"/>
          <c:extLst>
            <c:ext xmlns:c16="http://schemas.microsoft.com/office/drawing/2014/chart" uri="{C3380CC4-5D6E-409C-BE32-E72D297353CC}">
              <c16:uniqueId val="{00000001-5C6F-364A-AF5F-39C0C25B5644}"/>
            </c:ext>
          </c:extLst>
        </c:ser>
        <c:dLbls>
          <c:dLblPos val="t"/>
          <c:showLegendKey val="0"/>
          <c:showVal val="1"/>
          <c:showCatName val="0"/>
          <c:showSerName val="0"/>
          <c:showPercent val="0"/>
          <c:showBubbleSize val="0"/>
        </c:dLbls>
        <c:axId val="2075402768"/>
        <c:axId val="2075404848"/>
      </c:scatterChart>
      <c:valAx>
        <c:axId val="207540276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75404848"/>
        <c:crosses val="autoZero"/>
        <c:crossBetween val="midCat"/>
      </c:valAx>
      <c:valAx>
        <c:axId val="207540484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7540276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a:t>
            </a:r>
            <a:r>
              <a:rPr lang="en-US" baseline="0"/>
              <a:t> Elasticity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Graphs!$B$1</c:f>
              <c:strCache>
                <c:ptCount val="1"/>
                <c:pt idx="0">
                  <c:v>Units in Millions sold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Graphs!$A$2:$A$11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xVal>
          <c:yVal>
            <c:numRef>
              <c:f>Graphs!$B$2:$B$11</c:f>
              <c:numCache>
                <c:formatCode>General</c:formatCode>
                <c:ptCount val="10"/>
                <c:pt idx="0">
                  <c:v>1.39</c:v>
                </c:pt>
                <c:pt idx="1">
                  <c:v>11.63</c:v>
                </c:pt>
                <c:pt idx="2">
                  <c:v>20.73</c:v>
                </c:pt>
                <c:pt idx="3">
                  <c:v>39.99</c:v>
                </c:pt>
                <c:pt idx="4">
                  <c:v>72.290000000000006</c:v>
                </c:pt>
                <c:pt idx="5">
                  <c:v>125.05</c:v>
                </c:pt>
                <c:pt idx="6">
                  <c:v>150.26</c:v>
                </c:pt>
                <c:pt idx="7">
                  <c:v>169.22</c:v>
                </c:pt>
                <c:pt idx="8">
                  <c:v>231.22</c:v>
                </c:pt>
                <c:pt idx="9">
                  <c:v>211.8</c:v>
                </c:pt>
              </c:numCache>
            </c:numRef>
          </c:yVal>
          <c:smooth val="0"/>
          <c:extLst>
            <c:ext xmlns:c16="http://schemas.microsoft.com/office/drawing/2014/chart" uri="{C3380CC4-5D6E-409C-BE32-E72D297353CC}">
              <c16:uniqueId val="{00000000-67E2-8647-A130-091333AF9FE1}"/>
            </c:ext>
          </c:extLst>
        </c:ser>
        <c:ser>
          <c:idx val="1"/>
          <c:order val="1"/>
          <c:tx>
            <c:strRef>
              <c:f>Graphs!$C$1</c:f>
              <c:strCache>
                <c:ptCount val="1"/>
                <c:pt idx="0">
                  <c:v>Price per iphone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Graphs!$A$2:$A$11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xVal>
          <c:yVal>
            <c:numRef>
              <c:f>Graphs!$C$2:$C$11</c:f>
              <c:numCache>
                <c:formatCode>General</c:formatCode>
                <c:ptCount val="10"/>
                <c:pt idx="0">
                  <c:v>432</c:v>
                </c:pt>
                <c:pt idx="1">
                  <c:v>576</c:v>
                </c:pt>
                <c:pt idx="2">
                  <c:v>627</c:v>
                </c:pt>
                <c:pt idx="3">
                  <c:v>630</c:v>
                </c:pt>
                <c:pt idx="4">
                  <c:v>636</c:v>
                </c:pt>
                <c:pt idx="5">
                  <c:v>629</c:v>
                </c:pt>
                <c:pt idx="6">
                  <c:v>608</c:v>
                </c:pt>
                <c:pt idx="7">
                  <c:v>603</c:v>
                </c:pt>
                <c:pt idx="8">
                  <c:v>670</c:v>
                </c:pt>
                <c:pt idx="9">
                  <c:v>645</c:v>
                </c:pt>
              </c:numCache>
            </c:numRef>
          </c:yVal>
          <c:smooth val="0"/>
          <c:extLst>
            <c:ext xmlns:c16="http://schemas.microsoft.com/office/drawing/2014/chart" uri="{C3380CC4-5D6E-409C-BE32-E72D297353CC}">
              <c16:uniqueId val="{00000001-67E2-8647-A130-091333AF9FE1}"/>
            </c:ext>
          </c:extLst>
        </c:ser>
        <c:ser>
          <c:idx val="2"/>
          <c:order val="2"/>
          <c:tx>
            <c:strRef>
              <c:f>Graphs!$D$1</c:f>
              <c:strCache>
                <c:ptCount val="1"/>
                <c:pt idx="0">
                  <c:v>Price elasticity of Demand (Ed)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Graphs!$A$2:$A$11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xVal>
          <c:yVal>
            <c:numRef>
              <c:f>Graphs!$D$2:$D$11</c:f>
              <c:numCache>
                <c:formatCode>General</c:formatCode>
                <c:ptCount val="10"/>
                <c:pt idx="1">
                  <c:v>5</c:v>
                </c:pt>
                <c:pt idx="2">
                  <c:v>7</c:v>
                </c:pt>
                <c:pt idx="3">
                  <c:v>100</c:v>
                </c:pt>
                <c:pt idx="4">
                  <c:v>58</c:v>
                </c:pt>
                <c:pt idx="5">
                  <c:v>53</c:v>
                </c:pt>
                <c:pt idx="6">
                  <c:v>6</c:v>
                </c:pt>
                <c:pt idx="7">
                  <c:v>12</c:v>
                </c:pt>
                <c:pt idx="8">
                  <c:v>3</c:v>
                </c:pt>
                <c:pt idx="9">
                  <c:v>2</c:v>
                </c:pt>
              </c:numCache>
            </c:numRef>
          </c:yVal>
          <c:smooth val="0"/>
          <c:extLst>
            <c:ext xmlns:c16="http://schemas.microsoft.com/office/drawing/2014/chart" uri="{C3380CC4-5D6E-409C-BE32-E72D297353CC}">
              <c16:uniqueId val="{00000002-67E2-8647-A130-091333AF9FE1}"/>
            </c:ext>
          </c:extLst>
        </c:ser>
        <c:dLbls>
          <c:showLegendKey val="0"/>
          <c:showVal val="0"/>
          <c:showCatName val="0"/>
          <c:showSerName val="0"/>
          <c:showPercent val="0"/>
          <c:showBubbleSize val="0"/>
        </c:dLbls>
        <c:axId val="1757989376"/>
        <c:axId val="1757991456"/>
      </c:scatterChart>
      <c:valAx>
        <c:axId val="175798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991456"/>
        <c:crosses val="autoZero"/>
        <c:crossBetween val="midCat"/>
      </c:valAx>
      <c:valAx>
        <c:axId val="175799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9893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7"/>
          <p:cNvGrpSpPr/>
          <p:nvPr/>
        </p:nvGrpSpPr>
        <p:grpSpPr>
          <a:xfrm>
            <a:off x="-104" y="-8467"/>
            <a:ext cx="12192237" cy="6866580"/>
            <a:chOff x="-104" y="-8467"/>
            <a:chExt cx="12192237" cy="6866580"/>
          </a:xfrm>
        </p:grpSpPr>
        <p:cxnSp>
          <p:nvCxnSpPr>
            <p:cNvPr id="24" name="Google Shape;24;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7"/>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27" name="Google Shape;27;p17"/>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7"/>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7"/>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1B2EB">
                <a:alpha val="69800"/>
              </a:srgbClr>
            </a:solidFill>
            <a:ln>
              <a:noFill/>
            </a:ln>
          </p:spPr>
        </p:sp>
        <p:sp>
          <p:nvSpPr>
            <p:cNvPr id="30" name="Google Shape;30;p17"/>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A3DE">
                <a:alpha val="69800"/>
              </a:srgbClr>
            </a:solidFill>
            <a:ln>
              <a:noFill/>
            </a:ln>
          </p:spPr>
        </p:sp>
        <p:sp>
          <p:nvSpPr>
            <p:cNvPr id="31" name="Google Shape;31;p17"/>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 name="Google Shape;32;p17"/>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7"/>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7"/>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17"/>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36" name="Google Shape;36;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6"/>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26"/>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93" name="Google Shape;93;p2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7"/>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7"/>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9" name="Google Shape;99;p27"/>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0" name="Google Shape;100;p2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2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27"/>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3A3DE"/>
                </a:solidFill>
                <a:latin typeface="Arial"/>
                <a:ea typeface="Arial"/>
                <a:cs typeface="Arial"/>
                <a:sym typeface="Arial"/>
              </a:rPr>
              <a:t>“</a:t>
            </a:r>
            <a:endParaRPr/>
          </a:p>
        </p:txBody>
      </p:sp>
      <p:sp>
        <p:nvSpPr>
          <p:cNvPr id="104" name="Google Shape;104;p27"/>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3A3DE"/>
                </a:solidFill>
                <a:latin typeface="Arial"/>
                <a:ea typeface="Arial"/>
                <a:cs typeface="Arial"/>
                <a:sym typeface="Arial"/>
              </a:rPr>
              <a:t>”</a:t>
            </a:r>
            <a:endParaRPr b="0" i="0" sz="1800" u="none" cap="none" strike="noStrike">
              <a:solidFill>
                <a:srgbClr val="93A3DE"/>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8"/>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8"/>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8" name="Google Shape;108;p2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9"/>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29"/>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4" name="Google Shape;114;p29"/>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15" name="Google Shape;115;p2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29"/>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3A3DE"/>
                </a:solidFill>
                <a:latin typeface="Arial"/>
                <a:ea typeface="Arial"/>
                <a:cs typeface="Arial"/>
                <a:sym typeface="Arial"/>
              </a:rPr>
              <a:t>“</a:t>
            </a:r>
            <a:endParaRPr/>
          </a:p>
        </p:txBody>
      </p:sp>
      <p:sp>
        <p:nvSpPr>
          <p:cNvPr id="119" name="Google Shape;119;p29"/>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93A3DE"/>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0"/>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30"/>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23" name="Google Shape;123;p30"/>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24" name="Google Shape;124;p3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3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31"/>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0" name="Google Shape;130;p3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3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3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2"/>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32"/>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p3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3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3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1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42" name="Google Shape;42;p1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1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9"/>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9"/>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48" name="Google Shape;48;p1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1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0"/>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4" name="Google Shape;54;p20"/>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5" name="Google Shape;55;p2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21"/>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1" name="Google Shape;61;p21"/>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2" name="Google Shape;62;p21"/>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3" name="Google Shape;63;p21"/>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4" name="Google Shape;64;p2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4"/>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24"/>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9" name="Google Shape;79;p24"/>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80" name="Google Shape;80;p2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2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5"/>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25"/>
          <p:cNvSpPr/>
          <p:nvPr>
            <p:ph idx="2" type="pic"/>
          </p:nvPr>
        </p:nvSpPr>
        <p:spPr>
          <a:xfrm>
            <a:off x="677334" y="609600"/>
            <a:ext cx="8596800" cy="3845700"/>
          </a:xfrm>
          <a:prstGeom prst="rect">
            <a:avLst/>
          </a:prstGeom>
          <a:noFill/>
          <a:ln>
            <a:noFill/>
          </a:ln>
        </p:spPr>
      </p:sp>
      <p:sp>
        <p:nvSpPr>
          <p:cNvPr id="86" name="Google Shape;86;p25"/>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7" name="Google Shape;87;p2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2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6"/>
          <p:cNvGrpSpPr/>
          <p:nvPr/>
        </p:nvGrpSpPr>
        <p:grpSpPr>
          <a:xfrm>
            <a:off x="0" y="-8467"/>
            <a:ext cx="12192133" cy="6866580"/>
            <a:chOff x="0" y="-8467"/>
            <a:chExt cx="12192133" cy="6866580"/>
          </a:xfrm>
        </p:grpSpPr>
        <p:cxnSp>
          <p:nvCxnSpPr>
            <p:cNvPr id="7" name="Google Shape;7;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6"/>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16"/>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6"/>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1B2EB">
                <a:alpha val="69800"/>
              </a:srgbClr>
            </a:solidFill>
            <a:ln>
              <a:noFill/>
            </a:ln>
          </p:spPr>
        </p:sp>
        <p:sp>
          <p:nvSpPr>
            <p:cNvPr id="13" name="Google Shape;13;p16"/>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A3DE">
                <a:alpha val="69800"/>
              </a:srgbClr>
            </a:solidFill>
            <a:ln>
              <a:noFill/>
            </a:ln>
          </p:spPr>
        </p:sp>
        <p:sp>
          <p:nvSpPr>
            <p:cNvPr id="14" name="Google Shape;14;p16"/>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16"/>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337752" y="345637"/>
            <a:ext cx="9144000" cy="1082073"/>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IN"/>
              <a:t>Managerial Economics</a:t>
            </a:r>
            <a:endParaRPr/>
          </a:p>
        </p:txBody>
      </p:sp>
      <p:sp>
        <p:nvSpPr>
          <p:cNvPr id="144" name="Google Shape;144;p1"/>
          <p:cNvSpPr txBox="1"/>
          <p:nvPr>
            <p:ph idx="1" type="subTitle"/>
          </p:nvPr>
        </p:nvSpPr>
        <p:spPr>
          <a:xfrm>
            <a:off x="3378926" y="1514796"/>
            <a:ext cx="3994448" cy="165576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IN">
                <a:solidFill>
                  <a:schemeClr val="dk1"/>
                </a:solidFill>
              </a:rPr>
              <a:t>Apple iPhone in India – Case Study</a:t>
            </a:r>
            <a:endParaRPr/>
          </a:p>
        </p:txBody>
      </p:sp>
      <p:sp>
        <p:nvSpPr>
          <p:cNvPr id="145" name="Google Shape;145;p1"/>
          <p:cNvSpPr txBox="1"/>
          <p:nvPr/>
        </p:nvSpPr>
        <p:spPr>
          <a:xfrm>
            <a:off x="3852108" y="4573371"/>
            <a:ext cx="3268717"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Trebuchet MS"/>
                <a:ea typeface="Trebuchet MS"/>
                <a:cs typeface="Trebuchet MS"/>
                <a:sym typeface="Trebuchet MS"/>
              </a:rPr>
              <a:t>Group Members</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Arushi Gulati</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Arpit Garg</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Dinkar Walia</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Rahul Mishra</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Shilpa Sharma</a:t>
            </a:r>
            <a:endParaRPr/>
          </a:p>
          <a:p>
            <a:pPr indent="0" lvl="0" marL="0" marR="0" rtl="0" algn="ctr">
              <a:spcBef>
                <a:spcPts val="0"/>
              </a:spcBef>
              <a:spcAft>
                <a:spcPts val="0"/>
              </a:spcAft>
              <a:buNone/>
            </a:pPr>
            <a:r>
              <a:rPr b="0" i="0" lang="en-IN" sz="1400" u="none" cap="none" strike="noStrike">
                <a:solidFill>
                  <a:schemeClr val="dk1"/>
                </a:solidFill>
                <a:latin typeface="Trebuchet MS"/>
                <a:ea typeface="Trebuchet MS"/>
                <a:cs typeface="Trebuchet MS"/>
                <a:sym typeface="Trebuchet MS"/>
              </a:rPr>
              <a:t>Tushar Chitale</a:t>
            </a:r>
            <a:endParaRPr b="0" i="0" sz="14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b="0" i="0" sz="1800" u="none" cap="none" strike="noStrike">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677334" y="461575"/>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IN" sz="2400"/>
              <a:t>3. What determines monopoly power?</a:t>
            </a:r>
            <a:endParaRPr sz="2400"/>
          </a:p>
        </p:txBody>
      </p:sp>
      <p:sp>
        <p:nvSpPr>
          <p:cNvPr id="223" name="Google Shape;223;p11"/>
          <p:cNvSpPr txBox="1"/>
          <p:nvPr>
            <p:ph idx="1" type="body"/>
          </p:nvPr>
        </p:nvSpPr>
        <p:spPr>
          <a:xfrm>
            <a:off x="677334" y="1350692"/>
            <a:ext cx="8596668" cy="3880773"/>
          </a:xfrm>
          <a:prstGeom prst="rect">
            <a:avLst/>
          </a:prstGeom>
          <a:noFill/>
          <a:ln>
            <a:noFill/>
          </a:ln>
        </p:spPr>
        <p:txBody>
          <a:bodyPr anchorCtr="0" anchor="t" bIns="45700" lIns="91425" spcFirstLastPara="1" rIns="91425" wrap="square" tIns="45700">
            <a:noAutofit/>
          </a:bodyPr>
          <a:lstStyle/>
          <a:p>
            <a:pPr indent="-374650" lvl="0" marL="342900" rtl="0" algn="l">
              <a:lnSpc>
                <a:spcPct val="80000"/>
              </a:lnSpc>
              <a:spcBef>
                <a:spcPts val="0"/>
              </a:spcBef>
              <a:spcAft>
                <a:spcPts val="0"/>
              </a:spcAft>
              <a:buSzPts val="1940"/>
              <a:buChar char="►"/>
            </a:pPr>
            <a:r>
              <a:rPr lang="en-IN" sz="2300"/>
              <a:t>Determinants of Monopoly powers in a market are:-</a:t>
            </a:r>
            <a:endParaRPr sz="2300"/>
          </a:p>
          <a:p>
            <a:pPr indent="-285750" lvl="1" marL="742950" rtl="0" algn="l">
              <a:lnSpc>
                <a:spcPct val="80000"/>
              </a:lnSpc>
              <a:spcBef>
                <a:spcPts val="1000"/>
              </a:spcBef>
              <a:spcAft>
                <a:spcPts val="0"/>
              </a:spcAft>
              <a:buSzPts val="1280"/>
              <a:buChar char="►"/>
            </a:pPr>
            <a:r>
              <a:rPr lang="en-IN" sz="2100"/>
              <a:t>Existence</a:t>
            </a:r>
            <a:r>
              <a:rPr lang="en-IN" sz="2100"/>
              <a:t> of close substitutes exist in the market makes price elasticity of demand</a:t>
            </a:r>
            <a:r>
              <a:rPr lang="en-IN" sz="1900"/>
              <a:t> </a:t>
            </a:r>
            <a:r>
              <a:rPr lang="en-IN" sz="2100"/>
              <a:t>high and as a result, makes difficult for monopolies to exist.</a:t>
            </a:r>
            <a:endParaRPr sz="2100"/>
          </a:p>
          <a:p>
            <a:pPr indent="-317500" lvl="1" marL="742950" rtl="0" algn="l">
              <a:lnSpc>
                <a:spcPct val="80000"/>
              </a:lnSpc>
              <a:spcBef>
                <a:spcPts val="1000"/>
              </a:spcBef>
              <a:spcAft>
                <a:spcPts val="0"/>
              </a:spcAft>
              <a:buSzPts val="1780"/>
              <a:buChar char="►"/>
            </a:pPr>
            <a:r>
              <a:rPr lang="en-IN" sz="2100"/>
              <a:t>Existence of legal entry barriers like patents, copyrights, licenses, etc.</a:t>
            </a:r>
            <a:endParaRPr sz="2100"/>
          </a:p>
          <a:p>
            <a:pPr indent="-317500" lvl="1" marL="742950" rtl="0" algn="l">
              <a:lnSpc>
                <a:spcPct val="80000"/>
              </a:lnSpc>
              <a:spcBef>
                <a:spcPts val="1000"/>
              </a:spcBef>
              <a:spcAft>
                <a:spcPts val="0"/>
              </a:spcAft>
              <a:buSzPts val="1780"/>
              <a:buChar char="►"/>
            </a:pPr>
            <a:r>
              <a:rPr lang="en-IN" sz="2100"/>
              <a:t>Exclusive control over certain important physical and natural resource</a:t>
            </a:r>
            <a:endParaRPr sz="2100"/>
          </a:p>
          <a:p>
            <a:pPr indent="-317500" lvl="1" marL="742950" rtl="0" algn="l">
              <a:lnSpc>
                <a:spcPct val="80000"/>
              </a:lnSpc>
              <a:spcBef>
                <a:spcPts val="1000"/>
              </a:spcBef>
              <a:spcAft>
                <a:spcPts val="0"/>
              </a:spcAft>
              <a:buSzPts val="1780"/>
              <a:buChar char="►"/>
            </a:pPr>
            <a:r>
              <a:rPr lang="en-IN" sz="2100"/>
              <a:t>Advertising and brand loyalties of an established firm</a:t>
            </a:r>
            <a:endParaRPr sz="2100"/>
          </a:p>
          <a:p>
            <a:pPr indent="-204469" lvl="1" marL="742950" rtl="0" algn="l">
              <a:lnSpc>
                <a:spcPct val="80000"/>
              </a:lnSpc>
              <a:spcBef>
                <a:spcPts val="1000"/>
              </a:spcBef>
              <a:spcAft>
                <a:spcPts val="0"/>
              </a:spcAft>
              <a:buSzPts val="1280"/>
              <a:buNone/>
            </a:pPr>
            <a:r>
              <a:t/>
            </a:r>
            <a:endParaRPr sz="2100"/>
          </a:p>
          <a:p>
            <a:pPr indent="0" lvl="1" marL="457200" rtl="0" algn="l">
              <a:lnSpc>
                <a:spcPct val="80000"/>
              </a:lnSpc>
              <a:spcBef>
                <a:spcPts val="1000"/>
              </a:spcBef>
              <a:spcAft>
                <a:spcPts val="0"/>
              </a:spcAft>
              <a:buSzPts val="1280"/>
              <a:buNone/>
            </a:pPr>
            <a:r>
              <a:t/>
            </a:r>
            <a:endParaRPr sz="2100"/>
          </a:p>
          <a:p>
            <a:pPr indent="-204469" lvl="1" marL="742950" rtl="0" algn="l">
              <a:lnSpc>
                <a:spcPct val="80000"/>
              </a:lnSpc>
              <a:spcBef>
                <a:spcPts val="1000"/>
              </a:spcBef>
              <a:spcAft>
                <a:spcPts val="0"/>
              </a:spcAft>
              <a:buSzPts val="1280"/>
              <a:buNone/>
            </a:pPr>
            <a:r>
              <a:t/>
            </a:r>
            <a:endParaRPr sz="2100"/>
          </a:p>
          <a:p>
            <a:pPr indent="-204469" lvl="1" marL="742950" rtl="0" algn="l">
              <a:lnSpc>
                <a:spcPct val="80000"/>
              </a:lnSpc>
              <a:spcBef>
                <a:spcPts val="1000"/>
              </a:spcBef>
              <a:spcAft>
                <a:spcPts val="0"/>
              </a:spcAft>
              <a:buSzPts val="1280"/>
              <a:buNone/>
            </a:pPr>
            <a:r>
              <a:t/>
            </a:r>
            <a:endParaRPr sz="2100"/>
          </a:p>
          <a:p>
            <a:pPr indent="-204469" lvl="1" marL="742950" rtl="0" algn="l">
              <a:lnSpc>
                <a:spcPct val="80000"/>
              </a:lnSpc>
              <a:spcBef>
                <a:spcPts val="1000"/>
              </a:spcBef>
              <a:spcAft>
                <a:spcPts val="0"/>
              </a:spcAft>
              <a:buSzPts val="1280"/>
              <a:buNone/>
            </a:pPr>
            <a:r>
              <a:t/>
            </a:r>
            <a:endParaRPr sz="2100"/>
          </a:p>
          <a:p>
            <a:pPr indent="-204469" lvl="1" marL="742950" rtl="0" algn="l">
              <a:lnSpc>
                <a:spcPct val="80000"/>
              </a:lnSpc>
              <a:spcBef>
                <a:spcPts val="1000"/>
              </a:spcBef>
              <a:spcAft>
                <a:spcPts val="0"/>
              </a:spcAft>
              <a:buSzPts val="1280"/>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677334" y="1557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lang="en-IN" sz="2400"/>
              <a:t>4. What are the likely constraints on Apple's monopoly power in the Indian smartphone market?</a:t>
            </a:r>
            <a:endParaRPr sz="2400"/>
          </a:p>
        </p:txBody>
      </p:sp>
      <p:sp>
        <p:nvSpPr>
          <p:cNvPr id="229" name="Google Shape;229;p12"/>
          <p:cNvSpPr txBox="1"/>
          <p:nvPr>
            <p:ph idx="1" type="body"/>
          </p:nvPr>
        </p:nvSpPr>
        <p:spPr>
          <a:xfrm>
            <a:off x="677325" y="1182601"/>
            <a:ext cx="8821500" cy="4492800"/>
          </a:xfrm>
          <a:prstGeom prst="rect">
            <a:avLst/>
          </a:prstGeom>
          <a:noFill/>
          <a:ln>
            <a:noFill/>
          </a:ln>
        </p:spPr>
        <p:txBody>
          <a:bodyPr anchorCtr="0" anchor="t" bIns="45700" lIns="91425" spcFirstLastPara="1" rIns="91425" wrap="square" tIns="45700">
            <a:noAutofit/>
          </a:bodyPr>
          <a:lstStyle/>
          <a:p>
            <a:pPr indent="-330200" lvl="0" marL="342900" rtl="0" algn="l">
              <a:spcBef>
                <a:spcPts val="1000"/>
              </a:spcBef>
              <a:spcAft>
                <a:spcPts val="0"/>
              </a:spcAft>
              <a:buSzPts val="1240"/>
              <a:buChar char="►"/>
            </a:pPr>
            <a:r>
              <a:rPr lang="en-IN" sz="1600"/>
              <a:t>Growing competition due to low barriers of entry in the smart-phone market. Samsung, Micromax, Intex Technologies Ltd., Lava Technologies Ltd., and Lenovo Group Ltd. along with Chinese firms like Oppo, Vivo, and Gionee had captured significant market share in the country through marketing and retail strategies.</a:t>
            </a:r>
            <a:endParaRPr sz="1600"/>
          </a:p>
          <a:p>
            <a:pPr indent="-330200" lvl="0" marL="342900" rtl="0" algn="l">
              <a:spcBef>
                <a:spcPts val="1000"/>
              </a:spcBef>
              <a:spcAft>
                <a:spcPts val="0"/>
              </a:spcAft>
              <a:buSzPts val="1240"/>
              <a:buChar char="►"/>
            </a:pPr>
            <a:r>
              <a:rPr lang="en-IN" sz="1600"/>
              <a:t>India is a country with multiple languages. Only 1/10 Indians consider English as their first, second, or third language, and with the Indian Constitution recognizing 22 languages as official Indian languages, it was these local language speakers who represented the present and future of both internet and smart-phone adoption in India. So, Indian companies like the Indus OS are using this opportunity to create operating systems in multiple Indian languages, and these systems are being used by top Indian brands like Micromax.</a:t>
            </a:r>
            <a:endParaRPr sz="1600"/>
          </a:p>
          <a:p>
            <a:pPr indent="-330200" lvl="0" marL="342900" rtl="0" algn="l">
              <a:spcBef>
                <a:spcPts val="1000"/>
              </a:spcBef>
              <a:spcAft>
                <a:spcPts val="0"/>
              </a:spcAft>
              <a:buSzPts val="1240"/>
              <a:buChar char="►"/>
            </a:pPr>
            <a:r>
              <a:rPr lang="en-IN" sz="1600"/>
              <a:t>Low per capita income leads to high price-sensitivity of demand of Indian consumers. The average per capita income in India was $1570.00 far lower than $6894.50.</a:t>
            </a:r>
            <a:endParaRPr sz="1600"/>
          </a:p>
          <a:p>
            <a:pPr indent="-330200" lvl="0" marL="342900" rtl="0" algn="l">
              <a:spcBef>
                <a:spcPts val="1000"/>
              </a:spcBef>
              <a:spcAft>
                <a:spcPts val="0"/>
              </a:spcAft>
              <a:buSzPts val="1240"/>
              <a:buChar char="►"/>
            </a:pPr>
            <a:r>
              <a:rPr lang="en-IN" sz="1600"/>
              <a:t>Low internet penetration and limited availability LTE and/or 4G technology</a:t>
            </a:r>
            <a:endParaRPr sz="1600"/>
          </a:p>
          <a:p>
            <a:pPr indent="-330200" lvl="0" marL="342900" rtl="0" algn="l">
              <a:spcBef>
                <a:spcPts val="1000"/>
              </a:spcBef>
              <a:spcAft>
                <a:spcPts val="0"/>
              </a:spcAft>
              <a:buSzPts val="1240"/>
              <a:buChar char="►"/>
            </a:pPr>
            <a:r>
              <a:rPr lang="en-IN" sz="1600"/>
              <a:t>Government policies favoring local manufacturers and other policies not going parallel with Apple company policies</a:t>
            </a:r>
            <a:endParaRPr sz="1600"/>
          </a:p>
          <a:p>
            <a:pPr indent="-330200" lvl="0" marL="342900" rtl="0" algn="l">
              <a:spcBef>
                <a:spcPts val="1000"/>
              </a:spcBef>
              <a:spcAft>
                <a:spcPts val="0"/>
              </a:spcAft>
              <a:buSzPts val="1240"/>
              <a:buChar char="►"/>
            </a:pPr>
            <a:r>
              <a:rPr lang="en-IN" sz="1600"/>
              <a:t>Preference for Android phones which were low cost.</a:t>
            </a:r>
            <a:endParaRPr sz="1600"/>
          </a:p>
          <a:p>
            <a:pPr indent="-330200" lvl="0" marL="342900" rtl="0" algn="l">
              <a:spcBef>
                <a:spcPts val="1000"/>
              </a:spcBef>
              <a:spcAft>
                <a:spcPts val="0"/>
              </a:spcAft>
              <a:buSzPts val="1240"/>
              <a:buChar char="►"/>
            </a:pPr>
            <a:r>
              <a:rPr lang="en-IN" sz="1600"/>
              <a:t>Unfamiliarity of the Apple smart-phone brand among Indian consumers.</a:t>
            </a:r>
            <a:endParaRPr sz="1600"/>
          </a:p>
          <a:p>
            <a:pPr indent="0" lvl="0" marL="0" rtl="0" algn="l">
              <a:spcBef>
                <a:spcPts val="1000"/>
              </a:spcBef>
              <a:spcAft>
                <a:spcPts val="0"/>
              </a:spcAft>
              <a:buSzPts val="792"/>
              <a:buNone/>
            </a:pPr>
            <a:r>
              <a:t/>
            </a:r>
            <a:endParaRPr sz="1600"/>
          </a:p>
          <a:p>
            <a:pPr indent="0" lvl="0" marL="0" rtl="0" algn="l">
              <a:spcBef>
                <a:spcPts val="1000"/>
              </a:spcBef>
              <a:spcAft>
                <a:spcPts val="0"/>
              </a:spcAft>
              <a:buSzPts val="79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IN" sz="2400"/>
              <a:t>5. Does greater pricing power for the iPhone guarantee greater profits for Apple?</a:t>
            </a:r>
            <a:endParaRPr sz="2400"/>
          </a:p>
        </p:txBody>
      </p:sp>
      <p:sp>
        <p:nvSpPr>
          <p:cNvPr id="235" name="Google Shape;235;p13"/>
          <p:cNvSpPr txBox="1"/>
          <p:nvPr/>
        </p:nvSpPr>
        <p:spPr>
          <a:xfrm>
            <a:off x="803750" y="1680575"/>
            <a:ext cx="8684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solidFill>
                  <a:srgbClr val="3F3F3F"/>
                </a:solidFill>
                <a:latin typeface="Trebuchet MS"/>
                <a:ea typeface="Trebuchet MS"/>
                <a:cs typeface="Trebuchet MS"/>
                <a:sym typeface="Trebuchet MS"/>
              </a:rPr>
              <a:t>No. Higher rates helps a</a:t>
            </a:r>
            <a:r>
              <a:rPr lang="en-IN" sz="2200">
                <a:solidFill>
                  <a:srgbClr val="3F3F3F"/>
                </a:solidFill>
                <a:latin typeface="Trebuchet MS"/>
                <a:ea typeface="Trebuchet MS"/>
                <a:cs typeface="Trebuchet MS"/>
                <a:sym typeface="Trebuchet MS"/>
              </a:rPr>
              <a:t>pple to cover their overhead expenses like exchange rates, Import taxes and regional taxes etc. Also higher pricing means they have to spend more than competition on Advertising and marketing.  </a:t>
            </a:r>
            <a:endParaRPr sz="1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IN" sz="2400"/>
              <a:t>6. What explains Apple's high profitability in the global smartphone market?</a:t>
            </a:r>
            <a:endParaRPr sz="2400"/>
          </a:p>
        </p:txBody>
      </p:sp>
      <p:sp>
        <p:nvSpPr>
          <p:cNvPr id="241" name="Google Shape;241;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32740" lvl="0" marL="457200" rtl="0" algn="l">
              <a:spcBef>
                <a:spcPts val="0"/>
              </a:spcBef>
              <a:spcAft>
                <a:spcPts val="0"/>
              </a:spcAft>
              <a:buSzPts val="1640"/>
              <a:buChar char="►"/>
            </a:pPr>
            <a:r>
              <a:rPr lang="en-IN" sz="2000"/>
              <a:t>Instead of trying to reach everyone, Apple is embracing its unique  place in the Industry as more of a </a:t>
            </a:r>
            <a:r>
              <a:rPr lang="en-IN" sz="2000"/>
              <a:t>luxury</a:t>
            </a:r>
            <a:r>
              <a:rPr lang="en-IN" sz="2000"/>
              <a:t> brand.</a:t>
            </a:r>
            <a:endParaRPr sz="2000"/>
          </a:p>
          <a:p>
            <a:pPr indent="-251459" lvl="0" marL="342900" rtl="0" algn="l">
              <a:spcBef>
                <a:spcPts val="0"/>
              </a:spcBef>
              <a:spcAft>
                <a:spcPts val="0"/>
              </a:spcAft>
              <a:buSzPts val="1440"/>
              <a:buNone/>
            </a:pPr>
            <a:r>
              <a:t/>
            </a:r>
            <a:endParaRPr sz="2000"/>
          </a:p>
          <a:p>
            <a:pPr indent="-332740" lvl="0" marL="457200" rtl="0" algn="l">
              <a:spcBef>
                <a:spcPts val="0"/>
              </a:spcBef>
              <a:spcAft>
                <a:spcPts val="0"/>
              </a:spcAft>
              <a:buSzPts val="1640"/>
              <a:buChar char="►"/>
            </a:pPr>
            <a:r>
              <a:rPr lang="en-IN" sz="2000"/>
              <a:t>Apple has been </a:t>
            </a:r>
            <a:r>
              <a:rPr lang="en-IN" sz="2000"/>
              <a:t>intentionally testing price elasticity of its products in the past few years, and it has found that customers have an appetite for more expensive iPhones.</a:t>
            </a:r>
            <a:endParaRPr sz="2000"/>
          </a:p>
          <a:p>
            <a:pPr indent="0" lvl="0" marL="0" rtl="0" algn="l">
              <a:spcBef>
                <a:spcPts val="0"/>
              </a:spcBef>
              <a:spcAft>
                <a:spcPts val="0"/>
              </a:spcAft>
              <a:buNone/>
            </a:pPr>
            <a:r>
              <a:t/>
            </a:r>
            <a:endParaRPr sz="2000"/>
          </a:p>
          <a:p>
            <a:pPr indent="-332740" lvl="0" marL="457200" rtl="0" algn="l">
              <a:spcBef>
                <a:spcPts val="0"/>
              </a:spcBef>
              <a:spcAft>
                <a:spcPts val="0"/>
              </a:spcAft>
              <a:buSzPts val="1640"/>
              <a:buChar char="►"/>
            </a:pPr>
            <a:r>
              <a:rPr lang="en-IN" sz="2000"/>
              <a:t>In more mature markets like US and China, Apple’s probably trying to extract the most money and revenue for the premium brand.</a:t>
            </a:r>
            <a:endParaRPr sz="2000"/>
          </a:p>
          <a:p>
            <a:pPr indent="-251459" lvl="0" marL="342900" rtl="0" algn="l">
              <a:spcBef>
                <a:spcPts val="0"/>
              </a:spcBef>
              <a:spcAft>
                <a:spcPts val="0"/>
              </a:spcAft>
              <a:buSzPts val="1440"/>
              <a:buNone/>
            </a:pPr>
            <a:r>
              <a:t/>
            </a:r>
            <a:endParaRPr sz="2000"/>
          </a:p>
          <a:p>
            <a:pPr indent="-251459" lvl="0" marL="342900" rtl="0" algn="l">
              <a:spcBef>
                <a:spcPts val="0"/>
              </a:spcBef>
              <a:spcAft>
                <a:spcPts val="0"/>
              </a:spcAft>
              <a:buSzPts val="1440"/>
              <a:buNone/>
            </a:pPr>
            <a:r>
              <a:t/>
            </a:r>
            <a:endParaRPr sz="2000"/>
          </a:p>
          <a:p>
            <a:pPr indent="-251459" lvl="0" marL="342900" rtl="0" algn="l">
              <a:spcBef>
                <a:spcPts val="0"/>
              </a:spcBef>
              <a:spcAft>
                <a:spcPts val="0"/>
              </a:spcAft>
              <a:buSzPts val="144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IN" sz="2400"/>
              <a:t>7. What should Apple's pricing strategy be for its iPhone in India?</a:t>
            </a:r>
            <a:endParaRPr sz="2400"/>
          </a:p>
        </p:txBody>
      </p:sp>
      <p:sp>
        <p:nvSpPr>
          <p:cNvPr id="247" name="Google Shape;247;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9250" lvl="0" marL="457200" rtl="0" algn="just">
              <a:spcBef>
                <a:spcPts val="0"/>
              </a:spcBef>
              <a:spcAft>
                <a:spcPts val="0"/>
              </a:spcAft>
              <a:buSzPts val="1900"/>
              <a:buChar char="►"/>
            </a:pPr>
            <a:r>
              <a:rPr lang="en-IN" sz="1900"/>
              <a:t>Apple is already investing largely in Marketing and </a:t>
            </a:r>
            <a:r>
              <a:rPr lang="en-IN" sz="1900"/>
              <a:t>Advertising</a:t>
            </a:r>
            <a:r>
              <a:rPr lang="en-IN" sz="1900"/>
              <a:t>. Already created it’s brand in a </a:t>
            </a:r>
            <a:r>
              <a:rPr lang="en-IN" sz="1900"/>
              <a:t>Luxury and premium quality catalogue of products which helps Apple to keep the demand constant and with growing Indian economy, demand for luxury and Premium products will increase further. </a:t>
            </a:r>
            <a:endParaRPr sz="1900"/>
          </a:p>
          <a:p>
            <a:pPr indent="-349250" lvl="0" marL="457200" rtl="0" algn="just">
              <a:spcBef>
                <a:spcPts val="0"/>
              </a:spcBef>
              <a:spcAft>
                <a:spcPts val="0"/>
              </a:spcAft>
              <a:buSzPts val="1900"/>
              <a:buChar char="►"/>
            </a:pPr>
            <a:r>
              <a:rPr lang="en-IN" sz="1900"/>
              <a:t>Further higher pricing helps Apple to cover their overhead expenses like exchange rates, Import taxes and regional taxes etc</a:t>
            </a:r>
            <a:r>
              <a:rPr lang="en-IN" sz="1900"/>
              <a:t>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1091" y="2362986"/>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Calculations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idx="1" type="body"/>
          </p:nvPr>
        </p:nvSpPr>
        <p:spPr>
          <a:xfrm>
            <a:off x="657584" y="14303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Trebuchet MS"/>
              <a:buChar char="►"/>
            </a:pPr>
            <a:r>
              <a:rPr lang="en-IN"/>
              <a:t>i. Calculate price elasticity of demand and degree of monopoly power: Lerner Index = [(p - mc)/p] (I have attached ppts on how to calculate price elasticity of demand. Also, note that (i) BOM + Assembly Cost = Marginal Cost in Exhibit 2, (ii) you can calculate price elasticity of demand for each iPhone models - change in respective prices and sales across years, and also overall price elasticity for Apple iPhone across years)</a:t>
            </a:r>
            <a:endParaRPr/>
          </a:p>
          <a:p>
            <a:pPr indent="0" lvl="0" marL="342900" rtl="0" algn="l">
              <a:spcBef>
                <a:spcPts val="0"/>
              </a:spcBef>
              <a:spcAft>
                <a:spcPts val="0"/>
              </a:spcAft>
              <a:buNone/>
            </a:pPr>
            <a:r>
              <a:t/>
            </a:r>
            <a:endParaRPr/>
          </a:p>
          <a:p>
            <a:pPr indent="-342900" lvl="0" marL="342900" rtl="0" algn="l">
              <a:spcBef>
                <a:spcPts val="0"/>
              </a:spcBef>
              <a:spcAft>
                <a:spcPts val="0"/>
              </a:spcAft>
              <a:buSzPts val="1440"/>
              <a:buChar char="►"/>
            </a:pPr>
            <a:r>
              <a:rPr lang="en-IN"/>
              <a:t>ii. </a:t>
            </a:r>
            <a:r>
              <a:rPr lang="en-IN">
                <a:solidFill>
                  <a:srgbClr val="222222"/>
                </a:solidFill>
                <a:highlight>
                  <a:srgbClr val="FFFFFF"/>
                </a:highlight>
              </a:rPr>
              <a:t>Evaluate how monopoly power is related to price elasticity of demand</a:t>
            </a:r>
            <a:endParaRPr sz="2500"/>
          </a:p>
        </p:txBody>
      </p:sp>
      <p:sp>
        <p:nvSpPr>
          <p:cNvPr id="156" name="Google Shape;156;p3"/>
          <p:cNvSpPr txBox="1"/>
          <p:nvPr>
            <p:ph type="title"/>
          </p:nvPr>
        </p:nvSpPr>
        <p:spPr>
          <a:xfrm>
            <a:off x="786530" y="283869"/>
            <a:ext cx="8581308" cy="97745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Trebuchet MS"/>
              <a:buNone/>
            </a:pPr>
            <a:r>
              <a:rPr lang="en-IN" sz="4100">
                <a:solidFill>
                  <a:schemeClr val="accent1"/>
                </a:solidFill>
                <a:latin typeface="Trebuchet MS"/>
                <a:ea typeface="Trebuchet MS"/>
                <a:cs typeface="Trebuchet MS"/>
                <a:sym typeface="Trebuchet MS"/>
              </a:rPr>
              <a:t>Price Elasticity of Demand &amp; Monopoly Power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grpSp>
        <p:nvGrpSpPr>
          <p:cNvPr id="161" name="Google Shape;161;p4"/>
          <p:cNvGrpSpPr/>
          <p:nvPr/>
        </p:nvGrpSpPr>
        <p:grpSpPr>
          <a:xfrm>
            <a:off x="0" y="-8467"/>
            <a:ext cx="12192000" cy="6866467"/>
            <a:chOff x="0" y="-8467"/>
            <a:chExt cx="12192000" cy="6866467"/>
          </a:xfrm>
        </p:grpSpPr>
        <p:cxnSp>
          <p:nvCxnSpPr>
            <p:cNvPr id="162" name="Google Shape;162;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63" name="Google Shape;163;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64" name="Google Shape;164;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65" name="Google Shape;165;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6" name="Google Shape;166;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1B2EB">
                <a:alpha val="69803"/>
              </a:srgbClr>
            </a:solidFill>
            <a:ln>
              <a:noFill/>
            </a:ln>
          </p:spPr>
        </p:sp>
        <p:sp>
          <p:nvSpPr>
            <p:cNvPr id="168" name="Google Shape;168;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A3DE">
                <a:alpha val="69803"/>
              </a:srgbClr>
            </a:solidFill>
            <a:ln>
              <a:noFill/>
            </a:ln>
          </p:spPr>
        </p:sp>
        <p:sp>
          <p:nvSpPr>
            <p:cNvPr id="169" name="Google Shape;169;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0" name="Google Shape;170;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4"/>
          <p:cNvSpPr txBox="1"/>
          <p:nvPr>
            <p:ph type="title"/>
          </p:nvPr>
        </p:nvSpPr>
        <p:spPr>
          <a:xfrm>
            <a:off x="786530" y="283869"/>
            <a:ext cx="8581308" cy="97745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Trebuchet MS"/>
              <a:buNone/>
            </a:pPr>
            <a:r>
              <a:rPr lang="en-IN" sz="4100">
                <a:solidFill>
                  <a:schemeClr val="accent1"/>
                </a:solidFill>
                <a:latin typeface="Trebuchet MS"/>
                <a:ea typeface="Trebuchet MS"/>
                <a:cs typeface="Trebuchet MS"/>
                <a:sym typeface="Trebuchet MS"/>
              </a:rPr>
              <a:t>Price Elasticity of Demand &amp; Monopoly Power</a:t>
            </a:r>
            <a:endParaRPr/>
          </a:p>
        </p:txBody>
      </p:sp>
      <p:sp>
        <p:nvSpPr>
          <p:cNvPr id="173" name="Google Shape;173;p4"/>
          <p:cNvSpPr/>
          <p:nvPr/>
        </p:nvSpPr>
        <p:spPr>
          <a:xfrm rot="10800000">
            <a:off x="3174" y="1270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4" name="Google Shape;174;p4"/>
          <p:cNvGraphicFramePr/>
          <p:nvPr/>
        </p:nvGraphicFramePr>
        <p:xfrm>
          <a:off x="1625954" y="1261320"/>
          <a:ext cx="3000000" cy="3000000"/>
        </p:xfrm>
        <a:graphic>
          <a:graphicData uri="http://schemas.openxmlformats.org/drawingml/2006/table">
            <a:tbl>
              <a:tblPr bandRow="1" firstRow="1">
                <a:noFill/>
                <a:tableStyleId>{C4B250DC-E5FD-4EBC-8059-E665552C3A65}</a:tableStyleId>
              </a:tblPr>
              <a:tblGrid>
                <a:gridCol w="711350"/>
                <a:gridCol w="1660325"/>
                <a:gridCol w="854150"/>
                <a:gridCol w="1535550"/>
                <a:gridCol w="1785100"/>
              </a:tblGrid>
              <a:tr h="225750">
                <a:tc>
                  <a:txBody>
                    <a:bodyPr/>
                    <a:lstStyle/>
                    <a:p>
                      <a:pPr indent="0" lvl="0" marL="0" marR="0" rtl="0" algn="r">
                        <a:spcBef>
                          <a:spcPts val="0"/>
                        </a:spcBef>
                        <a:spcAft>
                          <a:spcPts val="0"/>
                        </a:spcAft>
                        <a:buNone/>
                      </a:pPr>
                      <a:r>
                        <a:rPr b="0" lang="en-IN" sz="1200" u="none" cap="none" strike="noStrike">
                          <a:solidFill>
                            <a:schemeClr val="dk1"/>
                          </a:solidFill>
                        </a:rPr>
                        <a:t>Year </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r">
                        <a:spcBef>
                          <a:spcPts val="0"/>
                        </a:spcBef>
                        <a:spcAft>
                          <a:spcPts val="0"/>
                        </a:spcAft>
                        <a:buNone/>
                      </a:pPr>
                      <a:r>
                        <a:rPr b="0" lang="en-IN" sz="1200" u="none" cap="none" strike="noStrike">
                          <a:solidFill>
                            <a:schemeClr val="dk1"/>
                          </a:solidFill>
                        </a:rPr>
                        <a:t>Model</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r">
                        <a:spcBef>
                          <a:spcPts val="0"/>
                        </a:spcBef>
                        <a:spcAft>
                          <a:spcPts val="0"/>
                        </a:spcAft>
                        <a:buNone/>
                      </a:pPr>
                      <a:r>
                        <a:rPr b="0" lang="en-IN" sz="1200" u="none" cap="none" strike="noStrike">
                          <a:solidFill>
                            <a:schemeClr val="dk1"/>
                          </a:solidFill>
                        </a:rPr>
                        <a:t>Full Price</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r">
                        <a:spcBef>
                          <a:spcPts val="0"/>
                        </a:spcBef>
                        <a:spcAft>
                          <a:spcPts val="0"/>
                        </a:spcAft>
                        <a:buNone/>
                      </a:pPr>
                      <a:r>
                        <a:rPr b="0" lang="en-IN" sz="1200" u="none" cap="none" strike="noStrike">
                          <a:solidFill>
                            <a:schemeClr val="dk1"/>
                          </a:solidFill>
                        </a:rPr>
                        <a:t>BOM Cost/Unit</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r">
                        <a:spcBef>
                          <a:spcPts val="0"/>
                        </a:spcBef>
                        <a:spcAft>
                          <a:spcPts val="0"/>
                        </a:spcAft>
                        <a:buNone/>
                      </a:pPr>
                      <a:r>
                        <a:rPr b="0" lang="en-IN" sz="1200" u="none" cap="none" strike="noStrike">
                          <a:solidFill>
                            <a:schemeClr val="dk1"/>
                          </a:solidFill>
                        </a:rPr>
                        <a:t>Lerner's index</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2007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4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499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207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0.585170341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2007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8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599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227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0.621035058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2008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3G 8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599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180.83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0.698113523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2009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3GS 16GB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599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178.96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0.701235392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2010</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4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599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195.51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0.67360601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4S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649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196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0.697996918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4S 32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749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215</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0.712950601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4S 64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849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254</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0.700824499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5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649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207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0.681047766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5 32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749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209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0.720961282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5 64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849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230</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0.729093051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5S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649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198.7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0.693836672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5S 32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749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208.1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0.722162884</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5S 64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849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218.3</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0.742873969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2014</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6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649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200.6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0.690909091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2014</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6 Plus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749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220.1</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0.706141522</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2015</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6S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650</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216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0.667692308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2015</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6S Plus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749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236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0.684913218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SE 16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399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160</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0.598997494</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5750">
                <a:tc>
                  <a:txBody>
                    <a:bodyPr/>
                    <a:lstStyle/>
                    <a:p>
                      <a:pPr indent="0" lvl="0" marL="0" marR="0" rtl="0" algn="r">
                        <a:spcBef>
                          <a:spcPts val="0"/>
                        </a:spcBef>
                        <a:spcAft>
                          <a:spcPts val="0"/>
                        </a:spcAft>
                        <a:buNone/>
                      </a:pPr>
                      <a:r>
                        <a:rPr lang="en-IN" sz="1200" u="none" cap="none" strike="noStrike">
                          <a:solidFill>
                            <a:schemeClr val="dk1"/>
                          </a:solidFill>
                        </a:rPr>
                        <a:t>2016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iPhone SE 64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499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170</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r">
                        <a:spcBef>
                          <a:spcPts val="0"/>
                        </a:spcBef>
                        <a:spcAft>
                          <a:spcPts val="0"/>
                        </a:spcAft>
                        <a:buNone/>
                      </a:pPr>
                      <a:r>
                        <a:rPr lang="en-IN" sz="1200" u="none" cap="none" strike="noStrike">
                          <a:solidFill>
                            <a:schemeClr val="dk1"/>
                          </a:solidFill>
                        </a:rPr>
                        <a:t>0.659318637</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25750">
                <a:tc>
                  <a:txBody>
                    <a:bodyPr/>
                    <a:lstStyle/>
                    <a:p>
                      <a:pPr indent="0" lvl="0" marL="0" marR="0" rtl="0" algn="r">
                        <a:spcBef>
                          <a:spcPts val="0"/>
                        </a:spcBef>
                        <a:spcAft>
                          <a:spcPts val="0"/>
                        </a:spcAft>
                        <a:buNone/>
                      </a:pPr>
                      <a:r>
                        <a:rPr lang="en-IN" sz="1200" u="none" cap="none" strike="noStrike">
                          <a:solidFill>
                            <a:schemeClr val="dk1"/>
                          </a:solidFill>
                        </a:rPr>
                        <a:t>2016</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iPhone 7 32 GB</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649</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224.8</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chemeClr val="dk1"/>
                          </a:solidFill>
                        </a:rPr>
                        <a:t>0.653620955</a:t>
                      </a:r>
                      <a:endParaRPr b="0" i="0" sz="1200" u="none" cap="none" strike="noStrike">
                        <a:solidFill>
                          <a:schemeClr val="dk1"/>
                        </a:solidFill>
                        <a:latin typeface="Calibri"/>
                        <a:ea typeface="Calibri"/>
                        <a:cs typeface="Calibri"/>
                        <a:sym typeface="Calibri"/>
                      </a:endParaRPr>
                    </a:p>
                  </a:txBody>
                  <a:tcPr marT="34650" marB="34650" marR="300" marL="23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grpSp>
        <p:nvGrpSpPr>
          <p:cNvPr id="179" name="Google Shape;179;p5"/>
          <p:cNvGrpSpPr/>
          <p:nvPr/>
        </p:nvGrpSpPr>
        <p:grpSpPr>
          <a:xfrm>
            <a:off x="49350" y="-4229"/>
            <a:ext cx="12192000" cy="6866467"/>
            <a:chOff x="0" y="-8467"/>
            <a:chExt cx="12192000" cy="6866467"/>
          </a:xfrm>
        </p:grpSpPr>
        <p:cxnSp>
          <p:nvCxnSpPr>
            <p:cNvPr id="180" name="Google Shape;180;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81" name="Google Shape;181;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82" name="Google Shape;182;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3" name="Google Shape;183;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4" name="Google Shape;184;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1B2EB">
                <a:alpha val="69803"/>
              </a:srgbClr>
            </a:solidFill>
            <a:ln>
              <a:noFill/>
            </a:ln>
          </p:spPr>
        </p:sp>
        <p:sp>
          <p:nvSpPr>
            <p:cNvPr id="186" name="Google Shape;186;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A3DE">
                <a:alpha val="69803"/>
              </a:srgbClr>
            </a:solidFill>
            <a:ln>
              <a:noFill/>
            </a:ln>
          </p:spPr>
        </p:sp>
        <p:sp>
          <p:nvSpPr>
            <p:cNvPr id="187" name="Google Shape;187;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8" name="Google Shape;188;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5"/>
          <p:cNvSpPr txBox="1"/>
          <p:nvPr>
            <p:ph type="title"/>
          </p:nvPr>
        </p:nvSpPr>
        <p:spPr>
          <a:xfrm>
            <a:off x="752262" y="159207"/>
            <a:ext cx="8288100" cy="109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Trebuchet MS"/>
              <a:buNone/>
            </a:pPr>
            <a:r>
              <a:rPr lang="en-IN">
                <a:solidFill>
                  <a:schemeClr val="accent1"/>
                </a:solidFill>
                <a:latin typeface="Trebuchet MS"/>
                <a:ea typeface="Trebuchet MS"/>
                <a:cs typeface="Trebuchet MS"/>
                <a:sym typeface="Trebuchet MS"/>
              </a:rPr>
              <a:t>Price Elasticity of Demand &amp; Monopoly Power</a:t>
            </a:r>
            <a:endParaRPr/>
          </a:p>
        </p:txBody>
      </p:sp>
      <p:graphicFrame>
        <p:nvGraphicFramePr>
          <p:cNvPr id="191" name="Google Shape;191;p5"/>
          <p:cNvGraphicFramePr/>
          <p:nvPr/>
        </p:nvGraphicFramePr>
        <p:xfrm>
          <a:off x="421298" y="1347069"/>
          <a:ext cx="3000000" cy="3000000"/>
        </p:xfrm>
        <a:graphic>
          <a:graphicData uri="http://schemas.openxmlformats.org/drawingml/2006/table">
            <a:tbl>
              <a:tblPr bandRow="1" firstRow="1">
                <a:noFill/>
                <a:tableStyleId>{C4B250DC-E5FD-4EBC-8059-E665552C3A65}</a:tableStyleId>
              </a:tblPr>
              <a:tblGrid>
                <a:gridCol w="493825"/>
                <a:gridCol w="1248025"/>
                <a:gridCol w="566050"/>
                <a:gridCol w="687975"/>
                <a:gridCol w="966650"/>
                <a:gridCol w="722800"/>
                <a:gridCol w="1039250"/>
                <a:gridCol w="1050800"/>
                <a:gridCol w="1320125"/>
                <a:gridCol w="1323325"/>
              </a:tblGrid>
              <a:tr h="346275">
                <a:tc>
                  <a:txBody>
                    <a:bodyPr/>
                    <a:lstStyle/>
                    <a:p>
                      <a:pPr indent="0" lvl="0" marL="0" marR="0" rtl="0" algn="ctr">
                        <a:spcBef>
                          <a:spcPts val="0"/>
                        </a:spcBef>
                        <a:spcAft>
                          <a:spcPts val="0"/>
                        </a:spcAft>
                        <a:buNone/>
                      </a:pPr>
                      <a:r>
                        <a:rPr b="1" lang="en-IN" sz="1200" u="none" cap="none" strike="noStrike">
                          <a:solidFill>
                            <a:srgbClr val="3F3F3F"/>
                          </a:solidFill>
                        </a:rPr>
                        <a:t>Year </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Model</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Unit Sales</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Change in Q</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%change in Quantity</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Revenue (billions)</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Price</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Change in P</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%change in Price</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marR="0" rtl="0" algn="l">
                        <a:spcBef>
                          <a:spcPts val="0"/>
                        </a:spcBef>
                        <a:spcAft>
                          <a:spcPts val="0"/>
                        </a:spcAft>
                        <a:buNone/>
                      </a:pPr>
                      <a:r>
                        <a:rPr b="1" lang="en-IN" sz="1200" u="none" cap="none" strike="noStrike">
                          <a:solidFill>
                            <a:srgbClr val="3F3F3F"/>
                          </a:solidFill>
                        </a:rPr>
                        <a:t>Price Elasticity</a:t>
                      </a:r>
                      <a:endParaRPr b="1"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2007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rPr lang="en-IN" sz="1200" u="none" cap="none" strike="noStrike">
                          <a:solidFill>
                            <a:srgbClr val="3F3F3F"/>
                          </a:solidFill>
                        </a:rPr>
                        <a:t>iPhone 4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1.39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431.6546763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2008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200" u="none" cap="none" strike="noStrike">
                          <a:solidFill>
                            <a:srgbClr val="3F3F3F"/>
                          </a:solidFill>
                        </a:rPr>
                        <a:t>iPhone 3G 8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11.63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10.24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1.57296467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576.0963027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144.4416264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0.286661347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5.487187888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275">
                <a:tc>
                  <a:txBody>
                    <a:bodyPr/>
                    <a:lstStyle/>
                    <a:p>
                      <a:pPr indent="0" lvl="0" marL="0" marR="0" rtl="0" algn="ctr">
                        <a:spcBef>
                          <a:spcPts val="0"/>
                        </a:spcBef>
                        <a:spcAft>
                          <a:spcPts val="0"/>
                        </a:spcAft>
                        <a:buNone/>
                      </a:pPr>
                      <a:r>
                        <a:rPr lang="en-IN" sz="1200" u="none" cap="none" strike="noStrike">
                          <a:solidFill>
                            <a:srgbClr val="3F3F3F"/>
                          </a:solidFill>
                        </a:rPr>
                        <a:t>2009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rPr lang="en-IN" sz="1200" u="none" cap="none" strike="noStrike">
                          <a:solidFill>
                            <a:srgbClr val="3F3F3F"/>
                          </a:solidFill>
                        </a:rPr>
                        <a:t>iPhone 3GS 16GB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20.73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9.1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0.562422744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13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627.1104679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51.01416526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0.084797005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6.632577935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2010</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200" u="none" cap="none" strike="noStrike">
                          <a:solidFill>
                            <a:srgbClr val="3F3F3F"/>
                          </a:solidFill>
                        </a:rPr>
                        <a:t>iPhone 4 16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39.99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19.26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0.634387352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25.2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630.1575394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3.047071464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0.004847131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130.8789326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275">
                <a:tc>
                  <a:txBody>
                    <a:bodyPr/>
                    <a:lstStyle/>
                    <a:p>
                      <a:pPr indent="0" lvl="0" marL="0" marR="0" rtl="0" algn="ctr">
                        <a:spcBef>
                          <a:spcPts val="0"/>
                        </a:spcBef>
                        <a:spcAft>
                          <a:spcPts val="0"/>
                        </a:spcAft>
                        <a:buNone/>
                      </a:pPr>
                      <a:r>
                        <a:rPr lang="en-IN" sz="1200" u="none" cap="none" strike="noStrike">
                          <a:solidFill>
                            <a:srgbClr val="3F3F3F"/>
                          </a:solidFill>
                        </a:rPr>
                        <a:t>2011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rPr lang="en-IN" sz="1200" u="none" cap="none" strike="noStrike">
                          <a:solidFill>
                            <a:srgbClr val="3F3F3F"/>
                          </a:solidFill>
                        </a:rPr>
                        <a:t>iPhone 4S 64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72.29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32.3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0.575347346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46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636.3259095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6.168370146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0.009740941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59.06486428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2012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200" u="none" cap="none" strike="noStrike">
                          <a:solidFill>
                            <a:srgbClr val="3F3F3F"/>
                          </a:solidFill>
                        </a:rPr>
                        <a:t>iPhone 5 64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125.05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52.76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0.534711665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78.7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629.3482607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-6.977648835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-0.01102598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-48.495615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275">
                <a:tc>
                  <a:txBody>
                    <a:bodyPr/>
                    <a:lstStyle/>
                    <a:p>
                      <a:pPr indent="0" lvl="0" marL="0" marR="0" rtl="0" algn="ctr">
                        <a:spcBef>
                          <a:spcPts val="0"/>
                        </a:spcBef>
                        <a:spcAft>
                          <a:spcPts val="0"/>
                        </a:spcAft>
                        <a:buNone/>
                      </a:pPr>
                      <a:r>
                        <a:rPr lang="en-IN" sz="1200" u="none" cap="none" strike="noStrike">
                          <a:solidFill>
                            <a:srgbClr val="3F3F3F"/>
                          </a:solidFill>
                        </a:rPr>
                        <a:t>2013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rPr lang="en-IN" sz="1200" u="none" cap="none" strike="noStrike">
                          <a:solidFill>
                            <a:srgbClr val="3F3F3F"/>
                          </a:solidFill>
                        </a:rPr>
                        <a:t>iPhone 5S 16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150.26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25.21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0.183139007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91.3</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607.61347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-21.73479071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-0.03514222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-5.21136702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2014</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200" u="none" cap="none" strike="noStrike">
                          <a:solidFill>
                            <a:srgbClr val="3F3F3F"/>
                          </a:solidFill>
                        </a:rPr>
                        <a:t>iPhone 6 16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169.22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18.96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0.118692876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102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602.7656305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-4.847839445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-0.008010448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-14.81725808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275">
                <a:tc>
                  <a:txBody>
                    <a:bodyPr/>
                    <a:lstStyle/>
                    <a:p>
                      <a:pPr indent="0" lvl="0" marL="0" marR="0" rtl="0" algn="ctr">
                        <a:spcBef>
                          <a:spcPts val="0"/>
                        </a:spcBef>
                        <a:spcAft>
                          <a:spcPts val="0"/>
                        </a:spcAft>
                        <a:buNone/>
                      </a:pPr>
                      <a:r>
                        <a:rPr lang="en-IN" sz="1200" u="none" cap="none" strike="noStrike">
                          <a:solidFill>
                            <a:srgbClr val="3F3F3F"/>
                          </a:solidFill>
                        </a:rPr>
                        <a:t>2015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l">
                        <a:spcBef>
                          <a:spcPts val="0"/>
                        </a:spcBef>
                        <a:spcAft>
                          <a:spcPts val="0"/>
                        </a:spcAft>
                        <a:buNone/>
                      </a:pPr>
                      <a:r>
                        <a:rPr lang="en-IN" sz="1200" u="none" cap="none" strike="noStrike">
                          <a:solidFill>
                            <a:srgbClr val="3F3F3F"/>
                          </a:solidFill>
                        </a:rPr>
                        <a:t>iPhone 6S 16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231.22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0.309659375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155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670.3572355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67.59160499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0.106182375</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c>
                  <a:txBody>
                    <a:bodyPr/>
                    <a:lstStyle/>
                    <a:p>
                      <a:pPr indent="0" lvl="0" marL="0" marR="0" rtl="0" algn="r">
                        <a:spcBef>
                          <a:spcPts val="0"/>
                        </a:spcBef>
                        <a:spcAft>
                          <a:spcPts val="0"/>
                        </a:spcAft>
                        <a:buNone/>
                      </a:pPr>
                      <a:r>
                        <a:rPr lang="en-IN" sz="1200" u="none" cap="none" strike="noStrike">
                          <a:solidFill>
                            <a:srgbClr val="3F3F3F"/>
                          </a:solidFill>
                        </a:rPr>
                        <a:t>2.916297302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EDC">
                        <a:alpha val="20000"/>
                      </a:srgbClr>
                    </a:solidFill>
                  </a:tcPr>
                </a:tc>
              </a:tr>
              <a:tr h="346275">
                <a:tc>
                  <a:txBody>
                    <a:bodyPr/>
                    <a:lstStyle/>
                    <a:p>
                      <a:pPr indent="0" lvl="0" marL="0" marR="0" rtl="0" algn="ctr">
                        <a:spcBef>
                          <a:spcPts val="0"/>
                        </a:spcBef>
                        <a:spcAft>
                          <a:spcPts val="0"/>
                        </a:spcAft>
                        <a:buNone/>
                      </a:pPr>
                      <a:r>
                        <a:rPr lang="en-IN" sz="1200" u="none" cap="none" strike="noStrike">
                          <a:solidFill>
                            <a:srgbClr val="3F3F3F"/>
                          </a:solidFill>
                        </a:rPr>
                        <a:t>2016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200" u="none" cap="none" strike="noStrike">
                          <a:solidFill>
                            <a:srgbClr val="3F3F3F"/>
                          </a:solidFill>
                        </a:rPr>
                        <a:t>iPhone SE 16 GB</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211.8</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-19.42</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-0.087670986</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136.7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645.4202077</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-24.93702779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-0.037904629</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200" u="none" cap="none" strike="noStrike">
                          <a:solidFill>
                            <a:srgbClr val="3F3F3F"/>
                          </a:solidFill>
                        </a:rPr>
                        <a:t>2.312936131</a:t>
                      </a:r>
                      <a:endParaRPr b="0" i="0" sz="1200" u="none" cap="none" strike="noStrike">
                        <a:solidFill>
                          <a:srgbClr val="3F3F3F"/>
                        </a:solidFill>
                        <a:latin typeface="Calibri"/>
                        <a:ea typeface="Calibri"/>
                        <a:cs typeface="Calibri"/>
                        <a:sym typeface="Calibri"/>
                      </a:endParaRPr>
                    </a:p>
                  </a:txBody>
                  <a:tcPr marT="38800" marB="38800" marR="2750" marL="77600"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6"/>
          <p:cNvGraphicFramePr/>
          <p:nvPr/>
        </p:nvGraphicFramePr>
        <p:xfrm>
          <a:off x="226710" y="1303460"/>
          <a:ext cx="5079900" cy="2857500"/>
        </p:xfrm>
        <a:graphic>
          <a:graphicData uri="http://schemas.openxmlformats.org/drawingml/2006/chart">
            <c:chart r:id="rId3"/>
          </a:graphicData>
        </a:graphic>
      </p:graphicFrame>
      <p:graphicFrame>
        <p:nvGraphicFramePr>
          <p:cNvPr id="197" name="Google Shape;197;p6"/>
          <p:cNvGraphicFramePr/>
          <p:nvPr/>
        </p:nvGraphicFramePr>
        <p:xfrm>
          <a:off x="5799865" y="1345190"/>
          <a:ext cx="5079900" cy="2857500"/>
        </p:xfrm>
        <a:graphic>
          <a:graphicData uri="http://schemas.openxmlformats.org/drawingml/2006/chart">
            <c:chart r:id="rId4"/>
          </a:graphicData>
        </a:graphic>
      </p:graphicFrame>
      <p:sp>
        <p:nvSpPr>
          <p:cNvPr id="198" name="Google Shape;198;p6"/>
          <p:cNvSpPr txBox="1"/>
          <p:nvPr>
            <p:ph type="title"/>
          </p:nvPr>
        </p:nvSpPr>
        <p:spPr>
          <a:xfrm>
            <a:off x="643712" y="159207"/>
            <a:ext cx="8288032" cy="10963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Trebuchet MS"/>
              <a:buNone/>
            </a:pPr>
            <a:r>
              <a:rPr lang="en-IN">
                <a:solidFill>
                  <a:schemeClr val="accent1"/>
                </a:solidFill>
                <a:latin typeface="Trebuchet MS"/>
                <a:ea typeface="Trebuchet MS"/>
                <a:cs typeface="Trebuchet MS"/>
                <a:sym typeface="Trebuchet MS"/>
              </a:rPr>
              <a:t>Price Elasticity of Demand &amp; Monopoly 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336925" y="86625"/>
            <a:ext cx="8596800" cy="791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Pricing Strategy of Apple iPhone</a:t>
            </a:r>
            <a:endParaRPr/>
          </a:p>
        </p:txBody>
      </p:sp>
      <p:sp>
        <p:nvSpPr>
          <p:cNvPr id="204" name="Google Shape;204;p8"/>
          <p:cNvSpPr txBox="1"/>
          <p:nvPr>
            <p:ph idx="1" type="body"/>
          </p:nvPr>
        </p:nvSpPr>
        <p:spPr>
          <a:xfrm>
            <a:off x="336923" y="796350"/>
            <a:ext cx="4833600" cy="388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iii. Evaluate the pricing strategy of Apple and what Apple should do (technology) to sustain pricing power!!</a:t>
            </a:r>
            <a:endParaRPr/>
          </a:p>
          <a:p>
            <a:pPr indent="-313690" lvl="0" marL="457200" rtl="0" algn="l">
              <a:spcBef>
                <a:spcPts val="1000"/>
              </a:spcBef>
              <a:spcAft>
                <a:spcPts val="0"/>
              </a:spcAft>
              <a:buSzPts val="1340"/>
              <a:buChar char="►"/>
            </a:pPr>
            <a:r>
              <a:rPr lang="en-IN" sz="1700"/>
              <a:t>Apple always charged iPhone at a higher price and kept it’s Production cost low.</a:t>
            </a:r>
            <a:endParaRPr sz="1700"/>
          </a:p>
          <a:p>
            <a:pPr indent="-336550" lvl="0" marL="457200" rtl="0" algn="l">
              <a:spcBef>
                <a:spcPts val="0"/>
              </a:spcBef>
              <a:spcAft>
                <a:spcPts val="0"/>
              </a:spcAft>
              <a:buSzPts val="1700"/>
              <a:buChar char="►"/>
            </a:pPr>
            <a:r>
              <a:rPr lang="en-IN" sz="1700"/>
              <a:t>Apple should continue to sell at premium price with exclusive benefits</a:t>
            </a:r>
            <a:endParaRPr sz="1700"/>
          </a:p>
        </p:txBody>
      </p:sp>
      <p:graphicFrame>
        <p:nvGraphicFramePr>
          <p:cNvPr id="205" name="Google Shape;205;p8"/>
          <p:cNvGraphicFramePr/>
          <p:nvPr/>
        </p:nvGraphicFramePr>
        <p:xfrm>
          <a:off x="5229350" y="663850"/>
          <a:ext cx="3000000" cy="3000000"/>
        </p:xfrm>
        <a:graphic>
          <a:graphicData uri="http://schemas.openxmlformats.org/drawingml/2006/table">
            <a:tbl>
              <a:tblPr>
                <a:noFill/>
                <a:tableStyleId>{66386C3D-7842-4FFD-A21B-BB333D167F6E}</a:tableStyleId>
              </a:tblPr>
              <a:tblGrid>
                <a:gridCol w="854875"/>
                <a:gridCol w="1670000"/>
                <a:gridCol w="874775"/>
                <a:gridCol w="1252500"/>
                <a:gridCol w="1839000"/>
              </a:tblGrid>
              <a:tr h="196250">
                <a:tc>
                  <a:txBody>
                    <a:bodyPr/>
                    <a:lstStyle/>
                    <a:p>
                      <a:pPr indent="0" lvl="0" marL="0" rtl="0" algn="r">
                        <a:spcBef>
                          <a:spcPts val="0"/>
                        </a:spcBef>
                        <a:spcAft>
                          <a:spcPts val="0"/>
                        </a:spcAft>
                        <a:buNone/>
                      </a:pPr>
                      <a:r>
                        <a:rPr b="1" lang="en-IN" sz="1000">
                          <a:latin typeface="Calibri"/>
                          <a:ea typeface="Calibri"/>
                          <a:cs typeface="Calibri"/>
                          <a:sym typeface="Calibri"/>
                        </a:rPr>
                        <a:t>Year </a:t>
                      </a:r>
                      <a:endParaRPr b="1"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IN" sz="1000">
                          <a:latin typeface="Calibri"/>
                          <a:ea typeface="Calibri"/>
                          <a:cs typeface="Calibri"/>
                          <a:sym typeface="Calibri"/>
                        </a:rPr>
                        <a:t>Model</a:t>
                      </a:r>
                      <a:endParaRPr b="1"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IN" sz="1000">
                          <a:latin typeface="Calibri"/>
                          <a:ea typeface="Calibri"/>
                          <a:cs typeface="Calibri"/>
                          <a:sym typeface="Calibri"/>
                        </a:rPr>
                        <a:t>Full Price</a:t>
                      </a:r>
                      <a:endParaRPr b="1"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b="1" lang="en-IN" sz="1000">
                          <a:latin typeface="Calibri"/>
                          <a:ea typeface="Calibri"/>
                          <a:cs typeface="Calibri"/>
                          <a:sym typeface="Calibri"/>
                        </a:rPr>
                        <a:t>BOM Cost/Unit</a:t>
                      </a:r>
                      <a:endParaRPr b="1"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b="1" lang="en-IN" sz="1000">
                          <a:latin typeface="Calibri"/>
                          <a:ea typeface="Calibri"/>
                          <a:cs typeface="Calibri"/>
                          <a:sym typeface="Calibri"/>
                        </a:rPr>
                        <a:t>Profit</a:t>
                      </a:r>
                      <a:endParaRPr b="1"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2007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4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292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2007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8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227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372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2008</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3G 8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180.83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418.17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2009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3GS 16GB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178.96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420.04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4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195.51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403.49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4S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196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453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4S 32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749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215</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534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4S 64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849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254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595</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442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 32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749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540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 64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849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230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619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5S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198.7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450.3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5S 32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749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208.1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540.9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5S 64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849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218.3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630.7</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6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200.6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448.4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6 Plus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749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220.1</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528.9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2015</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6S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650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216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434</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2015</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6S Plus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749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236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513</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SE 16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399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160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239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SE 64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499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170</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329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16150">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2016</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IN" sz="1000">
                          <a:latin typeface="Calibri"/>
                          <a:ea typeface="Calibri"/>
                          <a:cs typeface="Calibri"/>
                          <a:sym typeface="Calibri"/>
                        </a:rPr>
                        <a:t>iPhone 7 32 GB</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649</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224.8</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IN" sz="1000">
                          <a:latin typeface="Calibri"/>
                          <a:ea typeface="Calibri"/>
                          <a:cs typeface="Calibri"/>
                          <a:sym typeface="Calibri"/>
                        </a:rPr>
                        <a:t>424.2</a:t>
                      </a:r>
                      <a:endParaRPr sz="1000">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IN" sz="2400"/>
              <a:t>1.How can one assess the degree of monopoly power enjoyed by a firm in an industry?</a:t>
            </a:r>
            <a:endParaRPr sz="2400"/>
          </a:p>
        </p:txBody>
      </p:sp>
      <p:sp>
        <p:nvSpPr>
          <p:cNvPr id="211" name="Google Shape;211;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The degree of monopoly power enjoyed by a firm in an industry can be assessed by the ability of a firm to charge a price greater than its marginal cost. This measure of monopoly power is called the Lerner’s Degree of Monopoly Power given by L = (Price – Marginal Cost)/Price. The larger the L is, the greater is the monopoly power. </a:t>
            </a:r>
            <a:br>
              <a:rPr lang="en-IN"/>
            </a:br>
            <a:endParaRPr/>
          </a:p>
          <a:p>
            <a:pPr indent="-342900" lvl="0" marL="342900" rtl="0" algn="l">
              <a:spcBef>
                <a:spcPts val="1000"/>
              </a:spcBef>
              <a:spcAft>
                <a:spcPts val="0"/>
              </a:spcAft>
              <a:buSzPts val="1440"/>
              <a:buChar char="►"/>
            </a:pPr>
            <a:r>
              <a:rPr lang="en-IN"/>
              <a:t>The value of Lerner’s index varies between 0 and 1. A value of 0 implies a perfectly competitive market, whereas a value close to 1 implies a monopolistic market.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lang="en-IN" sz="2400"/>
              <a:t>2. What is Apple's monopoly power in the global smartphone market? How has Apple's monopoly power changed between 2014 and 2016?</a:t>
            </a:r>
            <a:endParaRPr sz="2400"/>
          </a:p>
        </p:txBody>
      </p:sp>
      <p:sp>
        <p:nvSpPr>
          <p:cNvPr id="217" name="Google Shape;217;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1600"/>
              <a:buChar char="❖"/>
            </a:pPr>
            <a:r>
              <a:rPr lang="en-IN" sz="1600"/>
              <a:t>Pricing power is what constitutes a firm's monopoly power in an imperfectly competitive market. </a:t>
            </a:r>
            <a:endParaRPr sz="1600"/>
          </a:p>
          <a:p>
            <a:pPr indent="-330200" lvl="0" marL="457200" rtl="0" algn="l">
              <a:spcBef>
                <a:spcPts val="0"/>
              </a:spcBef>
              <a:spcAft>
                <a:spcPts val="0"/>
              </a:spcAft>
              <a:buSzPts val="1600"/>
              <a:buChar char="❖"/>
            </a:pPr>
            <a:r>
              <a:rPr lang="en-IN" sz="1600"/>
              <a:t>Monopoly power refers to the extent to which a firm can charge a profit-maximizing price that is greater than its marginal cost of production.</a:t>
            </a:r>
            <a:endParaRPr sz="1600"/>
          </a:p>
          <a:p>
            <a:pPr indent="-330200" lvl="0" marL="457200" rtl="0" algn="l">
              <a:spcBef>
                <a:spcPts val="0"/>
              </a:spcBef>
              <a:spcAft>
                <a:spcPts val="0"/>
              </a:spcAft>
              <a:buSzPts val="1600"/>
              <a:buChar char="❖"/>
            </a:pPr>
            <a:r>
              <a:rPr lang="en-IN" sz="1600"/>
              <a:t>Apples Monopoly power is Profit Maximizing price greater than Marginal cost of production.</a:t>
            </a:r>
            <a:endParaRPr sz="1600"/>
          </a:p>
          <a:p>
            <a:pPr indent="-330200" lvl="0" marL="457200" rtl="0" algn="l">
              <a:spcBef>
                <a:spcPts val="0"/>
              </a:spcBef>
              <a:spcAft>
                <a:spcPts val="0"/>
              </a:spcAft>
              <a:buSzPts val="1600"/>
              <a:buChar char="❖"/>
            </a:pPr>
            <a:r>
              <a:rPr lang="en-IN" sz="1600"/>
              <a:t> 2014 Q4 Apple was Market Leader in smartphone business.</a:t>
            </a:r>
            <a:endParaRPr sz="1600"/>
          </a:p>
          <a:p>
            <a:pPr indent="-330200" lvl="0" marL="457200" rtl="0" algn="l">
              <a:spcBef>
                <a:spcPts val="0"/>
              </a:spcBef>
              <a:spcAft>
                <a:spcPts val="0"/>
              </a:spcAft>
              <a:buSzPts val="1600"/>
              <a:buChar char="❖"/>
            </a:pPr>
            <a:r>
              <a:rPr lang="en-IN" sz="1600"/>
              <a:t>2016 Apple market share was dropped to second position behind samsung whose market share was 20.5 %</a:t>
            </a:r>
            <a:endParaRPr sz="1600"/>
          </a:p>
          <a:p>
            <a:pPr indent="-330200" lvl="0" marL="457200" rtl="0" algn="l">
              <a:spcBef>
                <a:spcPts val="0"/>
              </a:spcBef>
              <a:spcAft>
                <a:spcPts val="0"/>
              </a:spcAft>
              <a:buSzPts val="1600"/>
              <a:buChar char="❖"/>
            </a:pPr>
            <a:r>
              <a:rPr lang="en-IN" sz="1600"/>
              <a:t>Factors responsible for change in situation were, </a:t>
            </a:r>
            <a:endParaRPr sz="1600"/>
          </a:p>
          <a:p>
            <a:pPr indent="-330200" lvl="1" marL="914400" rtl="0" algn="l">
              <a:spcBef>
                <a:spcPts val="0"/>
              </a:spcBef>
              <a:spcAft>
                <a:spcPts val="0"/>
              </a:spcAft>
              <a:buSzPts val="1600"/>
              <a:buChar char="➢"/>
            </a:pPr>
            <a:r>
              <a:rPr lang="en-IN"/>
              <a:t>Saturation in Mature Markets like NA, Europe,Japan and Asia Pacific</a:t>
            </a:r>
            <a:endParaRPr/>
          </a:p>
          <a:p>
            <a:pPr indent="-330200" lvl="1" marL="914400" rtl="0" algn="l">
              <a:spcBef>
                <a:spcPts val="0"/>
              </a:spcBef>
              <a:spcAft>
                <a:spcPts val="0"/>
              </a:spcAft>
              <a:buSzPts val="1600"/>
              <a:buChar char="➢"/>
            </a:pPr>
            <a:r>
              <a:rPr lang="en-IN"/>
              <a:t>Higher Penetration about 90 % in the Matured Market</a:t>
            </a:r>
            <a:endParaRPr/>
          </a:p>
          <a:p>
            <a:pPr indent="-330200" lvl="1" marL="914400" rtl="0" algn="l">
              <a:spcBef>
                <a:spcPts val="0"/>
              </a:spcBef>
              <a:spcAft>
                <a:spcPts val="0"/>
              </a:spcAft>
              <a:buSzPts val="1600"/>
              <a:buChar char="➢"/>
            </a:pPr>
            <a:r>
              <a:rPr lang="en-IN"/>
              <a:t>Weaker Replacement demands, Premium customers choose to postpone upgrades.</a:t>
            </a:r>
            <a:endParaRPr/>
          </a:p>
          <a:p>
            <a:pPr indent="-330200" lvl="1" marL="914400" rtl="0" algn="l">
              <a:spcBef>
                <a:spcPts val="0"/>
              </a:spcBef>
              <a:spcAft>
                <a:spcPts val="0"/>
              </a:spcAft>
              <a:buSzPts val="1600"/>
              <a:buChar char="➢"/>
            </a:pPr>
            <a:r>
              <a:rPr lang="en-IN"/>
              <a:t>Increased in Local competition for the like china and India </a:t>
            </a:r>
            <a:endParaRPr/>
          </a:p>
          <a:p>
            <a:pPr indent="-330200" lvl="1" marL="914400" rtl="0" algn="l">
              <a:spcBef>
                <a:spcPts val="0"/>
              </a:spcBef>
              <a:spcAft>
                <a:spcPts val="0"/>
              </a:spcAft>
              <a:buSzPts val="1600"/>
              <a:buChar char="➢"/>
            </a:pPr>
            <a:r>
              <a:rPr lang="en-IN"/>
              <a:t>Well equipped phones with a lesser price than Apple.</a:t>
            </a:r>
            <a:endParaRPr/>
          </a:p>
          <a:p>
            <a:pPr indent="-330200" lvl="1" marL="914400" rtl="0" algn="l">
              <a:spcBef>
                <a:spcPts val="0"/>
              </a:spcBef>
              <a:spcAft>
                <a:spcPts val="0"/>
              </a:spcAft>
              <a:buSzPts val="1600"/>
              <a:buChar char="➢"/>
            </a:pPr>
            <a:r>
              <a:rPr lang="en-IN"/>
              <a:t>2016 saw a huge fall in Apples sales and revenue resulting Fall in Netprofits.Still Apple contributed to 79.2 % of total global smartphone profit with an operating profit of 45.7 Billion out of total industry profit of 53 billion.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2022-02-03T09:59:25Z</dcterms:created>
  <dc:creator>Shilpa Sharma</dc:creator>
</cp:coreProperties>
</file>