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29"/>
  </p:notesMasterIdLst>
  <p:handoutMasterIdLst>
    <p:handoutMasterId r:id="rId30"/>
  </p:handoutMasterIdLst>
  <p:sldIdLst>
    <p:sldId id="256" r:id="rId2"/>
    <p:sldId id="308" r:id="rId3"/>
    <p:sldId id="295" r:id="rId4"/>
    <p:sldId id="296" r:id="rId5"/>
    <p:sldId id="297" r:id="rId6"/>
    <p:sldId id="298" r:id="rId7"/>
    <p:sldId id="299" r:id="rId8"/>
    <p:sldId id="300" r:id="rId9"/>
    <p:sldId id="301" r:id="rId10"/>
    <p:sldId id="306" r:id="rId11"/>
    <p:sldId id="302" r:id="rId12"/>
    <p:sldId id="303" r:id="rId13"/>
    <p:sldId id="304" r:id="rId14"/>
    <p:sldId id="305" r:id="rId15"/>
    <p:sldId id="307" r:id="rId16"/>
    <p:sldId id="309" r:id="rId17"/>
    <p:sldId id="310" r:id="rId18"/>
    <p:sldId id="311" r:id="rId19"/>
    <p:sldId id="312" r:id="rId20"/>
    <p:sldId id="313" r:id="rId21"/>
    <p:sldId id="314" r:id="rId22"/>
    <p:sldId id="315" r:id="rId23"/>
    <p:sldId id="316" r:id="rId24"/>
    <p:sldId id="319" r:id="rId25"/>
    <p:sldId id="317" r:id="rId26"/>
    <p:sldId id="318" r:id="rId27"/>
    <p:sldId id="294"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8713" autoAdjust="0"/>
  </p:normalViewPr>
  <p:slideViewPr>
    <p:cSldViewPr snapToGrid="0" snapToObjects="1">
      <p:cViewPr varScale="1">
        <p:scale>
          <a:sx n="91" d="100"/>
          <a:sy n="91" d="100"/>
        </p:scale>
        <p:origin x="2184" y="7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CD7C9EA-8758-42FB-B791-0576AD5BD178}" type="datetimeFigureOut">
              <a:rPr lang="en-US"/>
              <a:pPr>
                <a:defRPr/>
              </a:pPr>
              <a:t>16-Oct-21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A6C1B2A-7690-40EB-B09D-69E3230CF0A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5907DD1-C1A2-40D2-853B-E067BA8E22E3}" type="datetimeFigureOut">
              <a:rPr lang="en-US"/>
              <a:pPr>
                <a:defRPr/>
              </a:pPr>
              <a:t>16-Oct-21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6C5CB53-6003-4F80-8E59-291B16656BBD}"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Chapter 4 introduces us the the concepts of emotions and moods and their effects on Organizational Behavior. These are concepts that have only recently received increased attention in research and practice. Here we will see the results of study and new applications to help make the work place more successful</a:t>
            </a:r>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E71771-DAD1-4367-AF1D-2A6AD3815EB5}" type="slidenum">
              <a:rPr lang="en-US">
                <a:ea typeface="ＭＳ Ｐゴシック" pitchFamily="-72" charset="-128"/>
                <a:cs typeface="ＭＳ Ｐゴシック" pitchFamily="-72" charset="-128"/>
              </a:rPr>
              <a:pPr fontAlgn="base">
                <a:spcBef>
                  <a:spcPct val="0"/>
                </a:spcBef>
                <a:spcAft>
                  <a:spcPct val="0"/>
                </a:spcAft>
                <a:defRPr/>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F361D9-045A-4435-BD8F-CF79E994B178}"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900F2-56EE-482E-8AA2-294E8A3C9EA8}"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C28056-6BAF-435D-BC47-A2014B7872AA}"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9892BF-E17D-4144-972B-273B0A64D275}"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CDE756-BB84-436A-BB1E-EF025695F5E7}"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7C9677-5DFF-4E15-A286-603E480B5E44}"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8952A4-3C18-42EC-8FAD-015935D45794}"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3037E8-498E-47B0-AE1C-A2E33F9C7F8E}"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F8EC5F-9D74-424C-AE88-560113B24D0B}"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A11C4A-CE97-4222-8C75-641E8B0FB1F9}"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645386-C0F8-41E1-817E-462192C0C4F5}"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B1CF84-860E-4475-9DD5-1A37B7139325}"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t>
            </a:r>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218FE3-BC7F-4A9B-93E5-5F007D87F6E1}"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104871-4DD9-402B-9464-42FF448674DA}"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F0A811-69A4-4B39-A32C-DE024A7DD2A1}"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EDA653-B22D-4A13-BCD2-2E8688548FDE}"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D95622-698D-41FC-B092-7046C3BAF5BE}"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86462A-61F1-4DCB-9FF1-CAD41B95255E}"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FF0F5-485B-4815-BC22-2DFE1E765C2C}"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A5AF0E-0549-40ED-BEFD-FEF8AB28BA77}"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09A399-FFB6-4534-9A3D-39ED7BEACAD1}"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lvl="2" eaLnBrk="1" hangingPunct="1">
              <a:spcBef>
                <a:spcPct val="0"/>
              </a:spcBef>
            </a:pPr>
            <a:endParaRPr lang="en-US" smtClean="0"/>
          </a:p>
          <a:p>
            <a:pPr eaLnBrk="1" hangingPunct="1">
              <a:spcBef>
                <a:spcPct val="0"/>
              </a:spcBef>
            </a:pPr>
            <a:endParaRPr lang="en-US" smtClean="0"/>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DA2D3E-D1D1-45D0-B5F9-37457A5DB182}"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4B4893-6868-4939-8CCC-A91C12331842}"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F91CB-0509-4DE4-AEB1-CE1EC036F1E6}"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290382-62A2-4EDC-9A41-F4D5B00DC8A6}"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58ADB2-51F9-4B97-B801-CCB47EA2CB97}"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D08F7F96-EBCD-4B67-B0E3-2FD2A47569D5}"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FA85886A-7387-4741-A98A-AB30029F7AD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D732F81-2D67-48D2-9A8E-8B36CC29337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5724550-F667-444D-BA31-914433A1BC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F17CE05-50EF-449F-AA99-94673F86FE69}"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4E794129-C77B-4701-8DBF-A8F578EDFAA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9BD77CEF-4427-4BB9-80E8-88BF284B9CA4}"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581E14-6653-4192-801E-61F0FB82E1D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3716B863-DFEF-4F1B-9261-59BE0742E22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B039FF00-F6DF-4BDE-9B39-4CB4ED6495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D6E3AAFC-D3CF-47BA-8A8F-DF4DEEE4FA6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BFFFEC9B-72A3-42BE-B3AD-FA4905198EF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68D9513F-263F-4C4E-91F9-E9343C76D39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84140C4B-AA8E-4323-90A4-65B8A7DD233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0"/>
            <a:ext cx="47752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t>5-</a:t>
            </a:r>
            <a:fld id="{F8675550-5DAD-4668-B0EC-E62959258A5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r" defTabSz="457200" rtl="0" eaLnBrk="0" fontAlgn="base" hangingPunct="0">
        <a:spcBef>
          <a:spcPct val="0"/>
        </a:spcBef>
        <a:spcAft>
          <a:spcPct val="0"/>
        </a:spcAft>
        <a:defRPr sz="3200" kern="1200">
          <a:solidFill>
            <a:schemeClr val="tx1"/>
          </a:solidFill>
          <a:latin typeface="Arial Narrow"/>
          <a:ea typeface="MS PGothic" pitchFamily="34" charset="-128"/>
          <a:cs typeface="ＭＳ Ｐゴシック" pitchFamily="-72" charset="-128"/>
        </a:defRPr>
      </a:lvl1pPr>
      <a:lvl2pPr algn="r" defTabSz="457200" rtl="0" eaLnBrk="0" fontAlgn="base" hangingPunct="0">
        <a:spcBef>
          <a:spcPct val="0"/>
        </a:spcBef>
        <a:spcAft>
          <a:spcPct val="0"/>
        </a:spcAft>
        <a:defRPr sz="3200">
          <a:solidFill>
            <a:schemeClr val="tx1"/>
          </a:solidFill>
          <a:latin typeface="Arial Narrow" pitchFamily="-72" charset="0"/>
          <a:ea typeface="MS PGothic" pitchFamily="34" charset="-128"/>
          <a:cs typeface="ＭＳ Ｐゴシック" pitchFamily="-72" charset="-128"/>
        </a:defRPr>
      </a:lvl2pPr>
      <a:lvl3pPr algn="r" defTabSz="457200" rtl="0" eaLnBrk="0" fontAlgn="base" hangingPunct="0">
        <a:spcBef>
          <a:spcPct val="0"/>
        </a:spcBef>
        <a:spcAft>
          <a:spcPct val="0"/>
        </a:spcAft>
        <a:defRPr sz="3200">
          <a:solidFill>
            <a:schemeClr val="tx1"/>
          </a:solidFill>
          <a:latin typeface="Arial Narrow" pitchFamily="-72" charset="0"/>
          <a:ea typeface="MS PGothic" pitchFamily="34" charset="-128"/>
          <a:cs typeface="ＭＳ Ｐゴシック" pitchFamily="-72" charset="-128"/>
        </a:defRPr>
      </a:lvl3pPr>
      <a:lvl4pPr algn="r" defTabSz="457200" rtl="0" eaLnBrk="0" fontAlgn="base" hangingPunct="0">
        <a:spcBef>
          <a:spcPct val="0"/>
        </a:spcBef>
        <a:spcAft>
          <a:spcPct val="0"/>
        </a:spcAft>
        <a:defRPr sz="3200">
          <a:solidFill>
            <a:schemeClr val="tx1"/>
          </a:solidFill>
          <a:latin typeface="Arial Narrow" pitchFamily="-72" charset="0"/>
          <a:ea typeface="MS PGothic" pitchFamily="34" charset="-128"/>
          <a:cs typeface="ＭＳ Ｐゴシック" pitchFamily="-72" charset="-128"/>
        </a:defRPr>
      </a:lvl4pPr>
      <a:lvl5pPr algn="r" defTabSz="457200" rtl="0" eaLnBrk="0" fontAlgn="base" hangingPunct="0">
        <a:spcBef>
          <a:spcPct val="0"/>
        </a:spcBef>
        <a:spcAft>
          <a:spcPct val="0"/>
        </a:spcAft>
        <a:defRPr sz="3200">
          <a:solidFill>
            <a:schemeClr val="tx1"/>
          </a:solidFill>
          <a:latin typeface="Arial Narrow" pitchFamily="-72" charset="0"/>
          <a:ea typeface="MS PGothic" pitchFamily="34" charset="-128"/>
          <a:cs typeface="ＭＳ Ｐゴシック" pitchFamily="-72" charset="-128"/>
        </a:defRPr>
      </a:lvl5pPr>
      <a:lvl6pPr marL="4572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6pPr>
      <a:lvl7pPr marL="9144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7pPr>
      <a:lvl8pPr marL="13716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8pPr>
      <a:lvl9pPr marL="18288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ＭＳ Ｐゴシック" pitchFamily="-7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S PGothic" pitchFamily="34" charset="-128"/>
          <a:cs typeface="ＭＳ Ｐゴシック" pitchFamily="-72" charset="-128"/>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S PGothic" pitchFamily="34" charset="-128"/>
          <a:cs typeface="ＭＳ Ｐゴシック" pitchFamily="-72" charset="-128"/>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ＭＳ Ｐゴシック" pitchFamily="-72" charset="-128"/>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S PGothic" pitchFamily="34" charset="-128"/>
          <a:cs typeface="ＭＳ Ｐゴシック" pitchFamily="-7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8"/>
          <p:cNvSpPr>
            <a:spLocks noGrp="1"/>
          </p:cNvSpPr>
          <p:nvPr>
            <p:ph type="ctrTitle"/>
          </p:nvPr>
        </p:nvSpPr>
        <p:spPr>
          <a:xfrm>
            <a:off x="4233863" y="0"/>
            <a:ext cx="4665662" cy="2130425"/>
          </a:xfrm>
        </p:spPr>
        <p:txBody>
          <a:bodyPr/>
          <a:lstStyle/>
          <a:p>
            <a:pPr eaLnBrk="1" hangingPunct="1"/>
            <a:r>
              <a:rPr lang="en-US" b="1" smtClean="0">
                <a:latin typeface="Arial Narrow" pitchFamily="34" charset="0"/>
              </a:rPr>
              <a:t>Organizational Behavior</a:t>
            </a:r>
            <a:br>
              <a:rPr lang="en-US" b="1" smtClean="0">
                <a:latin typeface="Arial Narrow" pitchFamily="34" charset="0"/>
              </a:rPr>
            </a:br>
            <a:r>
              <a:rPr lang="en-US" b="1" smtClean="0">
                <a:latin typeface="Arial Narrow" pitchFamily="34" charset="0"/>
              </a:rPr>
              <a:t>15th Ed</a:t>
            </a:r>
          </a:p>
        </p:txBody>
      </p:sp>
      <p:sp>
        <p:nvSpPr>
          <p:cNvPr id="10" name="Subtitle 9"/>
          <p:cNvSpPr>
            <a:spLocks noGrp="1"/>
          </p:cNvSpPr>
          <p:nvPr>
            <p:ph type="subTitle" idx="1"/>
          </p:nvPr>
        </p:nvSpPr>
        <p:spPr>
          <a:xfrm>
            <a:off x="2270125" y="3886200"/>
            <a:ext cx="6400800" cy="1752600"/>
          </a:xfrm>
        </p:spPr>
        <p:txBody>
          <a:bodyPr>
            <a:normAutofit/>
          </a:bodyPr>
          <a:lstStyle/>
          <a:p>
            <a:pPr eaLnBrk="1" hangingPunct="1"/>
            <a:endParaRPr lang="en-US" b="1" smtClean="0">
              <a:solidFill>
                <a:srgbClr val="898989"/>
              </a:solidFill>
              <a:latin typeface="Arial" charset="0"/>
              <a:cs typeface="Arial" charset="0"/>
            </a:endParaRPr>
          </a:p>
          <a:p>
            <a:pPr algn="r" eaLnBrk="1" hangingPunct="1"/>
            <a:r>
              <a:rPr lang="en-US" b="1" smtClean="0">
                <a:solidFill>
                  <a:srgbClr val="898989"/>
                </a:solidFill>
                <a:latin typeface="Arial" charset="0"/>
                <a:cs typeface="Arial" charset="0"/>
              </a:rPr>
              <a:t>Personality and Values</a:t>
            </a:r>
          </a:p>
        </p:txBody>
      </p:sp>
      <p:sp>
        <p:nvSpPr>
          <p:cNvPr id="13" name="Footer Placeholder 12"/>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5-</a:t>
            </a:r>
            <a:fld id="{F907B52E-3023-4FD0-A016-A594495DFED4}" type="slidenum">
              <a:rPr lang="en-US"/>
              <a:pPr>
                <a:defRPr/>
              </a:pPr>
              <a:t>1</a:t>
            </a:fld>
            <a:endParaRPr lang="en-US" dirty="0"/>
          </a:p>
        </p:txBody>
      </p:sp>
      <p:sp>
        <p:nvSpPr>
          <p:cNvPr id="15365" name="TextBox 41"/>
          <p:cNvSpPr txBox="1">
            <a:spLocks noChangeArrowheads="1"/>
          </p:cNvSpPr>
          <p:nvPr/>
        </p:nvSpPr>
        <p:spPr bwMode="auto">
          <a:xfrm>
            <a:off x="4002088" y="2232025"/>
            <a:ext cx="4897437" cy="457200"/>
          </a:xfrm>
          <a:prstGeom prst="rect">
            <a:avLst/>
          </a:prstGeom>
          <a:noFill/>
          <a:ln w="9525">
            <a:noFill/>
            <a:miter lim="800000"/>
            <a:headEnd/>
            <a:tailEnd/>
          </a:ln>
        </p:spPr>
        <p:txBody>
          <a:bodyPr>
            <a:spAutoFit/>
          </a:bodyPr>
          <a:lstStyle/>
          <a:p>
            <a:pPr algn="r"/>
            <a:r>
              <a:rPr lang="en-US" sz="2400" b="1">
                <a:latin typeface="Perpetua Titling MT" pitchFamily="18" charset="0"/>
              </a:rPr>
              <a:t>Robbins and Judge</a:t>
            </a:r>
          </a:p>
        </p:txBody>
      </p:sp>
      <p:sp>
        <p:nvSpPr>
          <p:cNvPr id="15366" name="TextBox 42"/>
          <p:cNvSpPr txBox="1">
            <a:spLocks noChangeArrowheads="1"/>
          </p:cNvSpPr>
          <p:nvPr/>
        </p:nvSpPr>
        <p:spPr bwMode="auto">
          <a:xfrm>
            <a:off x="457200" y="741363"/>
            <a:ext cx="4660900" cy="2286000"/>
          </a:xfrm>
          <a:prstGeom prst="rect">
            <a:avLst/>
          </a:prstGeom>
          <a:noFill/>
          <a:ln w="9525">
            <a:noFill/>
            <a:miter lim="800000"/>
            <a:headEnd/>
            <a:tailEnd/>
          </a:ln>
        </p:spPr>
        <p:txBody>
          <a:bodyPr>
            <a:spAutoFit/>
          </a:bodyPr>
          <a:lstStyle/>
          <a:p>
            <a:r>
              <a:rPr lang="en-US" sz="4000" b="1" i="1">
                <a:latin typeface="Perpetua Titling MT" pitchFamily="18" charset="0"/>
              </a:rPr>
              <a:t>Chapter</a:t>
            </a:r>
            <a:r>
              <a:rPr lang="en-US" sz="6000" b="1" i="1">
                <a:latin typeface="Perpetua Titling MT" pitchFamily="18" charset="0"/>
              </a:rPr>
              <a:t> </a:t>
            </a:r>
            <a:r>
              <a:rPr lang="en-US" sz="14400" b="1" i="1">
                <a:latin typeface="Perpetua Titling MT" pitchFamily="18" charset="0"/>
              </a:rPr>
              <a: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Demonstrate how the Big Five </a:t>
            </a:r>
            <a:br>
              <a:rPr lang="en-US" b="1" smtClean="0">
                <a:latin typeface="Arial Narrow" pitchFamily="34" charset="0"/>
              </a:rPr>
            </a:br>
            <a:r>
              <a:rPr lang="en-US" b="1" smtClean="0">
                <a:latin typeface="Arial Narrow" pitchFamily="34" charset="0"/>
              </a:rPr>
              <a:t>traits predict behavior at work</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3A63AF74-4D49-426D-8575-5D00436169EA}" type="slidenum">
              <a:rPr lang="en-US"/>
              <a:pPr>
                <a:defRPr/>
              </a:pPr>
              <a:t>10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pic>
        <p:nvPicPr>
          <p:cNvPr id="33798" name="Picture 3"/>
          <p:cNvPicPr>
            <a:picLocks noChangeAspect="1"/>
          </p:cNvPicPr>
          <p:nvPr/>
        </p:nvPicPr>
        <p:blipFill>
          <a:blip r:embed="rId3"/>
          <a:srcRect/>
          <a:stretch>
            <a:fillRect/>
          </a:stretch>
        </p:blipFill>
        <p:spPr bwMode="auto">
          <a:xfrm>
            <a:off x="1284288" y="1663700"/>
            <a:ext cx="6575425" cy="4805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Demonstrate how the Big Five </a:t>
            </a:r>
            <a:br>
              <a:rPr lang="en-US" b="1" smtClean="0">
                <a:latin typeface="Arial Narrow" pitchFamily="34" charset="0"/>
              </a:rPr>
            </a:br>
            <a:r>
              <a:rPr lang="en-US" b="1" smtClean="0">
                <a:latin typeface="Arial Narrow" pitchFamily="34" charset="0"/>
              </a:rPr>
              <a:t>traits predict behavior at work</a:t>
            </a:r>
          </a:p>
        </p:txBody>
      </p:sp>
      <p:sp>
        <p:nvSpPr>
          <p:cNvPr id="35842"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The five factors appear in almost all cross-cultural studies. </a:t>
            </a:r>
          </a:p>
          <a:p>
            <a:pPr eaLnBrk="1" hangingPunct="1"/>
            <a:r>
              <a:rPr lang="en-US" b="1" smtClean="0">
                <a:latin typeface="Arial" charset="0"/>
              </a:rPr>
              <a:t>Differences are complex but seem to depend on whether countries are predominantly individualistic or collectivistic. </a:t>
            </a:r>
          </a:p>
          <a:p>
            <a:pPr eaLnBrk="1" hangingPunct="1"/>
            <a:r>
              <a:rPr lang="en-US" b="1" smtClean="0">
                <a:latin typeface="Arial" charset="0"/>
              </a:rPr>
              <a:t>They appear to predict a bit better in individualistic than in collectivist cultures.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1172E48F-54E2-4D9A-ACE9-34633495D588}" type="slidenum">
              <a:rPr lang="en-US"/>
              <a:pPr>
                <a:defRPr/>
              </a:pPr>
              <a:t>11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Identify other personality </a:t>
            </a:r>
            <a:br>
              <a:rPr lang="en-US" b="1" smtClean="0">
                <a:latin typeface="Arial Narrow" pitchFamily="34" charset="0"/>
              </a:rPr>
            </a:br>
            <a:r>
              <a:rPr lang="en-US" b="1" smtClean="0">
                <a:latin typeface="Arial Narrow" pitchFamily="34" charset="0"/>
              </a:rPr>
              <a:t>traits relevant to OB</a:t>
            </a:r>
          </a:p>
        </p:txBody>
      </p:sp>
      <p:sp>
        <p:nvSpPr>
          <p:cNvPr id="37890"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Core Self-Evaluation (Self-perspective)</a:t>
            </a:r>
          </a:p>
          <a:p>
            <a:pPr eaLnBrk="1" hangingPunct="1"/>
            <a:r>
              <a:rPr lang="en-US" b="1" smtClean="0">
                <a:latin typeface="Arial" charset="0"/>
              </a:rPr>
              <a:t>Machiavellianism  (Machs)</a:t>
            </a:r>
          </a:p>
          <a:p>
            <a:pPr eaLnBrk="1" hangingPunct="1"/>
            <a:r>
              <a:rPr lang="en-US" b="1" smtClean="0">
                <a:latin typeface="Arial" charset="0"/>
              </a:rPr>
              <a:t>Narcissism </a:t>
            </a:r>
          </a:p>
          <a:p>
            <a:pPr eaLnBrk="1" hangingPunct="1"/>
            <a:r>
              <a:rPr lang="en-US" b="1" smtClean="0">
                <a:latin typeface="Arial" charset="0"/>
              </a:rPr>
              <a:t>Self-Monitoring </a:t>
            </a:r>
          </a:p>
          <a:p>
            <a:pPr eaLnBrk="1" hangingPunct="1"/>
            <a:r>
              <a:rPr lang="en-US" b="1" smtClean="0">
                <a:latin typeface="Arial" charset="0"/>
              </a:rPr>
              <a:t>Risk Taking </a:t>
            </a:r>
          </a:p>
          <a:p>
            <a:pPr eaLnBrk="1" hangingPunct="1"/>
            <a:r>
              <a:rPr lang="en-US" b="1" smtClean="0">
                <a:latin typeface="Arial" charset="0"/>
              </a:rPr>
              <a:t>Proactive Personality </a:t>
            </a:r>
          </a:p>
          <a:p>
            <a:pPr eaLnBrk="1" hangingPunct="1"/>
            <a:r>
              <a:rPr lang="en-US" b="1" smtClean="0">
                <a:latin typeface="Arial" charset="0"/>
              </a:rPr>
              <a:t>Other-orientation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5F2E6EEC-FDF9-4DAE-9D0D-807BB9DFBBF3}" type="slidenum">
              <a:rPr lang="en-US"/>
              <a:pPr>
                <a:defRPr/>
              </a:pPr>
              <a:t>12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Define </a:t>
            </a:r>
            <a:r>
              <a:rPr lang="en-US" b="1" i="1" smtClean="0">
                <a:latin typeface="Arial Narrow" pitchFamily="34" charset="0"/>
              </a:rPr>
              <a:t>values</a:t>
            </a:r>
            <a:r>
              <a:rPr lang="en-US" b="1" smtClean="0">
                <a:latin typeface="Arial Narrow" pitchFamily="34" charset="0"/>
              </a:rPr>
              <a:t>, demonstrate the importance </a:t>
            </a:r>
            <a:br>
              <a:rPr lang="en-US" b="1" smtClean="0">
                <a:latin typeface="Arial Narrow" pitchFamily="34" charset="0"/>
              </a:rPr>
            </a:br>
            <a:r>
              <a:rPr lang="en-US" b="1" smtClean="0">
                <a:latin typeface="Arial Narrow" pitchFamily="34" charset="0"/>
              </a:rPr>
              <a:t>of values, and contrast terminal </a:t>
            </a:r>
            <a:br>
              <a:rPr lang="en-US" b="1" smtClean="0">
                <a:latin typeface="Arial Narrow" pitchFamily="34" charset="0"/>
              </a:rPr>
            </a:br>
            <a:r>
              <a:rPr lang="en-US" b="1" smtClean="0">
                <a:latin typeface="Arial Narrow" pitchFamily="34" charset="0"/>
              </a:rPr>
              <a:t>and instrumental values</a:t>
            </a:r>
          </a:p>
        </p:txBody>
      </p:sp>
      <p:sp>
        <p:nvSpPr>
          <p:cNvPr id="39938" name="Content Placeholder 13"/>
          <p:cNvSpPr>
            <a:spLocks noGrp="1"/>
          </p:cNvSpPr>
          <p:nvPr>
            <p:ph idx="1"/>
          </p:nvPr>
        </p:nvSpPr>
        <p:spPr>
          <a:xfrm>
            <a:off x="457200" y="1711325"/>
            <a:ext cx="8229600" cy="3962400"/>
          </a:xfrm>
        </p:spPr>
        <p:txBody>
          <a:bodyPr/>
          <a:lstStyle/>
          <a:p>
            <a:pPr lvl="1" eaLnBrk="1" hangingPunct="1"/>
            <a:r>
              <a:rPr lang="en-US" b="1" smtClean="0">
                <a:latin typeface="Arial" charset="0"/>
              </a:rPr>
              <a:t>Importance of Values</a:t>
            </a:r>
          </a:p>
          <a:p>
            <a:pPr lvl="2" eaLnBrk="1" hangingPunct="1"/>
            <a:r>
              <a:rPr lang="en-US" sz="2800" b="1" smtClean="0">
                <a:latin typeface="Arial" charset="0"/>
              </a:rPr>
              <a:t>Values lay the foundation for the understanding of attitudes and motivation. </a:t>
            </a:r>
          </a:p>
          <a:p>
            <a:pPr lvl="2" eaLnBrk="1" hangingPunct="1"/>
            <a:r>
              <a:rPr lang="en-US" sz="2800" b="1" smtClean="0">
                <a:latin typeface="Arial" charset="0"/>
              </a:rPr>
              <a:t>Values generally influence attitudes and behaviors. </a:t>
            </a:r>
          </a:p>
          <a:p>
            <a:pPr lvl="2" eaLnBrk="1" hangingPunct="1"/>
            <a:r>
              <a:rPr lang="en-US" sz="2800" b="1" smtClean="0">
                <a:latin typeface="Arial" charset="0"/>
              </a:rPr>
              <a:t>We can predict people’s reactions based on understanding values</a:t>
            </a:r>
            <a:r>
              <a:rPr lang="en-US" b="1" smtClean="0">
                <a:latin typeface="Arial" charset="0"/>
              </a:rPr>
              <a:t>.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7FD5956A-9AF7-4B6F-ACEA-F8CF39354F4C}" type="slidenum">
              <a:rPr lang="en-US"/>
              <a:pPr>
                <a:defRPr/>
              </a:pPr>
              <a:t>13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6</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Define </a:t>
            </a:r>
            <a:r>
              <a:rPr lang="en-US" b="1" i="1" smtClean="0">
                <a:latin typeface="Arial Narrow" pitchFamily="34" charset="0"/>
              </a:rPr>
              <a:t>values</a:t>
            </a:r>
            <a:r>
              <a:rPr lang="en-US" b="1" smtClean="0">
                <a:latin typeface="Arial Narrow" pitchFamily="34" charset="0"/>
              </a:rPr>
              <a:t>, demonstrate the importance </a:t>
            </a:r>
            <a:br>
              <a:rPr lang="en-US" b="1" smtClean="0">
                <a:latin typeface="Arial Narrow" pitchFamily="34" charset="0"/>
              </a:rPr>
            </a:br>
            <a:r>
              <a:rPr lang="en-US" b="1" smtClean="0">
                <a:latin typeface="Arial Narrow" pitchFamily="34" charset="0"/>
              </a:rPr>
              <a:t>of values, and contrast terminal </a:t>
            </a:r>
            <a:br>
              <a:rPr lang="en-US" b="1" smtClean="0">
                <a:latin typeface="Arial Narrow" pitchFamily="34" charset="0"/>
              </a:rPr>
            </a:br>
            <a:r>
              <a:rPr lang="en-US" b="1" smtClean="0">
                <a:latin typeface="Arial Narrow" pitchFamily="34" charset="0"/>
              </a:rPr>
              <a:t>and instrumental values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BD3A6904-0161-44B1-A93F-B867946B640E}" type="slidenum">
              <a:rPr lang="en-US"/>
              <a:pPr>
                <a:defRPr/>
              </a:pPr>
              <a:t>14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6</a:t>
            </a:r>
          </a:p>
        </p:txBody>
      </p:sp>
      <p:pic>
        <p:nvPicPr>
          <p:cNvPr id="41990" name="Picture 3"/>
          <p:cNvPicPr>
            <a:picLocks noChangeAspect="1"/>
          </p:cNvPicPr>
          <p:nvPr/>
        </p:nvPicPr>
        <p:blipFill>
          <a:blip r:embed="rId3"/>
          <a:srcRect/>
          <a:stretch>
            <a:fillRect/>
          </a:stretch>
        </p:blipFill>
        <p:spPr bwMode="auto">
          <a:xfrm>
            <a:off x="349250" y="2082800"/>
            <a:ext cx="8445500" cy="267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Compare generational </a:t>
            </a:r>
            <a:br>
              <a:rPr lang="en-US" b="1" smtClean="0">
                <a:latin typeface="Arial Narrow" pitchFamily="34" charset="0"/>
              </a:rPr>
            </a:br>
            <a:r>
              <a:rPr lang="en-US" b="1" smtClean="0">
                <a:latin typeface="Arial Narrow" pitchFamily="34" charset="0"/>
              </a:rPr>
              <a:t>differences in values and identify </a:t>
            </a:r>
            <a:br>
              <a:rPr lang="en-US" b="1" smtClean="0">
                <a:latin typeface="Arial Narrow" pitchFamily="34" charset="0"/>
              </a:rPr>
            </a:br>
            <a:r>
              <a:rPr lang="en-US" b="1" smtClean="0">
                <a:latin typeface="Arial Narrow" pitchFamily="34" charset="0"/>
              </a:rPr>
              <a:t>the dominant values in today’s workforce</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0CB487EE-BB1E-4DBB-B3BD-9E06CBBDA14E}" type="slidenum">
              <a:rPr lang="en-US"/>
              <a:pPr>
                <a:defRPr/>
              </a:pPr>
              <a:t>15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pic>
        <p:nvPicPr>
          <p:cNvPr id="44038" name="Picture 3"/>
          <p:cNvPicPr>
            <a:picLocks noChangeAspect="1"/>
          </p:cNvPicPr>
          <p:nvPr/>
        </p:nvPicPr>
        <p:blipFill>
          <a:blip r:embed="rId3"/>
          <a:srcRect/>
          <a:stretch>
            <a:fillRect/>
          </a:stretch>
        </p:blipFill>
        <p:spPr bwMode="auto">
          <a:xfrm>
            <a:off x="649288" y="2185988"/>
            <a:ext cx="7845425" cy="372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Linking an Individual’s </a:t>
            </a:r>
            <a:br>
              <a:rPr lang="en-US" b="1" smtClean="0">
                <a:latin typeface="Arial Narrow" pitchFamily="34" charset="0"/>
              </a:rPr>
            </a:br>
            <a:r>
              <a:rPr lang="en-US" b="1" smtClean="0">
                <a:latin typeface="Arial Narrow" pitchFamily="34" charset="0"/>
              </a:rPr>
              <a:t>Personality and Values to the Workplace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214D1431-6BFE-4E6B-91AD-07B4A70922D7}" type="slidenum">
              <a:rPr lang="en-US"/>
              <a:pPr>
                <a:defRPr/>
              </a:pPr>
              <a:t>16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6085" name="Picture 3"/>
          <p:cNvPicPr>
            <a:picLocks noChangeAspect="1"/>
          </p:cNvPicPr>
          <p:nvPr/>
        </p:nvPicPr>
        <p:blipFill>
          <a:blip r:embed="rId3"/>
          <a:srcRect/>
          <a:stretch>
            <a:fillRect/>
          </a:stretch>
        </p:blipFill>
        <p:spPr bwMode="auto">
          <a:xfrm>
            <a:off x="355600" y="2036763"/>
            <a:ext cx="8432800" cy="3619500"/>
          </a:xfrm>
          <a:prstGeom prst="rect">
            <a:avLst/>
          </a:prstGeom>
          <a:noFill/>
          <a:ln w="9525">
            <a:noFill/>
            <a:miter lim="800000"/>
            <a:headEnd/>
            <a:tailEnd/>
          </a:ln>
        </p:spPr>
      </p:pic>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Linking an Individual’s </a:t>
            </a:r>
            <a:br>
              <a:rPr lang="en-US" b="1" smtClean="0">
                <a:latin typeface="Arial Narrow" pitchFamily="34" charset="0"/>
              </a:rPr>
            </a:br>
            <a:r>
              <a:rPr lang="en-US" b="1" smtClean="0">
                <a:latin typeface="Arial Narrow" pitchFamily="34" charset="0"/>
              </a:rPr>
              <a:t>Personality and Values to the Workplace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E28F432F-C332-45CA-87C0-98AC0E77835A}" type="slidenum">
              <a:rPr lang="en-US"/>
              <a:pPr>
                <a:defRPr/>
              </a:pPr>
              <a:t>17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8133" name="Picture 3"/>
          <p:cNvPicPr>
            <a:picLocks noChangeAspect="1"/>
          </p:cNvPicPr>
          <p:nvPr/>
        </p:nvPicPr>
        <p:blipFill>
          <a:blip r:embed="rId3"/>
          <a:srcRect/>
          <a:stretch>
            <a:fillRect/>
          </a:stretch>
        </p:blipFill>
        <p:spPr bwMode="auto">
          <a:xfrm>
            <a:off x="804863" y="1600200"/>
            <a:ext cx="7534275" cy="4676775"/>
          </a:xfrm>
          <a:prstGeom prst="rect">
            <a:avLst/>
          </a:prstGeom>
          <a:noFill/>
          <a:ln w="9525">
            <a:noFill/>
            <a:miter lim="800000"/>
            <a:headEnd/>
            <a:tailEnd/>
          </a:ln>
        </p:spPr>
      </p:pic>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Linking an Individual’s </a:t>
            </a:r>
            <a:br>
              <a:rPr lang="en-US" b="1" smtClean="0">
                <a:latin typeface="Arial Narrow" pitchFamily="34" charset="0"/>
              </a:rPr>
            </a:br>
            <a:r>
              <a:rPr lang="en-US" b="1" smtClean="0">
                <a:latin typeface="Arial Narrow" pitchFamily="34" charset="0"/>
              </a:rPr>
              <a:t>Personality and Values to the Workplace </a:t>
            </a:r>
          </a:p>
        </p:txBody>
      </p:sp>
      <p:sp>
        <p:nvSpPr>
          <p:cNvPr id="50178"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People high on extraversion fit well with aggressive and team-oriented cultures, </a:t>
            </a:r>
          </a:p>
          <a:p>
            <a:pPr eaLnBrk="1" hangingPunct="1"/>
            <a:r>
              <a:rPr lang="en-US" b="1" smtClean="0">
                <a:latin typeface="Arial" charset="0"/>
              </a:rPr>
              <a:t>People high on agreeableness match up better with a supportive organizational climate than one focused on aggressiveness, </a:t>
            </a:r>
          </a:p>
          <a:p>
            <a:pPr eaLnBrk="1" hangingPunct="1"/>
            <a:r>
              <a:rPr lang="en-US" b="1" smtClean="0">
                <a:latin typeface="Arial" charset="0"/>
              </a:rPr>
              <a:t>People high on openness to experience fit better in organizations that emphasize innovation rather than standardization.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0EFB2725-ECA3-4112-A00F-A22865818D43}" type="slidenum">
              <a:rPr lang="en-US"/>
              <a:pPr>
                <a:defRPr/>
              </a:pPr>
              <a:t>18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Identify Hofstede’s five value </a:t>
            </a:r>
            <a:br>
              <a:rPr lang="en-US" b="1" smtClean="0">
                <a:latin typeface="Arial Narrow" pitchFamily="34" charset="0"/>
              </a:rPr>
            </a:br>
            <a:r>
              <a:rPr lang="en-US" b="1" smtClean="0">
                <a:latin typeface="Arial Narrow" pitchFamily="34" charset="0"/>
              </a:rPr>
              <a:t>dimensions of national culture</a:t>
            </a:r>
          </a:p>
        </p:txBody>
      </p:sp>
      <p:sp>
        <p:nvSpPr>
          <p:cNvPr id="52226"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Five value dimensions of national culture: </a:t>
            </a:r>
          </a:p>
          <a:p>
            <a:pPr lvl="3" eaLnBrk="1" hangingPunct="1"/>
            <a:r>
              <a:rPr lang="en-US" sz="2800" b="1" smtClean="0">
                <a:latin typeface="Arial" charset="0"/>
              </a:rPr>
              <a:t>Power distance</a:t>
            </a:r>
          </a:p>
          <a:p>
            <a:pPr lvl="3" eaLnBrk="1" hangingPunct="1"/>
            <a:r>
              <a:rPr lang="en-US" sz="2800" b="1" smtClean="0">
                <a:latin typeface="Arial" charset="0"/>
              </a:rPr>
              <a:t>Individualism versus collectivism</a:t>
            </a:r>
          </a:p>
          <a:p>
            <a:pPr lvl="3" eaLnBrk="1" hangingPunct="1"/>
            <a:r>
              <a:rPr lang="en-US" sz="2800" b="1" smtClean="0">
                <a:latin typeface="Arial" charset="0"/>
              </a:rPr>
              <a:t>Masculinity versus femininity</a:t>
            </a:r>
          </a:p>
          <a:p>
            <a:pPr lvl="3" eaLnBrk="1" hangingPunct="1"/>
            <a:r>
              <a:rPr lang="en-US" sz="2800" b="1" smtClean="0">
                <a:latin typeface="Arial" charset="0"/>
              </a:rPr>
              <a:t>Uncertainty avoidance</a:t>
            </a:r>
          </a:p>
          <a:p>
            <a:pPr lvl="3" eaLnBrk="1" hangingPunct="1"/>
            <a:r>
              <a:rPr lang="en-US" sz="2800" b="1" smtClean="0">
                <a:latin typeface="Arial" charset="0"/>
              </a:rPr>
              <a:t>Long-term versus short-term orientation</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2B8586A2-954C-4128-960F-7CEF84F9BB34}" type="slidenum">
              <a:rPr lang="en-US"/>
              <a:pPr>
                <a:defRPr/>
              </a:pPr>
              <a:t>19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smtClean="0">
                <a:latin typeface="Arial Narrow" pitchFamily="34" charset="0"/>
              </a:rPr>
              <a:t>Chapter 5 Learning Objectives</a:t>
            </a:r>
          </a:p>
        </p:txBody>
      </p:sp>
      <p:sp>
        <p:nvSpPr>
          <p:cNvPr id="3" name="Content Placeholder 2"/>
          <p:cNvSpPr>
            <a:spLocks noGrp="1"/>
          </p:cNvSpPr>
          <p:nvPr>
            <p:ph idx="1"/>
          </p:nvPr>
        </p:nvSpPr>
        <p:spPr>
          <a:xfrm>
            <a:off x="185738" y="1712913"/>
            <a:ext cx="8958262" cy="4643437"/>
          </a:xfrm>
        </p:spPr>
        <p:txBody>
          <a:bodyPr>
            <a:normAutofit/>
          </a:bodyPr>
          <a:lstStyle/>
          <a:p>
            <a:pPr eaLnBrk="1" hangingPunct="1">
              <a:lnSpc>
                <a:spcPct val="80000"/>
              </a:lnSpc>
              <a:buFont typeface="Arial" charset="0"/>
              <a:buNone/>
            </a:pPr>
            <a:r>
              <a:rPr lang="en-US" sz="2400" b="1" smtClean="0">
                <a:latin typeface="Arial" charset="0"/>
                <a:cs typeface="Arial" charset="0"/>
              </a:rPr>
              <a:t>After studying this chapter you should be able to:</a:t>
            </a:r>
          </a:p>
          <a:p>
            <a:pPr eaLnBrk="1" hangingPunct="1">
              <a:lnSpc>
                <a:spcPct val="80000"/>
              </a:lnSpc>
              <a:buFont typeface="Calibri" pitchFamily="34" charset="0"/>
              <a:buAutoNum type="arabicPeriod"/>
            </a:pPr>
            <a:r>
              <a:rPr lang="en-US" sz="2400" b="1" smtClean="0">
                <a:latin typeface="Arial" charset="0"/>
                <a:cs typeface="Arial" charset="0"/>
              </a:rPr>
              <a:t>Define </a:t>
            </a:r>
            <a:r>
              <a:rPr lang="en-US" sz="2400" b="1" i="1" smtClean="0">
                <a:latin typeface="Arial" charset="0"/>
                <a:cs typeface="Arial" charset="0"/>
              </a:rPr>
              <a:t>personality</a:t>
            </a:r>
            <a:r>
              <a:rPr lang="en-US" sz="2400" b="1" smtClean="0">
                <a:latin typeface="Arial" charset="0"/>
                <a:cs typeface="Arial" charset="0"/>
              </a:rPr>
              <a:t>, describe how it is measured, and explain the factors that determine an individual’s personality.</a:t>
            </a:r>
          </a:p>
          <a:p>
            <a:pPr eaLnBrk="1" hangingPunct="1">
              <a:lnSpc>
                <a:spcPct val="80000"/>
              </a:lnSpc>
              <a:buFont typeface="Calibri" pitchFamily="34" charset="0"/>
              <a:buAutoNum type="arabicPeriod"/>
            </a:pPr>
            <a:r>
              <a:rPr lang="en-US" sz="2400" b="1" smtClean="0">
                <a:latin typeface="Arial" charset="0"/>
                <a:cs typeface="Arial" charset="0"/>
              </a:rPr>
              <a:t>Describe the Myers-Briggs Type Indicator personality framework and assess its strengths and weaknesses.</a:t>
            </a:r>
          </a:p>
          <a:p>
            <a:pPr eaLnBrk="1" hangingPunct="1">
              <a:lnSpc>
                <a:spcPct val="80000"/>
              </a:lnSpc>
              <a:buFont typeface="Calibri" pitchFamily="34" charset="0"/>
              <a:buAutoNum type="arabicPeriod"/>
            </a:pPr>
            <a:r>
              <a:rPr lang="en-US" sz="2400" b="1" smtClean="0">
                <a:latin typeface="Arial" charset="0"/>
                <a:cs typeface="Arial" charset="0"/>
              </a:rPr>
              <a:t>Identify the key traits in the Big Five personality model.</a:t>
            </a:r>
          </a:p>
          <a:p>
            <a:pPr eaLnBrk="1" hangingPunct="1">
              <a:lnSpc>
                <a:spcPct val="80000"/>
              </a:lnSpc>
              <a:buFont typeface="Calibri" pitchFamily="34" charset="0"/>
              <a:buAutoNum type="arabicPeriod"/>
            </a:pPr>
            <a:r>
              <a:rPr lang="en-US" sz="2400" b="1" smtClean="0">
                <a:latin typeface="Arial" charset="0"/>
                <a:cs typeface="Arial" charset="0"/>
              </a:rPr>
              <a:t>Demonstrate how the Big Five traits predict behavior at work.</a:t>
            </a:r>
          </a:p>
          <a:p>
            <a:pPr eaLnBrk="1" hangingPunct="1">
              <a:lnSpc>
                <a:spcPct val="80000"/>
              </a:lnSpc>
              <a:buFont typeface="Calibri" pitchFamily="34" charset="0"/>
              <a:buAutoNum type="arabicPeriod"/>
            </a:pPr>
            <a:r>
              <a:rPr lang="en-US" sz="2400" b="1" smtClean="0">
                <a:latin typeface="Arial" charset="0"/>
                <a:cs typeface="Arial" charset="0"/>
              </a:rPr>
              <a:t>Identify other personality traits relevant to OB.</a:t>
            </a:r>
          </a:p>
          <a:p>
            <a:pPr eaLnBrk="1" hangingPunct="1">
              <a:lnSpc>
                <a:spcPct val="80000"/>
              </a:lnSpc>
              <a:buFont typeface="Calibri" pitchFamily="34" charset="0"/>
              <a:buAutoNum type="arabicPeriod"/>
            </a:pPr>
            <a:r>
              <a:rPr lang="en-US" sz="2400" b="1" smtClean="0">
                <a:latin typeface="Arial" charset="0"/>
                <a:cs typeface="Arial" charset="0"/>
              </a:rPr>
              <a:t>Define </a:t>
            </a:r>
            <a:r>
              <a:rPr lang="en-US" sz="2400" b="1" i="1" smtClean="0">
                <a:latin typeface="Arial" charset="0"/>
                <a:cs typeface="Arial" charset="0"/>
              </a:rPr>
              <a:t>values</a:t>
            </a:r>
            <a:r>
              <a:rPr lang="en-US" sz="2400" b="1" smtClean="0">
                <a:latin typeface="Arial" charset="0"/>
                <a:cs typeface="Arial" charset="0"/>
              </a:rPr>
              <a:t>, demonstrate the importance of values, and contrast terminal and instrumental values.</a:t>
            </a:r>
          </a:p>
          <a:p>
            <a:pPr eaLnBrk="1" hangingPunct="1">
              <a:lnSpc>
                <a:spcPct val="80000"/>
              </a:lnSpc>
              <a:buFont typeface="Calibri" pitchFamily="34" charset="0"/>
              <a:buAutoNum type="arabicPeriod"/>
            </a:pPr>
            <a:r>
              <a:rPr lang="en-US" sz="2400" b="1" smtClean="0">
                <a:latin typeface="Arial" charset="0"/>
                <a:cs typeface="Arial" charset="0"/>
              </a:rPr>
              <a:t>Compare generational differences in values and identify the dominant values in today’s workforce.</a:t>
            </a:r>
          </a:p>
          <a:p>
            <a:pPr eaLnBrk="1" hangingPunct="1">
              <a:lnSpc>
                <a:spcPct val="80000"/>
              </a:lnSpc>
              <a:buFont typeface="Calibri" pitchFamily="34" charset="0"/>
              <a:buAutoNum type="arabicPeriod"/>
            </a:pPr>
            <a:r>
              <a:rPr lang="en-US" sz="2400" b="1" smtClean="0">
                <a:latin typeface="Arial" charset="0"/>
                <a:cs typeface="Arial" charset="0"/>
              </a:rPr>
              <a:t>Identify Hofstede’s five value dimensions of national culture</a:t>
            </a:r>
          </a:p>
          <a:p>
            <a:pPr eaLnBrk="1" hangingPunct="1">
              <a:lnSpc>
                <a:spcPct val="80000"/>
              </a:lnSpc>
              <a:buFont typeface="Calibri" pitchFamily="34" charset="0"/>
              <a:buAutoNum type="arabicPeriod"/>
            </a:pPr>
            <a:endParaRPr lang="en-US" sz="2400"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dirty="0"/>
              <a:t>5-</a:t>
            </a:r>
            <a:fld id="{98699E95-80A2-4FA6-8BDB-7049C1213B30}"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Identify Hofstede’s five value </a:t>
            </a:r>
            <a:br>
              <a:rPr lang="en-US" b="1" smtClean="0">
                <a:latin typeface="Arial Narrow" pitchFamily="34" charset="0"/>
              </a:rPr>
            </a:br>
            <a:r>
              <a:rPr lang="en-US" b="1" smtClean="0">
                <a:latin typeface="Arial Narrow" pitchFamily="34" charset="0"/>
              </a:rPr>
              <a:t>dimensions of national culture</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29FBF2C1-41DD-4EB1-9604-ECE5234788AC}" type="slidenum">
              <a:rPr lang="en-US"/>
              <a:pPr>
                <a:defRPr/>
              </a:pPr>
              <a:t>20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pic>
        <p:nvPicPr>
          <p:cNvPr id="54278" name="Picture 3"/>
          <p:cNvPicPr>
            <a:picLocks noChangeAspect="1"/>
          </p:cNvPicPr>
          <p:nvPr/>
        </p:nvPicPr>
        <p:blipFill>
          <a:blip r:embed="rId3"/>
          <a:srcRect/>
          <a:stretch>
            <a:fillRect/>
          </a:stretch>
        </p:blipFill>
        <p:spPr bwMode="auto">
          <a:xfrm>
            <a:off x="1474788" y="1476375"/>
            <a:ext cx="6194425"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85775" y="-263525"/>
            <a:ext cx="8229600" cy="1438275"/>
          </a:xfrm>
        </p:spPr>
        <p:txBody>
          <a:bodyPr/>
          <a:lstStyle/>
          <a:p>
            <a:pPr marL="514350" indent="-514350" eaLnBrk="1" hangingPunct="1"/>
            <a:r>
              <a:rPr lang="en-US" b="1" smtClean="0">
                <a:latin typeface="Arial Narrow" pitchFamily="34" charset="0"/>
              </a:rPr>
              <a:t>Identify Hofstede’s five value </a:t>
            </a:r>
            <a:br>
              <a:rPr lang="en-US" b="1" smtClean="0">
                <a:latin typeface="Arial Narrow" pitchFamily="34" charset="0"/>
              </a:rPr>
            </a:br>
            <a:r>
              <a:rPr lang="en-US" b="1" smtClean="0">
                <a:latin typeface="Arial Narrow" pitchFamily="34" charset="0"/>
              </a:rPr>
              <a:t>dimensions of national culture</a:t>
            </a:r>
          </a:p>
        </p:txBody>
      </p:sp>
      <p:sp>
        <p:nvSpPr>
          <p:cNvPr id="56322" name="Content Placeholder 13"/>
          <p:cNvSpPr>
            <a:spLocks noGrp="1"/>
          </p:cNvSpPr>
          <p:nvPr>
            <p:ph idx="1"/>
          </p:nvPr>
        </p:nvSpPr>
        <p:spPr>
          <a:xfrm>
            <a:off x="457200" y="1417638"/>
            <a:ext cx="8229600" cy="3962400"/>
          </a:xfrm>
        </p:spPr>
        <p:txBody>
          <a:bodyPr/>
          <a:lstStyle/>
          <a:p>
            <a:pPr eaLnBrk="1" hangingPunct="1"/>
            <a:r>
              <a:rPr lang="en-US" b="1" smtClean="0">
                <a:latin typeface="Arial" charset="0"/>
              </a:rPr>
              <a:t>The Global Leadership and Organizational Behavior Effectiveness (GLOBE) began updating Hofstede’s research with data from 825 organizations and 62 countries.</a:t>
            </a:r>
          </a:p>
          <a:p>
            <a:pPr eaLnBrk="1" hangingPunct="1"/>
            <a:r>
              <a:rPr lang="en-US" b="1" smtClean="0">
                <a:latin typeface="Arial" charset="0"/>
              </a:rPr>
              <a:t>Variables similar to Hofstede</a:t>
            </a:r>
          </a:p>
          <a:p>
            <a:pPr lvl="1" eaLnBrk="1" hangingPunct="1"/>
            <a:r>
              <a:rPr lang="en-US" b="1" smtClean="0">
                <a:latin typeface="Arial" charset="0"/>
              </a:rPr>
              <a:t>Assertiveness</a:t>
            </a:r>
          </a:p>
          <a:p>
            <a:pPr lvl="1" eaLnBrk="1" hangingPunct="1"/>
            <a:r>
              <a:rPr lang="en-US" b="1" smtClean="0">
                <a:latin typeface="Arial" charset="0"/>
              </a:rPr>
              <a:t>Future orientation (similar to Long-term vs Short-term orientation)</a:t>
            </a:r>
          </a:p>
          <a:p>
            <a:pPr lvl="1" eaLnBrk="1" hangingPunct="1"/>
            <a:r>
              <a:rPr lang="en-US" b="1" smtClean="0">
                <a:latin typeface="Arial" charset="0"/>
              </a:rPr>
              <a:t>Gender differentiation (similar to Masculinity vs Femininity)</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927CE060-0FFA-4162-9DD0-E0E1BD906B1E}" type="slidenum">
              <a:rPr lang="en-US"/>
              <a:pPr>
                <a:defRPr/>
              </a:pPr>
              <a:t>21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485775" y="274638"/>
            <a:ext cx="8229600" cy="1438275"/>
          </a:xfrm>
        </p:spPr>
        <p:txBody>
          <a:bodyPr/>
          <a:lstStyle/>
          <a:p>
            <a:pPr marL="514350" indent="-514350" eaLnBrk="1" hangingPunct="1"/>
            <a:r>
              <a:rPr lang="en-US" b="1" smtClean="0">
                <a:latin typeface="Arial Narrow" pitchFamily="34" charset="0"/>
              </a:rPr>
              <a:t>Identify Hofstede’s five value </a:t>
            </a:r>
            <a:br>
              <a:rPr lang="en-US" b="1" smtClean="0">
                <a:latin typeface="Arial Narrow" pitchFamily="34" charset="0"/>
              </a:rPr>
            </a:br>
            <a:r>
              <a:rPr lang="en-US" b="1" smtClean="0">
                <a:latin typeface="Arial Narrow" pitchFamily="34" charset="0"/>
              </a:rPr>
              <a:t>dimensions of national culture</a:t>
            </a:r>
          </a:p>
        </p:txBody>
      </p:sp>
      <p:sp>
        <p:nvSpPr>
          <p:cNvPr id="58370" name="Content Placeholder 13"/>
          <p:cNvSpPr>
            <a:spLocks noGrp="1"/>
          </p:cNvSpPr>
          <p:nvPr>
            <p:ph idx="1"/>
          </p:nvPr>
        </p:nvSpPr>
        <p:spPr>
          <a:xfrm>
            <a:off x="457200" y="1955800"/>
            <a:ext cx="8229600" cy="3962400"/>
          </a:xfrm>
        </p:spPr>
        <p:txBody>
          <a:bodyPr/>
          <a:lstStyle/>
          <a:p>
            <a:pPr eaLnBrk="1" hangingPunct="1"/>
            <a:r>
              <a:rPr lang="en-US" b="1" smtClean="0">
                <a:latin typeface="Arial" charset="0"/>
              </a:rPr>
              <a:t>Uncertainly avoidance </a:t>
            </a:r>
          </a:p>
          <a:p>
            <a:pPr eaLnBrk="1" hangingPunct="1"/>
            <a:r>
              <a:rPr lang="en-US" b="1" smtClean="0">
                <a:latin typeface="Arial" charset="0"/>
              </a:rPr>
              <a:t>Power distance</a:t>
            </a:r>
          </a:p>
          <a:p>
            <a:pPr eaLnBrk="1" hangingPunct="1"/>
            <a:r>
              <a:rPr lang="en-US" b="1" smtClean="0">
                <a:latin typeface="Arial" charset="0"/>
              </a:rPr>
              <a:t>Individualism/collectivism</a:t>
            </a:r>
          </a:p>
          <a:p>
            <a:pPr eaLnBrk="1" hangingPunct="1"/>
            <a:r>
              <a:rPr lang="en-US" b="1" smtClean="0">
                <a:latin typeface="Arial" charset="0"/>
              </a:rPr>
              <a:t>In-group collectivism </a:t>
            </a:r>
          </a:p>
          <a:p>
            <a:pPr eaLnBrk="1" hangingPunct="1"/>
            <a:r>
              <a:rPr lang="en-US" b="1" smtClean="0">
                <a:latin typeface="Arial" charset="0"/>
              </a:rPr>
              <a:t>Performance orientation </a:t>
            </a:r>
          </a:p>
          <a:p>
            <a:pPr eaLnBrk="1" hangingPunct="1"/>
            <a:r>
              <a:rPr lang="en-US" b="1" smtClean="0">
                <a:latin typeface="Arial" charset="0"/>
              </a:rPr>
              <a:t>Humane orientation</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94A88451-C31F-463C-9BCA-2F6B73D42756}" type="slidenum">
              <a:rPr lang="en-US"/>
              <a:pPr>
                <a:defRPr/>
              </a:pPr>
              <a:t>22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Summary and Implications </a:t>
            </a:r>
            <a:br>
              <a:rPr lang="en-US" b="1" smtClean="0">
                <a:latin typeface="Arial Narrow" pitchFamily="34" charset="0"/>
              </a:rPr>
            </a:br>
            <a:r>
              <a:rPr lang="en-US" b="1" smtClean="0">
                <a:latin typeface="Arial Narrow" pitchFamily="34" charset="0"/>
              </a:rPr>
              <a:t>for Managers</a:t>
            </a:r>
          </a:p>
        </p:txBody>
      </p:sp>
      <p:sp>
        <p:nvSpPr>
          <p:cNvPr id="60418" name="Content Placeholder 13"/>
          <p:cNvSpPr>
            <a:spLocks noGrp="1"/>
          </p:cNvSpPr>
          <p:nvPr>
            <p:ph idx="1"/>
          </p:nvPr>
        </p:nvSpPr>
        <p:spPr>
          <a:xfrm>
            <a:off x="457200" y="1625600"/>
            <a:ext cx="8591550" cy="3962400"/>
          </a:xfrm>
        </p:spPr>
        <p:txBody>
          <a:bodyPr/>
          <a:lstStyle/>
          <a:p>
            <a:pPr eaLnBrk="1" hangingPunct="1"/>
            <a:r>
              <a:rPr lang="en-US" b="1" smtClean="0">
                <a:latin typeface="Arial" charset="0"/>
              </a:rPr>
              <a:t>Big Five provides a meaningful way for managers to examine personality</a:t>
            </a:r>
          </a:p>
          <a:p>
            <a:pPr eaLnBrk="1" hangingPunct="1"/>
            <a:r>
              <a:rPr lang="en-US" b="1" smtClean="0">
                <a:latin typeface="Arial" charset="0"/>
              </a:rPr>
              <a:t>Managers’ keys</a:t>
            </a:r>
          </a:p>
          <a:p>
            <a:pPr lvl="3" eaLnBrk="1" hangingPunct="1"/>
            <a:r>
              <a:rPr lang="en-US" sz="2800" b="1" smtClean="0">
                <a:latin typeface="Arial" charset="0"/>
              </a:rPr>
              <a:t>Screening job candidates for high conscientiousness</a:t>
            </a:r>
          </a:p>
          <a:p>
            <a:pPr lvl="3" eaLnBrk="1" hangingPunct="1"/>
            <a:r>
              <a:rPr lang="en-US" sz="2800" b="1" smtClean="0">
                <a:latin typeface="Arial" charset="0"/>
              </a:rPr>
              <a:t>Factors such as job demands, the degree of required interaction with others, and the organization’s culture are examples of situational variables that moderate the personality–job performance relationship. </a:t>
            </a:r>
          </a:p>
          <a:p>
            <a:pPr lvl="3" eaLnBrk="1" hangingPunct="1"/>
            <a:endParaRPr lang="en-US" sz="2800" b="1" smtClean="0">
              <a:latin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BB2F5761-8495-4507-88C6-CFC6AEC6D4C6}" type="slidenum">
              <a:rPr lang="en-US"/>
              <a:pPr>
                <a:defRPr/>
              </a:pPr>
              <a:t>23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85775" y="30163"/>
            <a:ext cx="8229600" cy="1438275"/>
          </a:xfrm>
        </p:spPr>
        <p:txBody>
          <a:bodyPr/>
          <a:lstStyle/>
          <a:p>
            <a:pPr marL="514350" indent="-514350" eaLnBrk="1" hangingPunct="1"/>
            <a:r>
              <a:rPr lang="en-US" smtClean="0">
                <a:latin typeface="Arial Narrow" pitchFamily="34" charset="0"/>
              </a:rPr>
              <a:t>Summary and Implications </a:t>
            </a:r>
            <a:br>
              <a:rPr lang="en-US" smtClean="0">
                <a:latin typeface="Arial Narrow" pitchFamily="34" charset="0"/>
              </a:rPr>
            </a:br>
            <a:r>
              <a:rPr lang="en-US" smtClean="0">
                <a:latin typeface="Arial Narrow" pitchFamily="34" charset="0"/>
              </a:rPr>
              <a:t>for Managers</a:t>
            </a:r>
          </a:p>
        </p:txBody>
      </p:sp>
      <p:sp>
        <p:nvSpPr>
          <p:cNvPr id="62466" name="Content Placeholder 13"/>
          <p:cNvSpPr>
            <a:spLocks noGrp="1"/>
          </p:cNvSpPr>
          <p:nvPr>
            <p:ph idx="1"/>
          </p:nvPr>
        </p:nvSpPr>
        <p:spPr>
          <a:xfrm>
            <a:off x="457200" y="1711325"/>
            <a:ext cx="8229600" cy="3962400"/>
          </a:xfrm>
        </p:spPr>
        <p:txBody>
          <a:bodyPr/>
          <a:lstStyle/>
          <a:p>
            <a:pPr eaLnBrk="1" hangingPunct="1"/>
            <a:r>
              <a:rPr lang="en-US" smtClean="0">
                <a:latin typeface="Arial" charset="0"/>
              </a:rPr>
              <a:t>You need to evaluate the job, the work group, and the organization to determine the optimal personality fit. </a:t>
            </a:r>
          </a:p>
          <a:p>
            <a:pPr eaLnBrk="1" hangingPunct="1"/>
            <a:r>
              <a:rPr lang="en-US" smtClean="0">
                <a:latin typeface="Arial" charset="0"/>
              </a:rPr>
              <a:t>Other traits, such as core self-evaluation or narcissism, may be relevant in certain situations, too.</a:t>
            </a:r>
          </a:p>
          <a:p>
            <a:pPr eaLnBrk="1" hangingPunct="1"/>
            <a:r>
              <a:rPr lang="en-US" smtClean="0">
                <a:latin typeface="Arial" charset="0"/>
              </a:rPr>
              <a:t>Although the MBTI has been widely criticized, it may have a place in organizations.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DDD85EB5-9B33-4C78-9F2B-3BD6F5481E9A}" type="slidenum">
              <a:rPr lang="en-US"/>
              <a:pPr>
                <a:defRPr/>
              </a:pPr>
              <a:t>24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Summary and Implications </a:t>
            </a:r>
            <a:br>
              <a:rPr lang="en-US" b="1" smtClean="0">
                <a:latin typeface="Arial Narrow" pitchFamily="34" charset="0"/>
              </a:rPr>
            </a:br>
            <a:r>
              <a:rPr lang="en-US" b="1" smtClean="0">
                <a:latin typeface="Arial Narrow" pitchFamily="34" charset="0"/>
              </a:rPr>
              <a:t>for Managers</a:t>
            </a:r>
          </a:p>
        </p:txBody>
      </p:sp>
      <p:sp>
        <p:nvSpPr>
          <p:cNvPr id="64514"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Knowledge of an individual’s value system can provide insight into what makes the person “tick.”</a:t>
            </a:r>
          </a:p>
          <a:p>
            <a:pPr eaLnBrk="1" hangingPunct="1"/>
            <a:r>
              <a:rPr lang="en-US" b="1" smtClean="0">
                <a:latin typeface="Arial" charset="0"/>
              </a:rPr>
              <a:t>Employees’ performance and satisfaction are likely to be higher if their values fit well with the organization. </a:t>
            </a:r>
          </a:p>
          <a:p>
            <a:pPr eaLnBrk="1" hangingPunct="1"/>
            <a:r>
              <a:rPr lang="en-US" b="1" smtClean="0">
                <a:latin typeface="Arial" charset="0"/>
              </a:rPr>
              <a:t>The person who places great importance on imagination, independence, and freedom is likely to be poorly matched with an organization that seeks conformity from its employees.</a:t>
            </a:r>
          </a:p>
          <a:p>
            <a:pPr eaLnBrk="1" hangingPunct="1"/>
            <a:endParaRPr lang="en-US" b="1" smtClean="0">
              <a:latin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75095689-DC8E-4C60-8068-187E4CA69C5D}" type="slidenum">
              <a:rPr lang="en-US"/>
              <a:pPr>
                <a:defRPr/>
              </a:pPr>
              <a:t>25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485775" y="30163"/>
            <a:ext cx="8229600" cy="1438275"/>
          </a:xfrm>
        </p:spPr>
        <p:txBody>
          <a:bodyPr/>
          <a:lstStyle/>
          <a:p>
            <a:pPr marL="514350" indent="-514350" eaLnBrk="1" hangingPunct="1"/>
            <a:r>
              <a:rPr lang="en-US" b="1" smtClean="0">
                <a:latin typeface="Arial Narrow" pitchFamily="34" charset="0"/>
              </a:rPr>
              <a:t>Summary and Implications </a:t>
            </a:r>
            <a:br>
              <a:rPr lang="en-US" b="1" smtClean="0">
                <a:latin typeface="Arial Narrow" pitchFamily="34" charset="0"/>
              </a:rPr>
            </a:br>
            <a:r>
              <a:rPr lang="en-US" b="1" smtClean="0">
                <a:latin typeface="Arial Narrow" pitchFamily="34" charset="0"/>
              </a:rPr>
              <a:t>for Managers</a:t>
            </a:r>
          </a:p>
        </p:txBody>
      </p:sp>
      <p:sp>
        <p:nvSpPr>
          <p:cNvPr id="66562" name="Content Placeholder 13"/>
          <p:cNvSpPr>
            <a:spLocks noGrp="1"/>
          </p:cNvSpPr>
          <p:nvPr>
            <p:ph idx="1"/>
          </p:nvPr>
        </p:nvSpPr>
        <p:spPr>
          <a:xfrm>
            <a:off x="457200" y="1711325"/>
            <a:ext cx="8229600" cy="3962400"/>
          </a:xfrm>
        </p:spPr>
        <p:txBody>
          <a:bodyPr/>
          <a:lstStyle/>
          <a:p>
            <a:pPr eaLnBrk="1" hangingPunct="1"/>
            <a:r>
              <a:rPr lang="en-US" b="1" smtClean="0">
                <a:latin typeface="Arial" charset="0"/>
              </a:rPr>
              <a:t>Managers are more likely to appreciate, evaluate positively, and allocate rewards to employees who fit in, and employees are more likely to be satisfied if they perceive they do fit in. </a:t>
            </a:r>
          </a:p>
          <a:p>
            <a:pPr eaLnBrk="1" hangingPunct="1"/>
            <a:r>
              <a:rPr lang="en-US" b="1" smtClean="0">
                <a:latin typeface="Arial" charset="0"/>
              </a:rPr>
              <a:t>This argues for management to seek job candidates who have not only the ability, experience, and motivation to perform but also a value system compatible with the organization’s.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332010D3-905B-4ECC-A6BB-6234FBB7F44D}" type="slidenum">
              <a:rPr lang="en-US"/>
              <a:pPr>
                <a:defRPr/>
              </a:pPr>
              <a:t>26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5-</a:t>
            </a:r>
            <a:fld id="{60A3A737-10E5-4A1F-910A-F3A66CA92FE2}" type="slidenum">
              <a:rPr lang="en-US"/>
              <a:pPr>
                <a:defRPr/>
              </a:pPr>
              <a:t>27</a:t>
            </a:fld>
            <a:endParaRPr lang="en-US" dirty="0"/>
          </a:p>
        </p:txBody>
      </p:sp>
      <p:sp>
        <p:nvSpPr>
          <p:cNvPr id="68611" name="Rectangle 4"/>
          <p:cNvSpPr>
            <a:spLocks noChangeArrowheads="1"/>
          </p:cNvSpPr>
          <p:nvPr/>
        </p:nvSpPr>
        <p:spPr bwMode="auto">
          <a:xfrm>
            <a:off x="457200" y="3035300"/>
            <a:ext cx="8304213" cy="2289175"/>
          </a:xfrm>
          <a:prstGeom prst="rect">
            <a:avLst/>
          </a:prstGeom>
          <a:noFill/>
          <a:ln w="9525">
            <a:noFill/>
            <a:miter lim="800000"/>
            <a:headEnd/>
            <a:tailEnd/>
          </a:ln>
        </p:spPr>
        <p:txBody>
          <a:bodyPr>
            <a:spAutoFit/>
          </a:bodyPr>
          <a:lstStyle/>
          <a:p>
            <a:pPr algn="ctr">
              <a:lnSpc>
                <a:spcPct val="80000"/>
              </a:lnSpc>
            </a:pPr>
            <a:r>
              <a:rPr lang="en-US" sz="2000" b="1"/>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ctr">
              <a:lnSpc>
                <a:spcPct val="80000"/>
              </a:lnSpc>
            </a:pPr>
            <a:endParaRPr lang="en-US" sz="2400" b="1"/>
          </a:p>
          <a:p>
            <a:pPr algn="ctr">
              <a:lnSpc>
                <a:spcPct val="80000"/>
              </a:lnSpc>
            </a:pPr>
            <a:r>
              <a:rPr lang="en-US" sz="2800" b="1"/>
              <a:t>Copyright © 2013 Pearson Education, Inc.  </a:t>
            </a:r>
            <a:br>
              <a:rPr lang="en-US" sz="2800" b="1"/>
            </a:br>
            <a:r>
              <a:rPr lang="en-US" sz="2800" b="1"/>
              <a:t>publishing as Prentice Hall</a:t>
            </a:r>
          </a:p>
        </p:txBody>
      </p:sp>
      <p:pic>
        <p:nvPicPr>
          <p:cNvPr id="6" name="Picture 2" descr="cid:3287383400_2177562"/>
          <p:cNvPicPr>
            <a:picLocks noChangeAspect="1" noChangeArrowheads="1"/>
          </p:cNvPicPr>
          <p:nvPr/>
        </p:nvPicPr>
        <p:blipFill>
          <a:blip r:embed="rId3"/>
          <a:srcRect/>
          <a:stretch>
            <a:fillRect/>
          </a:stretch>
        </p:blipFill>
        <p:spPr bwMode="blackWhite">
          <a:xfrm>
            <a:off x="746125" y="323850"/>
            <a:ext cx="7685088" cy="2401888"/>
          </a:xfrm>
          <a:prstGeom prst="rect">
            <a:avLst/>
          </a:prstGeom>
          <a:solidFill>
            <a:schemeClr val="hlink"/>
          </a:solidFill>
          <a:ln w="3175">
            <a:solidFill>
              <a:schemeClr val="bg1"/>
            </a:solidFill>
            <a:miter lim="800000"/>
            <a:headEnd/>
            <a:tailEnd/>
          </a:ln>
          <a:effectLst>
            <a:outerShdw blurRad="63500" dist="107763" dir="2700000" algn="ctr" rotWithShape="0">
              <a:srgbClr val="80808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0"/>
            <a:ext cx="8229600" cy="1438275"/>
          </a:xfrm>
        </p:spPr>
        <p:txBody>
          <a:bodyPr/>
          <a:lstStyle/>
          <a:p>
            <a:pPr eaLnBrk="1" hangingPunct="1"/>
            <a:r>
              <a:rPr lang="en-US" b="1" smtClean="0">
                <a:latin typeface="Arial Narrow" pitchFamily="34" charset="0"/>
              </a:rPr>
              <a:t>Define </a:t>
            </a:r>
            <a:r>
              <a:rPr lang="en-US" b="1" i="1" smtClean="0">
                <a:latin typeface="Arial Narrow" pitchFamily="34" charset="0"/>
              </a:rPr>
              <a:t>personality</a:t>
            </a:r>
            <a:r>
              <a:rPr lang="en-US" b="1" smtClean="0">
                <a:latin typeface="Arial Narrow" pitchFamily="34" charset="0"/>
              </a:rPr>
              <a:t>, describe how </a:t>
            </a:r>
            <a:br>
              <a:rPr lang="en-US" b="1" smtClean="0">
                <a:latin typeface="Arial Narrow" pitchFamily="34" charset="0"/>
              </a:rPr>
            </a:br>
            <a:r>
              <a:rPr lang="en-US" b="1" smtClean="0">
                <a:latin typeface="Arial Narrow" pitchFamily="34" charset="0"/>
              </a:rPr>
              <a:t>it is measured, and explain the factors </a:t>
            </a:r>
            <a:br>
              <a:rPr lang="en-US" b="1" smtClean="0">
                <a:latin typeface="Arial Narrow" pitchFamily="34" charset="0"/>
              </a:rPr>
            </a:br>
            <a:r>
              <a:rPr lang="en-US" b="1" smtClean="0">
                <a:latin typeface="Arial Narrow" pitchFamily="34" charset="0"/>
              </a:rPr>
              <a:t>that determine an individual’s personality</a:t>
            </a:r>
          </a:p>
        </p:txBody>
      </p:sp>
      <p:sp>
        <p:nvSpPr>
          <p:cNvPr id="19458" name="Content Placeholder 13"/>
          <p:cNvSpPr>
            <a:spLocks noGrp="1"/>
          </p:cNvSpPr>
          <p:nvPr>
            <p:ph idx="1"/>
          </p:nvPr>
        </p:nvSpPr>
        <p:spPr>
          <a:xfrm>
            <a:off x="457200" y="1808163"/>
            <a:ext cx="8229600" cy="3962400"/>
          </a:xfrm>
        </p:spPr>
        <p:txBody>
          <a:bodyPr/>
          <a:lstStyle/>
          <a:p>
            <a:pPr eaLnBrk="1" hangingPunct="1"/>
            <a:r>
              <a:rPr lang="en-US" b="1" smtClean="0">
                <a:latin typeface="Arial" charset="0"/>
              </a:rPr>
              <a:t>Personality is a dynamic concept describing the growth and development of a person’s whole psychological system; </a:t>
            </a:r>
          </a:p>
          <a:p>
            <a:pPr eaLnBrk="1" hangingPunct="1"/>
            <a:r>
              <a:rPr lang="en-US" b="1" smtClean="0">
                <a:latin typeface="Arial" charset="0"/>
              </a:rPr>
              <a:t>It looks at some aggregate whole that is greater than the sum of the parts.</a:t>
            </a:r>
          </a:p>
          <a:p>
            <a:pPr eaLnBrk="1" hangingPunct="1"/>
            <a:r>
              <a:rPr lang="en-US" b="1" smtClean="0">
                <a:latin typeface="Arial" charset="0"/>
              </a:rPr>
              <a:t>Defining Personality</a:t>
            </a:r>
          </a:p>
          <a:p>
            <a:pPr lvl="1" eaLnBrk="1" hangingPunct="1"/>
            <a:r>
              <a:rPr lang="en-US" b="1" smtClean="0">
                <a:latin typeface="Arial" charset="0"/>
              </a:rPr>
              <a:t>Personality as the sum total of ways in which an individual reacts to and interacts with others.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E6E1400B-20FB-4CFD-9A0B-CB5988BF23A7}" type="slidenum">
              <a:rPr lang="en-US"/>
              <a:pPr>
                <a:defRPr/>
              </a:pPr>
              <a:t>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0"/>
            <a:ext cx="8229600" cy="1438275"/>
          </a:xfrm>
        </p:spPr>
        <p:txBody>
          <a:bodyPr/>
          <a:lstStyle/>
          <a:p>
            <a:pPr eaLnBrk="1" hangingPunct="1"/>
            <a:r>
              <a:rPr lang="en-US" b="1" smtClean="0">
                <a:latin typeface="Arial Narrow" pitchFamily="34" charset="0"/>
              </a:rPr>
              <a:t>Define </a:t>
            </a:r>
            <a:r>
              <a:rPr lang="en-US" b="1" i="1" smtClean="0">
                <a:latin typeface="Arial Narrow" pitchFamily="34" charset="0"/>
              </a:rPr>
              <a:t>personality</a:t>
            </a:r>
            <a:r>
              <a:rPr lang="en-US" b="1" smtClean="0">
                <a:latin typeface="Arial Narrow" pitchFamily="34" charset="0"/>
              </a:rPr>
              <a:t>, describe how </a:t>
            </a:r>
            <a:br>
              <a:rPr lang="en-US" b="1" smtClean="0">
                <a:latin typeface="Arial Narrow" pitchFamily="34" charset="0"/>
              </a:rPr>
            </a:br>
            <a:r>
              <a:rPr lang="en-US" b="1" smtClean="0">
                <a:latin typeface="Arial Narrow" pitchFamily="34" charset="0"/>
              </a:rPr>
              <a:t>it is measured, and explain the factors </a:t>
            </a:r>
            <a:br>
              <a:rPr lang="en-US" b="1" smtClean="0">
                <a:latin typeface="Arial Narrow" pitchFamily="34" charset="0"/>
              </a:rPr>
            </a:br>
            <a:r>
              <a:rPr lang="en-US" b="1" smtClean="0">
                <a:latin typeface="Arial Narrow" pitchFamily="34" charset="0"/>
              </a:rPr>
              <a:t>that determine an individual’s personality</a:t>
            </a:r>
          </a:p>
        </p:txBody>
      </p:sp>
      <p:sp>
        <p:nvSpPr>
          <p:cNvPr id="21506" name="Content Placeholder 13"/>
          <p:cNvSpPr>
            <a:spLocks noGrp="1"/>
          </p:cNvSpPr>
          <p:nvPr>
            <p:ph idx="1"/>
          </p:nvPr>
        </p:nvSpPr>
        <p:spPr>
          <a:xfrm>
            <a:off x="457200" y="1881188"/>
            <a:ext cx="8229600" cy="3962400"/>
          </a:xfrm>
        </p:spPr>
        <p:txBody>
          <a:bodyPr/>
          <a:lstStyle/>
          <a:p>
            <a:pPr eaLnBrk="1" hangingPunct="1"/>
            <a:r>
              <a:rPr lang="en-US" sz="3000" b="1" smtClean="0">
                <a:latin typeface="Arial" charset="0"/>
              </a:rPr>
              <a:t>Managers can use personality tests because they are useful in hiring decisions and help managers forecast who is best for a job.</a:t>
            </a:r>
          </a:p>
          <a:p>
            <a:pPr eaLnBrk="1" hangingPunct="1"/>
            <a:r>
              <a:rPr lang="en-US" sz="3000" b="1" smtClean="0">
                <a:latin typeface="Arial" charset="0"/>
              </a:rPr>
              <a:t>The most common means of measuring personality is through self-report surveys.</a:t>
            </a:r>
          </a:p>
          <a:p>
            <a:pPr eaLnBrk="1" hangingPunct="1"/>
            <a:r>
              <a:rPr lang="en-US" b="1" smtClean="0">
                <a:latin typeface="Arial" charset="0"/>
              </a:rPr>
              <a:t>Observer-ratings surveys provide an independent assessment of personality.</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78385B34-95D8-4050-82AB-68AF91DDED71}" type="slidenum">
              <a:rPr lang="en-US"/>
              <a:pPr>
                <a:defRPr/>
              </a:pPr>
              <a:t>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1350"/>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0"/>
            <a:ext cx="8229600" cy="1438275"/>
          </a:xfrm>
        </p:spPr>
        <p:txBody>
          <a:bodyPr/>
          <a:lstStyle/>
          <a:p>
            <a:pPr eaLnBrk="1" hangingPunct="1"/>
            <a:r>
              <a:rPr lang="en-US" b="1" smtClean="0">
                <a:latin typeface="Arial Narrow" pitchFamily="34" charset="0"/>
              </a:rPr>
              <a:t>Define </a:t>
            </a:r>
            <a:r>
              <a:rPr lang="en-US" b="1" i="1" smtClean="0">
                <a:latin typeface="Arial Narrow" pitchFamily="34" charset="0"/>
              </a:rPr>
              <a:t>personality</a:t>
            </a:r>
            <a:r>
              <a:rPr lang="en-US" b="1" smtClean="0">
                <a:latin typeface="Arial Narrow" pitchFamily="34" charset="0"/>
              </a:rPr>
              <a:t>, describe how </a:t>
            </a:r>
            <a:br>
              <a:rPr lang="en-US" b="1" smtClean="0">
                <a:latin typeface="Arial Narrow" pitchFamily="34" charset="0"/>
              </a:rPr>
            </a:br>
            <a:r>
              <a:rPr lang="en-US" b="1" smtClean="0">
                <a:latin typeface="Arial Narrow" pitchFamily="34" charset="0"/>
              </a:rPr>
              <a:t>it is measured, and explain the factors </a:t>
            </a:r>
            <a:br>
              <a:rPr lang="en-US" b="1" smtClean="0">
                <a:latin typeface="Arial Narrow" pitchFamily="34" charset="0"/>
              </a:rPr>
            </a:br>
            <a:r>
              <a:rPr lang="en-US" b="1" smtClean="0">
                <a:latin typeface="Arial Narrow" pitchFamily="34" charset="0"/>
              </a:rPr>
              <a:t>that determine an individual’s personality</a:t>
            </a:r>
          </a:p>
        </p:txBody>
      </p:sp>
      <p:sp>
        <p:nvSpPr>
          <p:cNvPr id="23554" name="Content Placeholder 13"/>
          <p:cNvSpPr>
            <a:spLocks noGrp="1"/>
          </p:cNvSpPr>
          <p:nvPr>
            <p:ph idx="1"/>
          </p:nvPr>
        </p:nvSpPr>
        <p:spPr>
          <a:xfrm>
            <a:off x="0" y="1438275"/>
            <a:ext cx="9001125" cy="3962400"/>
          </a:xfrm>
        </p:spPr>
        <p:txBody>
          <a:bodyPr/>
          <a:lstStyle/>
          <a:p>
            <a:pPr eaLnBrk="1" hangingPunct="1"/>
            <a:r>
              <a:rPr lang="en-US" sz="2400" b="1" smtClean="0">
                <a:latin typeface="Arial" charset="0"/>
              </a:rPr>
              <a:t>Heredity refers to those factors that were determined at conception. </a:t>
            </a:r>
          </a:p>
          <a:p>
            <a:pPr lvl="1" eaLnBrk="1" hangingPunct="1"/>
            <a:r>
              <a:rPr lang="en-US" sz="2400" b="1" smtClean="0">
                <a:latin typeface="Arial" charset="0"/>
              </a:rPr>
              <a:t>The heredity approach argues that the ultimate explanation of an individual’s personality is the molecular structure of the genes, located in the chromosomes. </a:t>
            </a:r>
          </a:p>
          <a:p>
            <a:pPr eaLnBrk="1" hangingPunct="1"/>
            <a:r>
              <a:rPr lang="en-US" sz="2400" b="1" smtClean="0">
                <a:latin typeface="Arial" charset="0"/>
              </a:rPr>
              <a:t>Popular characteristics include shy, aggressive, submissive, lazy, ambitious, loyal, and timid. These are personality traits. </a:t>
            </a:r>
          </a:p>
          <a:p>
            <a:pPr lvl="2" eaLnBrk="1" hangingPunct="1"/>
            <a:r>
              <a:rPr lang="en-US" b="1" smtClean="0">
                <a:latin typeface="Arial" charset="0"/>
              </a:rPr>
              <a:t>Early efforts to identify the primary traits that govern behavior often resulted in long lists that were difficult to generalize from and provided little practical guidance to organizational decision makers.</a:t>
            </a:r>
          </a:p>
        </p:txBody>
      </p:sp>
      <p:sp>
        <p:nvSpPr>
          <p:cNvPr id="5" name="Footer Placeholder 4"/>
          <p:cNvSpPr>
            <a:spLocks noGrp="1"/>
          </p:cNvSpPr>
          <p:nvPr>
            <p:ph type="ftr" sz="quarter" idx="11"/>
          </p:nvPr>
        </p:nvSpPr>
        <p:spPr>
          <a:xfrm>
            <a:off x="2400300" y="6459538"/>
            <a:ext cx="4775200"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BDEF4753-ABF7-4FC2-8792-D217C304EEF5}" type="slidenum">
              <a:rPr lang="en-US"/>
              <a:pPr>
                <a:defRPr/>
              </a:pPr>
              <a:t>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85775" y="274638"/>
            <a:ext cx="8229600" cy="1438275"/>
          </a:xfrm>
        </p:spPr>
        <p:txBody>
          <a:bodyPr/>
          <a:lstStyle/>
          <a:p>
            <a:pPr eaLnBrk="1" hangingPunct="1"/>
            <a:r>
              <a:rPr lang="en-US" b="1" smtClean="0">
                <a:latin typeface="Arial Narrow" pitchFamily="34" charset="0"/>
              </a:rPr>
              <a:t>Describe the Myers-Briggs Type Indicator </a:t>
            </a:r>
            <a:br>
              <a:rPr lang="en-US" b="1" smtClean="0">
                <a:latin typeface="Arial Narrow" pitchFamily="34" charset="0"/>
              </a:rPr>
            </a:br>
            <a:r>
              <a:rPr lang="en-US" b="1" smtClean="0">
                <a:latin typeface="Arial Narrow" pitchFamily="34" charset="0"/>
              </a:rPr>
              <a:t>personality framework and assess </a:t>
            </a:r>
            <a:br>
              <a:rPr lang="en-US" b="1" smtClean="0">
                <a:latin typeface="Arial Narrow" pitchFamily="34" charset="0"/>
              </a:rPr>
            </a:br>
            <a:r>
              <a:rPr lang="en-US" b="1" smtClean="0">
                <a:latin typeface="Arial Narrow" pitchFamily="34" charset="0"/>
              </a:rPr>
              <a:t>its strengths and weaknesses</a:t>
            </a:r>
            <a:br>
              <a:rPr lang="en-US" b="1" smtClean="0">
                <a:latin typeface="Arial Narrow" pitchFamily="34" charset="0"/>
              </a:rPr>
            </a:br>
            <a:endParaRPr lang="en-US" b="1" smtClean="0">
              <a:latin typeface="Arial Narrow" pitchFamily="34" charset="0"/>
            </a:endParaRPr>
          </a:p>
        </p:txBody>
      </p:sp>
      <p:sp>
        <p:nvSpPr>
          <p:cNvPr id="25602" name="Content Placeholder 13"/>
          <p:cNvSpPr>
            <a:spLocks noGrp="1"/>
          </p:cNvSpPr>
          <p:nvPr>
            <p:ph idx="1"/>
          </p:nvPr>
        </p:nvSpPr>
        <p:spPr>
          <a:xfrm>
            <a:off x="457200" y="1881188"/>
            <a:ext cx="8229600" cy="3962400"/>
          </a:xfrm>
        </p:spPr>
        <p:txBody>
          <a:bodyPr/>
          <a:lstStyle/>
          <a:p>
            <a:pPr eaLnBrk="1" hangingPunct="1"/>
            <a:r>
              <a:rPr lang="en-US" b="1" smtClean="0">
                <a:latin typeface="Arial" charset="0"/>
              </a:rPr>
              <a:t>One of the most widely used personality frameworks is the Myers-Briggs Type Indicator (MBTI). </a:t>
            </a:r>
          </a:p>
          <a:p>
            <a:pPr eaLnBrk="1" hangingPunct="1"/>
            <a:r>
              <a:rPr lang="en-US" b="1" smtClean="0">
                <a:latin typeface="Arial" charset="0"/>
              </a:rPr>
              <a:t>Individuals are classified as: </a:t>
            </a:r>
          </a:p>
          <a:p>
            <a:pPr lvl="1" eaLnBrk="1" hangingPunct="1"/>
            <a:r>
              <a:rPr lang="en-US" b="1" smtClean="0">
                <a:latin typeface="Arial" charset="0"/>
              </a:rPr>
              <a:t>Extroverted or introverted (E or I). </a:t>
            </a:r>
          </a:p>
          <a:p>
            <a:pPr lvl="1" eaLnBrk="1" hangingPunct="1"/>
            <a:r>
              <a:rPr lang="en-US" b="1" smtClean="0">
                <a:latin typeface="Arial" charset="0"/>
              </a:rPr>
              <a:t>Sensing or intuitive (S or N). </a:t>
            </a:r>
          </a:p>
          <a:p>
            <a:pPr lvl="1" eaLnBrk="1" hangingPunct="1"/>
            <a:r>
              <a:rPr lang="en-US" b="1" smtClean="0">
                <a:latin typeface="Arial" charset="0"/>
              </a:rPr>
              <a:t>Thinking or feeling (T or F). </a:t>
            </a:r>
          </a:p>
          <a:p>
            <a:pPr lvl="1" eaLnBrk="1" hangingPunct="1"/>
            <a:r>
              <a:rPr lang="en-US" b="1" smtClean="0">
                <a:latin typeface="Arial" charset="0"/>
              </a:rPr>
              <a:t>Perceiving or judging (P or J). </a:t>
            </a:r>
          </a:p>
          <a:p>
            <a:pPr eaLnBrk="1" hangingPunct="1"/>
            <a:endParaRPr lang="en-US" b="1" smtClean="0">
              <a:latin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021AFAA7-F030-4398-A543-7B1A9E15155E}" type="slidenum">
              <a:rPr lang="en-US"/>
              <a:pPr>
                <a:defRPr/>
              </a:pPr>
              <a:t>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485775" y="274638"/>
            <a:ext cx="8229600" cy="1438275"/>
          </a:xfrm>
        </p:spPr>
        <p:txBody>
          <a:bodyPr/>
          <a:lstStyle/>
          <a:p>
            <a:pPr eaLnBrk="1" hangingPunct="1"/>
            <a:r>
              <a:rPr lang="en-US" b="1" smtClean="0">
                <a:latin typeface="Arial Narrow" pitchFamily="34" charset="0"/>
              </a:rPr>
              <a:t>Describe the Myers-Briggs Type Indicator</a:t>
            </a:r>
            <a:br>
              <a:rPr lang="en-US" b="1" smtClean="0">
                <a:latin typeface="Arial Narrow" pitchFamily="34" charset="0"/>
              </a:rPr>
            </a:br>
            <a:r>
              <a:rPr lang="en-US" b="1" smtClean="0">
                <a:latin typeface="Arial Narrow" pitchFamily="34" charset="0"/>
              </a:rPr>
              <a:t> personality framework and assess </a:t>
            </a:r>
            <a:br>
              <a:rPr lang="en-US" b="1" smtClean="0">
                <a:latin typeface="Arial Narrow" pitchFamily="34" charset="0"/>
              </a:rPr>
            </a:br>
            <a:r>
              <a:rPr lang="en-US" b="1" smtClean="0">
                <a:latin typeface="Arial Narrow" pitchFamily="34" charset="0"/>
              </a:rPr>
              <a:t>its strengths and weaknesses</a:t>
            </a:r>
            <a:br>
              <a:rPr lang="en-US" b="1" smtClean="0">
                <a:latin typeface="Arial Narrow" pitchFamily="34" charset="0"/>
              </a:rPr>
            </a:br>
            <a:endParaRPr lang="en-US" b="1" smtClean="0">
              <a:latin typeface="Arial Narrow" pitchFamily="34" charset="0"/>
            </a:endParaRPr>
          </a:p>
        </p:txBody>
      </p:sp>
      <p:sp>
        <p:nvSpPr>
          <p:cNvPr id="27650" name="Content Placeholder 13"/>
          <p:cNvSpPr>
            <a:spLocks noGrp="1"/>
          </p:cNvSpPr>
          <p:nvPr>
            <p:ph idx="1"/>
          </p:nvPr>
        </p:nvSpPr>
        <p:spPr>
          <a:xfrm>
            <a:off x="457200" y="2297113"/>
            <a:ext cx="8229600" cy="3962400"/>
          </a:xfrm>
        </p:spPr>
        <p:txBody>
          <a:bodyPr/>
          <a:lstStyle/>
          <a:p>
            <a:pPr eaLnBrk="1" hangingPunct="1"/>
            <a:r>
              <a:rPr lang="en-US" b="1" smtClean="0">
                <a:latin typeface="Arial" charset="0"/>
              </a:rPr>
              <a:t>INTJs are visionaries. </a:t>
            </a:r>
          </a:p>
          <a:p>
            <a:pPr eaLnBrk="1" hangingPunct="1"/>
            <a:r>
              <a:rPr lang="en-US" b="1" smtClean="0">
                <a:latin typeface="Arial" charset="0"/>
              </a:rPr>
              <a:t>ESTJs are organizers. </a:t>
            </a:r>
          </a:p>
          <a:p>
            <a:pPr eaLnBrk="1" hangingPunct="1"/>
            <a:r>
              <a:rPr lang="en-US" b="1" smtClean="0">
                <a:latin typeface="Arial" charset="0"/>
              </a:rPr>
              <a:t>ENTPs are conceptualizers.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08EF0100-562E-415C-8815-C3A3280D4A3B}" type="slidenum">
              <a:rPr lang="en-US"/>
              <a:pPr>
                <a:defRPr/>
              </a:pPr>
              <a:t>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Identify the key traits in the </a:t>
            </a:r>
            <a:br>
              <a:rPr lang="en-US" b="1" smtClean="0">
                <a:latin typeface="Arial Narrow" pitchFamily="34" charset="0"/>
              </a:rPr>
            </a:br>
            <a:r>
              <a:rPr lang="en-US" b="1" smtClean="0">
                <a:latin typeface="Arial Narrow" pitchFamily="34" charset="0"/>
              </a:rPr>
              <a:t>Big Five personality model</a:t>
            </a:r>
          </a:p>
        </p:txBody>
      </p:sp>
      <p:sp>
        <p:nvSpPr>
          <p:cNvPr id="29698" name="Content Placeholder 13"/>
          <p:cNvSpPr>
            <a:spLocks noGrp="1"/>
          </p:cNvSpPr>
          <p:nvPr>
            <p:ph idx="1"/>
          </p:nvPr>
        </p:nvSpPr>
        <p:spPr>
          <a:xfrm>
            <a:off x="457200" y="2297113"/>
            <a:ext cx="8229600" cy="3962400"/>
          </a:xfrm>
        </p:spPr>
        <p:txBody>
          <a:bodyPr/>
          <a:lstStyle/>
          <a:p>
            <a:pPr eaLnBrk="1" hangingPunct="1"/>
            <a:r>
              <a:rPr lang="en-US" b="1" smtClean="0">
                <a:latin typeface="Arial" charset="0"/>
              </a:rPr>
              <a:t>Extraversion, </a:t>
            </a:r>
          </a:p>
          <a:p>
            <a:pPr eaLnBrk="1" hangingPunct="1"/>
            <a:r>
              <a:rPr lang="en-US" b="1" smtClean="0">
                <a:latin typeface="Arial" charset="0"/>
              </a:rPr>
              <a:t>Agreeableness, </a:t>
            </a:r>
          </a:p>
          <a:p>
            <a:pPr eaLnBrk="1" hangingPunct="1"/>
            <a:r>
              <a:rPr lang="en-US" b="1" smtClean="0">
                <a:latin typeface="Arial" charset="0"/>
              </a:rPr>
              <a:t>Conscientiousness, </a:t>
            </a:r>
          </a:p>
          <a:p>
            <a:pPr eaLnBrk="1" hangingPunct="1"/>
            <a:r>
              <a:rPr lang="en-US" b="1" smtClean="0">
                <a:latin typeface="Arial" charset="0"/>
              </a:rPr>
              <a:t>Emotional stability, </a:t>
            </a:r>
          </a:p>
          <a:p>
            <a:pPr eaLnBrk="1" hangingPunct="1"/>
            <a:r>
              <a:rPr lang="en-US" b="1" smtClean="0">
                <a:latin typeface="Arial" charset="0"/>
              </a:rPr>
              <a:t>Openness to experience.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A5056C29-3ED6-49CD-BE3C-FE9E0C3258BA}" type="slidenum">
              <a:rPr lang="en-US"/>
              <a:pPr>
                <a:defRPr/>
              </a:pPr>
              <a:t>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485775" y="30163"/>
            <a:ext cx="8229600" cy="1438275"/>
          </a:xfrm>
        </p:spPr>
        <p:txBody>
          <a:bodyPr/>
          <a:lstStyle/>
          <a:p>
            <a:pPr eaLnBrk="1" hangingPunct="1"/>
            <a:r>
              <a:rPr lang="en-US" b="1" smtClean="0">
                <a:latin typeface="Arial Narrow" pitchFamily="34" charset="0"/>
              </a:rPr>
              <a:t>Demonstrate how the Big Five </a:t>
            </a:r>
            <a:br>
              <a:rPr lang="en-US" b="1" smtClean="0">
                <a:latin typeface="Arial Narrow" pitchFamily="34" charset="0"/>
              </a:rPr>
            </a:br>
            <a:r>
              <a:rPr lang="en-US" b="1" smtClean="0">
                <a:latin typeface="Arial Narrow" pitchFamily="34" charset="0"/>
              </a:rPr>
              <a:t>traits predict behavior at work</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5-</a:t>
            </a:r>
            <a:fld id="{AB54692F-869D-4B11-BF94-D245F6443995}" type="slidenum">
              <a:rPr lang="en-US"/>
              <a:pPr>
                <a:defRPr/>
              </a:pPr>
              <a:t>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pic>
        <p:nvPicPr>
          <p:cNvPr id="31750" name="Picture 3"/>
          <p:cNvPicPr>
            <a:picLocks noChangeAspect="1"/>
          </p:cNvPicPr>
          <p:nvPr/>
        </p:nvPicPr>
        <p:blipFill>
          <a:blip r:embed="rId3"/>
          <a:srcRect/>
          <a:stretch>
            <a:fillRect/>
          </a:stretch>
        </p:blipFill>
        <p:spPr bwMode="auto">
          <a:xfrm>
            <a:off x="381000" y="2260600"/>
            <a:ext cx="8382000" cy="334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1196</TotalTime>
  <Words>1486</Words>
  <Application>Microsoft Office PowerPoint</Application>
  <PresentationFormat>On-screen Show (4:3)</PresentationFormat>
  <Paragraphs>220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ＭＳ Ｐゴシック</vt:lpstr>
      <vt:lpstr>Arial</vt:lpstr>
      <vt:lpstr>Arial Narrow</vt:lpstr>
      <vt:lpstr>Calibri</vt:lpstr>
      <vt:lpstr>Perpetua Titling MT</vt:lpstr>
      <vt:lpstr>Office Theme</vt:lpstr>
      <vt:lpstr>Organizational Behavior 15th Ed</vt:lpstr>
      <vt:lpstr>Chapter 5 Learning Objectives</vt:lpstr>
      <vt:lpstr>Define personality, describe how  it is measured, and explain the factors  that determine an individual’s personality</vt:lpstr>
      <vt:lpstr>Define personality, describe how  it is measured, and explain the factors  that determine an individual’s personality</vt:lpstr>
      <vt:lpstr>Define personality, describe how  it is measured, and explain the factors  that determine an individual’s personality</vt:lpstr>
      <vt:lpstr>Describe the Myers-Briggs Type Indicator  personality framework and assess  its strengths and weaknesses </vt:lpstr>
      <vt:lpstr>Describe the Myers-Briggs Type Indicator  personality framework and assess  its strengths and weaknesses </vt:lpstr>
      <vt:lpstr>Identify the key traits in the  Big Five personality model</vt:lpstr>
      <vt:lpstr>Demonstrate how the Big Five  traits predict behavior at work</vt:lpstr>
      <vt:lpstr>Demonstrate how the Big Five  traits predict behavior at work</vt:lpstr>
      <vt:lpstr>Demonstrate how the Big Five  traits predict behavior at work</vt:lpstr>
      <vt:lpstr>Identify other personality  traits relevant to OB</vt:lpstr>
      <vt:lpstr>Define values, demonstrate the importance  of values, and contrast terminal  and instrumental values</vt:lpstr>
      <vt:lpstr>Define values, demonstrate the importance  of values, and contrast terminal  and instrumental values</vt:lpstr>
      <vt:lpstr>Compare generational  differences in values and identify  the dominant values in today’s workforce</vt:lpstr>
      <vt:lpstr>Linking an Individual’s  Personality and Values to the Workplace </vt:lpstr>
      <vt:lpstr>Linking an Individual’s  Personality and Values to the Workplace </vt:lpstr>
      <vt:lpstr>Linking an Individual’s  Personality and Values to the Workplace </vt:lpstr>
      <vt:lpstr>Identify Hofstede’s five value  dimensions of national culture</vt:lpstr>
      <vt:lpstr>Identify Hofstede’s five value  dimensions of national culture</vt:lpstr>
      <vt:lpstr>Identify Hofstede’s five value  dimensions of national culture</vt:lpstr>
      <vt:lpstr>Identify Hofstede’s five value  dimensions of national culture</vt:lpstr>
      <vt:lpstr>Summary and Implications  for Managers</vt:lpstr>
      <vt:lpstr>Summary and Implications  for Managers</vt:lpstr>
      <vt:lpstr>Summary and Implications  for Managers</vt:lpstr>
      <vt:lpstr>Summary and Implications  for Managers</vt:lpstr>
      <vt:lpstr>PowerPoint Presentation</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IIM</cp:lastModifiedBy>
  <cp:revision>93</cp:revision>
  <dcterms:created xsi:type="dcterms:W3CDTF">2012-01-05T16:02:05Z</dcterms:created>
  <dcterms:modified xsi:type="dcterms:W3CDTF">2021-10-16T13:21:34Z</dcterms:modified>
</cp:coreProperties>
</file>