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44"/>
  </p:notesMasterIdLst>
  <p:handoutMasterIdLst>
    <p:handoutMasterId r:id="rId45"/>
  </p:handoutMasterIdLst>
  <p:sldIdLst>
    <p:sldId id="256" r:id="rId2"/>
    <p:sldId id="308"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49" r:id="rId29"/>
    <p:sldId id="335" r:id="rId30"/>
    <p:sldId id="336" r:id="rId31"/>
    <p:sldId id="337" r:id="rId32"/>
    <p:sldId id="338" r:id="rId33"/>
    <p:sldId id="339" r:id="rId34"/>
    <p:sldId id="340" r:id="rId35"/>
    <p:sldId id="341" r:id="rId36"/>
    <p:sldId id="342" r:id="rId37"/>
    <p:sldId id="344" r:id="rId38"/>
    <p:sldId id="345" r:id="rId39"/>
    <p:sldId id="346" r:id="rId40"/>
    <p:sldId id="347" r:id="rId41"/>
    <p:sldId id="348" r:id="rId42"/>
    <p:sldId id="294"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7" autoAdjust="0"/>
    <p:restoredTop sz="78713" autoAdjust="0"/>
  </p:normalViewPr>
  <p:slideViewPr>
    <p:cSldViewPr snapToGrid="0" snapToObjects="1">
      <p:cViewPr varScale="1">
        <p:scale>
          <a:sx n="91" d="100"/>
          <a:sy n="91" d="100"/>
        </p:scale>
        <p:origin x="2094" y="7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FA55651-A55D-49BA-B3C6-92EA08BE67FD}" type="datetimeFigureOut">
              <a:rPr lang="en-US"/>
              <a:pPr>
                <a:defRPr/>
              </a:pPr>
              <a:t>16-Oct-21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087B819-D6BB-4242-BFFB-11915E1587B2}"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BE8B971-1448-49FF-9124-E9183DCE7AAA}" type="datetimeFigureOut">
              <a:rPr lang="en-US"/>
              <a:pPr>
                <a:defRPr/>
              </a:pPr>
              <a:t>16-Oct-21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ED3A9AD-A5EE-4A05-8B75-E37D897CC4F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927572-A61E-4229-8E84-38C6D4ABE7BD}"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lvl="2" eaLnBrk="1" hangingPunct="1">
              <a:spcBef>
                <a:spcPct val="0"/>
              </a:spcBef>
            </a:pPr>
            <a:endParaRPr lang="en-US"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A8F452-6043-49E5-973B-4D5CB36EFB01}"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a:p>
            <a:pPr lvl="2"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DE5262-38B3-4408-88EF-258E760CFCDC}" type="slidenum">
              <a:rPr lang="en-US">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a:p>
            <a:pPr eaLnBrk="1" hangingPunct="1">
              <a:spcBef>
                <a:spcPct val="0"/>
              </a:spcBef>
            </a:pPr>
            <a:endParaRPr lang="en-US" smtClean="0"/>
          </a:p>
          <a:p>
            <a:pPr lvl="2"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D7B2E2-67AA-4432-BD6D-67FFE33F16B2}" type="slidenum">
              <a:rPr lang="en-US">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a:p>
            <a:pPr lvl="2"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ECC711-A9F0-4BE0-86B1-EE3CC5DCDE58}" type="slidenum">
              <a:rPr lang="en-US">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42F9C-0098-4496-B9D1-36791ED07029}" type="slidenum">
              <a:rPr lang="en-US">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647BF8-2DA8-4666-B961-F48CF100546F}" type="slidenum">
              <a:rPr lang="en-US">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902B91-4982-4F61-8CB6-272F8F73ED7F}" type="slidenum">
              <a:rPr lang="en-US">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929A35-85A9-4A94-8F74-D1588AD89995}" type="slidenum">
              <a:rPr lang="en-US">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EC0735-BF3A-477F-97D7-1F6ED7AFA8C5}" type="slidenum">
              <a:rPr lang="en-US">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749929-BAA2-4461-90B7-2417C9A386C6}" type="slidenum">
              <a:rPr lang="en-US">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40071-6102-45D0-A28B-D7B1AC72F809}"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A0055-34A0-402F-AA72-3DEC1B5E2E1C}"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BB416D-BFAB-48D1-85FD-54637ABAA9FF}"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056C9A-BF7E-4223-8DDB-528AF8076CD2}"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D42185-F44D-4AA8-9E21-92D76EDAF5FE}" type="slidenum">
              <a:rPr lang="en-US">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61AB5D-DA68-47A6-99F4-34681EE6B923}" type="slidenum">
              <a:rPr lang="en-US">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endParaRPr lang="en-US" sz="1100" smtClean="0"/>
          </a:p>
          <a:p>
            <a:pPr eaLnBrk="1" hangingPunct="1">
              <a:spcBef>
                <a:spcPct val="0"/>
              </a:spcBef>
            </a:pPr>
            <a:endParaRPr lang="en-US" sz="1100" smtClean="0"/>
          </a:p>
          <a:p>
            <a:pPr eaLnBrk="1" hangingPunct="1">
              <a:spcBef>
                <a:spcPct val="0"/>
              </a:spcBef>
            </a:pPr>
            <a:r>
              <a:rPr lang="en-US" smtClean="0"/>
              <a:t> </a:t>
            </a:r>
            <a:endParaRPr lang="en-US" sz="1100" smtClean="0"/>
          </a:p>
          <a:p>
            <a:pPr eaLnBrk="1" hangingPunct="1">
              <a:spcBef>
                <a:spcPct val="0"/>
              </a:spcBef>
            </a:pPr>
            <a:endParaRPr lang="en-US" sz="1100" smtClean="0"/>
          </a:p>
          <a:p>
            <a:pPr eaLnBrk="1" hangingPunct="1">
              <a:spcBef>
                <a:spcPct val="0"/>
              </a:spcBef>
            </a:pPr>
            <a:r>
              <a:rPr lang="en-US" smtClean="0"/>
              <a:t> </a:t>
            </a:r>
            <a:endParaRPr lang="en-US" sz="1100" smtClean="0"/>
          </a:p>
          <a:p>
            <a:pPr eaLnBrk="1" hangingPunct="1">
              <a:spcBef>
                <a:spcPct val="0"/>
              </a:spcBef>
            </a:pPr>
            <a:endParaRPr lang="en-US" sz="1100"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3B81CE-46BB-4A7F-9F4F-E3C5AE1CEEF1}" type="slidenum">
              <a:rPr lang="en-US">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z="1100" smtClean="0"/>
          </a:p>
          <a:p>
            <a:pPr eaLnBrk="1" hangingPunct="1">
              <a:spcBef>
                <a:spcPct val="0"/>
              </a:spcBef>
            </a:pPr>
            <a:endParaRPr lang="en-US" sz="1100"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644F0D-654D-43D8-8739-727C86B49F0E}"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z="1100" smtClean="0"/>
          </a:p>
          <a:p>
            <a:pPr eaLnBrk="1" hangingPunct="1">
              <a:spcBef>
                <a:spcPct val="0"/>
              </a:spcBef>
            </a:pPr>
            <a:endParaRPr lang="en-US" sz="1100"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8B7900-172D-4C64-9278-877AF16C9E6E}" type="slidenum">
              <a:rPr lang="en-US">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z="1100" smtClean="0"/>
          </a:p>
          <a:p>
            <a:pPr eaLnBrk="1" hangingPunct="1">
              <a:spcBef>
                <a:spcPct val="0"/>
              </a:spcBef>
            </a:pPr>
            <a:endParaRPr lang="en-US" sz="1100"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5DC7A-5EA2-4BED-A646-1B11E5B5F63E}" type="slidenum">
              <a:rPr lang="en-US">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a:p>
            <a:pPr eaLnBrk="1" hangingPunct="1">
              <a:spcBef>
                <a:spcPct val="0"/>
              </a:spcBef>
            </a:pPr>
            <a:endParaRPr lang="en-US" sz="1100" smtClean="0"/>
          </a:p>
          <a:p>
            <a:pPr eaLnBrk="1" hangingPunct="1">
              <a:spcBef>
                <a:spcPct val="0"/>
              </a:spcBef>
            </a:pPr>
            <a:endParaRPr lang="en-US" sz="1100"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33C0AE-5324-402C-BA9A-C7C4FCB8C8E5}" type="slidenum">
              <a:rPr lang="en-US">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8604C1-5C67-4DC6-906C-3A247C3485CA}"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17B512-A628-481B-939A-F60CA41349EA}" type="slidenum">
              <a:rPr lang="en-US">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C999B9-9EEF-4642-871A-0ACF8829E09E}" type="slidenum">
              <a:rPr lang="en-US">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8E2FB1-9650-4172-9C33-406767FE371E}" type="slidenum">
              <a:rPr lang="en-US">
                <a:cs typeface="Arial" charset="0"/>
              </a:rPr>
              <a:pPr fontAlgn="base">
                <a:spcBef>
                  <a:spcPct val="0"/>
                </a:spcBef>
                <a:spcAft>
                  <a:spcPct val="0"/>
                </a:spcAft>
                <a:defRPr/>
              </a:pPr>
              <a:t>32</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7A6AD0-9BE7-46B9-AC96-EE946494DF49}" type="slidenum">
              <a:rPr lang="en-US">
                <a:cs typeface="Arial" charset="0"/>
              </a:rPr>
              <a:pPr fontAlgn="base">
                <a:spcBef>
                  <a:spcPct val="0"/>
                </a:spcBef>
                <a:spcAft>
                  <a:spcPct val="0"/>
                </a:spcAft>
                <a:defRPr/>
              </a:pPr>
              <a:t>33</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23AFB3-5F3D-4566-9DD1-662553887EAE}" type="slidenum">
              <a:rPr lang="en-US">
                <a:cs typeface="Arial" charset="0"/>
              </a:rPr>
              <a:pPr fontAlgn="base">
                <a:spcBef>
                  <a:spcPct val="0"/>
                </a:spcBef>
                <a:spcAft>
                  <a:spcPct val="0"/>
                </a:spcAft>
                <a:defRPr/>
              </a:pPr>
              <a:t>34</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9C89BD-6128-46B0-922F-78D83C4EC6BF}" type="slidenum">
              <a:rPr lang="en-US">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880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097B46-9DE6-4CED-B13D-1E0636240CD1}" type="slidenum">
              <a:rPr lang="en-US">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901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11835A-5697-4A7B-AA8B-3BBFE3A9FB88}" type="slidenum">
              <a:rPr lang="en-US">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921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77BC63-6871-4CDB-B935-F4B14C4111F5}" type="slidenum">
              <a:rPr lang="en-US">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14A099-60C9-4E3E-BA14-1414F1F7E260}" type="slidenum">
              <a:rPr lang="en-US">
                <a:cs typeface="Arial" charset="0"/>
              </a:rPr>
              <a:pPr fontAlgn="base">
                <a:spcBef>
                  <a:spcPct val="0"/>
                </a:spcBef>
                <a:spcAft>
                  <a:spcPct val="0"/>
                </a:spcAft>
                <a:defRPr/>
              </a:pPr>
              <a:t>39</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859C28-11EB-490F-8B7D-0C1BB36ACF80}"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Model in Exhibit 7–9 integrates much of what we know about motivation. Its basic foundation is the expectancy model.  Expectancy theory predicts that an employee will exert a high level of effort if he/she perceives that there is a strong relationship between effort and performance, performance and rewards, and rewards and satisfaction of personal goals.  Each of these relationships, in turn, is influenced by certain factors. For effort to lead to good performance, the individual must have the requisite ability to perform, and the performance appraisal system must be perceived as being fair and objective. The final link in expectancy theory is the rewards-goals relationship. The model considers the achievement, need, reinforcement, and equity/organizational justice theories. High achievers are internally driven as long as the jobs they are doing provide them with personal responsibility, feedback, and moderate risks. Reinforcement theory recognizes that the organization’s rewards reinforce the individual’s performance.  Individuals will compare the rewards (outcomes) they receive from the inputs they make with the outcome-input ratio of relevant others and inequities may influence the effort expended. </a:t>
            </a:r>
          </a:p>
          <a:p>
            <a:pPr eaLnBrk="1" hangingPunct="1">
              <a:spcBef>
                <a:spcPct val="0"/>
              </a:spcBef>
            </a:pPr>
            <a:endParaRPr lang="en-US" smtClean="0"/>
          </a:p>
        </p:txBody>
      </p:sp>
      <p:sp>
        <p:nvSpPr>
          <p:cNvPr id="962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C8840C-45D7-4138-9686-4A2F635B3953}" type="slidenum">
              <a:rPr lang="en-US">
                <a:cs typeface="Arial" charset="0"/>
              </a:rPr>
              <a:pPr fontAlgn="base">
                <a:spcBef>
                  <a:spcPct val="0"/>
                </a:spcBef>
                <a:spcAft>
                  <a:spcPct val="0"/>
                </a:spcAft>
                <a:defRPr/>
              </a:pPr>
              <a:t>40</a:t>
            </a:fld>
            <a:endParaRPr lang="en-US">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98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FD2D9F-D3F9-4B04-BE36-E061D6DA6C74}" type="slidenum">
              <a:rPr lang="en-US">
                <a:cs typeface="Arial" charset="0"/>
              </a:rPr>
              <a:pPr fontAlgn="base">
                <a:spcBef>
                  <a:spcPct val="0"/>
                </a:spcBef>
                <a:spcAft>
                  <a:spcPct val="0"/>
                </a:spcAft>
                <a:defRPr/>
              </a:pPr>
              <a:t>41</a:t>
            </a:fld>
            <a:endParaRPr lang="en-US">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eaLnBrk="1" hangingPunct="1">
              <a:spcBef>
                <a:spcPct val="0"/>
              </a:spcBef>
            </a:pPr>
            <a:endParaRPr lang="en-US" smtClean="0"/>
          </a:p>
        </p:txBody>
      </p:sp>
      <p:sp>
        <p:nvSpPr>
          <p:cNvPr id="100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0D3A23-ADBD-42FD-B3A9-7AEADD5B93D2}" type="slidenum">
              <a:rPr lang="en-US">
                <a:cs typeface="Arial" charset="0"/>
              </a:rPr>
              <a:pPr fontAlgn="base">
                <a:spcBef>
                  <a:spcPct val="0"/>
                </a:spcBef>
                <a:spcAft>
                  <a:spcPct val="0"/>
                </a:spcAft>
                <a:defRPr/>
              </a:pPr>
              <a:t>42</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a:p>
            <a:pPr lvl="2" eaLnBrk="1" hangingPunct="1">
              <a:spcBef>
                <a:spcPct val="0"/>
              </a:spcBef>
            </a:pPr>
            <a:r>
              <a:rPr lang="en-US" smtClean="0"/>
              <a:t>. </a:t>
            </a:r>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05900-FB44-4A9F-A822-8208EEA7B4AC}"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Maslow’s need theory has received wide recognition, particularly among practicing managers. Research does not generally validate the theory. Maslow provided no empirical substantiation, and several studies that sought to validate the theory found no support for it.  Some researchers have attempted to revive components of the need hierarchy concept, using principles from evolutionary psychology. Time will tell whether these revisions to Maslow’s hierarchy will be useful to practicing managers.</a:t>
            </a: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634212-012D-4630-B918-EE1A360847C8}" type="slidenum">
              <a:rPr lang="en-US">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a:p>
            <a:pPr eaLnBrk="1" hangingPunct="1">
              <a:spcBef>
                <a:spcPct val="0"/>
              </a:spcBef>
            </a:pPr>
            <a:endParaRPr lang="en-US" smtClean="0"/>
          </a:p>
          <a:p>
            <a:pPr eaLnBrk="1" hangingPunct="1">
              <a:spcBef>
                <a:spcPct val="0"/>
              </a:spcBef>
            </a:pPr>
            <a:r>
              <a:rPr lang="en-US" smtClean="0"/>
              <a:t> </a:t>
            </a:r>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A93B38-5D4A-481E-9AF5-50737977443B}" type="slidenum">
              <a:rPr lang="en-US">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AF3DCD-65BC-4BCA-BECC-5696C7A47203}" type="slidenum">
              <a:rPr lang="en-US">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B8A197-8E53-400A-857C-55023B737918}"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231210-864C-47FC-BCF8-3F332D4AFD27}"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39B047E1-C643-4441-960F-EF06F4FF8A9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F66C6D1-E036-4759-B331-71FC20B7570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0533B47-3D4E-45C3-9AFA-E1C8CBA3A5D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7200" y="6356350"/>
            <a:ext cx="4495800" cy="365125"/>
          </a:xfrm>
        </p:spPr>
        <p:txBody>
          <a:bodyPr/>
          <a:lstStyle>
            <a:lvl1pPr algn="l">
              <a:defRPr/>
            </a:lvl1pPr>
          </a:lstStyle>
          <a:p>
            <a:pPr>
              <a:defRPr/>
            </a:pPr>
            <a:r>
              <a:rPr lang="en-US"/>
              <a:t>Copyright © 2013 Pearson Education, Inc. publishing as Prentice Hall</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a:t>1-</a:t>
            </a:r>
            <a:fld id="{FCCC98B1-73D7-4355-B226-D888FAF63BD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F1E31C-5D83-41EF-9CBF-39254A784C68}"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3516CDA-10AF-4F8F-92B5-8CC408A166A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E5D39B6-F109-425A-8379-BDF28737FFC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73B9E28A-3BE9-41FF-9D95-E20FC35467D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FD2B2321-4ECC-4ADC-8BE6-377657B2727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E15ABE56-DF6B-44AD-94A0-DDB07B82273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EA6385A-02B5-4BF6-B9BE-F51E2CB66BF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E3B1BFE1-93F0-4B4A-B77F-8BB2A48495A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EDA3B4D-AB0D-4B1E-8F5B-E3089500D00C}" type="datetimeFigureOut">
              <a:rPr lang="en-US"/>
              <a:pPr>
                <a:defRPr/>
              </a:pPr>
              <a:t>16-Oct-21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5-</a:t>
            </a:r>
            <a:fld id="{D63B2392-6351-4ECC-88B9-4FBD3FD8CDA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r" defTabSz="457200" rtl="0" eaLnBrk="0" fontAlgn="base" hangingPunct="0">
        <a:spcBef>
          <a:spcPct val="0"/>
        </a:spcBef>
        <a:spcAft>
          <a:spcPct val="0"/>
        </a:spcAft>
        <a:defRPr sz="3200" kern="1200">
          <a:solidFill>
            <a:schemeClr val="tx1"/>
          </a:solidFill>
          <a:latin typeface="Arial Narrow"/>
          <a:ea typeface="Arial Narrow" pitchFamily="34" charset="0"/>
          <a:cs typeface="Arial Narrow"/>
        </a:defRPr>
      </a:lvl1pPr>
      <a:lvl2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2pPr>
      <a:lvl3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3pPr>
      <a:lvl4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4pPr>
      <a:lvl5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5pPr>
      <a:lvl6pPr marL="457200" algn="r" defTabSz="457200" rtl="0" fontAlgn="base">
        <a:spcBef>
          <a:spcPct val="0"/>
        </a:spcBef>
        <a:spcAft>
          <a:spcPct val="0"/>
        </a:spcAft>
        <a:defRPr sz="3200">
          <a:solidFill>
            <a:schemeClr val="tx1"/>
          </a:solidFill>
          <a:latin typeface="Arial Narrow" pitchFamily="34" charset="0"/>
          <a:ea typeface="Arial Narrow" pitchFamily="34" charset="0"/>
          <a:cs typeface="Arial Narrow" pitchFamily="34" charset="0"/>
        </a:defRPr>
      </a:lvl6pPr>
      <a:lvl7pPr marL="914400" algn="r" defTabSz="457200" rtl="0" fontAlgn="base">
        <a:spcBef>
          <a:spcPct val="0"/>
        </a:spcBef>
        <a:spcAft>
          <a:spcPct val="0"/>
        </a:spcAft>
        <a:defRPr sz="3200">
          <a:solidFill>
            <a:schemeClr val="tx1"/>
          </a:solidFill>
          <a:latin typeface="Arial Narrow" pitchFamily="34" charset="0"/>
          <a:ea typeface="Arial Narrow" pitchFamily="34" charset="0"/>
          <a:cs typeface="Arial Narrow" pitchFamily="34" charset="0"/>
        </a:defRPr>
      </a:lvl7pPr>
      <a:lvl8pPr marL="1371600" algn="r" defTabSz="457200" rtl="0" fontAlgn="base">
        <a:spcBef>
          <a:spcPct val="0"/>
        </a:spcBef>
        <a:spcAft>
          <a:spcPct val="0"/>
        </a:spcAft>
        <a:defRPr sz="3200">
          <a:solidFill>
            <a:schemeClr val="tx1"/>
          </a:solidFill>
          <a:latin typeface="Arial Narrow" pitchFamily="34" charset="0"/>
          <a:ea typeface="Arial Narrow" pitchFamily="34" charset="0"/>
          <a:cs typeface="Arial Narrow" pitchFamily="34" charset="0"/>
        </a:defRPr>
      </a:lvl8pPr>
      <a:lvl9pPr marL="1828800" algn="r" defTabSz="457200" rtl="0" fontAlgn="base">
        <a:spcBef>
          <a:spcPct val="0"/>
        </a:spcBef>
        <a:spcAft>
          <a:spcPct val="0"/>
        </a:spcAft>
        <a:defRPr sz="3200">
          <a:solidFill>
            <a:schemeClr val="tx1"/>
          </a:solidFill>
          <a:latin typeface="Arial Narrow" pitchFamily="34" charset="0"/>
          <a:ea typeface="Arial Narrow" pitchFamily="34" charset="0"/>
          <a:cs typeface="Arial Narrow" pitchFamily="34" charset="0"/>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8"/>
          <p:cNvSpPr>
            <a:spLocks noGrp="1"/>
          </p:cNvSpPr>
          <p:nvPr>
            <p:ph type="ctrTitle"/>
          </p:nvPr>
        </p:nvSpPr>
        <p:spPr>
          <a:xfrm>
            <a:off x="4233863" y="0"/>
            <a:ext cx="4910137" cy="2130425"/>
          </a:xfrm>
        </p:spPr>
        <p:txBody>
          <a:bodyPr/>
          <a:lstStyle/>
          <a:p>
            <a:pPr eaLnBrk="1" hangingPunct="1"/>
            <a:r>
              <a:rPr lang="en-US" b="1" smtClean="0">
                <a:latin typeface="Arial Narrow" pitchFamily="34" charset="0"/>
                <a:cs typeface="Arial Narrow" pitchFamily="34" charset="0"/>
              </a:rPr>
              <a:t>Organizational Behavior</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15th Ed</a:t>
            </a:r>
          </a:p>
        </p:txBody>
      </p:sp>
      <p:sp>
        <p:nvSpPr>
          <p:cNvPr id="15362" name="Subtitle 9"/>
          <p:cNvSpPr>
            <a:spLocks noGrp="1"/>
          </p:cNvSpPr>
          <p:nvPr>
            <p:ph type="subTitle" idx="1"/>
          </p:nvPr>
        </p:nvSpPr>
        <p:spPr>
          <a:xfrm>
            <a:off x="1431925" y="4267200"/>
            <a:ext cx="7373938" cy="1300163"/>
          </a:xfrm>
        </p:spPr>
        <p:txBody>
          <a:bodyPr/>
          <a:lstStyle/>
          <a:p>
            <a:pPr algn="r" eaLnBrk="1" hangingPunct="1"/>
            <a:r>
              <a:rPr lang="en-US" sz="3400" b="1" smtClean="0">
                <a:solidFill>
                  <a:srgbClr val="898989"/>
                </a:solidFill>
                <a:latin typeface="Arial" charset="0"/>
                <a:cs typeface="Arial" charset="0"/>
              </a:rPr>
              <a:t>Motivational Concepts</a:t>
            </a:r>
          </a:p>
        </p:txBody>
      </p:sp>
      <p:sp>
        <p:nvSpPr>
          <p:cNvPr id="13" name="Footer Placeholder 12"/>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7-</a:t>
            </a:r>
            <a:fld id="{531A9939-E016-45CE-ABF6-8D6AA076ACDE}" type="slidenum">
              <a:rPr lang="en-US"/>
              <a:pPr>
                <a:defRPr/>
              </a:pPr>
              <a:t>1</a:t>
            </a:fld>
            <a:endParaRPr lang="en-US" dirty="0"/>
          </a:p>
        </p:txBody>
      </p:sp>
      <p:sp>
        <p:nvSpPr>
          <p:cNvPr id="15365" name="TextBox 41"/>
          <p:cNvSpPr txBox="1">
            <a:spLocks noChangeArrowheads="1"/>
          </p:cNvSpPr>
          <p:nvPr/>
        </p:nvSpPr>
        <p:spPr bwMode="auto">
          <a:xfrm>
            <a:off x="4002088" y="2232025"/>
            <a:ext cx="5022850" cy="457200"/>
          </a:xfrm>
          <a:prstGeom prst="rect">
            <a:avLst/>
          </a:prstGeom>
          <a:noFill/>
          <a:ln w="9525">
            <a:noFill/>
            <a:miter lim="800000"/>
            <a:headEnd/>
            <a:tailEnd/>
          </a:ln>
        </p:spPr>
        <p:txBody>
          <a:bodyPr>
            <a:spAutoFit/>
          </a:bodyPr>
          <a:lstStyle/>
          <a:p>
            <a:pPr algn="r"/>
            <a:r>
              <a:rPr lang="en-US" sz="2400" b="1">
                <a:latin typeface="Perpetua Titling MT" pitchFamily="18" charset="0"/>
              </a:rPr>
              <a:t>Robbins and Judge</a:t>
            </a:r>
          </a:p>
        </p:txBody>
      </p:sp>
      <p:sp>
        <p:nvSpPr>
          <p:cNvPr id="15366" name="TextBox 42"/>
          <p:cNvSpPr txBox="1">
            <a:spLocks noChangeArrowheads="1"/>
          </p:cNvSpPr>
          <p:nvPr/>
        </p:nvSpPr>
        <p:spPr bwMode="auto">
          <a:xfrm>
            <a:off x="457200" y="741363"/>
            <a:ext cx="4660900" cy="2286000"/>
          </a:xfrm>
          <a:prstGeom prst="rect">
            <a:avLst/>
          </a:prstGeom>
          <a:noFill/>
          <a:ln w="9525">
            <a:noFill/>
            <a:miter lim="800000"/>
            <a:headEnd/>
            <a:tailEnd/>
          </a:ln>
        </p:spPr>
        <p:txBody>
          <a:bodyPr>
            <a:spAutoFit/>
          </a:bodyPr>
          <a:lstStyle/>
          <a:p>
            <a:r>
              <a:rPr lang="en-US" sz="4000" b="1" i="1">
                <a:latin typeface="Perpetua Titling MT" pitchFamily="18" charset="0"/>
              </a:rPr>
              <a:t>Chapter</a:t>
            </a:r>
            <a:r>
              <a:rPr lang="en-US" sz="6000" b="1" i="1">
                <a:latin typeface="Perpetua Titling MT" pitchFamily="18" charset="0"/>
              </a:rPr>
              <a:t> </a:t>
            </a:r>
            <a:r>
              <a:rPr lang="en-US" sz="14400" b="1" i="1">
                <a:latin typeface="Perpetua Titling MT" pitchFamily="18" charset="0"/>
              </a:rPr>
              <a:t>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595D6A31-8C65-48CE-963E-8A1B9BFF1882}" type="slidenum">
              <a:rPr lang="en-US"/>
              <a:pPr>
                <a:defRPr/>
              </a:pPr>
              <a:t>10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pic>
        <p:nvPicPr>
          <p:cNvPr id="33798" name="Picture 2"/>
          <p:cNvPicPr>
            <a:picLocks noChangeAspect="1"/>
          </p:cNvPicPr>
          <p:nvPr/>
        </p:nvPicPr>
        <p:blipFill>
          <a:blip r:embed="rId3"/>
          <a:srcRect/>
          <a:stretch>
            <a:fillRect/>
          </a:stretch>
        </p:blipFill>
        <p:spPr bwMode="auto">
          <a:xfrm>
            <a:off x="1027113" y="2000250"/>
            <a:ext cx="7089775"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35842" name="Content Placeholder 13"/>
          <p:cNvSpPr>
            <a:spLocks noGrp="1"/>
          </p:cNvSpPr>
          <p:nvPr>
            <p:ph idx="1"/>
          </p:nvPr>
        </p:nvSpPr>
        <p:spPr>
          <a:xfrm>
            <a:off x="457200" y="1417638"/>
            <a:ext cx="8229600" cy="3962400"/>
          </a:xfrm>
        </p:spPr>
        <p:txBody>
          <a:bodyPr/>
          <a:lstStyle/>
          <a:p>
            <a:pPr eaLnBrk="1" hangingPunct="1"/>
            <a:r>
              <a:rPr lang="en-US" b="1" smtClean="0">
                <a:latin typeface="Arial" charset="0"/>
                <a:cs typeface="Arial" charset="0"/>
              </a:rPr>
              <a:t>Criticisms of Herzberg’s theory: </a:t>
            </a:r>
          </a:p>
          <a:p>
            <a:pPr lvl="1" eaLnBrk="1" hangingPunct="1"/>
            <a:r>
              <a:rPr lang="en-US" b="1" smtClean="0">
                <a:latin typeface="Arial" charset="0"/>
                <a:cs typeface="Arial" charset="0"/>
              </a:rPr>
              <a:t>It relies on self-reports</a:t>
            </a:r>
            <a:r>
              <a:rPr lang="en-US" smtClean="0">
                <a:latin typeface="Arial" charset="0"/>
                <a:cs typeface="Arial" charset="0"/>
              </a:rPr>
              <a:t> </a:t>
            </a:r>
            <a:r>
              <a:rPr lang="en-US" b="1" smtClean="0">
                <a:latin typeface="Arial" charset="0"/>
                <a:cs typeface="Arial" charset="0"/>
              </a:rPr>
              <a:t>. </a:t>
            </a:r>
          </a:p>
          <a:p>
            <a:pPr lvl="1" eaLnBrk="1" hangingPunct="1"/>
            <a:r>
              <a:rPr lang="en-US" b="1" smtClean="0">
                <a:latin typeface="Arial" charset="0"/>
                <a:cs typeface="Arial" charset="0"/>
              </a:rPr>
              <a:t>The reliability of methodology is questioned. </a:t>
            </a:r>
          </a:p>
          <a:p>
            <a:pPr lvl="1" eaLnBrk="1" hangingPunct="1"/>
            <a:r>
              <a:rPr lang="en-US" b="1" smtClean="0">
                <a:latin typeface="Arial" charset="0"/>
                <a:cs typeface="Arial" charset="0"/>
              </a:rPr>
              <a:t>No overall measure of satisfaction was utilized. </a:t>
            </a:r>
          </a:p>
          <a:p>
            <a:pPr lvl="1" eaLnBrk="1" hangingPunct="1"/>
            <a:r>
              <a:rPr lang="en-US" b="1" smtClean="0">
                <a:latin typeface="Arial" charset="0"/>
                <a:cs typeface="Arial" charset="0"/>
              </a:rPr>
              <a:t>Herzberg assumed a relationship between satisfaction and productivity, but the research methodology he used looked only at satisfaction, not at productivity.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709EED74-61C4-4C39-9B7F-BD16CB4AE956}" type="slidenum">
              <a:rPr lang="en-US"/>
              <a:pPr>
                <a:defRPr/>
              </a:pPr>
              <a:t>11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37890" name="Content Placeholder 13"/>
          <p:cNvSpPr>
            <a:spLocks noGrp="1"/>
          </p:cNvSpPr>
          <p:nvPr>
            <p:ph idx="1"/>
          </p:nvPr>
        </p:nvSpPr>
        <p:spPr>
          <a:xfrm>
            <a:off x="457200" y="1712913"/>
            <a:ext cx="8229600" cy="3962400"/>
          </a:xfrm>
        </p:spPr>
        <p:txBody>
          <a:bodyPr/>
          <a:lstStyle/>
          <a:p>
            <a:pPr eaLnBrk="1" hangingPunct="1"/>
            <a:r>
              <a:rPr lang="en-US" b="1" smtClean="0">
                <a:latin typeface="Arial" charset="0"/>
                <a:cs typeface="Arial" charset="0"/>
              </a:rPr>
              <a:t>McClelland’s Theory of Needs</a:t>
            </a:r>
          </a:p>
          <a:p>
            <a:pPr lvl="2" eaLnBrk="1" hangingPunct="1"/>
            <a:r>
              <a:rPr lang="en-US" b="1" smtClean="0">
                <a:latin typeface="Arial" charset="0"/>
                <a:cs typeface="Arial" charset="0"/>
              </a:rPr>
              <a:t>The theory focuses on three needs: achievement, power, and affiliation. </a:t>
            </a:r>
          </a:p>
          <a:p>
            <a:pPr eaLnBrk="1" hangingPunct="1"/>
            <a:r>
              <a:rPr lang="en-US" b="1" smtClean="0">
                <a:latin typeface="Arial" charset="0"/>
                <a:cs typeface="Arial" charset="0"/>
              </a:rPr>
              <a:t>Need for achievement (nAch)</a:t>
            </a:r>
          </a:p>
          <a:p>
            <a:pPr lvl="1" eaLnBrk="1" hangingPunct="1"/>
            <a:r>
              <a:rPr lang="en-US" b="1" smtClean="0">
                <a:latin typeface="Arial" charset="0"/>
                <a:cs typeface="Arial" charset="0"/>
              </a:rPr>
              <a:t>The drive to excel, to achieve in relation to a set of standards, to strive to succeed.</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31575EEE-CCAB-47E2-A0EC-883D21940673}" type="slidenum">
              <a:rPr lang="en-US"/>
              <a:pPr>
                <a:defRPr/>
              </a:pPr>
              <a:t>12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39938" name="Content Placeholder 13"/>
          <p:cNvSpPr>
            <a:spLocks noGrp="1"/>
          </p:cNvSpPr>
          <p:nvPr>
            <p:ph idx="1"/>
          </p:nvPr>
        </p:nvSpPr>
        <p:spPr>
          <a:xfrm>
            <a:off x="457200" y="1417638"/>
            <a:ext cx="8570913" cy="3962400"/>
          </a:xfrm>
        </p:spPr>
        <p:txBody>
          <a:bodyPr/>
          <a:lstStyle/>
          <a:p>
            <a:pPr marL="533400" indent="-533400" eaLnBrk="1" hangingPunct="1"/>
            <a:r>
              <a:rPr lang="en-US" b="1" smtClean="0">
                <a:latin typeface="Arial" charset="0"/>
                <a:cs typeface="Arial" charset="0"/>
              </a:rPr>
              <a:t>Need for achievement predicted relationships</a:t>
            </a:r>
          </a:p>
          <a:p>
            <a:pPr marL="1447800" lvl="2" indent="-533400" eaLnBrk="1" hangingPunct="1">
              <a:buFont typeface="Arial" charset="0"/>
              <a:buAutoNum type="arabicPeriod"/>
            </a:pPr>
            <a:r>
              <a:rPr lang="en-US" b="1" smtClean="0">
                <a:latin typeface="Arial" charset="0"/>
                <a:cs typeface="Arial" charset="0"/>
              </a:rPr>
              <a:t>With a high degree of personal responsibility and feedback and an intermediate degree of risk, high achievers are strongly motivated.</a:t>
            </a:r>
          </a:p>
          <a:p>
            <a:pPr marL="1447800" lvl="2" indent="-533400" eaLnBrk="1" hangingPunct="1">
              <a:buFont typeface="Arial" charset="0"/>
              <a:buAutoNum type="arabicPeriod"/>
            </a:pPr>
            <a:r>
              <a:rPr lang="en-US" b="1" smtClean="0">
                <a:latin typeface="Arial" charset="0"/>
                <a:cs typeface="Arial" charset="0"/>
              </a:rPr>
              <a:t>A high need to achieve does not necessarily make someone a good manager, especially in large organizations. </a:t>
            </a:r>
          </a:p>
          <a:p>
            <a:pPr marL="1447800" lvl="2" indent="-533400" eaLnBrk="1" hangingPunct="1">
              <a:buFont typeface="Arial" charset="0"/>
              <a:buAutoNum type="arabicPeriod"/>
            </a:pPr>
            <a:r>
              <a:rPr lang="en-US" b="1" smtClean="0">
                <a:latin typeface="Arial" charset="0"/>
                <a:cs typeface="Arial" charset="0"/>
              </a:rPr>
              <a:t>Needs for affiliation and power tend to be closely related to managerial success.</a:t>
            </a:r>
          </a:p>
          <a:p>
            <a:pPr marL="990600" lvl="1" indent="-533400" eaLnBrk="1" hangingPunct="1"/>
            <a:endParaRPr lang="en-US" b="1" smtClean="0">
              <a:latin typeface="Arial" charset="0"/>
              <a:cs typeface="Arial" charset="0"/>
            </a:endParaRPr>
          </a:p>
        </p:txBody>
      </p:sp>
      <p:sp>
        <p:nvSpPr>
          <p:cNvPr id="5" name="Footer Placeholder 4"/>
          <p:cNvSpPr>
            <a:spLocks noGrp="1"/>
          </p:cNvSpPr>
          <p:nvPr>
            <p:ph type="ftr" sz="quarter" idx="10"/>
          </p:nvPr>
        </p:nvSpPr>
        <p:spPr>
          <a:xfrm>
            <a:off x="3725863" y="6459538"/>
            <a:ext cx="4495800"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A0AB3075-5B90-48E1-945B-F006CB5709FC}" type="slidenum">
              <a:rPr lang="en-US"/>
              <a:pPr>
                <a:defRPr/>
              </a:pPr>
              <a:t>13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41986" name="Content Placeholder 13"/>
          <p:cNvSpPr>
            <a:spLocks noGrp="1"/>
          </p:cNvSpPr>
          <p:nvPr>
            <p:ph idx="1"/>
          </p:nvPr>
        </p:nvSpPr>
        <p:spPr>
          <a:xfrm>
            <a:off x="457200" y="1712913"/>
            <a:ext cx="8570913" cy="3962400"/>
          </a:xfrm>
        </p:spPr>
        <p:txBody>
          <a:bodyPr/>
          <a:lstStyle/>
          <a:p>
            <a:pPr eaLnBrk="1" hangingPunct="1"/>
            <a:r>
              <a:rPr lang="en-US" b="1" smtClean="0">
                <a:latin typeface="Arial" charset="0"/>
                <a:cs typeface="Arial" charset="0"/>
              </a:rPr>
              <a:t>Need for power: The need to make others behave in a way that they would not have behaved otherwise.</a:t>
            </a:r>
          </a:p>
          <a:p>
            <a:pPr lvl="2" eaLnBrk="1" hangingPunct="1"/>
            <a:r>
              <a:rPr lang="en-US" b="1" smtClean="0">
                <a:latin typeface="Arial" charset="0"/>
                <a:cs typeface="Arial" charset="0"/>
              </a:rPr>
              <a:t>Individuals high in nPow enjoy being “in charge.” </a:t>
            </a:r>
          </a:p>
          <a:p>
            <a:pPr lvl="2" eaLnBrk="1" hangingPunct="1"/>
            <a:r>
              <a:rPr lang="en-US" b="1" smtClean="0">
                <a:latin typeface="Arial" charset="0"/>
                <a:cs typeface="Arial" charset="0"/>
              </a:rPr>
              <a:t>Strive for influence over others. </a:t>
            </a:r>
          </a:p>
          <a:p>
            <a:pPr lvl="2" eaLnBrk="1" hangingPunct="1"/>
            <a:r>
              <a:rPr lang="en-US" b="1" smtClean="0">
                <a:latin typeface="Arial" charset="0"/>
                <a:cs typeface="Arial" charset="0"/>
              </a:rPr>
              <a:t>Prefer to be placed into competitive and status-oriented situations.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0737D5D5-B4D9-44B9-979F-0F0DAC6F8106}" type="slidenum">
              <a:rPr lang="en-US"/>
              <a:pPr>
                <a:defRPr/>
              </a:pPr>
              <a:t>14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44034" name="Content Placeholder 13"/>
          <p:cNvSpPr>
            <a:spLocks noGrp="1"/>
          </p:cNvSpPr>
          <p:nvPr>
            <p:ph idx="1"/>
          </p:nvPr>
        </p:nvSpPr>
        <p:spPr>
          <a:xfrm>
            <a:off x="457200" y="1712913"/>
            <a:ext cx="8570913" cy="3962400"/>
          </a:xfrm>
        </p:spPr>
        <p:txBody>
          <a:bodyPr/>
          <a:lstStyle/>
          <a:p>
            <a:pPr eaLnBrk="1" hangingPunct="1"/>
            <a:r>
              <a:rPr lang="en-US" b="1" smtClean="0">
                <a:latin typeface="Arial" charset="0"/>
                <a:cs typeface="Arial" charset="0"/>
              </a:rPr>
              <a:t>McClelland’s theory has had the best support. </a:t>
            </a:r>
          </a:p>
          <a:p>
            <a:pPr lvl="1" eaLnBrk="1" hangingPunct="1">
              <a:buFontTx/>
              <a:buChar char="•"/>
            </a:pPr>
            <a:r>
              <a:rPr lang="en-US" b="1" smtClean="0">
                <a:latin typeface="Arial" charset="0"/>
                <a:cs typeface="Arial" charset="0"/>
              </a:rPr>
              <a:t>It has less practical effect than the others. </a:t>
            </a:r>
          </a:p>
          <a:p>
            <a:pPr lvl="1" eaLnBrk="1" hangingPunct="1">
              <a:buFontTx/>
              <a:buChar char="•"/>
            </a:pPr>
            <a:r>
              <a:rPr lang="en-US" b="1" smtClean="0">
                <a:latin typeface="Arial" charset="0"/>
                <a:cs typeface="Arial" charset="0"/>
              </a:rPr>
              <a:t>Because McClelland argued that the three needs are subconscious—we may rank high on them but not know it—measuring them is not easy. </a:t>
            </a:r>
          </a:p>
          <a:p>
            <a:pPr lvl="1" eaLnBrk="1" hangingPunct="1">
              <a:buFontTx/>
              <a:buChar char="•"/>
            </a:pPr>
            <a:r>
              <a:rPr lang="en-US" b="1" smtClean="0">
                <a:latin typeface="Arial" charset="0"/>
                <a:cs typeface="Arial" charset="0"/>
              </a:rPr>
              <a:t>The process is time consuming and expensive, and few organizations have been willing to invest in measuring McClelland’s concept.</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92F2E50D-BC23-4AAD-9DA7-02C40DDE2514}" type="slidenum">
              <a:rPr lang="en-US"/>
              <a:pPr>
                <a:defRPr/>
              </a:pPr>
              <a:t>15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predictions of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self-determination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to intrinsic and extrinsic rewards</a:t>
            </a:r>
          </a:p>
        </p:txBody>
      </p:sp>
      <p:sp>
        <p:nvSpPr>
          <p:cNvPr id="46082" name="Content Placeholder 13"/>
          <p:cNvSpPr>
            <a:spLocks noGrp="1"/>
          </p:cNvSpPr>
          <p:nvPr>
            <p:ph idx="1"/>
          </p:nvPr>
        </p:nvSpPr>
        <p:spPr>
          <a:xfrm>
            <a:off x="457200" y="1712913"/>
            <a:ext cx="8570913" cy="3962400"/>
          </a:xfrm>
        </p:spPr>
        <p:txBody>
          <a:bodyPr/>
          <a:lstStyle/>
          <a:p>
            <a:pPr eaLnBrk="1" hangingPunct="1"/>
            <a:r>
              <a:rPr lang="en-US" b="1" smtClean="0">
                <a:latin typeface="Arial" charset="0"/>
                <a:cs typeface="Arial" charset="0"/>
              </a:rPr>
              <a:t>Proposes that people prefer to feel they have control over their actions.</a:t>
            </a:r>
          </a:p>
          <a:p>
            <a:pPr eaLnBrk="1" hangingPunct="1"/>
            <a:r>
              <a:rPr lang="en-US" b="1" smtClean="0">
                <a:latin typeface="Arial" charset="0"/>
                <a:cs typeface="Arial" charset="0"/>
              </a:rPr>
              <a:t>Research on self-determination theory has focused on cognitive evaluation theory.</a:t>
            </a:r>
          </a:p>
          <a:p>
            <a:pPr eaLnBrk="1" hangingPunct="1"/>
            <a:r>
              <a:rPr lang="en-US" b="1" smtClean="0">
                <a:latin typeface="Arial" charset="0"/>
                <a:cs typeface="Arial" charset="0"/>
              </a:rPr>
              <a:t>People paid for work feel less like they </a:t>
            </a:r>
            <a:r>
              <a:rPr lang="en-US" b="1" u="sng" smtClean="0">
                <a:latin typeface="Arial" charset="0"/>
                <a:cs typeface="Arial" charset="0"/>
              </a:rPr>
              <a:t>want</a:t>
            </a:r>
            <a:r>
              <a:rPr lang="en-US" b="1" smtClean="0">
                <a:latin typeface="Arial" charset="0"/>
                <a:cs typeface="Arial" charset="0"/>
              </a:rPr>
              <a:t> to do it and more like they </a:t>
            </a:r>
            <a:r>
              <a:rPr lang="en-US" b="1" u="sng" smtClean="0">
                <a:latin typeface="Arial" charset="0"/>
                <a:cs typeface="Arial" charset="0"/>
              </a:rPr>
              <a:t>have</a:t>
            </a:r>
            <a:r>
              <a:rPr lang="en-US" b="1" smtClean="0">
                <a:latin typeface="Arial" charset="0"/>
                <a:cs typeface="Arial" charset="0"/>
              </a:rPr>
              <a:t> to it. </a:t>
            </a:r>
          </a:p>
          <a:p>
            <a:pPr eaLnBrk="1" hangingPunct="1"/>
            <a:r>
              <a:rPr lang="en-US" b="1" smtClean="0">
                <a:latin typeface="Arial" charset="0"/>
                <a:cs typeface="Arial" charset="0"/>
              </a:rPr>
              <a:t>Proposes that in addition to being driven by a need for autonomy, people seek ways to achieve competence and positive connections to others.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B1C5067C-6E2F-4818-AC41-A38ECD7871BA}" type="slidenum">
              <a:rPr lang="en-US"/>
              <a:pPr>
                <a:defRPr/>
              </a:pPr>
              <a:t>16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predictions of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self-determination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to intrinsic and extrinsic rewards</a:t>
            </a:r>
          </a:p>
        </p:txBody>
      </p:sp>
      <p:sp>
        <p:nvSpPr>
          <p:cNvPr id="48130"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Extrinsic rewards used as payoffs for performance, employees feel they are doing a good job. </a:t>
            </a:r>
          </a:p>
          <a:p>
            <a:pPr eaLnBrk="1" hangingPunct="1"/>
            <a:r>
              <a:rPr lang="en-US" b="1" smtClean="0">
                <a:latin typeface="Arial" charset="0"/>
                <a:cs typeface="Arial" charset="0"/>
              </a:rPr>
              <a:t>Eliminating extrinsic rewards can also shift an individual’s perception of why she works on a task from an external to an internal explanation. </a:t>
            </a:r>
          </a:p>
          <a:p>
            <a:pPr eaLnBrk="1" hangingPunct="1"/>
            <a:r>
              <a:rPr lang="en-US" b="1" smtClean="0">
                <a:latin typeface="Arial" charset="0"/>
                <a:cs typeface="Arial" charset="0"/>
              </a:rPr>
              <a:t>Self-determination theory acknowledges that extrinsic rewards can improve even intrinsic motivation under specific circumstances. </a:t>
            </a: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CD21DA8B-BE53-4358-88FA-7DA162202386}" type="slidenum">
              <a:rPr lang="en-US"/>
              <a:pPr>
                <a:defRPr/>
              </a:pPr>
              <a:t>17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predictions of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self-determination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to intrinsic and extrinsic rewards</a:t>
            </a:r>
          </a:p>
        </p:txBody>
      </p:sp>
      <p:sp>
        <p:nvSpPr>
          <p:cNvPr id="50178"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Self-determination theory suggestions for providing rewards. </a:t>
            </a:r>
          </a:p>
          <a:p>
            <a:pPr lvl="1" eaLnBrk="1" hangingPunct="1"/>
            <a:r>
              <a:rPr lang="en-US" b="1" smtClean="0">
                <a:latin typeface="Arial" charset="0"/>
                <a:cs typeface="Arial" charset="0"/>
              </a:rPr>
              <a:t>A senior sales representative may be motivated by a commission. </a:t>
            </a:r>
          </a:p>
          <a:p>
            <a:pPr lvl="1" eaLnBrk="1" hangingPunct="1"/>
            <a:r>
              <a:rPr lang="en-US" b="1" smtClean="0">
                <a:latin typeface="Arial" charset="0"/>
                <a:cs typeface="Arial" charset="0"/>
              </a:rPr>
              <a:t>A computer programmer who values writing code because she likes to solve problems might react negatively to having to write a certain number of lines of code every day.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F4A77979-F5D3-45B1-92EE-AFA1E829FBD5}" type="slidenum">
              <a:rPr lang="en-US"/>
              <a:pPr>
                <a:defRPr/>
              </a:pPr>
              <a:t>18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predictions of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self-determination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to intrinsic and extrinsic rewards</a:t>
            </a:r>
          </a:p>
        </p:txBody>
      </p:sp>
      <p:sp>
        <p:nvSpPr>
          <p:cNvPr id="52226" name="Content Placeholder 13"/>
          <p:cNvSpPr>
            <a:spLocks noGrp="1"/>
          </p:cNvSpPr>
          <p:nvPr>
            <p:ph idx="1"/>
          </p:nvPr>
        </p:nvSpPr>
        <p:spPr>
          <a:xfrm>
            <a:off x="155575" y="1712913"/>
            <a:ext cx="8872538" cy="3962400"/>
          </a:xfrm>
        </p:spPr>
        <p:txBody>
          <a:bodyPr/>
          <a:lstStyle/>
          <a:p>
            <a:pPr lvl="1" eaLnBrk="1" hangingPunct="1"/>
            <a:r>
              <a:rPr lang="en-US" b="1" smtClean="0">
                <a:latin typeface="Arial" charset="0"/>
                <a:cs typeface="Arial" charset="0"/>
              </a:rPr>
              <a:t>A recent outgrowth of self-determination theory is </a:t>
            </a:r>
            <a:r>
              <a:rPr lang="en-US" b="1" i="1" smtClean="0">
                <a:latin typeface="Arial" charset="0"/>
                <a:cs typeface="Arial" charset="0"/>
              </a:rPr>
              <a:t>self-concordance</a:t>
            </a:r>
            <a:r>
              <a:rPr lang="en-US" b="1" smtClean="0">
                <a:latin typeface="Arial" charset="0"/>
                <a:cs typeface="Arial" charset="0"/>
              </a:rPr>
              <a:t>, which considers how strongly peoples’ reasons for pursuing goals are consistent with their interests and core values. </a:t>
            </a:r>
          </a:p>
          <a:p>
            <a:pPr marL="0" indent="0"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9A1BA73B-9542-47FC-BE9D-1295D2D64CDD}" type="slidenum">
              <a:rPr lang="en-US"/>
              <a:pPr>
                <a:defRPr/>
              </a:pPr>
              <a:t>19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smtClean="0">
                <a:latin typeface="Arial Narrow" pitchFamily="34" charset="0"/>
                <a:cs typeface="Arial Narrow" pitchFamily="34" charset="0"/>
              </a:rPr>
              <a:t>Chapter 7 Learning Objectives</a:t>
            </a:r>
          </a:p>
        </p:txBody>
      </p:sp>
      <p:sp>
        <p:nvSpPr>
          <p:cNvPr id="17410" name="Content Placeholder 2"/>
          <p:cNvSpPr>
            <a:spLocks noGrp="1"/>
          </p:cNvSpPr>
          <p:nvPr>
            <p:ph idx="1"/>
          </p:nvPr>
        </p:nvSpPr>
        <p:spPr>
          <a:xfrm>
            <a:off x="185738" y="1712913"/>
            <a:ext cx="8958262" cy="4643437"/>
          </a:xfrm>
        </p:spPr>
        <p:txBody>
          <a:bodyPr/>
          <a:lstStyle/>
          <a:p>
            <a:pPr eaLnBrk="1" hangingPunct="1">
              <a:lnSpc>
                <a:spcPct val="80000"/>
              </a:lnSpc>
              <a:buFont typeface="Arial" charset="0"/>
              <a:buNone/>
            </a:pPr>
            <a:r>
              <a:rPr lang="en-US" sz="1600" b="1" smtClean="0">
                <a:latin typeface="Arial" charset="0"/>
                <a:cs typeface="Arial" charset="0"/>
              </a:rPr>
              <a:t>After studying this chapter you should be able to:</a:t>
            </a:r>
          </a:p>
          <a:p>
            <a:pPr eaLnBrk="1" hangingPunct="1">
              <a:lnSpc>
                <a:spcPct val="80000"/>
              </a:lnSpc>
              <a:buFont typeface="Calibri" pitchFamily="34" charset="0"/>
              <a:buAutoNum type="arabicPeriod"/>
            </a:pPr>
            <a:r>
              <a:rPr lang="en-US" sz="2100" b="1" smtClean="0">
                <a:latin typeface="Arial" charset="0"/>
                <a:cs typeface="Arial" charset="0"/>
              </a:rPr>
              <a:t>Describe the three key elements of motivation.</a:t>
            </a:r>
          </a:p>
          <a:p>
            <a:pPr eaLnBrk="1" hangingPunct="1">
              <a:lnSpc>
                <a:spcPct val="80000"/>
              </a:lnSpc>
              <a:buFont typeface="Calibri" pitchFamily="34" charset="0"/>
              <a:buAutoNum type="arabicPeriod"/>
            </a:pPr>
            <a:r>
              <a:rPr lang="en-US" sz="2100" b="1" smtClean="0">
                <a:latin typeface="Arial" charset="0"/>
                <a:cs typeface="Arial" charset="0"/>
              </a:rPr>
              <a:t>Identify early theories of motivation and evaluate their applicability today.</a:t>
            </a:r>
          </a:p>
          <a:p>
            <a:pPr eaLnBrk="1" hangingPunct="1">
              <a:lnSpc>
                <a:spcPct val="80000"/>
              </a:lnSpc>
              <a:buFont typeface="Calibri" pitchFamily="34" charset="0"/>
              <a:buAutoNum type="arabicPeriod"/>
            </a:pPr>
            <a:r>
              <a:rPr lang="en-US" sz="2100" b="1" smtClean="0">
                <a:latin typeface="Arial" charset="0"/>
                <a:cs typeface="Arial" charset="0"/>
              </a:rPr>
              <a:t>Apply the predictions of self-determination theory to intrinsic and extrinsic rewards.</a:t>
            </a:r>
          </a:p>
          <a:p>
            <a:pPr eaLnBrk="1" hangingPunct="1">
              <a:lnSpc>
                <a:spcPct val="80000"/>
              </a:lnSpc>
              <a:buFont typeface="Calibri" pitchFamily="34" charset="0"/>
              <a:buAutoNum type="arabicPeriod"/>
            </a:pPr>
            <a:r>
              <a:rPr lang="en-US" sz="2100" b="1" smtClean="0">
                <a:latin typeface="Arial" charset="0"/>
                <a:cs typeface="Arial" charset="0"/>
              </a:rPr>
              <a:t>Understand the implications of employee engagement for management.</a:t>
            </a:r>
          </a:p>
          <a:p>
            <a:pPr eaLnBrk="1" hangingPunct="1">
              <a:lnSpc>
                <a:spcPct val="80000"/>
              </a:lnSpc>
              <a:buFont typeface="Calibri" pitchFamily="34" charset="0"/>
              <a:buAutoNum type="arabicPeriod"/>
            </a:pPr>
            <a:r>
              <a:rPr lang="en-US" sz="2100" b="1" smtClean="0">
                <a:latin typeface="Arial" charset="0"/>
                <a:cs typeface="Arial" charset="0"/>
              </a:rPr>
              <a:t>Compare and contrast goal setting theory and management by objectives.</a:t>
            </a:r>
          </a:p>
          <a:p>
            <a:pPr eaLnBrk="1" hangingPunct="1">
              <a:lnSpc>
                <a:spcPct val="80000"/>
              </a:lnSpc>
              <a:buFont typeface="Calibri" pitchFamily="34" charset="0"/>
              <a:buAutoNum type="arabicPeriod"/>
            </a:pPr>
            <a:r>
              <a:rPr lang="en-US" sz="2100" b="1" smtClean="0">
                <a:latin typeface="Arial" charset="0"/>
                <a:cs typeface="Arial" charset="0"/>
              </a:rPr>
              <a:t>Contrast reinforcement theory and goal-setting theory.</a:t>
            </a:r>
          </a:p>
          <a:p>
            <a:pPr eaLnBrk="1" hangingPunct="1">
              <a:lnSpc>
                <a:spcPct val="80000"/>
              </a:lnSpc>
              <a:buFont typeface="Calibri" pitchFamily="34" charset="0"/>
              <a:buAutoNum type="arabicPeriod"/>
            </a:pPr>
            <a:r>
              <a:rPr lang="en-US" sz="2100" b="1" smtClean="0">
                <a:latin typeface="Arial" charset="0"/>
                <a:cs typeface="Arial" charset="0"/>
              </a:rPr>
              <a:t>Demonstrate how organizational justice is a refinement of equity theory.</a:t>
            </a:r>
          </a:p>
          <a:p>
            <a:pPr eaLnBrk="1" hangingPunct="1">
              <a:lnSpc>
                <a:spcPct val="80000"/>
              </a:lnSpc>
              <a:buFont typeface="Calibri" pitchFamily="34" charset="0"/>
              <a:buAutoNum type="arabicPeriod"/>
            </a:pPr>
            <a:r>
              <a:rPr lang="en-US" sz="2100" b="1" smtClean="0">
                <a:latin typeface="Arial" charset="0"/>
                <a:cs typeface="Arial" charset="0"/>
              </a:rPr>
              <a:t>Apply the key tenets of expectancy theory to motivating employees.</a:t>
            </a:r>
          </a:p>
          <a:p>
            <a:pPr eaLnBrk="1" hangingPunct="1">
              <a:lnSpc>
                <a:spcPct val="80000"/>
              </a:lnSpc>
              <a:buFont typeface="Calibri" pitchFamily="34" charset="0"/>
              <a:buAutoNum type="arabicPeriod"/>
            </a:pPr>
            <a:r>
              <a:rPr lang="en-US" sz="2100" b="1" smtClean="0">
                <a:latin typeface="Arial" charset="0"/>
                <a:cs typeface="Arial" charset="0"/>
              </a:rPr>
              <a:t>Compare contemporary theories of motivation.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p:txBody>
          <a:bodyPr/>
          <a:lstStyle/>
          <a:p>
            <a:pPr>
              <a:defRPr/>
            </a:pPr>
            <a:r>
              <a:rPr lang="en-US" dirty="0"/>
              <a:t>7-</a:t>
            </a:r>
            <a:fld id="{06C3AB2F-1EE0-40E2-A26B-4CAD557EBAA8}"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predictions of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self-determination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to intrinsic and extrinsic rewards</a:t>
            </a:r>
          </a:p>
        </p:txBody>
      </p:sp>
      <p:sp>
        <p:nvSpPr>
          <p:cNvPr id="54274"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Implications</a:t>
            </a:r>
          </a:p>
          <a:p>
            <a:pPr lvl="1" eaLnBrk="1" hangingPunct="1"/>
            <a:r>
              <a:rPr lang="en-US" b="1" smtClean="0">
                <a:latin typeface="Arial" charset="0"/>
                <a:cs typeface="Arial" charset="0"/>
              </a:rPr>
              <a:t>For individuals, it means choose your job for reasons other than extrinsic rewards. </a:t>
            </a:r>
          </a:p>
          <a:p>
            <a:pPr lvl="1" eaLnBrk="1" hangingPunct="1"/>
            <a:r>
              <a:rPr lang="en-US" b="1" smtClean="0">
                <a:latin typeface="Arial" charset="0"/>
                <a:cs typeface="Arial" charset="0"/>
              </a:rPr>
              <a:t>For organizations, it means managers should provide intrinsic as well as extrinsic incentives. </a:t>
            </a:r>
          </a:p>
          <a:p>
            <a:pPr lvl="2" eaLnBrk="1" hangingPunct="1"/>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B54713FA-9E7B-48F7-9DF4-2EC87F6CC7DF}" type="slidenum">
              <a:rPr lang="en-US"/>
              <a:pPr>
                <a:defRPr/>
              </a:pPr>
              <a:t>20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Understand the implications of employee engagement for management</a:t>
            </a:r>
          </a:p>
        </p:txBody>
      </p:sp>
      <p:sp>
        <p:nvSpPr>
          <p:cNvPr id="56322"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Job engagement, the investment of an employee’s physical, cognitive, and emotional energies into job performance. </a:t>
            </a:r>
          </a:p>
          <a:p>
            <a:pPr eaLnBrk="1" hangingPunct="1"/>
            <a:r>
              <a:rPr lang="en-US" b="1" smtClean="0">
                <a:latin typeface="Arial" charset="0"/>
                <a:cs typeface="Arial" charset="0"/>
              </a:rPr>
              <a:t>Many studies attempt to measure this deeper level of commitment. </a:t>
            </a:r>
          </a:p>
          <a:p>
            <a:pPr eaLnBrk="1" hangingPunct="1"/>
            <a:r>
              <a:rPr lang="en-US" b="1" smtClean="0">
                <a:latin typeface="Arial" charset="0"/>
                <a:cs typeface="Arial" charset="0"/>
              </a:rPr>
              <a:t>Academic studies have found that job engagement is positively associated with performance and citizenship behaviors.</a:t>
            </a:r>
            <a:r>
              <a:rPr lang="en-US" smtClean="0">
                <a:latin typeface="Arial" charset="0"/>
                <a:cs typeface="Arial" charset="0"/>
              </a:rPr>
              <a:t> </a:t>
            </a:r>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3EB12C02-1191-4111-97D2-DF6508059AD8}" type="slidenum">
              <a:rPr lang="en-US"/>
              <a:pPr>
                <a:defRPr/>
              </a:pPr>
              <a:t>21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Understand the implications of employee engagement for management</a:t>
            </a:r>
          </a:p>
        </p:txBody>
      </p:sp>
      <p:sp>
        <p:nvSpPr>
          <p:cNvPr id="58370" name="Content Placeholder 13"/>
          <p:cNvSpPr>
            <a:spLocks noGrp="1"/>
          </p:cNvSpPr>
          <p:nvPr>
            <p:ph idx="1"/>
          </p:nvPr>
        </p:nvSpPr>
        <p:spPr>
          <a:xfrm>
            <a:off x="271463" y="1712913"/>
            <a:ext cx="8872537" cy="3962400"/>
          </a:xfrm>
        </p:spPr>
        <p:txBody>
          <a:bodyPr/>
          <a:lstStyle/>
          <a:p>
            <a:pPr eaLnBrk="1" hangingPunct="1">
              <a:buFont typeface="Arial" charset="0"/>
              <a:buNone/>
            </a:pPr>
            <a:r>
              <a:rPr lang="en-US" b="1" smtClean="0">
                <a:latin typeface="Arial" charset="0"/>
                <a:cs typeface="Arial" charset="0"/>
              </a:rPr>
              <a:t>Ways to increase job engagement</a:t>
            </a:r>
            <a:r>
              <a:rPr lang="en-US" smtClean="0">
                <a:latin typeface="Arial" charset="0"/>
                <a:cs typeface="Arial" charset="0"/>
              </a:rPr>
              <a:t>: </a:t>
            </a:r>
            <a:endParaRPr lang="en-US" b="1" smtClean="0">
              <a:latin typeface="Arial" charset="0"/>
              <a:cs typeface="Arial" charset="0"/>
            </a:endParaRPr>
          </a:p>
          <a:p>
            <a:pPr eaLnBrk="1" hangingPunct="1"/>
            <a:r>
              <a:rPr lang="en-US" b="1" smtClean="0">
                <a:latin typeface="Arial" charset="0"/>
                <a:cs typeface="Arial" charset="0"/>
              </a:rPr>
              <a:t>Degree to which an employee believes it is meaningful to engage in work. </a:t>
            </a:r>
          </a:p>
          <a:p>
            <a:pPr eaLnBrk="1" hangingPunct="1"/>
            <a:r>
              <a:rPr lang="en-US" b="1" smtClean="0">
                <a:latin typeface="Arial" charset="0"/>
                <a:cs typeface="Arial" charset="0"/>
              </a:rPr>
              <a:t>Another factor is a match between the individual’s values and the organization’s. </a:t>
            </a:r>
          </a:p>
          <a:p>
            <a:pPr eaLnBrk="1" hangingPunct="1"/>
            <a:r>
              <a:rPr lang="en-US" b="1" smtClean="0">
                <a:latin typeface="Arial" charset="0"/>
                <a:cs typeface="Arial" charset="0"/>
              </a:rPr>
              <a:t>Leadership behaviors that inspire workers to a greater sense of mission.</a:t>
            </a: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326B60DA-148C-4240-95AB-EAACD2223753}" type="slidenum">
              <a:rPr lang="en-US"/>
              <a:pPr>
                <a:defRPr/>
              </a:pPr>
              <a:t>22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Understand the implications of employee engagement for management</a:t>
            </a:r>
          </a:p>
        </p:txBody>
      </p:sp>
      <p:sp>
        <p:nvSpPr>
          <p:cNvPr id="60418"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Construct is partially redundant with job attitudes. </a:t>
            </a:r>
          </a:p>
          <a:p>
            <a:pPr eaLnBrk="1" hangingPunct="1"/>
            <a:r>
              <a:rPr lang="en-US" b="1" smtClean="0">
                <a:latin typeface="Arial" charset="0"/>
                <a:cs typeface="Arial" charset="0"/>
              </a:rPr>
              <a:t>May also predict work outcomes better than job attitudes. </a:t>
            </a:r>
          </a:p>
          <a:p>
            <a:pPr eaLnBrk="1" hangingPunct="1"/>
            <a:r>
              <a:rPr lang="en-US" b="1" smtClean="0">
                <a:latin typeface="Arial" charset="0"/>
                <a:cs typeface="Arial" charset="0"/>
              </a:rPr>
              <a:t>May be a “dark side”, as evidenced by positive relationships between engagement and work-family conflict. </a:t>
            </a: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F4346399-252C-46C1-9D4D-C46F26101E7D}" type="slidenum">
              <a:rPr lang="en-US"/>
              <a:pPr>
                <a:defRPr/>
              </a:pPr>
              <a:t>23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Compare and contrast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goal setting theory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management by objectives</a:t>
            </a:r>
          </a:p>
        </p:txBody>
      </p:sp>
      <p:sp>
        <p:nvSpPr>
          <p:cNvPr id="62466"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Goal-Setting Theory proposed by Edwin Locke.</a:t>
            </a:r>
          </a:p>
          <a:p>
            <a:pPr marL="342900" lvl="2" indent="-342900" eaLnBrk="1" hangingPunct="1">
              <a:spcBef>
                <a:spcPts val="2000"/>
              </a:spcBef>
            </a:pPr>
            <a:r>
              <a:rPr lang="en-US" b="1" smtClean="0">
                <a:latin typeface="Arial" charset="0"/>
                <a:cs typeface="Arial" charset="0"/>
              </a:rPr>
              <a:t>Goals tell an employee what needs to be done and how much effort is needed. </a:t>
            </a:r>
          </a:p>
          <a:p>
            <a:pPr eaLnBrk="1" hangingPunct="1"/>
            <a:r>
              <a:rPr lang="en-US" b="1" smtClean="0">
                <a:latin typeface="Arial" charset="0"/>
                <a:cs typeface="Arial" charset="0"/>
              </a:rPr>
              <a:t>Evidence strongly suggests </a:t>
            </a:r>
          </a:p>
          <a:p>
            <a:pPr lvl="1" eaLnBrk="1" hangingPunct="1"/>
            <a:r>
              <a:rPr lang="en-US" b="1" smtClean="0">
                <a:latin typeface="Arial" charset="0"/>
                <a:cs typeface="Arial" charset="0"/>
              </a:rPr>
              <a:t>that specific goals increase performance,</a:t>
            </a:r>
          </a:p>
          <a:p>
            <a:pPr lvl="1" eaLnBrk="1" hangingPunct="1"/>
            <a:r>
              <a:rPr lang="en-US" b="1" smtClean="0">
                <a:latin typeface="Arial" charset="0"/>
                <a:cs typeface="Arial" charset="0"/>
              </a:rPr>
              <a:t>that difficult goals, when accepted, result in higher performance than do easy goals; and </a:t>
            </a:r>
          </a:p>
          <a:p>
            <a:pPr lvl="1" eaLnBrk="1" hangingPunct="1"/>
            <a:r>
              <a:rPr lang="en-US" b="1" smtClean="0">
                <a:latin typeface="Arial" charset="0"/>
                <a:cs typeface="Arial" charset="0"/>
              </a:rPr>
              <a:t>that feedback leads to higher performance than does nonfeedback.</a:t>
            </a:r>
          </a:p>
          <a:p>
            <a:pPr eaLnBrk="1" hangingPunct="1"/>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EE3FB3B1-F4A5-4A92-A97C-53C2CFE78E9A}" type="slidenum">
              <a:rPr lang="en-US"/>
              <a:pPr>
                <a:defRPr/>
              </a:pPr>
              <a:t>24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Compare and contrast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goal setting theory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management by objectives</a:t>
            </a:r>
          </a:p>
        </p:txBody>
      </p:sp>
      <p:sp>
        <p:nvSpPr>
          <p:cNvPr id="64514" name="Content Placeholder 13"/>
          <p:cNvSpPr>
            <a:spLocks noGrp="1"/>
          </p:cNvSpPr>
          <p:nvPr>
            <p:ph idx="1"/>
          </p:nvPr>
        </p:nvSpPr>
        <p:spPr>
          <a:xfrm>
            <a:off x="155575" y="1712913"/>
            <a:ext cx="8872538" cy="3962400"/>
          </a:xfrm>
        </p:spPr>
        <p:txBody>
          <a:bodyPr/>
          <a:lstStyle/>
          <a:p>
            <a:pPr eaLnBrk="1" hangingPunct="1"/>
            <a:r>
              <a:rPr lang="en-US" sz="3200" b="1" smtClean="0">
                <a:latin typeface="Arial" charset="0"/>
                <a:cs typeface="Arial" charset="0"/>
              </a:rPr>
              <a:t>There are contingencies in goal-setting theory. </a:t>
            </a:r>
          </a:p>
          <a:p>
            <a:pPr lvl="1" eaLnBrk="1" hangingPunct="1"/>
            <a:r>
              <a:rPr lang="en-US" sz="3000" b="1" smtClean="0">
                <a:latin typeface="Arial" charset="0"/>
                <a:cs typeface="Arial" charset="0"/>
              </a:rPr>
              <a:t>Feedback</a:t>
            </a:r>
          </a:p>
          <a:p>
            <a:pPr lvl="1" eaLnBrk="1" hangingPunct="1"/>
            <a:r>
              <a:rPr lang="en-US" sz="3000" b="1" smtClean="0">
                <a:latin typeface="Arial" charset="0"/>
                <a:cs typeface="Arial" charset="0"/>
              </a:rPr>
              <a:t>Performance relationship</a:t>
            </a:r>
          </a:p>
          <a:p>
            <a:pPr lvl="1" eaLnBrk="1" hangingPunct="1"/>
            <a:r>
              <a:rPr lang="en-US" sz="3000" b="1" smtClean="0">
                <a:latin typeface="Arial" charset="0"/>
                <a:cs typeface="Arial" charset="0"/>
              </a:rPr>
              <a:t>Goal commitment</a:t>
            </a:r>
          </a:p>
          <a:p>
            <a:pPr lvl="1" eaLnBrk="1" hangingPunct="1"/>
            <a:r>
              <a:rPr lang="en-US" sz="3000" b="1" smtClean="0">
                <a:latin typeface="Arial" charset="0"/>
                <a:cs typeface="Arial" charset="0"/>
              </a:rPr>
              <a:t>Task characteristics</a:t>
            </a:r>
          </a:p>
          <a:p>
            <a:pPr lvl="1" eaLnBrk="1" hangingPunct="1"/>
            <a:r>
              <a:rPr lang="en-US" sz="3000" b="1" smtClean="0">
                <a:latin typeface="Arial" charset="0"/>
                <a:cs typeface="Arial" charset="0"/>
              </a:rPr>
              <a:t>National culture</a:t>
            </a:r>
          </a:p>
          <a:p>
            <a:pPr eaLnBrk="1" hangingPunct="1"/>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A06C1D5B-BE7C-4FC3-94DA-540B74E6E22A}" type="slidenum">
              <a:rPr lang="en-US"/>
              <a:pPr>
                <a:defRPr/>
              </a:pPr>
              <a:t>25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Compare and contrast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goal setting theory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management by objectives</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49AF1269-593E-4424-A0B4-D9A03BC4333D}" type="slidenum">
              <a:rPr lang="en-US"/>
              <a:pPr>
                <a:defRPr/>
              </a:pPr>
              <a:t>26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pic>
        <p:nvPicPr>
          <p:cNvPr id="66566" name="Picture 3"/>
          <p:cNvPicPr>
            <a:picLocks noChangeAspect="1"/>
          </p:cNvPicPr>
          <p:nvPr/>
        </p:nvPicPr>
        <p:blipFill>
          <a:blip r:embed="rId3"/>
          <a:srcRect/>
          <a:stretch>
            <a:fillRect/>
          </a:stretch>
        </p:blipFill>
        <p:spPr bwMode="auto">
          <a:xfrm>
            <a:off x="1063625" y="1760538"/>
            <a:ext cx="7016750" cy="451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Self-Efficacy Theory</a:t>
            </a:r>
          </a:p>
        </p:txBody>
      </p:sp>
      <p:sp>
        <p:nvSpPr>
          <p:cNvPr id="68610" name="Content Placeholder 13"/>
          <p:cNvSpPr>
            <a:spLocks noGrp="1"/>
          </p:cNvSpPr>
          <p:nvPr>
            <p:ph idx="1"/>
          </p:nvPr>
        </p:nvSpPr>
        <p:spPr>
          <a:xfrm>
            <a:off x="155575" y="1712913"/>
            <a:ext cx="8872538" cy="3962400"/>
          </a:xfrm>
        </p:spPr>
        <p:txBody>
          <a:bodyPr/>
          <a:lstStyle/>
          <a:p>
            <a:pPr eaLnBrk="1" hangingPunct="1"/>
            <a:r>
              <a:rPr lang="en-US" sz="3000" b="1" smtClean="0">
                <a:latin typeface="Arial" charset="0"/>
                <a:cs typeface="Arial" charset="0"/>
              </a:rPr>
              <a:t>Self-Efficacy Theory</a:t>
            </a:r>
          </a:p>
          <a:p>
            <a:pPr lvl="1" eaLnBrk="1" hangingPunct="1"/>
            <a:r>
              <a:rPr lang="en-US" sz="3200" b="1" smtClean="0">
                <a:latin typeface="Arial" charset="0"/>
                <a:cs typeface="Arial" charset="0"/>
              </a:rPr>
              <a:t>Enactive mastery</a:t>
            </a:r>
          </a:p>
          <a:p>
            <a:pPr lvl="1" eaLnBrk="1" hangingPunct="1"/>
            <a:r>
              <a:rPr lang="en-US" sz="3200" b="1" smtClean="0">
                <a:latin typeface="Arial" charset="0"/>
                <a:cs typeface="Arial" charset="0"/>
              </a:rPr>
              <a:t>Vicarious modeling</a:t>
            </a:r>
          </a:p>
          <a:p>
            <a:pPr lvl="1" eaLnBrk="1" hangingPunct="1"/>
            <a:r>
              <a:rPr lang="en-US" sz="3200" b="1" smtClean="0">
                <a:latin typeface="Arial" charset="0"/>
                <a:cs typeface="Arial" charset="0"/>
              </a:rPr>
              <a:t>Verbal persuasion</a:t>
            </a:r>
          </a:p>
          <a:p>
            <a:pPr lvl="1" eaLnBrk="1" hangingPunct="1"/>
            <a:r>
              <a:rPr lang="en-US" sz="3200" b="1" smtClean="0">
                <a:latin typeface="Arial" charset="0"/>
                <a:cs typeface="Arial" charset="0"/>
              </a:rPr>
              <a:t>Arousal</a:t>
            </a:r>
          </a:p>
          <a:p>
            <a:pPr eaLnBrk="1" hangingPunct="1"/>
            <a:r>
              <a:rPr lang="en-US" sz="3200" b="1" smtClean="0">
                <a:latin typeface="Arial" charset="0"/>
                <a:cs typeface="Arial" charset="0"/>
              </a:rPr>
              <a:t>Known also as social cognitive theory and social learning theory</a:t>
            </a:r>
          </a:p>
          <a:p>
            <a:pPr eaLnBrk="1" hangingPunct="1"/>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3D22157E-7865-42D6-A957-1EEE4E957D8D}" type="slidenum">
              <a:rPr lang="en-US"/>
              <a:pPr>
                <a:defRPr/>
              </a:pPr>
              <a:t>27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Self-Efficacy Theory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2BC425F2-17A2-4583-95B3-6E5F67AFBD5E}" type="slidenum">
              <a:rPr lang="en-US"/>
              <a:pPr>
                <a:defRPr/>
              </a:pPr>
              <a:t>28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0661" name="Picture 3"/>
          <p:cNvPicPr>
            <a:picLocks noChangeAspect="1"/>
          </p:cNvPicPr>
          <p:nvPr/>
        </p:nvPicPr>
        <p:blipFill>
          <a:blip r:embed="rId3"/>
          <a:srcRect/>
          <a:stretch>
            <a:fillRect/>
          </a:stretch>
        </p:blipFill>
        <p:spPr bwMode="auto">
          <a:xfrm>
            <a:off x="1355725" y="1557338"/>
            <a:ext cx="6432550" cy="4719637"/>
          </a:xfrm>
          <a:prstGeom prst="rect">
            <a:avLst/>
          </a:prstGeom>
          <a:noFill/>
          <a:ln w="9525">
            <a:noFill/>
            <a:miter lim="800000"/>
            <a:headEnd/>
            <a:tailEnd/>
          </a:ln>
        </p:spPr>
      </p:pic>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Self-Efficacy Theory</a:t>
            </a:r>
          </a:p>
        </p:txBody>
      </p:sp>
      <p:sp>
        <p:nvSpPr>
          <p:cNvPr id="72706"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Implications of Efficacy Theory</a:t>
            </a:r>
          </a:p>
          <a:p>
            <a:pPr lvl="1" eaLnBrk="1" hangingPunct="1"/>
            <a:r>
              <a:rPr lang="en-US" b="1" smtClean="0">
                <a:latin typeface="Arial" charset="0"/>
                <a:cs typeface="Arial" charset="0"/>
              </a:rPr>
              <a:t>Training programs often make use of enactive mastery by having people practice and build their skills. </a:t>
            </a:r>
          </a:p>
          <a:p>
            <a:pPr lvl="1" eaLnBrk="1" hangingPunct="1"/>
            <a:r>
              <a:rPr lang="en-US" b="1" smtClean="0">
                <a:latin typeface="Arial" charset="0"/>
                <a:cs typeface="Arial" charset="0"/>
              </a:rPr>
              <a:t>The best way for a manager to use verbal persuasion is through the Pygmalion effect or the Galatea effect. </a:t>
            </a:r>
          </a:p>
          <a:p>
            <a:pPr lvl="1" eaLnBrk="1" hangingPunct="1"/>
            <a:r>
              <a:rPr lang="en-US" b="1" smtClean="0">
                <a:latin typeface="Arial" charset="0"/>
                <a:cs typeface="Arial" charset="0"/>
              </a:rPr>
              <a:t>Intelligence and personality are absent from Bandura’s list, but they can increase self-efficacy.  </a:t>
            </a:r>
          </a:p>
          <a:p>
            <a:pPr eaLnBrk="1" hangingPunct="1"/>
            <a:endParaRPr lang="en-US" b="1" smtClean="0">
              <a:latin typeface="Arial" charset="0"/>
              <a:cs typeface="Arial" charset="0"/>
            </a:endParaRP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FBCC67FE-5505-4F88-BAEA-5C2679CFB224}" type="slidenum">
              <a:rPr lang="en-US"/>
              <a:pPr>
                <a:defRPr/>
              </a:pPr>
              <a:t>29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Describe the three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key elements of motivation</a:t>
            </a:r>
          </a:p>
        </p:txBody>
      </p:sp>
      <p:sp>
        <p:nvSpPr>
          <p:cNvPr id="19458" name="Content Placeholder 13"/>
          <p:cNvSpPr>
            <a:spLocks noGrp="1"/>
          </p:cNvSpPr>
          <p:nvPr>
            <p:ph idx="1"/>
          </p:nvPr>
        </p:nvSpPr>
        <p:spPr>
          <a:xfrm>
            <a:off x="457200" y="2114550"/>
            <a:ext cx="8229600" cy="3962400"/>
          </a:xfrm>
        </p:spPr>
        <p:txBody>
          <a:bodyPr/>
          <a:lstStyle/>
          <a:p>
            <a:pPr eaLnBrk="1" hangingPunct="1"/>
            <a:r>
              <a:rPr lang="en-US" b="1" smtClean="0">
                <a:latin typeface="Arial" charset="0"/>
                <a:cs typeface="Arial" charset="0"/>
              </a:rPr>
              <a:t>Many people incorrectly view motivation as a personal trait.</a:t>
            </a:r>
          </a:p>
          <a:p>
            <a:pPr eaLnBrk="1" hangingPunct="1"/>
            <a:r>
              <a:rPr lang="en-US" b="1" smtClean="0">
                <a:latin typeface="Arial" charset="0"/>
                <a:cs typeface="Arial" charset="0"/>
              </a:rPr>
              <a:t>Motivation is “the processes that account for an individual’s intensity, direction, and persistence of effort toward attaining a goal.”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1677D77A-D6FA-45DF-91DF-8232946C6FAF}" type="slidenum">
              <a:rPr lang="en-US"/>
              <a:pPr>
                <a:defRPr/>
              </a:pPr>
              <a:t>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Contrast reinforcement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goal-setting theory</a:t>
            </a:r>
          </a:p>
        </p:txBody>
      </p:sp>
      <p:sp>
        <p:nvSpPr>
          <p:cNvPr id="74754"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Goal-Setting vs. Reinforcement Theory</a:t>
            </a:r>
          </a:p>
          <a:p>
            <a:pPr lvl="1" eaLnBrk="1" hangingPunct="1"/>
            <a:r>
              <a:rPr lang="en-US" b="1" smtClean="0">
                <a:latin typeface="Arial" charset="0"/>
                <a:cs typeface="Arial" charset="0"/>
              </a:rPr>
              <a:t>Goal-setting is a cognitive approach, proposing that an individual’s purposes direct his action. </a:t>
            </a:r>
          </a:p>
          <a:p>
            <a:pPr lvl="1" eaLnBrk="1" hangingPunct="1"/>
            <a:r>
              <a:rPr lang="en-US" b="1" smtClean="0">
                <a:latin typeface="Arial" charset="0"/>
                <a:cs typeface="Arial" charset="0"/>
              </a:rPr>
              <a:t>Reinforcement theory, in contrast, takes a behavioristic view, arguing that reinforcement conditions behavior. </a:t>
            </a:r>
          </a:p>
          <a:p>
            <a:pPr lvl="1" eaLnBrk="1" hangingPunct="1"/>
            <a:r>
              <a:rPr lang="en-US" b="1" smtClean="0">
                <a:latin typeface="Arial" charset="0"/>
                <a:cs typeface="Arial" charset="0"/>
              </a:rPr>
              <a:t>The two theories are clearly at odds philosophically. Reinforcement theorists see behavior as environmentally caused. </a:t>
            </a:r>
          </a:p>
          <a:p>
            <a:pPr eaLnBrk="1" hangingPunct="1">
              <a:buFont typeface="Arial" charset="0"/>
              <a:buNone/>
            </a:pPr>
            <a:r>
              <a:rPr lang="en-US" b="1" smtClean="0">
                <a:latin typeface="Arial" charset="0"/>
                <a:cs typeface="Arial" charset="0"/>
              </a:rPr>
              <a: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D3F6A597-70EE-4C94-91D6-9E52D7AAE5A0}" type="slidenum">
              <a:rPr lang="en-US"/>
              <a:pPr>
                <a:defRPr/>
              </a:pPr>
              <a:t>30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Contrast reinforcement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goal-setting theory</a:t>
            </a:r>
          </a:p>
        </p:txBody>
      </p:sp>
      <p:sp>
        <p:nvSpPr>
          <p:cNvPr id="76802"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Reinforcement theory ignores the inner state of the individual and concentrates solely on what happens when he or she takes some action. </a:t>
            </a:r>
          </a:p>
          <a:p>
            <a:pPr eaLnBrk="1" hangingPunct="1"/>
            <a:r>
              <a:rPr lang="en-US" b="1" smtClean="0">
                <a:latin typeface="Arial" charset="0"/>
                <a:cs typeface="Arial" charset="0"/>
              </a:rPr>
              <a:t>Operant conditioning theory argues that people learn to behave to get something they want or to avoid something they don’t want.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3CF67B80-3166-4134-9F0E-0EDEB7E2D4E3}" type="slidenum">
              <a:rPr lang="en-US"/>
              <a:pPr>
                <a:defRPr/>
              </a:pPr>
              <a:t>31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Contrast reinforcement theory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goal-setting theory</a:t>
            </a:r>
          </a:p>
        </p:txBody>
      </p:sp>
      <p:sp>
        <p:nvSpPr>
          <p:cNvPr id="78850"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In its pure form, reinforcement theory ignores feelings, attitudes, expectations, and other cognitive variables known to affect behavior. </a:t>
            </a:r>
          </a:p>
          <a:p>
            <a:pPr eaLnBrk="1" hangingPunct="1"/>
            <a:r>
              <a:rPr lang="en-US" b="1" smtClean="0">
                <a:latin typeface="Arial" charset="0"/>
                <a:cs typeface="Arial" charset="0"/>
              </a:rPr>
              <a:t>Some researchers look at the same experiments reinforcement theorists use to support their position and interpret the findings in a framework.</a:t>
            </a:r>
          </a:p>
          <a:p>
            <a:pPr eaLnBrk="1" hangingPunct="1"/>
            <a:r>
              <a:rPr lang="en-US" b="1" smtClean="0">
                <a:latin typeface="Arial" charset="0"/>
                <a:cs typeface="Arial" charset="0"/>
              </a:rPr>
              <a:t>Reinforcement is undoubtedly an important influence on behavior, but few scholars are prepared to argue it is the only one.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0F211543-FCCE-444A-815D-6B9420A6AACE}" type="slidenum">
              <a:rPr lang="en-US"/>
              <a:pPr>
                <a:defRPr/>
              </a:pPr>
              <a:t>32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Demonstrate how organizational justice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is a refinement of equity theory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53B7F7CD-F027-4FAA-BC2A-7CB3F76FDC93}" type="slidenum">
              <a:rPr lang="en-US"/>
              <a:pPr>
                <a:defRPr/>
              </a:pPr>
              <a:t>33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pic>
        <p:nvPicPr>
          <p:cNvPr id="80902" name="Picture 3"/>
          <p:cNvPicPr>
            <a:picLocks noChangeAspect="1"/>
          </p:cNvPicPr>
          <p:nvPr/>
        </p:nvPicPr>
        <p:blipFill>
          <a:blip r:embed="rId3"/>
          <a:srcRect/>
          <a:stretch>
            <a:fillRect/>
          </a:stretch>
        </p:blipFill>
        <p:spPr bwMode="auto">
          <a:xfrm>
            <a:off x="796925" y="2281238"/>
            <a:ext cx="7550150" cy="3503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Demonstrate how organizational justice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is a refinement of equity theory</a:t>
            </a:r>
          </a:p>
        </p:txBody>
      </p:sp>
      <p:sp>
        <p:nvSpPr>
          <p:cNvPr id="82946"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Which referent an employee chooses will be influenced by the information the employee holds about referents, as well as by the attractiveness of the referent. </a:t>
            </a:r>
          </a:p>
          <a:p>
            <a:pPr lvl="1" eaLnBrk="1" hangingPunct="1"/>
            <a:r>
              <a:rPr lang="en-US" b="1" smtClean="0">
                <a:latin typeface="Arial" charset="0"/>
                <a:cs typeface="Arial" charset="0"/>
              </a:rPr>
              <a:t>Gender</a:t>
            </a:r>
          </a:p>
          <a:p>
            <a:pPr lvl="1" eaLnBrk="1" hangingPunct="1"/>
            <a:r>
              <a:rPr lang="en-US" b="1" smtClean="0">
                <a:latin typeface="Arial" charset="0"/>
                <a:cs typeface="Arial" charset="0"/>
              </a:rPr>
              <a:t>Length of tenure</a:t>
            </a:r>
          </a:p>
          <a:p>
            <a:pPr lvl="1" eaLnBrk="1" hangingPunct="1"/>
            <a:r>
              <a:rPr lang="en-US" b="1" smtClean="0">
                <a:latin typeface="Arial" charset="0"/>
                <a:cs typeface="Arial" charset="0"/>
              </a:rPr>
              <a:t>Level in the organization</a:t>
            </a:r>
          </a:p>
          <a:p>
            <a:pPr lvl="1" eaLnBrk="1" hangingPunct="1"/>
            <a:r>
              <a:rPr lang="en-US" b="1" smtClean="0">
                <a:latin typeface="Arial" charset="0"/>
                <a:cs typeface="Arial" charset="0"/>
              </a:rPr>
              <a:t>Professional ranks and higher education</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98ACB965-B6CC-425C-B10E-A1B18FE7EB71}" type="slidenum">
              <a:rPr lang="en-US"/>
              <a:pPr>
                <a:defRPr/>
              </a:pPr>
              <a:t>34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Demonstrate how organizational justice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is a refinement of equity theory</a:t>
            </a:r>
          </a:p>
        </p:txBody>
      </p:sp>
      <p:sp>
        <p:nvSpPr>
          <p:cNvPr id="84994"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When employees perceive an inequity, they can be predicted to make one of six choices:</a:t>
            </a:r>
          </a:p>
          <a:p>
            <a:pPr lvl="1" eaLnBrk="1" hangingPunct="1"/>
            <a:r>
              <a:rPr lang="en-US" b="1" smtClean="0">
                <a:latin typeface="Arial" charset="0"/>
                <a:cs typeface="Arial" charset="0"/>
              </a:rPr>
              <a:t>Change their inputs. </a:t>
            </a:r>
          </a:p>
          <a:p>
            <a:pPr lvl="1" eaLnBrk="1" hangingPunct="1"/>
            <a:r>
              <a:rPr lang="en-US" b="1" smtClean="0">
                <a:latin typeface="Arial" charset="0"/>
                <a:cs typeface="Arial" charset="0"/>
              </a:rPr>
              <a:t>Change their outcomes. </a:t>
            </a:r>
          </a:p>
          <a:p>
            <a:pPr lvl="1" eaLnBrk="1" hangingPunct="1"/>
            <a:r>
              <a:rPr lang="en-US" b="1" smtClean="0">
                <a:latin typeface="Arial" charset="0"/>
                <a:cs typeface="Arial" charset="0"/>
              </a:rPr>
              <a:t>Distort perceptions of self. </a:t>
            </a:r>
          </a:p>
          <a:p>
            <a:pPr lvl="1" eaLnBrk="1" hangingPunct="1"/>
            <a:r>
              <a:rPr lang="en-US" b="1" smtClean="0">
                <a:latin typeface="Arial" charset="0"/>
                <a:cs typeface="Arial" charset="0"/>
              </a:rPr>
              <a:t>Distort perceptions of others. </a:t>
            </a:r>
          </a:p>
          <a:p>
            <a:pPr lvl="1" eaLnBrk="1" hangingPunct="1"/>
            <a:r>
              <a:rPr lang="en-US" b="1" smtClean="0">
                <a:latin typeface="Arial" charset="0"/>
                <a:cs typeface="Arial" charset="0"/>
              </a:rPr>
              <a:t>Choose a different referent. </a:t>
            </a:r>
          </a:p>
          <a:p>
            <a:pPr lvl="1" eaLnBrk="1" hangingPunct="1"/>
            <a:r>
              <a:rPr lang="en-US" b="1" smtClean="0">
                <a:latin typeface="Arial" charset="0"/>
                <a:cs typeface="Arial" charset="0"/>
              </a:rPr>
              <a:t>Leave the field.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20B83545-F870-4F41-925B-AC3C9C6414AD}" type="slidenum">
              <a:rPr lang="en-US"/>
              <a:pPr>
                <a:defRPr/>
              </a:pPr>
              <a:t>35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Demonstrate how organizational justice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is a refinement of equity theory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1FCA4391-2B1F-45EE-B128-59894A1B1DD8}" type="slidenum">
              <a:rPr lang="en-US"/>
              <a:pPr>
                <a:defRPr/>
              </a:pPr>
              <a:t>36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pic>
        <p:nvPicPr>
          <p:cNvPr id="87046" name="Picture 3"/>
          <p:cNvPicPr>
            <a:picLocks noChangeAspect="1"/>
          </p:cNvPicPr>
          <p:nvPr/>
        </p:nvPicPr>
        <p:blipFill>
          <a:blip r:embed="rId3"/>
          <a:srcRect/>
          <a:stretch>
            <a:fillRect/>
          </a:stretch>
        </p:blipFill>
        <p:spPr bwMode="auto">
          <a:xfrm>
            <a:off x="1169988" y="1593850"/>
            <a:ext cx="6804025" cy="482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key tenets of expectancy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theory to motivating employees</a:t>
            </a:r>
          </a:p>
        </p:txBody>
      </p:sp>
      <p:sp>
        <p:nvSpPr>
          <p:cNvPr id="89090" name="Content Placeholder 13"/>
          <p:cNvSpPr>
            <a:spLocks noGrp="1"/>
          </p:cNvSpPr>
          <p:nvPr>
            <p:ph idx="1"/>
          </p:nvPr>
        </p:nvSpPr>
        <p:spPr>
          <a:xfrm>
            <a:off x="0" y="1417638"/>
            <a:ext cx="8872538" cy="3962400"/>
          </a:xfrm>
        </p:spPr>
        <p:txBody>
          <a:bodyPr/>
          <a:lstStyle/>
          <a:p>
            <a:pPr eaLnBrk="1" hangingPunct="1"/>
            <a:r>
              <a:rPr lang="en-US" b="1" smtClean="0">
                <a:latin typeface="Arial" charset="0"/>
                <a:cs typeface="Arial" charset="0"/>
              </a:rPr>
              <a:t>Expectancy theory argues that a tendency to act in a certain way depends on an expectation that the act will be followed by a given outcome and the attractiveness of that outcome to the individual. </a:t>
            </a:r>
          </a:p>
          <a:p>
            <a:pPr eaLnBrk="1" hangingPunct="1"/>
            <a:r>
              <a:rPr lang="en-US" b="1" smtClean="0">
                <a:latin typeface="Arial" charset="0"/>
                <a:cs typeface="Arial" charset="0"/>
              </a:rPr>
              <a:t>An employee will be motivated to exert a high level of effort when he/she believes that: </a:t>
            </a:r>
          </a:p>
          <a:p>
            <a:pPr lvl="1" eaLnBrk="1" hangingPunct="1"/>
            <a:r>
              <a:rPr lang="en-US" b="1" smtClean="0">
                <a:latin typeface="Arial" charset="0"/>
                <a:cs typeface="Arial" charset="0"/>
              </a:rPr>
              <a:t>Effort will lead to a good performance appraisal. </a:t>
            </a:r>
          </a:p>
          <a:p>
            <a:pPr lvl="1" eaLnBrk="1" hangingPunct="1"/>
            <a:r>
              <a:rPr lang="en-US" b="1" smtClean="0">
                <a:latin typeface="Arial" charset="0"/>
                <a:cs typeface="Arial" charset="0"/>
              </a:rPr>
              <a:t>A good appraisal will lead to rewards. </a:t>
            </a:r>
          </a:p>
          <a:p>
            <a:pPr lvl="1" eaLnBrk="1" hangingPunct="1"/>
            <a:r>
              <a:rPr lang="en-US" b="1" smtClean="0">
                <a:latin typeface="Arial" charset="0"/>
                <a:cs typeface="Arial" charset="0"/>
              </a:rPr>
              <a:t>The rewards will satisfy his/her personal goals.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65701DD2-2AD2-48FB-9F94-3FA7F650C7E7}" type="slidenum">
              <a:rPr lang="en-US"/>
              <a:pPr>
                <a:defRPr/>
              </a:pPr>
              <a:t>37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key tenets of expectancy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theory to motivating employees</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0A23E902-B364-45A2-A2F8-D23911882166}" type="slidenum">
              <a:rPr lang="en-US"/>
              <a:pPr>
                <a:defRPr/>
              </a:pPr>
              <a:t>38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pic>
        <p:nvPicPr>
          <p:cNvPr id="91142" name="Picture 3"/>
          <p:cNvPicPr>
            <a:picLocks noChangeAspect="1"/>
          </p:cNvPicPr>
          <p:nvPr/>
        </p:nvPicPr>
        <p:blipFill>
          <a:blip r:embed="rId3"/>
          <a:srcRect/>
          <a:stretch>
            <a:fillRect/>
          </a:stretch>
        </p:blipFill>
        <p:spPr bwMode="auto">
          <a:xfrm>
            <a:off x="779463" y="2520950"/>
            <a:ext cx="7585075" cy="284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Apply the key tenets of expectancy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theory to motivating employees</a:t>
            </a:r>
          </a:p>
        </p:txBody>
      </p:sp>
      <p:sp>
        <p:nvSpPr>
          <p:cNvPr id="93186" name="Content Placeholder 13"/>
          <p:cNvSpPr>
            <a:spLocks noGrp="1"/>
          </p:cNvSpPr>
          <p:nvPr>
            <p:ph idx="1"/>
          </p:nvPr>
        </p:nvSpPr>
        <p:spPr>
          <a:xfrm>
            <a:off x="155575" y="1712913"/>
            <a:ext cx="8872538" cy="3962400"/>
          </a:xfrm>
        </p:spPr>
        <p:txBody>
          <a:bodyPr/>
          <a:lstStyle/>
          <a:p>
            <a:pPr eaLnBrk="1" hangingPunct="1"/>
            <a:r>
              <a:rPr lang="en-US" b="1" smtClean="0">
                <a:latin typeface="Arial" charset="0"/>
                <a:cs typeface="Arial" charset="0"/>
              </a:rPr>
              <a:t>The key to expectancy theory is the understanding of an individual’s goals and the linkage between effort and performance, between performance and rewards, and finally, between the rewards and individual goal satisfaction.</a:t>
            </a:r>
          </a:p>
          <a:p>
            <a:pPr eaLnBrk="1" hangingPunct="1"/>
            <a:r>
              <a:rPr lang="en-US" b="1" smtClean="0">
                <a:latin typeface="Arial" charset="0"/>
                <a:cs typeface="Arial" charset="0"/>
              </a:rPr>
              <a:t>Some critics suggest that the theory has only limited use, arguing that it tends to be more valid for predicting in situations where effort-performance and performance-reward linkages are clearly perceived by the individual.</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4C4423FA-9395-43A3-94B3-2FB0256D0A43}" type="slidenum">
              <a:rPr lang="en-US"/>
              <a:pPr>
                <a:defRPr/>
              </a:pPr>
              <a:t>39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Describe the three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key elements of motivation</a:t>
            </a:r>
          </a:p>
        </p:txBody>
      </p:sp>
      <p:sp>
        <p:nvSpPr>
          <p:cNvPr id="21506" name="Content Placeholder 13"/>
          <p:cNvSpPr>
            <a:spLocks noGrp="1"/>
          </p:cNvSpPr>
          <p:nvPr>
            <p:ph idx="1"/>
          </p:nvPr>
        </p:nvSpPr>
        <p:spPr>
          <a:xfrm>
            <a:off x="457200" y="2114550"/>
            <a:ext cx="8229600" cy="3962400"/>
          </a:xfrm>
        </p:spPr>
        <p:txBody>
          <a:bodyPr/>
          <a:lstStyle/>
          <a:p>
            <a:pPr eaLnBrk="1" hangingPunct="1"/>
            <a:r>
              <a:rPr lang="en-US" b="1" smtClean="0">
                <a:latin typeface="Arial" charset="0"/>
                <a:cs typeface="Arial" charset="0"/>
              </a:rPr>
              <a:t>The three key elements of our definition are intensity, direction, and persistence: </a:t>
            </a:r>
          </a:p>
          <a:p>
            <a:pPr lvl="1" eaLnBrk="1" hangingPunct="1"/>
            <a:r>
              <a:rPr lang="en-US" b="1" smtClean="0">
                <a:latin typeface="Arial" charset="0"/>
                <a:cs typeface="Arial" charset="0"/>
              </a:rPr>
              <a:t>Intensity is concerned with how hard a person tries.</a:t>
            </a:r>
          </a:p>
          <a:p>
            <a:pPr lvl="1" eaLnBrk="1" hangingPunct="1"/>
            <a:r>
              <a:rPr lang="en-US" b="1" smtClean="0">
                <a:latin typeface="Arial" charset="0"/>
                <a:cs typeface="Arial" charset="0"/>
              </a:rPr>
              <a:t>Direction is the orientation that benefits the organization. </a:t>
            </a:r>
          </a:p>
          <a:p>
            <a:pPr lvl="1" eaLnBrk="1" hangingPunct="1"/>
            <a:r>
              <a:rPr lang="en-US" b="1" smtClean="0">
                <a:latin typeface="Arial" charset="0"/>
                <a:cs typeface="Arial" charset="0"/>
              </a:rPr>
              <a:t>Persistence is a measure of how long a person can maintain his/her effort.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9170C1AA-D3A3-4ECA-A9CF-17341B97F385}" type="slidenum">
              <a:rPr lang="en-US"/>
              <a:pPr>
                <a:defRPr/>
              </a:pPr>
              <a:t>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Compare contemporary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theories of motivation </a:t>
            </a:r>
            <a:endParaRPr lang="en-US" sz="2800" b="1" smtClean="0">
              <a:latin typeface="Arial Narrow" pitchFamily="34" charset="0"/>
              <a:cs typeface="Arial Narrow" pitchFamily="34" charset="0"/>
            </a:endParaRP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861AD673-D374-4F7B-B3E8-AFECC338230A}" type="slidenum">
              <a:rPr lang="en-US"/>
              <a:pPr>
                <a:defRPr/>
              </a:pPr>
              <a:t>40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9</a:t>
            </a:r>
          </a:p>
        </p:txBody>
      </p:sp>
      <p:pic>
        <p:nvPicPr>
          <p:cNvPr id="95238" name="Picture 3"/>
          <p:cNvPicPr>
            <a:picLocks noChangeAspect="1"/>
          </p:cNvPicPr>
          <p:nvPr/>
        </p:nvPicPr>
        <p:blipFill>
          <a:blip r:embed="rId3"/>
          <a:srcRect/>
          <a:stretch>
            <a:fillRect/>
          </a:stretch>
        </p:blipFill>
        <p:spPr bwMode="auto">
          <a:xfrm>
            <a:off x="1163638" y="1793875"/>
            <a:ext cx="6816725"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528638" y="34925"/>
            <a:ext cx="8229600" cy="1436688"/>
          </a:xfrm>
        </p:spPr>
        <p:txBody>
          <a:bodyPr/>
          <a:lstStyle/>
          <a:p>
            <a:pPr marL="514350" indent="-514350" eaLnBrk="1" hangingPunct="1"/>
            <a:r>
              <a:rPr lang="en-US" b="1" smtClean="0">
                <a:latin typeface="Arial Narrow" pitchFamily="34" charset="0"/>
                <a:cs typeface="Arial Narrow" pitchFamily="34" charset="0"/>
              </a:rPr>
              <a:t>Summary</a:t>
            </a:r>
            <a:endParaRPr lang="en-US" sz="2800" b="1" smtClean="0">
              <a:latin typeface="Arial Narrow" pitchFamily="34" charset="0"/>
              <a:cs typeface="Arial Narrow" pitchFamily="34" charset="0"/>
            </a:endParaRPr>
          </a:p>
        </p:txBody>
      </p:sp>
      <p:sp>
        <p:nvSpPr>
          <p:cNvPr id="97282" name="Content Placeholder 13"/>
          <p:cNvSpPr>
            <a:spLocks noGrp="1"/>
          </p:cNvSpPr>
          <p:nvPr>
            <p:ph idx="1"/>
          </p:nvPr>
        </p:nvSpPr>
        <p:spPr>
          <a:xfrm>
            <a:off x="155575" y="1712913"/>
            <a:ext cx="8872538" cy="3962400"/>
          </a:xfrm>
        </p:spPr>
        <p:txBody>
          <a:bodyPr/>
          <a:lstStyle/>
          <a:p>
            <a:pPr lvl="1" eaLnBrk="1" hangingPunct="1"/>
            <a:r>
              <a:rPr lang="en-US" b="1" smtClean="0">
                <a:latin typeface="Arial" charset="0"/>
                <a:cs typeface="Arial" charset="0"/>
              </a:rPr>
              <a:t>The motivation theories in this chapter differ in their predictive strength. </a:t>
            </a:r>
          </a:p>
          <a:p>
            <a:pPr lvl="1" eaLnBrk="1" hangingPunct="1"/>
            <a:r>
              <a:rPr lang="en-US" b="1" smtClean="0">
                <a:latin typeface="Arial" charset="0"/>
                <a:cs typeface="Arial" charset="0"/>
              </a:rPr>
              <a:t>Need Theories </a:t>
            </a:r>
          </a:p>
          <a:p>
            <a:pPr lvl="1" eaLnBrk="1" hangingPunct="1"/>
            <a:r>
              <a:rPr lang="en-US" b="1" smtClean="0">
                <a:latin typeface="Arial" charset="0"/>
                <a:cs typeface="Arial" charset="0"/>
              </a:rPr>
              <a:t>Self-Determination Theory and Cognitive Evaluation Theory </a:t>
            </a:r>
          </a:p>
          <a:p>
            <a:pPr lvl="1" eaLnBrk="1" hangingPunct="1"/>
            <a:r>
              <a:rPr lang="en-US" b="1" smtClean="0">
                <a:latin typeface="Arial" charset="0"/>
                <a:cs typeface="Arial" charset="0"/>
              </a:rPr>
              <a:t>Goal-Setting Theory </a:t>
            </a:r>
          </a:p>
          <a:p>
            <a:pPr lvl="1" eaLnBrk="1" hangingPunct="1"/>
            <a:r>
              <a:rPr lang="en-US" b="1" smtClean="0">
                <a:latin typeface="Arial" charset="0"/>
                <a:cs typeface="Arial" charset="0"/>
              </a:rPr>
              <a:t>Reinforcement Theory </a:t>
            </a:r>
          </a:p>
          <a:p>
            <a:pPr lvl="1" eaLnBrk="1" hangingPunct="1"/>
            <a:r>
              <a:rPr lang="en-US" b="1" smtClean="0">
                <a:latin typeface="Arial" charset="0"/>
                <a:cs typeface="Arial" charset="0"/>
              </a:rPr>
              <a:t>Equity Theory/Organizational Justice</a:t>
            </a:r>
          </a:p>
          <a:p>
            <a:pPr lvl="1" eaLnBrk="1" hangingPunct="1"/>
            <a:r>
              <a:rPr lang="en-US" b="1" smtClean="0">
                <a:latin typeface="Arial" charset="0"/>
                <a:cs typeface="Arial" charset="0"/>
              </a:rPr>
              <a:t>Expectancy Theory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648ABF17-41A9-4098-8E8B-BC8E9A5AF2F0}"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7-</a:t>
            </a:r>
            <a:fld id="{7548A832-DDA5-4D14-A747-BA5F8A08F131}" type="slidenum">
              <a:rPr lang="en-US"/>
              <a:pPr>
                <a:defRPr/>
              </a:pPr>
              <a:t>42</a:t>
            </a:fld>
            <a:endParaRPr lang="en-US" dirty="0"/>
          </a:p>
        </p:txBody>
      </p:sp>
      <p:sp>
        <p:nvSpPr>
          <p:cNvPr id="99331" name="Rectangle 4"/>
          <p:cNvSpPr>
            <a:spLocks noChangeArrowheads="1"/>
          </p:cNvSpPr>
          <p:nvPr/>
        </p:nvSpPr>
        <p:spPr bwMode="auto">
          <a:xfrm>
            <a:off x="457200" y="3035300"/>
            <a:ext cx="8304213" cy="2322513"/>
          </a:xfrm>
          <a:prstGeom prst="rect">
            <a:avLst/>
          </a:prstGeom>
          <a:noFill/>
          <a:ln w="9525">
            <a:noFill/>
            <a:miter lim="800000"/>
            <a:headEnd/>
            <a:tailEnd/>
          </a:ln>
        </p:spPr>
        <p:txBody>
          <a:bodyPr>
            <a:spAutoFit/>
          </a:bodyPr>
          <a:lstStyle/>
          <a:p>
            <a:pPr algn="ctr">
              <a:lnSpc>
                <a:spcPct val="80000"/>
              </a:lnSpc>
            </a:pPr>
            <a:r>
              <a:rPr lang="en-US" sz="200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ctr">
              <a:lnSpc>
                <a:spcPct val="80000"/>
              </a:lnSpc>
            </a:pPr>
            <a:endParaRPr lang="en-US" sz="2400"/>
          </a:p>
          <a:p>
            <a:pPr algn="ctr">
              <a:lnSpc>
                <a:spcPct val="80000"/>
              </a:lnSpc>
            </a:pPr>
            <a:r>
              <a:rPr lang="en-US" sz="2800"/>
              <a:t>Copyright © 2013 Pearson Education, Inc.  </a:t>
            </a:r>
            <a:br>
              <a:rPr lang="en-US" sz="2800"/>
            </a:br>
            <a:r>
              <a:rPr lang="en-US" sz="2800"/>
              <a:t>publishing as Prentice Hall</a:t>
            </a:r>
          </a:p>
        </p:txBody>
      </p:sp>
      <p:pic>
        <p:nvPicPr>
          <p:cNvPr id="6" name="Picture 2" descr="cid:3287383400_2177562"/>
          <p:cNvPicPr>
            <a:picLocks noChangeAspect="1" noChangeArrowheads="1"/>
          </p:cNvPicPr>
          <p:nvPr/>
        </p:nvPicPr>
        <p:blipFill>
          <a:blip r:embed="rId3"/>
          <a:srcRect/>
          <a:stretch>
            <a:fillRect/>
          </a:stretch>
        </p:blipFill>
        <p:spPr bwMode="blackWhite">
          <a:xfrm>
            <a:off x="746125" y="323850"/>
            <a:ext cx="7685088" cy="2401888"/>
          </a:xfrm>
          <a:prstGeom prst="rect">
            <a:avLst/>
          </a:prstGeom>
          <a:solidFill>
            <a:schemeClr val="hlink"/>
          </a:solidFill>
          <a:ln w="3175">
            <a:solidFill>
              <a:schemeClr val="bg1"/>
            </a:solidFill>
            <a:miter lim="800000"/>
            <a:headEnd/>
            <a:tailEnd/>
          </a:ln>
          <a:effectLst>
            <a:outerShdw blurRad="63500" dist="107763" dir="2700000" algn="ctr" rotWithShape="0">
              <a:srgbClr val="80808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BFDB0AED-FC63-4A10-AF60-63D629E6492F}" type="slidenum">
              <a:rPr lang="en-US"/>
              <a:pPr>
                <a:defRPr/>
              </a:pPr>
              <a:t>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pic>
        <p:nvPicPr>
          <p:cNvPr id="23558" name="Picture 3"/>
          <p:cNvPicPr>
            <a:picLocks noChangeAspect="1"/>
          </p:cNvPicPr>
          <p:nvPr/>
        </p:nvPicPr>
        <p:blipFill>
          <a:blip r:embed="rId3"/>
          <a:srcRect/>
          <a:stretch>
            <a:fillRect/>
          </a:stretch>
        </p:blipFill>
        <p:spPr bwMode="auto">
          <a:xfrm>
            <a:off x="652463" y="2119313"/>
            <a:ext cx="7839075" cy="3792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25602" name="Content Placeholder 13"/>
          <p:cNvSpPr>
            <a:spLocks noGrp="1"/>
          </p:cNvSpPr>
          <p:nvPr>
            <p:ph idx="1"/>
          </p:nvPr>
        </p:nvSpPr>
        <p:spPr>
          <a:xfrm>
            <a:off x="457200" y="2114550"/>
            <a:ext cx="8229600" cy="3962400"/>
          </a:xfrm>
        </p:spPr>
        <p:txBody>
          <a:bodyPr/>
          <a:lstStyle/>
          <a:p>
            <a:pPr eaLnBrk="1" hangingPunct="1"/>
            <a:r>
              <a:rPr lang="en-US" b="1" smtClean="0">
                <a:latin typeface="Arial" charset="0"/>
                <a:cs typeface="Arial" charset="0"/>
              </a:rPr>
              <a:t>Maslow’s need theory has received wide recognition, particularly among practicing managers. </a:t>
            </a:r>
          </a:p>
          <a:p>
            <a:pPr eaLnBrk="1" hangingPunct="1"/>
            <a:r>
              <a:rPr lang="en-US" b="1" smtClean="0">
                <a:latin typeface="Arial" charset="0"/>
                <a:cs typeface="Arial" charset="0"/>
              </a:rPr>
              <a:t>Research does not generally validate the theory.</a:t>
            </a:r>
          </a:p>
          <a:p>
            <a:pPr eaLnBrk="1" hangingPunct="1"/>
            <a:r>
              <a:rPr lang="en-US" b="1" smtClean="0">
                <a:latin typeface="Arial" charset="0"/>
                <a:cs typeface="Arial" charset="0"/>
              </a:rPr>
              <a:t>Some researchers have attempted to revive components of the need hierarchy concept, using principles from evolutionary psychology.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B613C99C-2363-4F23-895D-CD866BDEA688}" type="slidenum">
              <a:rPr lang="en-US"/>
              <a:pPr>
                <a:defRPr/>
              </a:pPr>
              <a:t>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27650" name="Content Placeholder 13"/>
          <p:cNvSpPr>
            <a:spLocks noGrp="1"/>
          </p:cNvSpPr>
          <p:nvPr>
            <p:ph idx="1"/>
          </p:nvPr>
        </p:nvSpPr>
        <p:spPr>
          <a:xfrm>
            <a:off x="457200" y="1712913"/>
            <a:ext cx="8229600" cy="3962400"/>
          </a:xfrm>
        </p:spPr>
        <p:txBody>
          <a:bodyPr/>
          <a:lstStyle/>
          <a:p>
            <a:pPr eaLnBrk="1" hangingPunct="1"/>
            <a:r>
              <a:rPr lang="en-US" b="1" smtClean="0">
                <a:latin typeface="Arial" charset="0"/>
                <a:cs typeface="Arial" charset="0"/>
              </a:rPr>
              <a:t>Theory X assumptions are basically negative. </a:t>
            </a:r>
          </a:p>
          <a:p>
            <a:pPr lvl="1" eaLnBrk="1" hangingPunct="1"/>
            <a:r>
              <a:rPr lang="en-US" b="1" smtClean="0">
                <a:latin typeface="Arial" charset="0"/>
                <a:cs typeface="Arial" charset="0"/>
              </a:rPr>
              <a:t>Employees inherently dislike work and, whenever possible, will attempt to avoid it.</a:t>
            </a:r>
          </a:p>
          <a:p>
            <a:pPr lvl="1" eaLnBrk="1" hangingPunct="1"/>
            <a:r>
              <a:rPr lang="en-US" b="1" smtClean="0">
                <a:latin typeface="Arial" charset="0"/>
                <a:cs typeface="Arial" charset="0"/>
              </a:rPr>
              <a:t>They must be coerced, controlled, or threatened with punishment. </a:t>
            </a:r>
          </a:p>
          <a:p>
            <a:pPr eaLnBrk="1" hangingPunct="1"/>
            <a:r>
              <a:rPr lang="en-US" b="1" smtClean="0">
                <a:latin typeface="Arial" charset="0"/>
                <a:cs typeface="Arial" charset="0"/>
              </a:rPr>
              <a:t>Theory Y assumptions are basically positive. </a:t>
            </a:r>
          </a:p>
          <a:p>
            <a:pPr lvl="1" eaLnBrk="1" hangingPunct="1"/>
            <a:r>
              <a:rPr lang="en-US" b="1" smtClean="0">
                <a:latin typeface="Arial" charset="0"/>
                <a:cs typeface="Arial" charset="0"/>
              </a:rPr>
              <a:t>Employees can view work as being as natural as rest or play.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7C8E2BFA-1F50-41EA-A162-DB3D28527490}" type="slidenum">
              <a:rPr lang="en-US"/>
              <a:pPr>
                <a:defRPr/>
              </a:pPr>
              <a:t>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29698" name="Content Placeholder 13"/>
          <p:cNvSpPr>
            <a:spLocks noGrp="1"/>
          </p:cNvSpPr>
          <p:nvPr>
            <p:ph idx="1"/>
          </p:nvPr>
        </p:nvSpPr>
        <p:spPr>
          <a:xfrm>
            <a:off x="457200" y="1712913"/>
            <a:ext cx="8229600" cy="3962400"/>
          </a:xfrm>
        </p:spPr>
        <p:txBody>
          <a:bodyPr/>
          <a:lstStyle/>
          <a:p>
            <a:pPr eaLnBrk="1" hangingPunct="1"/>
            <a:r>
              <a:rPr lang="en-US" b="1" smtClean="0">
                <a:latin typeface="Arial" charset="0"/>
                <a:cs typeface="Arial" charset="0"/>
              </a:rPr>
              <a:t>The implications for managers are best explained by using Maslow’s framework: </a:t>
            </a:r>
          </a:p>
          <a:p>
            <a:pPr lvl="1" eaLnBrk="1" hangingPunct="1"/>
            <a:r>
              <a:rPr lang="en-US" b="1" smtClean="0">
                <a:latin typeface="Arial" charset="0"/>
                <a:cs typeface="Arial" charset="0"/>
              </a:rPr>
              <a:t>Theory X: lower-order needs dominate individuals. </a:t>
            </a:r>
          </a:p>
          <a:p>
            <a:pPr lvl="1" eaLnBrk="1" hangingPunct="1"/>
            <a:r>
              <a:rPr lang="en-US" b="1" smtClean="0">
                <a:latin typeface="Arial" charset="0"/>
                <a:cs typeface="Arial" charset="0"/>
              </a:rPr>
              <a:t>Theory Y: higher-order needs dominate individuals. </a:t>
            </a:r>
          </a:p>
          <a:p>
            <a:pPr lvl="1" eaLnBrk="1" hangingPunct="1"/>
            <a:r>
              <a:rPr lang="en-US" b="1" smtClean="0">
                <a:latin typeface="Arial" charset="0"/>
                <a:cs typeface="Arial" charset="0"/>
              </a:rPr>
              <a:t>McGregor himself believed that Theory Y assumptions were more valid than Theory X. </a:t>
            </a:r>
          </a:p>
          <a:p>
            <a:pPr lvl="1" eaLnBrk="1" hangingPunct="1"/>
            <a:r>
              <a:rPr lang="en-US" b="1" smtClean="0">
                <a:latin typeface="Arial" charset="0"/>
                <a:cs typeface="Arial" charset="0"/>
              </a:rPr>
              <a:t>No evidence to confirm that either of is valid. </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D781C6AC-82D1-4844-B4BF-C53A5A5A6694}" type="slidenum">
              <a:rPr lang="en-US"/>
              <a:pPr>
                <a:defRPr/>
              </a:pPr>
              <a:t>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528638" y="274638"/>
            <a:ext cx="8229600" cy="1438275"/>
          </a:xfrm>
        </p:spPr>
        <p:txBody>
          <a:bodyPr/>
          <a:lstStyle/>
          <a:p>
            <a:pPr marL="514350" indent="-514350" eaLnBrk="1" hangingPunct="1"/>
            <a:r>
              <a:rPr lang="en-US" b="1" smtClean="0">
                <a:latin typeface="Arial Narrow" pitchFamily="34" charset="0"/>
                <a:cs typeface="Arial Narrow" pitchFamily="34" charset="0"/>
              </a:rPr>
              <a:t>Identify early theories of motivation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evaluate their applicability today</a:t>
            </a:r>
          </a:p>
        </p:txBody>
      </p:sp>
      <p:sp>
        <p:nvSpPr>
          <p:cNvPr id="5" name="Footer Placeholder 4"/>
          <p:cNvSpPr>
            <a:spLocks noGrp="1"/>
          </p:cNvSpPr>
          <p:nvPr>
            <p:ph type="ftr" sz="quarter" idx="10"/>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1"/>
          </p:nvPr>
        </p:nvSpPr>
        <p:spPr>
          <a:xfrm>
            <a:off x="8077200" y="6276975"/>
            <a:ext cx="609600" cy="365125"/>
          </a:xfrm>
        </p:spPr>
        <p:txBody>
          <a:bodyPr/>
          <a:lstStyle/>
          <a:p>
            <a:pPr>
              <a:defRPr/>
            </a:pPr>
            <a:r>
              <a:rPr lang="en-US" dirty="0"/>
              <a:t>7-</a:t>
            </a:r>
            <a:fld id="{BCD88B15-B5D2-445B-9F24-2C2EE1094331}" type="slidenum">
              <a:rPr lang="en-US"/>
              <a:pPr>
                <a:defRPr/>
              </a:pPr>
              <a:t>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pic>
        <p:nvPicPr>
          <p:cNvPr id="31750" name="Picture 3"/>
          <p:cNvPicPr>
            <a:picLocks noChangeAspect="1"/>
          </p:cNvPicPr>
          <p:nvPr/>
        </p:nvPicPr>
        <p:blipFill>
          <a:blip r:embed="rId3"/>
          <a:srcRect/>
          <a:stretch>
            <a:fillRect/>
          </a:stretch>
        </p:blipFill>
        <p:spPr bwMode="auto">
          <a:xfrm>
            <a:off x="1270000" y="1511300"/>
            <a:ext cx="6604000" cy="484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1524</TotalTime>
  <Words>2828</Words>
  <Application>Microsoft Office PowerPoint</Application>
  <PresentationFormat>On-screen Show (4:3)</PresentationFormat>
  <Paragraphs>432</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Narrow</vt:lpstr>
      <vt:lpstr>Calibri</vt:lpstr>
      <vt:lpstr>Perpetua Titling MT</vt:lpstr>
      <vt:lpstr>Office Theme</vt:lpstr>
      <vt:lpstr>Organizational Behavior 15th Ed</vt:lpstr>
      <vt:lpstr>Chapter 7 Learning Objectives</vt:lpstr>
      <vt:lpstr>Describe the three  key elements of motivation</vt:lpstr>
      <vt:lpstr>Describe the three  key elements of motivation</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Identify early theories of motivation  and evaluate their applicability today</vt:lpstr>
      <vt:lpstr>Apply the predictions of  self-determination theory  to intrinsic and extrinsic rewards</vt:lpstr>
      <vt:lpstr>Apply the predictions of  self-determination theory  to intrinsic and extrinsic rewards</vt:lpstr>
      <vt:lpstr>Apply the predictions of  self-determination theory  to intrinsic and extrinsic rewards</vt:lpstr>
      <vt:lpstr>Apply the predictions of  self-determination theory  to intrinsic and extrinsic rewards</vt:lpstr>
      <vt:lpstr>Apply the predictions of  self-determination theory  to intrinsic and extrinsic rewards</vt:lpstr>
      <vt:lpstr>Understand the implications of employee engagement for management</vt:lpstr>
      <vt:lpstr>Understand the implications of employee engagement for management</vt:lpstr>
      <vt:lpstr>Understand the implications of employee engagement for management</vt:lpstr>
      <vt:lpstr>Compare and contrast  goal setting theory and  management by objectives</vt:lpstr>
      <vt:lpstr>Compare and contrast  goal setting theory and  management by objectives</vt:lpstr>
      <vt:lpstr>Compare and contrast  goal setting theory and  management by objectives</vt:lpstr>
      <vt:lpstr>Self-Efficacy Theory</vt:lpstr>
      <vt:lpstr>Self-Efficacy Theory</vt:lpstr>
      <vt:lpstr>Self-Efficacy Theory</vt:lpstr>
      <vt:lpstr>Contrast reinforcement theory  and goal-setting theory</vt:lpstr>
      <vt:lpstr>Contrast reinforcement theory  and goal-setting theory</vt:lpstr>
      <vt:lpstr>Contrast reinforcement theory  and goal-setting theory</vt:lpstr>
      <vt:lpstr>Demonstrate how organizational justice  is a refinement of equity theory</vt:lpstr>
      <vt:lpstr>Demonstrate how organizational justice  is a refinement of equity theory</vt:lpstr>
      <vt:lpstr>Demonstrate how organizational justice  is a refinement of equity theory</vt:lpstr>
      <vt:lpstr>Demonstrate how organizational justice  is a refinement of equity theory</vt:lpstr>
      <vt:lpstr>Apply the key tenets of expectancy  theory to motivating employees</vt:lpstr>
      <vt:lpstr>Apply the key tenets of expectancy  theory to motivating employees</vt:lpstr>
      <vt:lpstr>Apply the key tenets of expectancy  theory to motivating employees</vt:lpstr>
      <vt:lpstr>Compare contemporary  theories of motivation </vt:lpstr>
      <vt:lpstr>Summary</vt:lpstr>
      <vt:lpstr>PowerPoint Presentation</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IIM</cp:lastModifiedBy>
  <cp:revision>156</cp:revision>
  <dcterms:created xsi:type="dcterms:W3CDTF">2012-01-06T16:26:24Z</dcterms:created>
  <dcterms:modified xsi:type="dcterms:W3CDTF">2021-10-16T13:21:43Z</dcterms:modified>
</cp:coreProperties>
</file>