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3" r:id="rId1"/>
  </p:sldMasterIdLst>
  <p:notesMasterIdLst>
    <p:notesMasterId r:id="rId33"/>
  </p:notesMasterIdLst>
  <p:handoutMasterIdLst>
    <p:handoutMasterId r:id="rId34"/>
  </p:handoutMasterIdLst>
  <p:sldIdLst>
    <p:sldId id="256" r:id="rId2"/>
    <p:sldId id="308" r:id="rId3"/>
    <p:sldId id="310"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294" r:id="rId32"/>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6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0" autoAdjust="0"/>
    <p:restoredTop sz="78713" autoAdjust="0"/>
  </p:normalViewPr>
  <p:slideViewPr>
    <p:cSldViewPr snapToGrid="0" snapToObjects="1">
      <p:cViewPr varScale="1">
        <p:scale>
          <a:sx n="91" d="100"/>
          <a:sy n="91" d="100"/>
        </p:scale>
        <p:origin x="2184" y="78"/>
      </p:cViewPr>
      <p:guideLst>
        <p:guide orient="horz" pos="2160"/>
        <p:guide pos="2880"/>
      </p:guideLst>
    </p:cSldViewPr>
  </p:slideViewPr>
  <p:outlineViewPr>
    <p:cViewPr>
      <p:scale>
        <a:sx n="33" d="100"/>
        <a:sy n="33" d="100"/>
      </p:scale>
      <p:origin x="0" y="4595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39A9AB35-8B91-4743-952E-2C5CA99CB090}" type="datetimeFigureOut">
              <a:rPr lang="en-US"/>
              <a:pPr>
                <a:defRPr/>
              </a:pPr>
              <a:t>16-Oct-21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1412F4C-CB4B-458E-8FDA-66CBF8D665A5}" type="slidenum">
              <a:rPr lang="en-US"/>
              <a:pPr>
                <a:defRPr/>
              </a:pPr>
              <a:t>‹#›</a:t>
            </a:fld>
            <a:endParaRPr 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14081FB7-7357-4A23-8036-4EFD8776A15A}" type="datetimeFigureOut">
              <a:rPr lang="en-US"/>
              <a:pPr>
                <a:defRPr/>
              </a:pPr>
              <a:t>16-Oct-21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BF18CD65-854E-426A-B798-1DB113CBC162}" type="slidenum">
              <a:rPr lang="en-US"/>
              <a:pPr>
                <a:defRPr/>
              </a:pPr>
              <a:t>‹#›</a:t>
            </a:fld>
            <a:endParaRPr lang="en-US" dirty="0"/>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63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361CB43-1F6F-4B8C-AFE5-E4E0EACA677F}" type="slidenum">
              <a:rPr lang="en-US">
                <a:cs typeface="Arial" charset="0"/>
              </a:rPr>
              <a:pPr fontAlgn="base">
                <a:spcBef>
                  <a:spcPct val="0"/>
                </a:spcBef>
                <a:spcAft>
                  <a:spcPct val="0"/>
                </a:spcAft>
                <a:defRPr/>
              </a:pPr>
              <a:t>1</a:t>
            </a:fld>
            <a:endParaRPr lang="en-US">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headEnd/>
            <a:tailEnd/>
          </a:ln>
        </p:spPr>
      </p:sp>
      <p:sp>
        <p:nvSpPr>
          <p:cNvPr id="348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FF6C76-87DA-4D3C-8E99-0CC592739BB9}" type="slidenum">
              <a:rPr lang="en-US">
                <a:cs typeface="Arial" charset="0"/>
              </a:rPr>
              <a:pPr fontAlgn="base">
                <a:spcBef>
                  <a:spcPct val="0"/>
                </a:spcBef>
                <a:spcAft>
                  <a:spcPct val="0"/>
                </a:spcAft>
                <a:defRPr/>
              </a:pPr>
              <a:t>10</a:t>
            </a:fld>
            <a:endParaRPr lang="en-US">
              <a:cs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p:spPr>
      </p:sp>
      <p:sp>
        <p:nvSpPr>
          <p:cNvPr id="368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68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C1D2FA8-5374-43AC-A4F9-B81F9BE70D4F}" type="slidenum">
              <a:rPr lang="en-US">
                <a:cs typeface="Arial" charset="0"/>
              </a:rPr>
              <a:pPr fontAlgn="base">
                <a:spcBef>
                  <a:spcPct val="0"/>
                </a:spcBef>
                <a:spcAft>
                  <a:spcPct val="0"/>
                </a:spcAft>
                <a:defRPr/>
              </a:pPr>
              <a:t>11</a:t>
            </a:fld>
            <a:endParaRPr lang="en-US">
              <a:cs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p:spPr>
      </p:sp>
      <p:sp>
        <p:nvSpPr>
          <p:cNvPr id="389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a:p>
            <a:pPr eaLnBrk="1" hangingPunct="1">
              <a:spcBef>
                <a:spcPct val="0"/>
              </a:spcBef>
            </a:pPr>
            <a:r>
              <a:rPr lang="en-US" smtClean="0"/>
              <a:t>Reasons for and against Telecommuting. Advantages</a:t>
            </a:r>
          </a:p>
          <a:p>
            <a:pPr lvl="4" eaLnBrk="1" hangingPunct="1">
              <a:spcBef>
                <a:spcPct val="0"/>
              </a:spcBef>
            </a:pPr>
            <a:r>
              <a:rPr lang="en-US" smtClean="0"/>
              <a:t>Larger labor pool</a:t>
            </a:r>
          </a:p>
          <a:p>
            <a:pPr lvl="4" eaLnBrk="1" hangingPunct="1">
              <a:spcBef>
                <a:spcPct val="0"/>
              </a:spcBef>
            </a:pPr>
            <a:r>
              <a:rPr lang="en-US" smtClean="0"/>
              <a:t>Higher productivity</a:t>
            </a:r>
          </a:p>
          <a:p>
            <a:pPr lvl="4" eaLnBrk="1" hangingPunct="1">
              <a:spcBef>
                <a:spcPct val="0"/>
              </a:spcBef>
            </a:pPr>
            <a:r>
              <a:rPr lang="en-US" smtClean="0"/>
              <a:t>Less turnover</a:t>
            </a:r>
          </a:p>
          <a:p>
            <a:pPr lvl="4" eaLnBrk="1" hangingPunct="1">
              <a:spcBef>
                <a:spcPct val="0"/>
              </a:spcBef>
            </a:pPr>
            <a:r>
              <a:rPr lang="en-US" smtClean="0"/>
              <a:t>Improved morale</a:t>
            </a:r>
          </a:p>
          <a:p>
            <a:pPr lvl="4" eaLnBrk="1" hangingPunct="1">
              <a:spcBef>
                <a:spcPct val="0"/>
              </a:spcBef>
            </a:pPr>
            <a:r>
              <a:rPr lang="en-US" smtClean="0"/>
              <a:t>Reduced office-space costs</a:t>
            </a:r>
          </a:p>
          <a:p>
            <a:pPr lvl="4" eaLnBrk="1" hangingPunct="1">
              <a:spcBef>
                <a:spcPct val="0"/>
              </a:spcBef>
            </a:pPr>
            <a:r>
              <a:rPr lang="en-US" smtClean="0"/>
              <a:t>Disadvantages</a:t>
            </a:r>
          </a:p>
          <a:p>
            <a:pPr lvl="4" eaLnBrk="1" hangingPunct="1">
              <a:spcBef>
                <a:spcPct val="0"/>
              </a:spcBef>
            </a:pPr>
            <a:r>
              <a:rPr lang="en-US" smtClean="0"/>
              <a:t>Employer</a:t>
            </a:r>
          </a:p>
          <a:p>
            <a:pPr lvl="4" eaLnBrk="1" hangingPunct="1">
              <a:spcBef>
                <a:spcPct val="0"/>
              </a:spcBef>
            </a:pPr>
            <a:r>
              <a:rPr lang="en-US" smtClean="0"/>
              <a:t>Less direct supervision of employees</a:t>
            </a:r>
          </a:p>
          <a:p>
            <a:pPr lvl="4" eaLnBrk="1" hangingPunct="1">
              <a:spcBef>
                <a:spcPct val="0"/>
              </a:spcBef>
            </a:pPr>
            <a:r>
              <a:rPr lang="en-US" smtClean="0"/>
              <a:t>Difficult to coordinate teamwork</a:t>
            </a:r>
          </a:p>
          <a:p>
            <a:pPr lvl="4" eaLnBrk="1" hangingPunct="1">
              <a:spcBef>
                <a:spcPct val="0"/>
              </a:spcBef>
            </a:pPr>
            <a:r>
              <a:rPr lang="en-US" smtClean="0"/>
              <a:t>Difficult to evaluate non-quantitative performance</a:t>
            </a:r>
          </a:p>
          <a:p>
            <a:pPr lvl="4" eaLnBrk="1" hangingPunct="1">
              <a:spcBef>
                <a:spcPct val="0"/>
              </a:spcBef>
            </a:pPr>
            <a:r>
              <a:rPr lang="en-US" smtClean="0"/>
              <a:t>Employee</a:t>
            </a:r>
          </a:p>
          <a:p>
            <a:pPr lvl="4" eaLnBrk="1" hangingPunct="1">
              <a:spcBef>
                <a:spcPct val="0"/>
              </a:spcBef>
            </a:pPr>
            <a:r>
              <a:rPr lang="en-US" smtClean="0"/>
              <a:t>May not be as noticed for his or her efforts</a:t>
            </a:r>
          </a:p>
        </p:txBody>
      </p:sp>
      <p:sp>
        <p:nvSpPr>
          <p:cNvPr id="389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EBB4DD6-2792-467B-811C-36DB34AAF0F6}" type="slidenum">
              <a:rPr lang="en-US">
                <a:cs typeface="Arial" charset="0"/>
              </a:rPr>
              <a:pPr fontAlgn="base">
                <a:spcBef>
                  <a:spcPct val="0"/>
                </a:spcBef>
                <a:spcAft>
                  <a:spcPct val="0"/>
                </a:spcAft>
                <a:defRPr/>
              </a:pPr>
              <a:t>12</a:t>
            </a:fld>
            <a:endParaRPr lang="en-US">
              <a:cs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p:spPr>
      </p:sp>
      <p:sp>
        <p:nvSpPr>
          <p:cNvPr id="409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09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AD77D41-ED34-4C7F-9DBE-84FCB5EBB7F4}" type="slidenum">
              <a:rPr lang="en-US">
                <a:cs typeface="Arial" charset="0"/>
              </a:rPr>
              <a:pPr fontAlgn="base">
                <a:spcBef>
                  <a:spcPct val="0"/>
                </a:spcBef>
                <a:spcAft>
                  <a:spcPct val="0"/>
                </a:spcAft>
                <a:defRPr/>
              </a:pPr>
              <a:t>13</a:t>
            </a:fld>
            <a:endParaRPr lang="en-US">
              <a:cs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p:spPr>
      </p:sp>
      <p:sp>
        <p:nvSpPr>
          <p:cNvPr id="430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30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1C1DD21-0801-4C34-97AB-B4A7F9E624EF}" type="slidenum">
              <a:rPr lang="en-US">
                <a:cs typeface="Arial" charset="0"/>
              </a:rPr>
              <a:pPr fontAlgn="base">
                <a:spcBef>
                  <a:spcPct val="0"/>
                </a:spcBef>
                <a:spcAft>
                  <a:spcPct val="0"/>
                </a:spcAft>
                <a:defRPr/>
              </a:pPr>
              <a:t>14</a:t>
            </a:fld>
            <a:endParaRPr lang="en-US">
              <a:cs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headEnd/>
            <a:tailEnd/>
          </a:ln>
        </p:spPr>
      </p:sp>
      <p:sp>
        <p:nvSpPr>
          <p:cNvPr id="450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50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12C2F3E-D24B-4FB0-8292-B766A3725A58}" type="slidenum">
              <a:rPr lang="en-US">
                <a:cs typeface="Arial" charset="0"/>
              </a:rPr>
              <a:pPr fontAlgn="base">
                <a:spcBef>
                  <a:spcPct val="0"/>
                </a:spcBef>
                <a:spcAft>
                  <a:spcPct val="0"/>
                </a:spcAft>
                <a:defRPr/>
              </a:pPr>
              <a:t>15</a:t>
            </a:fld>
            <a:endParaRPr lang="en-US">
              <a:cs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p:spPr>
      </p:sp>
      <p:sp>
        <p:nvSpPr>
          <p:cNvPr id="471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710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6EC2AA0-E552-4FB3-841D-895D79CBB4A6}" type="slidenum">
              <a:rPr lang="en-US">
                <a:cs typeface="Arial" charset="0"/>
              </a:rPr>
              <a:pPr fontAlgn="base">
                <a:spcBef>
                  <a:spcPct val="0"/>
                </a:spcBef>
                <a:spcAft>
                  <a:spcPct val="0"/>
                </a:spcAft>
                <a:defRPr/>
              </a:pPr>
              <a:t>16</a:t>
            </a:fld>
            <a:endParaRPr lang="en-US">
              <a:cs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p:spPr>
      </p:sp>
      <p:sp>
        <p:nvSpPr>
          <p:cNvPr id="491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91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0AA7586-0E47-4738-8C10-B704F0E8B4AC}" type="slidenum">
              <a:rPr lang="en-US">
                <a:cs typeface="Arial" charset="0"/>
              </a:rPr>
              <a:pPr fontAlgn="base">
                <a:spcBef>
                  <a:spcPct val="0"/>
                </a:spcBef>
                <a:spcAft>
                  <a:spcPct val="0"/>
                </a:spcAft>
                <a:defRPr/>
              </a:pPr>
              <a:t>17</a:t>
            </a:fld>
            <a:endParaRPr lang="en-US">
              <a:cs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p:spPr>
      </p:sp>
      <p:sp>
        <p:nvSpPr>
          <p:cNvPr id="512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120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8DEE486-DE9F-4C9F-83C7-251BA3F42002}" type="slidenum">
              <a:rPr lang="en-US">
                <a:cs typeface="Arial" charset="0"/>
              </a:rPr>
              <a:pPr fontAlgn="base">
                <a:spcBef>
                  <a:spcPct val="0"/>
                </a:spcBef>
                <a:spcAft>
                  <a:spcPct val="0"/>
                </a:spcAft>
                <a:defRPr/>
              </a:pPr>
              <a:t>18</a:t>
            </a:fld>
            <a:endParaRPr lang="en-US">
              <a:cs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headEnd/>
            <a:tailEnd/>
          </a:ln>
        </p:spPr>
      </p:sp>
      <p:sp>
        <p:nvSpPr>
          <p:cNvPr id="532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32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EC3AA83-47F7-48EB-84AD-C25370F9250D}" type="slidenum">
              <a:rPr lang="en-US">
                <a:cs typeface="Arial" charset="0"/>
              </a:rPr>
              <a:pPr fontAlgn="base">
                <a:spcBef>
                  <a:spcPct val="0"/>
                </a:spcBef>
                <a:spcAft>
                  <a:spcPct val="0"/>
                </a:spcAft>
                <a:defRPr/>
              </a:pPr>
              <a:t>19</a:t>
            </a:fld>
            <a:endParaRPr lang="en-US">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4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D2156EB-CB07-49C3-9134-5EF03B5BDFE1}" type="slidenum">
              <a:rPr lang="en-US">
                <a:cs typeface="Arial" charset="0"/>
              </a:rPr>
              <a:pPr fontAlgn="base">
                <a:spcBef>
                  <a:spcPct val="0"/>
                </a:spcBef>
                <a:spcAft>
                  <a:spcPct val="0"/>
                </a:spcAft>
                <a:defRPr/>
              </a:pPr>
              <a:t>2</a:t>
            </a:fld>
            <a:endParaRPr lang="en-US">
              <a:cs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p:spPr>
      </p:sp>
      <p:sp>
        <p:nvSpPr>
          <p:cNvPr id="552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52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63B218A-96A1-4856-8863-51B5254AF5AD}" type="slidenum">
              <a:rPr lang="en-US">
                <a:cs typeface="Arial" charset="0"/>
              </a:rPr>
              <a:pPr fontAlgn="base">
                <a:spcBef>
                  <a:spcPct val="0"/>
                </a:spcBef>
                <a:spcAft>
                  <a:spcPct val="0"/>
                </a:spcAft>
                <a:defRPr/>
              </a:pPr>
              <a:t>20</a:t>
            </a:fld>
            <a:endParaRPr lang="en-US">
              <a:cs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bwMode="auto">
          <a:noFill/>
          <a:ln>
            <a:solidFill>
              <a:srgbClr val="000000"/>
            </a:solidFill>
            <a:miter lim="800000"/>
            <a:headEnd/>
            <a:tailEnd/>
          </a:ln>
        </p:spPr>
      </p:sp>
      <p:sp>
        <p:nvSpPr>
          <p:cNvPr id="573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73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2B94EA2-90CA-428C-91AC-7729DCB1509B}" type="slidenum">
              <a:rPr lang="en-US">
                <a:cs typeface="Arial" charset="0"/>
              </a:rPr>
              <a:pPr fontAlgn="base">
                <a:spcBef>
                  <a:spcPct val="0"/>
                </a:spcBef>
                <a:spcAft>
                  <a:spcPct val="0"/>
                </a:spcAft>
                <a:defRPr/>
              </a:pPr>
              <a:t>21</a:t>
            </a:fld>
            <a:endParaRPr lang="en-US">
              <a:cs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bwMode="auto">
          <a:noFill/>
          <a:ln>
            <a:solidFill>
              <a:srgbClr val="000000"/>
            </a:solidFill>
            <a:miter lim="800000"/>
            <a:headEnd/>
            <a:tailEnd/>
          </a:ln>
        </p:spPr>
      </p:sp>
      <p:sp>
        <p:nvSpPr>
          <p:cNvPr id="593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939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3160C8B-C016-4565-8BC2-B67E04163476}" type="slidenum">
              <a:rPr lang="en-US">
                <a:cs typeface="Arial" charset="0"/>
              </a:rPr>
              <a:pPr fontAlgn="base">
                <a:spcBef>
                  <a:spcPct val="0"/>
                </a:spcBef>
                <a:spcAft>
                  <a:spcPct val="0"/>
                </a:spcAft>
                <a:defRPr/>
              </a:pPr>
              <a:t>22</a:t>
            </a:fld>
            <a:endParaRPr lang="en-US">
              <a:cs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bwMode="auto">
          <a:noFill/>
          <a:ln>
            <a:solidFill>
              <a:srgbClr val="000000"/>
            </a:solidFill>
            <a:miter lim="800000"/>
            <a:headEnd/>
            <a:tailEnd/>
          </a:ln>
        </p:spPr>
      </p:sp>
      <p:sp>
        <p:nvSpPr>
          <p:cNvPr id="614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14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855E5FD-887D-4805-92DF-E0C3EAFEEF92}" type="slidenum">
              <a:rPr lang="en-US">
                <a:cs typeface="Arial" charset="0"/>
              </a:rPr>
              <a:pPr fontAlgn="base">
                <a:spcBef>
                  <a:spcPct val="0"/>
                </a:spcBef>
                <a:spcAft>
                  <a:spcPct val="0"/>
                </a:spcAft>
                <a:defRPr/>
              </a:pPr>
              <a:t>23</a:t>
            </a:fld>
            <a:endParaRPr lang="en-US">
              <a:cs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p:cNvSpPr>
          <p:nvPr>
            <p:ph type="sldImg"/>
          </p:nvPr>
        </p:nvSpPr>
        <p:spPr bwMode="auto">
          <a:noFill/>
          <a:ln>
            <a:solidFill>
              <a:srgbClr val="000000"/>
            </a:solidFill>
            <a:miter lim="800000"/>
            <a:headEnd/>
            <a:tailEnd/>
          </a:ln>
        </p:spPr>
      </p:sp>
      <p:sp>
        <p:nvSpPr>
          <p:cNvPr id="634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349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B6EBC91-A4BF-4264-BD08-8EF644358FBD}" type="slidenum">
              <a:rPr lang="en-US">
                <a:cs typeface="Arial" charset="0"/>
              </a:rPr>
              <a:pPr fontAlgn="base">
                <a:spcBef>
                  <a:spcPct val="0"/>
                </a:spcBef>
                <a:spcAft>
                  <a:spcPct val="0"/>
                </a:spcAft>
                <a:defRPr/>
              </a:pPr>
              <a:t>24</a:t>
            </a:fld>
            <a:endParaRPr lang="en-US">
              <a:cs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p:cNvSpPr>
          <p:nvPr>
            <p:ph type="sldImg"/>
          </p:nvPr>
        </p:nvSpPr>
        <p:spPr bwMode="auto">
          <a:noFill/>
          <a:ln>
            <a:solidFill>
              <a:srgbClr val="000000"/>
            </a:solidFill>
            <a:miter lim="800000"/>
            <a:headEnd/>
            <a:tailEnd/>
          </a:ln>
        </p:spPr>
      </p:sp>
      <p:sp>
        <p:nvSpPr>
          <p:cNvPr id="655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55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B1C583A-3E26-4995-BFD1-805363D2AA27}" type="slidenum">
              <a:rPr lang="en-US">
                <a:cs typeface="Arial" charset="0"/>
              </a:rPr>
              <a:pPr fontAlgn="base">
                <a:spcBef>
                  <a:spcPct val="0"/>
                </a:spcBef>
                <a:spcAft>
                  <a:spcPct val="0"/>
                </a:spcAft>
                <a:defRPr/>
              </a:pPr>
              <a:t>25</a:t>
            </a:fld>
            <a:endParaRPr lang="en-US">
              <a:cs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bwMode="auto">
          <a:noFill/>
          <a:ln>
            <a:solidFill>
              <a:srgbClr val="000000"/>
            </a:solidFill>
            <a:miter lim="800000"/>
            <a:headEnd/>
            <a:tailEnd/>
          </a:ln>
        </p:spPr>
      </p:sp>
      <p:sp>
        <p:nvSpPr>
          <p:cNvPr id="675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75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C58D864-389C-4962-A582-A6EFB0337C97}" type="slidenum">
              <a:rPr lang="en-US">
                <a:cs typeface="Arial" charset="0"/>
              </a:rPr>
              <a:pPr fontAlgn="base">
                <a:spcBef>
                  <a:spcPct val="0"/>
                </a:spcBef>
                <a:spcAft>
                  <a:spcPct val="0"/>
                </a:spcAft>
                <a:defRPr/>
              </a:pPr>
              <a:t>26</a:t>
            </a:fld>
            <a:endParaRPr lang="en-US">
              <a:cs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p:cNvSpPr>
          <p:nvPr>
            <p:ph type="sldImg"/>
          </p:nvPr>
        </p:nvSpPr>
        <p:spPr bwMode="auto">
          <a:noFill/>
          <a:ln>
            <a:solidFill>
              <a:srgbClr val="000000"/>
            </a:solidFill>
            <a:miter lim="800000"/>
            <a:headEnd/>
            <a:tailEnd/>
          </a:ln>
        </p:spPr>
      </p:sp>
      <p:sp>
        <p:nvSpPr>
          <p:cNvPr id="696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96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5995E4D-B106-4DD7-A52A-BAA2CCCDF66E}" type="slidenum">
              <a:rPr lang="en-US">
                <a:cs typeface="Arial" charset="0"/>
              </a:rPr>
              <a:pPr fontAlgn="base">
                <a:spcBef>
                  <a:spcPct val="0"/>
                </a:spcBef>
                <a:spcAft>
                  <a:spcPct val="0"/>
                </a:spcAft>
                <a:defRPr/>
              </a:pPr>
              <a:t>27</a:t>
            </a:fld>
            <a:endParaRPr lang="en-US">
              <a:cs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noFill/>
          <a:ln>
            <a:solidFill>
              <a:srgbClr val="000000"/>
            </a:solidFill>
            <a:miter lim="800000"/>
            <a:headEnd/>
            <a:tailEnd/>
          </a:ln>
        </p:spPr>
      </p:sp>
      <p:sp>
        <p:nvSpPr>
          <p:cNvPr id="716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16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A0F470B-B8A3-430A-BD2E-4054F576800F}" type="slidenum">
              <a:rPr lang="en-US">
                <a:cs typeface="Arial" charset="0"/>
              </a:rPr>
              <a:pPr fontAlgn="base">
                <a:spcBef>
                  <a:spcPct val="0"/>
                </a:spcBef>
                <a:spcAft>
                  <a:spcPct val="0"/>
                </a:spcAft>
                <a:defRPr/>
              </a:pPr>
              <a:t>28</a:t>
            </a:fld>
            <a:endParaRPr lang="en-US">
              <a:cs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p:spPr>
      </p:sp>
      <p:sp>
        <p:nvSpPr>
          <p:cNvPr id="737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37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2291CD9-ECDE-4024-9B64-0380234A08A0}" type="slidenum">
              <a:rPr lang="en-US">
                <a:cs typeface="Arial" charset="0"/>
              </a:rPr>
              <a:pPr fontAlgn="base">
                <a:spcBef>
                  <a:spcPct val="0"/>
                </a:spcBef>
                <a:spcAft>
                  <a:spcPct val="0"/>
                </a:spcAft>
                <a:defRPr/>
              </a:pPr>
              <a:t>29</a:t>
            </a:fld>
            <a:endParaRPr lang="en-US">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a:p>
            <a:pPr eaLnBrk="1" hangingPunct="1">
              <a:spcBef>
                <a:spcPct val="0"/>
              </a:spcBef>
            </a:pPr>
            <a:endParaRPr lang="en-US" smtClean="0"/>
          </a:p>
          <a:p>
            <a:pPr eaLnBrk="1" hangingPunct="1">
              <a:spcBef>
                <a:spcPct val="0"/>
              </a:spcBef>
            </a:pP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t>
            </a:r>
          </a:p>
          <a:p>
            <a:pPr eaLnBrk="1" hangingPunct="1">
              <a:spcBef>
                <a:spcPct val="0"/>
              </a:spcBef>
            </a:pPr>
            <a:endParaRPr lang="en-US" smtClean="0"/>
          </a:p>
        </p:txBody>
      </p:sp>
      <p:sp>
        <p:nvSpPr>
          <p:cNvPr id="204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B29F753-29A7-4DF5-B6AC-E23175195F29}" type="slidenum">
              <a:rPr lang="en-US">
                <a:cs typeface="Arial" charset="0"/>
              </a:rPr>
              <a:pPr fontAlgn="base">
                <a:spcBef>
                  <a:spcPct val="0"/>
                </a:spcBef>
                <a:spcAft>
                  <a:spcPct val="0"/>
                </a:spcAft>
                <a:defRPr/>
              </a:pPr>
              <a:t>3</a:t>
            </a:fld>
            <a:endParaRPr lang="en-US">
              <a:cs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p:spPr>
      </p:sp>
      <p:sp>
        <p:nvSpPr>
          <p:cNvPr id="757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57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7529B57-ED48-468D-9771-233B505940E5}" type="slidenum">
              <a:rPr lang="en-US">
                <a:cs typeface="Arial" charset="0"/>
              </a:rPr>
              <a:pPr fontAlgn="base">
                <a:spcBef>
                  <a:spcPct val="0"/>
                </a:spcBef>
                <a:spcAft>
                  <a:spcPct val="0"/>
                </a:spcAft>
                <a:defRPr/>
              </a:pPr>
              <a:t>30</a:t>
            </a:fld>
            <a:endParaRPr lang="en-US">
              <a:cs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bwMode="auto">
          <a:noFill/>
          <a:ln>
            <a:solidFill>
              <a:srgbClr val="000000"/>
            </a:solidFill>
            <a:miter lim="800000"/>
            <a:headEnd/>
            <a:tailEnd/>
          </a:ln>
        </p:spPr>
      </p:sp>
      <p:sp>
        <p:nvSpPr>
          <p:cNvPr id="778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Arial" charset="0"/>
              </a:rPr>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a:p>
            <a:pPr eaLnBrk="1" hangingPunct="1">
              <a:spcBef>
                <a:spcPct val="0"/>
              </a:spcBef>
            </a:pPr>
            <a:endParaRPr lang="en-US" smtClean="0"/>
          </a:p>
        </p:txBody>
      </p:sp>
      <p:sp>
        <p:nvSpPr>
          <p:cNvPr id="778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1CF9D2A-28C4-4043-A5D0-A7BB6FABDCDA}" type="slidenum">
              <a:rPr lang="en-US">
                <a:cs typeface="Arial" charset="0"/>
              </a:rPr>
              <a:pPr fontAlgn="base">
                <a:spcBef>
                  <a:spcPct val="0"/>
                </a:spcBef>
                <a:spcAft>
                  <a:spcPct val="0"/>
                </a:spcAft>
                <a:defRPr/>
              </a:pPr>
              <a:t>31</a:t>
            </a:fld>
            <a:endParaRPr lang="en-US">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noFill/>
          <a:ln>
            <a:solidFill>
              <a:srgbClr val="000000"/>
            </a:solidFill>
            <a:miter lim="800000"/>
            <a:headEnd/>
            <a:tailEnd/>
          </a:ln>
        </p:spPr>
      </p:sp>
      <p:sp>
        <p:nvSpPr>
          <p:cNvPr id="225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
            </a:r>
            <a:br>
              <a:rPr lang="en-US" smtClean="0"/>
            </a:br>
            <a:endParaRPr lang="en-US" smtClean="0"/>
          </a:p>
        </p:txBody>
      </p:sp>
      <p:sp>
        <p:nvSpPr>
          <p:cNvPr id="225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AB883C9-6366-44EB-A723-DFE36B273142}" type="slidenum">
              <a:rPr lang="en-US">
                <a:cs typeface="Arial" charset="0"/>
              </a:rPr>
              <a:pPr fontAlgn="base">
                <a:spcBef>
                  <a:spcPct val="0"/>
                </a:spcBef>
                <a:spcAft>
                  <a:spcPct val="0"/>
                </a:spcAft>
                <a:defRPr/>
              </a:pPr>
              <a:t>4</a:t>
            </a:fld>
            <a:endParaRPr lang="en-US">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bwMode="auto">
          <a:noFill/>
          <a:ln>
            <a:solidFill>
              <a:srgbClr val="000000"/>
            </a:solidFill>
            <a:miter lim="800000"/>
            <a:headEnd/>
            <a:tailEnd/>
          </a:ln>
        </p:spPr>
      </p:sp>
      <p:sp>
        <p:nvSpPr>
          <p:cNvPr id="245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45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9089C27-384E-4D60-8D6C-5593F053084A}" type="slidenum">
              <a:rPr lang="en-US">
                <a:cs typeface="Arial" charset="0"/>
              </a:rPr>
              <a:pPr fontAlgn="base">
                <a:spcBef>
                  <a:spcPct val="0"/>
                </a:spcBef>
                <a:spcAft>
                  <a:spcPct val="0"/>
                </a:spcAft>
                <a:defRPr/>
              </a:pPr>
              <a:t>5</a:t>
            </a:fld>
            <a:endParaRPr lang="en-US">
              <a:cs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bwMode="auto">
          <a:noFill/>
          <a:ln>
            <a:solidFill>
              <a:srgbClr val="000000"/>
            </a:solidFill>
            <a:miter lim="800000"/>
            <a:headEnd/>
            <a:tailEnd/>
          </a:ln>
        </p:spPr>
      </p:sp>
      <p:sp>
        <p:nvSpPr>
          <p:cNvPr id="266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66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9F7E3B7-39AC-4C89-97AE-9C428C241D1B}" type="slidenum">
              <a:rPr lang="en-US">
                <a:cs typeface="Arial" charset="0"/>
              </a:rPr>
              <a:pPr fontAlgn="base">
                <a:spcBef>
                  <a:spcPct val="0"/>
                </a:spcBef>
                <a:spcAft>
                  <a:spcPct val="0"/>
                </a:spcAft>
                <a:defRPr/>
              </a:pPr>
              <a:t>6</a:t>
            </a:fld>
            <a:endParaRPr lang="en-US">
              <a:cs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bwMode="auto">
          <a:noFill/>
          <a:ln>
            <a:solidFill>
              <a:srgbClr val="000000"/>
            </a:solidFill>
            <a:miter lim="800000"/>
            <a:headEnd/>
            <a:tailEnd/>
          </a:ln>
        </p:spPr>
      </p:sp>
      <p:sp>
        <p:nvSpPr>
          <p:cNvPr id="286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0FFA325-1A63-43E4-8432-EFE1337345DC}" type="slidenum">
              <a:rPr lang="en-US">
                <a:cs typeface="Arial" charset="0"/>
              </a:rPr>
              <a:pPr fontAlgn="base">
                <a:spcBef>
                  <a:spcPct val="0"/>
                </a:spcBef>
                <a:spcAft>
                  <a:spcPct val="0"/>
                </a:spcAft>
                <a:defRPr/>
              </a:pPr>
              <a:t>7</a:t>
            </a:fld>
            <a:endParaRPr lang="en-US">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bwMode="auto">
          <a:noFill/>
          <a:ln>
            <a:solidFill>
              <a:srgbClr val="000000"/>
            </a:solidFill>
            <a:miter lim="800000"/>
            <a:headEnd/>
            <a:tailEnd/>
          </a:ln>
        </p:spPr>
      </p:sp>
      <p:sp>
        <p:nvSpPr>
          <p:cNvPr id="307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072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5793AEF-D455-4B4D-AC22-A0AEC31829C4}" type="slidenum">
              <a:rPr lang="en-US">
                <a:cs typeface="Arial" charset="0"/>
              </a:rPr>
              <a:pPr fontAlgn="base">
                <a:spcBef>
                  <a:spcPct val="0"/>
                </a:spcBef>
                <a:spcAft>
                  <a:spcPct val="0"/>
                </a:spcAft>
                <a:defRPr/>
              </a:pPr>
              <a:t>8</a:t>
            </a:fld>
            <a:endParaRPr lang="en-US">
              <a:cs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000000"/>
            </a:solidFill>
            <a:miter lim="800000"/>
            <a:headEnd/>
            <a:tailEnd/>
          </a:ln>
        </p:spPr>
      </p:sp>
      <p:sp>
        <p:nvSpPr>
          <p:cNvPr id="327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27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B571AB5-AE46-4510-8CF7-2886054011A1}" type="slidenum">
              <a:rPr lang="en-US">
                <a:cs typeface="Arial" charset="0"/>
              </a:rPr>
              <a:pPr fontAlgn="base">
                <a:spcBef>
                  <a:spcPct val="0"/>
                </a:spcBef>
                <a:spcAft>
                  <a:spcPct val="0"/>
                </a:spcAft>
                <a:defRPr/>
              </a:pPr>
              <a:t>9</a:t>
            </a:fld>
            <a:endParaRPr lang="en-US">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12E50679-E071-4697-9257-20AD18D63261}" type="datetimeFigureOut">
              <a:rPr lang="en-US"/>
              <a:pPr>
                <a:defRPr/>
              </a:pPr>
              <a:t>16-Oct-21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2013 Pearson Education, Inc. publishing as Prentice Hall</a:t>
            </a:r>
            <a:endParaRPr lang="en-US" dirty="0"/>
          </a:p>
        </p:txBody>
      </p:sp>
      <p:sp>
        <p:nvSpPr>
          <p:cNvPr id="6" name="Slide Number Placeholder 5"/>
          <p:cNvSpPr>
            <a:spLocks noGrp="1"/>
          </p:cNvSpPr>
          <p:nvPr>
            <p:ph type="sldNum" sz="quarter" idx="12"/>
          </p:nvPr>
        </p:nvSpPr>
        <p:spPr/>
        <p:txBody>
          <a:bodyPr/>
          <a:lstStyle>
            <a:lvl1pPr>
              <a:defRPr/>
            </a:lvl1pPr>
          </a:lstStyle>
          <a:p>
            <a:pPr>
              <a:defRPr/>
            </a:pPr>
            <a:r>
              <a:rPr lang="en-US"/>
              <a:t>1-</a:t>
            </a:r>
            <a:fld id="{225657B5-EC85-42E6-B295-49CA9D2338E7}"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2013 Pearson Education, Inc. publishing as Prentice Hall</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A542E03-B0E5-4355-A356-D903214DE3E6}"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2013 Pearson Education, Inc. publishing as Prentice Hall</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2F0A89D-39C8-47EA-8CB7-FB9F0001DB32}"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4CFD5F13-1D55-48F9-976E-F1D4A07EC0E0}" type="datetimeFigureOut">
              <a:rPr lang="en-US"/>
              <a:pPr>
                <a:defRPr/>
              </a:pPr>
              <a:t>16-Oct-21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2013 Pearson Education, Inc. publishing as Prentice Hall</a:t>
            </a:r>
            <a:endParaRPr lang="en-US" dirty="0"/>
          </a:p>
        </p:txBody>
      </p:sp>
      <p:sp>
        <p:nvSpPr>
          <p:cNvPr id="6" name="Slide Number Placeholder 5"/>
          <p:cNvSpPr>
            <a:spLocks noGrp="1"/>
          </p:cNvSpPr>
          <p:nvPr>
            <p:ph type="sldNum" sz="quarter" idx="12"/>
          </p:nvPr>
        </p:nvSpPr>
        <p:spPr/>
        <p:txBody>
          <a:bodyPr/>
          <a:lstStyle>
            <a:lvl1pPr>
              <a:defRPr/>
            </a:lvl1pPr>
          </a:lstStyle>
          <a:p>
            <a:pPr>
              <a:defRPr/>
            </a:pPr>
            <a:r>
              <a:rPr lang="en-US"/>
              <a:t>1-</a:t>
            </a:r>
            <a:fld id="{E0756200-BCB4-4E37-9EF6-F47E1DEC30C6}"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D501D789-AD5D-41FF-88E2-7E8E1B6E4004}" type="datetimeFigureOut">
              <a:rPr lang="en-US"/>
              <a:pPr>
                <a:defRPr/>
              </a:pPr>
              <a:t>16-Oct-21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2013 Pearson Education, Inc. publishing as Prentice Hall</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494D14E-EBA2-4268-805B-BAC2CC600D73}"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r>
              <a:rPr lang="en-US"/>
              <a:t>Copyright © 2013 Pearson Education, Inc. publishing as Prentice Hall</a:t>
            </a:r>
            <a:endParaRPr lang="en-US" dirty="0"/>
          </a:p>
        </p:txBody>
      </p:sp>
      <p:sp>
        <p:nvSpPr>
          <p:cNvPr id="7" name="Slide Number Placeholder 6"/>
          <p:cNvSpPr>
            <a:spLocks noGrp="1"/>
          </p:cNvSpPr>
          <p:nvPr>
            <p:ph type="sldNum" sz="quarter" idx="12"/>
          </p:nvPr>
        </p:nvSpPr>
        <p:spPr/>
        <p:txBody>
          <a:bodyPr/>
          <a:lstStyle>
            <a:lvl1pPr>
              <a:defRPr/>
            </a:lvl1pPr>
          </a:lstStyle>
          <a:p>
            <a:pPr>
              <a:defRPr/>
            </a:pPr>
            <a:fld id="{4B44B4B3-26A8-4433-BB67-159489D8C70A}"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r>
              <a:rPr lang="en-US"/>
              <a:t>Copyright © 2013 Pearson Education, Inc. Publishing as Prentice Hall</a:t>
            </a:r>
            <a:endParaRPr lang="en-US" dirty="0"/>
          </a:p>
        </p:txBody>
      </p:sp>
      <p:sp>
        <p:nvSpPr>
          <p:cNvPr id="9" name="Slide Number Placeholder 8"/>
          <p:cNvSpPr>
            <a:spLocks noGrp="1"/>
          </p:cNvSpPr>
          <p:nvPr>
            <p:ph type="sldNum" sz="quarter" idx="12"/>
          </p:nvPr>
        </p:nvSpPr>
        <p:spPr/>
        <p:txBody>
          <a:bodyPr/>
          <a:lstStyle>
            <a:lvl1pPr>
              <a:defRPr/>
            </a:lvl1pPr>
          </a:lstStyle>
          <a:p>
            <a:pPr>
              <a:defRPr/>
            </a:pPr>
            <a:fld id="{321DF79D-9E42-49AB-8E4E-211F3F1E208C}"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r>
              <a:rPr lang="en-US"/>
              <a:t>Copyright © 2013 Pearson Education, Inc. publishing as Prentice Hall</a:t>
            </a:r>
            <a:endParaRPr lang="en-US" dirty="0"/>
          </a:p>
        </p:txBody>
      </p:sp>
      <p:sp>
        <p:nvSpPr>
          <p:cNvPr id="5" name="Slide Number Placeholder 4"/>
          <p:cNvSpPr>
            <a:spLocks noGrp="1"/>
          </p:cNvSpPr>
          <p:nvPr>
            <p:ph type="sldNum" sz="quarter" idx="12"/>
          </p:nvPr>
        </p:nvSpPr>
        <p:spPr/>
        <p:txBody>
          <a:bodyPr/>
          <a:lstStyle>
            <a:lvl1pPr>
              <a:defRPr/>
            </a:lvl1pPr>
          </a:lstStyle>
          <a:p>
            <a:pPr>
              <a:defRPr/>
            </a:pPr>
            <a:fld id="{22B17121-3502-42E6-9C23-1FAC43E87BE4}"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r>
              <a:rPr lang="en-US"/>
              <a:t>Copyright © 2013 Pearson Education, Inc. publishing as Prentice Hall</a:t>
            </a:r>
            <a:endParaRPr lang="en-US" dirty="0"/>
          </a:p>
        </p:txBody>
      </p:sp>
      <p:sp>
        <p:nvSpPr>
          <p:cNvPr id="4" name="Slide Number Placeholder 3"/>
          <p:cNvSpPr>
            <a:spLocks noGrp="1"/>
          </p:cNvSpPr>
          <p:nvPr>
            <p:ph type="sldNum" sz="quarter" idx="12"/>
          </p:nvPr>
        </p:nvSpPr>
        <p:spPr/>
        <p:txBody>
          <a:bodyPr/>
          <a:lstStyle>
            <a:lvl1pPr>
              <a:defRPr/>
            </a:lvl1pPr>
          </a:lstStyle>
          <a:p>
            <a:pPr>
              <a:defRPr/>
            </a:pPr>
            <a:fld id="{98241274-C897-4263-B64E-7CA555E9BFEC}"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r>
              <a:rPr lang="en-US"/>
              <a:t>Copyright © 2013 Pearson Education, Inc. publishing as Prentice Hall</a:t>
            </a:r>
            <a:endParaRPr lang="en-US" dirty="0"/>
          </a:p>
        </p:txBody>
      </p:sp>
      <p:sp>
        <p:nvSpPr>
          <p:cNvPr id="7" name="Slide Number Placeholder 6"/>
          <p:cNvSpPr>
            <a:spLocks noGrp="1"/>
          </p:cNvSpPr>
          <p:nvPr>
            <p:ph type="sldNum" sz="quarter" idx="12"/>
          </p:nvPr>
        </p:nvSpPr>
        <p:spPr/>
        <p:txBody>
          <a:bodyPr/>
          <a:lstStyle>
            <a:lvl1pPr>
              <a:defRPr/>
            </a:lvl1pPr>
          </a:lstStyle>
          <a:p>
            <a:pPr>
              <a:defRPr/>
            </a:pPr>
            <a:fld id="{5BBA3806-6E40-47A3-9BE0-241EDB8C5480}"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r>
              <a:rPr lang="en-US"/>
              <a:t>Copyright © 2013 Pearson Education, Inc. publishing as Prentice Hall</a:t>
            </a:r>
            <a:endParaRPr lang="en-US" dirty="0"/>
          </a:p>
        </p:txBody>
      </p:sp>
      <p:sp>
        <p:nvSpPr>
          <p:cNvPr id="7" name="Slide Number Placeholder 6"/>
          <p:cNvSpPr>
            <a:spLocks noGrp="1"/>
          </p:cNvSpPr>
          <p:nvPr>
            <p:ph type="sldNum" sz="quarter" idx="12"/>
          </p:nvPr>
        </p:nvSpPr>
        <p:spPr/>
        <p:txBody>
          <a:bodyPr/>
          <a:lstStyle>
            <a:lvl1pPr>
              <a:defRPr/>
            </a:lvl1pPr>
          </a:lstStyle>
          <a:p>
            <a:pPr>
              <a:defRPr/>
            </a:pPr>
            <a:fld id="{1D377DD2-AA7D-40AB-B734-5DD8F09E4287}"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a:spLocks noGrp="1"/>
          </p:cNvSpPr>
          <p:nvPr>
            <p:ph type="ftr" sz="quarter" idx="3"/>
          </p:nvPr>
        </p:nvSpPr>
        <p:spPr>
          <a:xfrm>
            <a:off x="457200" y="6356350"/>
            <a:ext cx="4764088"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a:t>Copyright © 2013 Pearson Education, Inc. publishing as Prentice Hall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r>
              <a:rPr lang="en-US"/>
              <a:t>5-</a:t>
            </a:r>
            <a:fld id="{56D8A911-4BC1-4C70-9B0C-40C43C33D887}"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dt="0"/>
  <p:txStyles>
    <p:titleStyle>
      <a:lvl1pPr algn="r" defTabSz="457200" rtl="0" eaLnBrk="0" fontAlgn="base" hangingPunct="0">
        <a:spcBef>
          <a:spcPct val="0"/>
        </a:spcBef>
        <a:spcAft>
          <a:spcPct val="0"/>
        </a:spcAft>
        <a:defRPr sz="3200" kern="1200">
          <a:solidFill>
            <a:schemeClr val="tx1"/>
          </a:solidFill>
          <a:latin typeface="Arial Narrow"/>
          <a:ea typeface="Arial Narrow" pitchFamily="34" charset="0"/>
          <a:cs typeface="Arial Narrow"/>
        </a:defRPr>
      </a:lvl1pPr>
      <a:lvl2pPr algn="r" defTabSz="457200" rtl="0" eaLnBrk="0" fontAlgn="base" hangingPunct="0">
        <a:spcBef>
          <a:spcPct val="0"/>
        </a:spcBef>
        <a:spcAft>
          <a:spcPct val="0"/>
        </a:spcAft>
        <a:defRPr sz="3200">
          <a:solidFill>
            <a:schemeClr val="tx1"/>
          </a:solidFill>
          <a:latin typeface="Arial Narrow" pitchFamily="34" charset="0"/>
          <a:ea typeface="Arial Narrow" pitchFamily="34" charset="0"/>
          <a:cs typeface="Arial Narrow" pitchFamily="34" charset="0"/>
        </a:defRPr>
      </a:lvl2pPr>
      <a:lvl3pPr algn="r" defTabSz="457200" rtl="0" eaLnBrk="0" fontAlgn="base" hangingPunct="0">
        <a:spcBef>
          <a:spcPct val="0"/>
        </a:spcBef>
        <a:spcAft>
          <a:spcPct val="0"/>
        </a:spcAft>
        <a:defRPr sz="3200">
          <a:solidFill>
            <a:schemeClr val="tx1"/>
          </a:solidFill>
          <a:latin typeface="Arial Narrow" pitchFamily="34" charset="0"/>
          <a:ea typeface="Arial Narrow" pitchFamily="34" charset="0"/>
          <a:cs typeface="Arial Narrow" pitchFamily="34" charset="0"/>
        </a:defRPr>
      </a:lvl3pPr>
      <a:lvl4pPr algn="r" defTabSz="457200" rtl="0" eaLnBrk="0" fontAlgn="base" hangingPunct="0">
        <a:spcBef>
          <a:spcPct val="0"/>
        </a:spcBef>
        <a:spcAft>
          <a:spcPct val="0"/>
        </a:spcAft>
        <a:defRPr sz="3200">
          <a:solidFill>
            <a:schemeClr val="tx1"/>
          </a:solidFill>
          <a:latin typeface="Arial Narrow" pitchFamily="34" charset="0"/>
          <a:ea typeface="Arial Narrow" pitchFamily="34" charset="0"/>
          <a:cs typeface="Arial Narrow" pitchFamily="34" charset="0"/>
        </a:defRPr>
      </a:lvl4pPr>
      <a:lvl5pPr algn="r" defTabSz="457200" rtl="0" eaLnBrk="0" fontAlgn="base" hangingPunct="0">
        <a:spcBef>
          <a:spcPct val="0"/>
        </a:spcBef>
        <a:spcAft>
          <a:spcPct val="0"/>
        </a:spcAft>
        <a:defRPr sz="3200">
          <a:solidFill>
            <a:schemeClr val="tx1"/>
          </a:solidFill>
          <a:latin typeface="Arial Narrow" pitchFamily="34" charset="0"/>
          <a:ea typeface="Arial Narrow" pitchFamily="34" charset="0"/>
          <a:cs typeface="Arial Narrow" pitchFamily="34" charset="0"/>
        </a:defRPr>
      </a:lvl5pPr>
      <a:lvl6pPr marL="457200" algn="r" defTabSz="457200" rtl="0" fontAlgn="base">
        <a:spcBef>
          <a:spcPct val="0"/>
        </a:spcBef>
        <a:spcAft>
          <a:spcPct val="0"/>
        </a:spcAft>
        <a:defRPr sz="3200">
          <a:solidFill>
            <a:schemeClr val="tx1"/>
          </a:solidFill>
          <a:latin typeface="Arial Narrow" pitchFamily="34" charset="0"/>
        </a:defRPr>
      </a:lvl6pPr>
      <a:lvl7pPr marL="914400" algn="r" defTabSz="457200" rtl="0" fontAlgn="base">
        <a:spcBef>
          <a:spcPct val="0"/>
        </a:spcBef>
        <a:spcAft>
          <a:spcPct val="0"/>
        </a:spcAft>
        <a:defRPr sz="3200">
          <a:solidFill>
            <a:schemeClr val="tx1"/>
          </a:solidFill>
          <a:latin typeface="Arial Narrow" pitchFamily="34" charset="0"/>
        </a:defRPr>
      </a:lvl7pPr>
      <a:lvl8pPr marL="1371600" algn="r" defTabSz="457200" rtl="0" fontAlgn="base">
        <a:spcBef>
          <a:spcPct val="0"/>
        </a:spcBef>
        <a:spcAft>
          <a:spcPct val="0"/>
        </a:spcAft>
        <a:defRPr sz="3200">
          <a:solidFill>
            <a:schemeClr val="tx1"/>
          </a:solidFill>
          <a:latin typeface="Arial Narrow" pitchFamily="34" charset="0"/>
        </a:defRPr>
      </a:lvl8pPr>
      <a:lvl9pPr marL="1828800" algn="r" defTabSz="457200" rtl="0" fontAlgn="base">
        <a:spcBef>
          <a:spcPct val="0"/>
        </a:spcBef>
        <a:spcAft>
          <a:spcPct val="0"/>
        </a:spcAft>
        <a:defRPr sz="3200">
          <a:solidFill>
            <a:schemeClr val="tx1"/>
          </a:solidFill>
          <a:latin typeface="Arial Narrow" pitchFamily="34" charset="0"/>
        </a:defRPr>
      </a:lvl9pPr>
    </p:titleStyle>
    <p:bodyStyle>
      <a:lvl1pPr marL="342900" indent="-342900" algn="l" defTabSz="457200" rtl="0" eaLnBrk="0" fontAlgn="base" hangingPunct="0">
        <a:spcBef>
          <a:spcPct val="20000"/>
        </a:spcBef>
        <a:spcAft>
          <a:spcPct val="0"/>
        </a:spcAft>
        <a:buFont typeface="Arial" charset="0"/>
        <a:buChar char="•"/>
        <a:defRPr sz="2800" kern="1200">
          <a:solidFill>
            <a:schemeClr val="tx1"/>
          </a:solidFill>
          <a:latin typeface="Arial"/>
          <a:ea typeface="+mn-ea"/>
          <a:cs typeface="Arial"/>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a:ea typeface="+mn-ea"/>
          <a:cs typeface="Arial"/>
        </a:defRPr>
      </a:lvl2pPr>
      <a:lvl3pPr marL="1143000" indent="-228600" algn="l" defTabSz="457200" rtl="0" eaLnBrk="0" fontAlgn="base" hangingPunct="0">
        <a:spcBef>
          <a:spcPct val="20000"/>
        </a:spcBef>
        <a:spcAft>
          <a:spcPct val="0"/>
        </a:spcAft>
        <a:buFont typeface="Arial" charset="0"/>
        <a:buChar char="•"/>
        <a:defRPr sz="2800" kern="1200">
          <a:solidFill>
            <a:schemeClr val="tx1"/>
          </a:solidFill>
          <a:latin typeface="Arial"/>
          <a:ea typeface="+mn-ea"/>
          <a:cs typeface="Arial"/>
        </a:defRPr>
      </a:lvl3pPr>
      <a:lvl4pPr marL="1600200" indent="-228600" algn="l" defTabSz="457200" rtl="0" eaLnBrk="0" fontAlgn="base" hangingPunct="0">
        <a:spcBef>
          <a:spcPct val="20000"/>
        </a:spcBef>
        <a:spcAft>
          <a:spcPct val="0"/>
        </a:spcAft>
        <a:buFont typeface="Arial" charset="0"/>
        <a:buChar char="–"/>
        <a:defRPr sz="2800" kern="1200">
          <a:solidFill>
            <a:schemeClr val="tx1"/>
          </a:solidFill>
          <a:latin typeface="Arial"/>
          <a:ea typeface="+mn-ea"/>
          <a:cs typeface="Arial"/>
        </a:defRPr>
      </a:lvl4pPr>
      <a:lvl5pPr marL="2057400" indent="-228600" algn="l" defTabSz="457200" rtl="0" eaLnBrk="0" fontAlgn="base" hangingPunct="0">
        <a:spcBef>
          <a:spcPct val="20000"/>
        </a:spcBef>
        <a:spcAft>
          <a:spcPct val="0"/>
        </a:spcAft>
        <a:buFont typeface="Arial" charset="0"/>
        <a:buChar char="»"/>
        <a:defRPr sz="2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8"/>
          <p:cNvSpPr>
            <a:spLocks noGrp="1"/>
          </p:cNvSpPr>
          <p:nvPr>
            <p:ph type="ctrTitle"/>
          </p:nvPr>
        </p:nvSpPr>
        <p:spPr>
          <a:xfrm>
            <a:off x="4233863" y="0"/>
            <a:ext cx="4910137" cy="2130425"/>
          </a:xfrm>
        </p:spPr>
        <p:txBody>
          <a:bodyPr/>
          <a:lstStyle/>
          <a:p>
            <a:pPr eaLnBrk="1" hangingPunct="1"/>
            <a:r>
              <a:rPr lang="en-US" b="1" smtClean="0">
                <a:latin typeface="Arial Narrow" pitchFamily="34" charset="0"/>
                <a:cs typeface="Arial Narrow" pitchFamily="34" charset="0"/>
              </a:rPr>
              <a:t>Organizational Behavior</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15th Ed</a:t>
            </a:r>
          </a:p>
        </p:txBody>
      </p:sp>
      <p:sp>
        <p:nvSpPr>
          <p:cNvPr id="15362" name="Subtitle 9"/>
          <p:cNvSpPr>
            <a:spLocks noGrp="1"/>
          </p:cNvSpPr>
          <p:nvPr>
            <p:ph type="subTitle" idx="1"/>
          </p:nvPr>
        </p:nvSpPr>
        <p:spPr>
          <a:xfrm>
            <a:off x="1431925" y="3616325"/>
            <a:ext cx="7373938" cy="1300163"/>
          </a:xfrm>
        </p:spPr>
        <p:txBody>
          <a:bodyPr/>
          <a:lstStyle/>
          <a:p>
            <a:pPr algn="r" eaLnBrk="1" hangingPunct="1"/>
            <a:r>
              <a:rPr lang="en-US" sz="3400" b="1" smtClean="0">
                <a:solidFill>
                  <a:srgbClr val="898989"/>
                </a:solidFill>
                <a:latin typeface="Arial" charset="0"/>
                <a:cs typeface="Arial" charset="0"/>
              </a:rPr>
              <a:t>Motivational: </a:t>
            </a:r>
          </a:p>
          <a:p>
            <a:pPr algn="r" eaLnBrk="1" hangingPunct="1"/>
            <a:r>
              <a:rPr lang="en-US" sz="3400" b="1" smtClean="0">
                <a:solidFill>
                  <a:srgbClr val="898989"/>
                </a:solidFill>
                <a:latin typeface="Arial" charset="0"/>
                <a:cs typeface="Arial" charset="0"/>
              </a:rPr>
              <a:t>From Concepts to Applications</a:t>
            </a:r>
          </a:p>
        </p:txBody>
      </p:sp>
      <p:sp>
        <p:nvSpPr>
          <p:cNvPr id="13" name="Footer Placeholder 12"/>
          <p:cNvSpPr>
            <a:spLocks noGrp="1"/>
          </p:cNvSpPr>
          <p:nvPr>
            <p:ph type="ftr" sz="quarter" idx="11"/>
          </p:nvPr>
        </p:nvSpPr>
        <p:spPr/>
        <p:txBody>
          <a:bodyPr/>
          <a:lstStyle/>
          <a:p>
            <a:pPr>
              <a:defRPr/>
            </a:pPr>
            <a:r>
              <a:rPr lang="en-US" dirty="0"/>
              <a:t>Copyright © 2013 Pearson Education, Inc. publishing as Prentice Hall</a:t>
            </a:r>
          </a:p>
        </p:txBody>
      </p:sp>
      <p:sp>
        <p:nvSpPr>
          <p:cNvPr id="7" name="Slide Number Placeholder 6"/>
          <p:cNvSpPr>
            <a:spLocks noGrp="1"/>
          </p:cNvSpPr>
          <p:nvPr>
            <p:ph type="sldNum" sz="quarter" idx="12"/>
          </p:nvPr>
        </p:nvSpPr>
        <p:spPr/>
        <p:txBody>
          <a:bodyPr/>
          <a:lstStyle/>
          <a:p>
            <a:pPr>
              <a:defRPr/>
            </a:pPr>
            <a:r>
              <a:rPr lang="en-US" dirty="0"/>
              <a:t>8-</a:t>
            </a:r>
            <a:fld id="{71AC4655-8E8C-4B5E-8FBD-776B3B288E91}" type="slidenum">
              <a:rPr lang="en-US"/>
              <a:pPr>
                <a:defRPr/>
              </a:pPr>
              <a:t>1</a:t>
            </a:fld>
            <a:endParaRPr lang="en-US" dirty="0"/>
          </a:p>
        </p:txBody>
      </p:sp>
      <p:sp>
        <p:nvSpPr>
          <p:cNvPr id="15365" name="TextBox 41"/>
          <p:cNvSpPr txBox="1">
            <a:spLocks noChangeArrowheads="1"/>
          </p:cNvSpPr>
          <p:nvPr/>
        </p:nvSpPr>
        <p:spPr bwMode="auto">
          <a:xfrm>
            <a:off x="4002088" y="2232025"/>
            <a:ext cx="5022850" cy="457200"/>
          </a:xfrm>
          <a:prstGeom prst="rect">
            <a:avLst/>
          </a:prstGeom>
          <a:noFill/>
          <a:ln w="9525">
            <a:noFill/>
            <a:miter lim="800000"/>
            <a:headEnd/>
            <a:tailEnd/>
          </a:ln>
        </p:spPr>
        <p:txBody>
          <a:bodyPr>
            <a:spAutoFit/>
          </a:bodyPr>
          <a:lstStyle/>
          <a:p>
            <a:pPr algn="r"/>
            <a:r>
              <a:rPr lang="en-US" sz="2400" b="1">
                <a:latin typeface="Perpetua Titling MT" pitchFamily="18" charset="0"/>
              </a:rPr>
              <a:t>Robbins and Judge</a:t>
            </a:r>
          </a:p>
        </p:txBody>
      </p:sp>
      <p:sp>
        <p:nvSpPr>
          <p:cNvPr id="15366" name="TextBox 42"/>
          <p:cNvSpPr txBox="1">
            <a:spLocks noChangeArrowheads="1"/>
          </p:cNvSpPr>
          <p:nvPr/>
        </p:nvSpPr>
        <p:spPr bwMode="auto">
          <a:xfrm>
            <a:off x="457200" y="741363"/>
            <a:ext cx="4660900" cy="2286000"/>
          </a:xfrm>
          <a:prstGeom prst="rect">
            <a:avLst/>
          </a:prstGeom>
          <a:noFill/>
          <a:ln w="9525">
            <a:noFill/>
            <a:miter lim="800000"/>
            <a:headEnd/>
            <a:tailEnd/>
          </a:ln>
        </p:spPr>
        <p:txBody>
          <a:bodyPr>
            <a:spAutoFit/>
          </a:bodyPr>
          <a:lstStyle/>
          <a:p>
            <a:r>
              <a:rPr lang="en-US" sz="4000" b="1" i="1">
                <a:latin typeface="Perpetua Titling MT" pitchFamily="18" charset="0"/>
              </a:rPr>
              <a:t>Chapter</a:t>
            </a:r>
            <a:r>
              <a:rPr lang="en-US" sz="6000" b="1" i="1">
                <a:latin typeface="Perpetua Titling MT" pitchFamily="18" charset="0"/>
              </a:rPr>
              <a:t> </a:t>
            </a:r>
            <a:r>
              <a:rPr lang="en-US" sz="14400" b="1" i="1">
                <a:latin typeface="Perpetua Titling MT" pitchFamily="18" charset="0"/>
              </a:rPr>
              <a:t>8</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xfrm>
            <a:off x="627063" y="0"/>
            <a:ext cx="8229600" cy="1438275"/>
          </a:xfrm>
        </p:spPr>
        <p:txBody>
          <a:bodyPr/>
          <a:lstStyle/>
          <a:p>
            <a:pPr eaLnBrk="1" hangingPunct="1"/>
            <a:r>
              <a:rPr lang="en-US" b="1" smtClean="0">
                <a:latin typeface="Arial Narrow" pitchFamily="34" charset="0"/>
                <a:cs typeface="Arial Narrow" pitchFamily="34" charset="0"/>
              </a:rPr>
              <a:t>Identify three alternative work arrangements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and show how they might motive employees</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8-</a:t>
            </a:r>
            <a:fld id="{778B263A-0DBE-4D4F-853D-53DA4AB3D4CF}" type="slidenum">
              <a:rPr lang="en-US"/>
              <a:pPr>
                <a:defRPr/>
              </a:pPr>
              <a:t>10</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2</a:t>
            </a:r>
          </a:p>
        </p:txBody>
      </p:sp>
      <p:pic>
        <p:nvPicPr>
          <p:cNvPr id="33798" name="Picture 3"/>
          <p:cNvPicPr>
            <a:picLocks noChangeAspect="1"/>
          </p:cNvPicPr>
          <p:nvPr/>
        </p:nvPicPr>
        <p:blipFill>
          <a:blip r:embed="rId3"/>
          <a:srcRect/>
          <a:stretch>
            <a:fillRect/>
          </a:stretch>
        </p:blipFill>
        <p:spPr bwMode="auto">
          <a:xfrm>
            <a:off x="1660525" y="1312863"/>
            <a:ext cx="5822950" cy="49641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627063" y="0"/>
            <a:ext cx="8229600" cy="1438275"/>
          </a:xfrm>
        </p:spPr>
        <p:txBody>
          <a:bodyPr/>
          <a:lstStyle/>
          <a:p>
            <a:pPr eaLnBrk="1" hangingPunct="1"/>
            <a:r>
              <a:rPr lang="en-US" b="1" smtClean="0">
                <a:latin typeface="Arial Narrow" pitchFamily="34" charset="0"/>
                <a:cs typeface="Arial Narrow" pitchFamily="34" charset="0"/>
              </a:rPr>
              <a:t>Identify three alternative work arrangements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and show how they might motive employees</a:t>
            </a:r>
          </a:p>
        </p:txBody>
      </p:sp>
      <p:sp>
        <p:nvSpPr>
          <p:cNvPr id="35842" name="Content Placeholder 13"/>
          <p:cNvSpPr>
            <a:spLocks noGrp="1"/>
          </p:cNvSpPr>
          <p:nvPr>
            <p:ph idx="1"/>
          </p:nvPr>
        </p:nvSpPr>
        <p:spPr>
          <a:xfrm>
            <a:off x="457200" y="1817688"/>
            <a:ext cx="8574088" cy="3962400"/>
          </a:xfrm>
        </p:spPr>
        <p:txBody>
          <a:bodyPr/>
          <a:lstStyle/>
          <a:p>
            <a:pPr eaLnBrk="1" hangingPunct="1"/>
            <a:r>
              <a:rPr lang="en-US" b="1" smtClean="0">
                <a:latin typeface="Arial" charset="0"/>
                <a:cs typeface="Arial" charset="0"/>
              </a:rPr>
              <a:t>Job Sharing</a:t>
            </a:r>
          </a:p>
          <a:p>
            <a:pPr lvl="1" eaLnBrk="1" hangingPunct="1"/>
            <a:r>
              <a:rPr lang="en-US" sz="2600" b="1" smtClean="0">
                <a:latin typeface="Arial" charset="0"/>
                <a:cs typeface="Arial" charset="0"/>
              </a:rPr>
              <a:t>Two or more people split a 40-hour-a-week job.</a:t>
            </a:r>
          </a:p>
          <a:p>
            <a:pPr lvl="1" eaLnBrk="1" hangingPunct="1"/>
            <a:r>
              <a:rPr lang="en-US" sz="2600" b="1" smtClean="0">
                <a:latin typeface="Arial" charset="0"/>
                <a:cs typeface="Arial" charset="0"/>
              </a:rPr>
              <a:t>Approximately 19 percent of large organizations now offer job sharing.</a:t>
            </a:r>
          </a:p>
          <a:p>
            <a:pPr lvl="1" eaLnBrk="1" hangingPunct="1"/>
            <a:r>
              <a:rPr lang="en-US" sz="2600" b="1" smtClean="0">
                <a:latin typeface="Arial" charset="0"/>
                <a:cs typeface="Arial" charset="0"/>
              </a:rPr>
              <a:t>Job sharing increases flexibility and can increase motivation and satisfaction when a 40-hour-a-week job is just not practical. </a:t>
            </a:r>
          </a:p>
          <a:p>
            <a:pPr lvl="1" eaLnBrk="1" hangingPunct="1"/>
            <a:r>
              <a:rPr lang="en-US" sz="2600" b="1" smtClean="0">
                <a:latin typeface="Arial" charset="0"/>
                <a:cs typeface="Arial" charset="0"/>
              </a:rPr>
              <a:t>The major drawback is finding compatible pairs of employees who can successfully coordinate the intricacies of one job. </a:t>
            </a:r>
          </a:p>
          <a:p>
            <a:pPr eaLnBrk="1" hangingPunct="1"/>
            <a:endParaRPr lang="en-US" b="1" smtClean="0">
              <a:latin typeface="Arial" charset="0"/>
              <a:cs typeface="Arial" charset="0"/>
            </a:endParaRP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8-</a:t>
            </a:r>
            <a:fld id="{92132C76-880D-4B8D-98AB-80EAA9B7E958}" type="slidenum">
              <a:rPr lang="en-US"/>
              <a:pPr>
                <a:defRPr/>
              </a:pPr>
              <a:t>11</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a:latin typeface="Arial Narrow"/>
                <a:cs typeface="Arial Narrow"/>
              </a:rPr>
              <a:t>LO 2</a:t>
            </a:r>
            <a:endParaRPr lang="en-US" sz="3600" i="1" dirty="0">
              <a:latin typeface="Arial Narrow"/>
              <a:cs typeface="Arial Narrow"/>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a:xfrm>
            <a:off x="627063" y="0"/>
            <a:ext cx="8229600" cy="1438275"/>
          </a:xfrm>
        </p:spPr>
        <p:txBody>
          <a:bodyPr/>
          <a:lstStyle/>
          <a:p>
            <a:pPr eaLnBrk="1" hangingPunct="1"/>
            <a:r>
              <a:rPr lang="en-US" b="1" smtClean="0">
                <a:latin typeface="Arial Narrow" pitchFamily="34" charset="0"/>
                <a:cs typeface="Arial Narrow" pitchFamily="34" charset="0"/>
              </a:rPr>
              <a:t>Identify three alternative work arrangements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and show how they might motive employees</a:t>
            </a:r>
          </a:p>
        </p:txBody>
      </p:sp>
      <p:sp>
        <p:nvSpPr>
          <p:cNvPr id="37890" name="Content Placeholder 13"/>
          <p:cNvSpPr>
            <a:spLocks noGrp="1"/>
          </p:cNvSpPr>
          <p:nvPr>
            <p:ph idx="1"/>
          </p:nvPr>
        </p:nvSpPr>
        <p:spPr>
          <a:xfrm>
            <a:off x="457200" y="1817688"/>
            <a:ext cx="8574088" cy="3962400"/>
          </a:xfrm>
        </p:spPr>
        <p:txBody>
          <a:bodyPr/>
          <a:lstStyle/>
          <a:p>
            <a:pPr eaLnBrk="1" hangingPunct="1"/>
            <a:r>
              <a:rPr lang="en-US" b="1" smtClean="0">
                <a:latin typeface="Arial" charset="0"/>
                <a:cs typeface="Arial" charset="0"/>
              </a:rPr>
              <a:t>Telecommuting </a:t>
            </a:r>
          </a:p>
          <a:p>
            <a:pPr lvl="1" eaLnBrk="1" hangingPunct="1"/>
            <a:r>
              <a:rPr lang="en-US" b="1" smtClean="0">
                <a:latin typeface="Arial" charset="0"/>
                <a:cs typeface="Arial" charset="0"/>
              </a:rPr>
              <a:t>Employees who do their work at home at least two days a week on a computer that is linked to their office. </a:t>
            </a:r>
          </a:p>
          <a:p>
            <a:pPr eaLnBrk="1" hangingPunct="1"/>
            <a:endParaRPr lang="en-US" b="1" smtClean="0">
              <a:latin typeface="Arial" charset="0"/>
              <a:cs typeface="Arial" charset="0"/>
            </a:endParaRP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8-</a:t>
            </a:r>
            <a:fld id="{E116B06C-54C6-4A2D-856A-409F2CDE0504}" type="slidenum">
              <a:rPr lang="en-US"/>
              <a:pPr>
                <a:defRPr/>
              </a:pPr>
              <a:t>12</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2</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a:xfrm>
            <a:off x="627063" y="0"/>
            <a:ext cx="8229600" cy="1438275"/>
          </a:xfrm>
        </p:spPr>
        <p:txBody>
          <a:bodyPr/>
          <a:lstStyle/>
          <a:p>
            <a:pPr eaLnBrk="1" hangingPunct="1"/>
            <a:r>
              <a:rPr lang="en-US" b="1" smtClean="0">
                <a:latin typeface="Arial Narrow" pitchFamily="34" charset="0"/>
                <a:cs typeface="Arial Narrow" pitchFamily="34" charset="0"/>
              </a:rPr>
              <a:t>Identify three alternative work arrangements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and show how they might motive employees</a:t>
            </a:r>
          </a:p>
        </p:txBody>
      </p:sp>
      <p:sp>
        <p:nvSpPr>
          <p:cNvPr id="39938" name="Content Placeholder 13"/>
          <p:cNvSpPr>
            <a:spLocks noGrp="1"/>
          </p:cNvSpPr>
          <p:nvPr>
            <p:ph idx="1"/>
          </p:nvPr>
        </p:nvSpPr>
        <p:spPr>
          <a:xfrm>
            <a:off x="457200" y="1817688"/>
            <a:ext cx="8574088" cy="3962400"/>
          </a:xfrm>
        </p:spPr>
        <p:txBody>
          <a:bodyPr/>
          <a:lstStyle/>
          <a:p>
            <a:pPr eaLnBrk="1" hangingPunct="1"/>
            <a:r>
              <a:rPr lang="en-US" b="1" smtClean="0">
                <a:latin typeface="Arial" charset="0"/>
                <a:cs typeface="Arial" charset="0"/>
              </a:rPr>
              <a:t>Telecommuting Advantages</a:t>
            </a:r>
          </a:p>
          <a:p>
            <a:pPr lvl="1" eaLnBrk="1" hangingPunct="1"/>
            <a:r>
              <a:rPr lang="en-US" b="1" smtClean="0">
                <a:latin typeface="Arial" charset="0"/>
                <a:cs typeface="Arial" charset="0"/>
              </a:rPr>
              <a:t>Larger labor pool</a:t>
            </a:r>
          </a:p>
          <a:p>
            <a:pPr lvl="1" eaLnBrk="1" hangingPunct="1"/>
            <a:r>
              <a:rPr lang="en-US" b="1" smtClean="0">
                <a:latin typeface="Arial" charset="0"/>
                <a:cs typeface="Arial" charset="0"/>
              </a:rPr>
              <a:t>Higher productivity</a:t>
            </a:r>
          </a:p>
          <a:p>
            <a:pPr lvl="1" eaLnBrk="1" hangingPunct="1"/>
            <a:r>
              <a:rPr lang="en-US" b="1" smtClean="0">
                <a:latin typeface="Arial" charset="0"/>
                <a:cs typeface="Arial" charset="0"/>
              </a:rPr>
              <a:t>Less turnover</a:t>
            </a:r>
          </a:p>
          <a:p>
            <a:pPr lvl="1" eaLnBrk="1" hangingPunct="1"/>
            <a:r>
              <a:rPr lang="en-US" b="1" smtClean="0">
                <a:latin typeface="Arial" charset="0"/>
                <a:cs typeface="Arial" charset="0"/>
              </a:rPr>
              <a:t>Improved morale</a:t>
            </a:r>
          </a:p>
          <a:p>
            <a:pPr lvl="1" eaLnBrk="1" hangingPunct="1"/>
            <a:r>
              <a:rPr lang="en-US" b="1" smtClean="0">
                <a:latin typeface="Arial" charset="0"/>
                <a:cs typeface="Arial" charset="0"/>
              </a:rPr>
              <a:t>Reduced office-space costs</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8-</a:t>
            </a:r>
            <a:fld id="{B9E0877F-B0CA-45FA-9E87-31E64952185D}" type="slidenum">
              <a:rPr lang="en-US"/>
              <a:pPr>
                <a:defRPr/>
              </a:pPr>
              <a:t>13</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3</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a:xfrm>
            <a:off x="914400" y="0"/>
            <a:ext cx="8229600" cy="1438275"/>
          </a:xfrm>
        </p:spPr>
        <p:txBody>
          <a:bodyPr/>
          <a:lstStyle/>
          <a:p>
            <a:pPr eaLnBrk="1" hangingPunct="1"/>
            <a:r>
              <a:rPr lang="en-US" b="1" smtClean="0">
                <a:latin typeface="Arial Narrow" pitchFamily="34" charset="0"/>
                <a:cs typeface="Arial Narrow" pitchFamily="34" charset="0"/>
              </a:rPr>
              <a:t>Identify three alternative work arrangements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and show how they might motive employees</a:t>
            </a:r>
          </a:p>
        </p:txBody>
      </p:sp>
      <p:sp>
        <p:nvSpPr>
          <p:cNvPr id="41986" name="Content Placeholder 13"/>
          <p:cNvSpPr>
            <a:spLocks noGrp="1"/>
          </p:cNvSpPr>
          <p:nvPr>
            <p:ph idx="1"/>
          </p:nvPr>
        </p:nvSpPr>
        <p:spPr>
          <a:xfrm>
            <a:off x="457200" y="1976438"/>
            <a:ext cx="8574088" cy="3962400"/>
          </a:xfrm>
        </p:spPr>
        <p:txBody>
          <a:bodyPr/>
          <a:lstStyle/>
          <a:p>
            <a:pPr eaLnBrk="1" hangingPunct="1"/>
            <a:r>
              <a:rPr lang="en-US" b="1" smtClean="0">
                <a:latin typeface="Arial" charset="0"/>
                <a:cs typeface="Arial" charset="0"/>
              </a:rPr>
              <a:t>Telecommuting Disadvantages</a:t>
            </a:r>
          </a:p>
          <a:p>
            <a:pPr lvl="1" eaLnBrk="1" hangingPunct="1"/>
            <a:r>
              <a:rPr lang="en-US" b="1" smtClean="0">
                <a:latin typeface="Arial" charset="0"/>
                <a:cs typeface="Arial" charset="0"/>
              </a:rPr>
              <a:t>Employer</a:t>
            </a:r>
          </a:p>
          <a:p>
            <a:pPr lvl="2" eaLnBrk="1" hangingPunct="1"/>
            <a:r>
              <a:rPr lang="en-US" b="1" smtClean="0">
                <a:latin typeface="Arial" charset="0"/>
                <a:cs typeface="Arial" charset="0"/>
              </a:rPr>
              <a:t>Less direct supervision of employees</a:t>
            </a:r>
          </a:p>
          <a:p>
            <a:pPr lvl="2" eaLnBrk="1" hangingPunct="1"/>
            <a:r>
              <a:rPr lang="en-US" b="1" smtClean="0">
                <a:latin typeface="Arial" charset="0"/>
                <a:cs typeface="Arial" charset="0"/>
              </a:rPr>
              <a:t>Difficult to coordinate teamwork</a:t>
            </a:r>
          </a:p>
          <a:p>
            <a:pPr lvl="2" eaLnBrk="1" hangingPunct="1"/>
            <a:r>
              <a:rPr lang="en-US" b="1" smtClean="0">
                <a:latin typeface="Arial" charset="0"/>
                <a:cs typeface="Arial" charset="0"/>
              </a:rPr>
              <a:t>Difficult to evaluate non-quantitative performance</a:t>
            </a:r>
          </a:p>
          <a:p>
            <a:pPr lvl="1" eaLnBrk="1" hangingPunct="1"/>
            <a:r>
              <a:rPr lang="en-US" b="1" smtClean="0">
                <a:latin typeface="Arial" charset="0"/>
                <a:cs typeface="Arial" charset="0"/>
              </a:rPr>
              <a:t>Employee</a:t>
            </a:r>
          </a:p>
          <a:p>
            <a:pPr lvl="2" eaLnBrk="1" hangingPunct="1"/>
            <a:r>
              <a:rPr lang="en-US" b="1" smtClean="0">
                <a:latin typeface="Arial" charset="0"/>
                <a:cs typeface="Arial" charset="0"/>
              </a:rPr>
              <a:t>May not be noticed for his or her efforts</a:t>
            </a:r>
          </a:p>
          <a:p>
            <a:pPr eaLnBrk="1" hangingPunct="1"/>
            <a:endParaRPr lang="en-US" b="1" smtClean="0">
              <a:latin typeface="Arial" charset="0"/>
              <a:cs typeface="Arial" charset="0"/>
            </a:endParaRP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8-</a:t>
            </a:r>
            <a:fld id="{0236D22D-C356-498E-8825-E3AF77671286}" type="slidenum">
              <a:rPr lang="en-US"/>
              <a:pPr>
                <a:defRPr/>
              </a:pPr>
              <a:t>14</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3</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a:xfrm>
            <a:off x="627063" y="0"/>
            <a:ext cx="8229600" cy="1438275"/>
          </a:xfrm>
        </p:spPr>
        <p:txBody>
          <a:bodyPr/>
          <a:lstStyle/>
          <a:p>
            <a:pPr eaLnBrk="1" hangingPunct="1"/>
            <a:r>
              <a:rPr lang="en-US" b="1" smtClean="0">
                <a:latin typeface="Arial Narrow" pitchFamily="34" charset="0"/>
                <a:cs typeface="Arial Narrow" pitchFamily="34" charset="0"/>
              </a:rPr>
              <a:t>Give examples of employee involvement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measures and show how they can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motivate employees</a:t>
            </a:r>
          </a:p>
        </p:txBody>
      </p:sp>
      <p:sp>
        <p:nvSpPr>
          <p:cNvPr id="44034" name="Content Placeholder 13"/>
          <p:cNvSpPr>
            <a:spLocks noGrp="1"/>
          </p:cNvSpPr>
          <p:nvPr>
            <p:ph idx="1"/>
          </p:nvPr>
        </p:nvSpPr>
        <p:spPr>
          <a:xfrm>
            <a:off x="457200" y="1438275"/>
            <a:ext cx="8574088" cy="3962400"/>
          </a:xfrm>
        </p:spPr>
        <p:txBody>
          <a:bodyPr/>
          <a:lstStyle/>
          <a:p>
            <a:pPr>
              <a:spcBef>
                <a:spcPts val="2000"/>
              </a:spcBef>
            </a:pPr>
            <a:r>
              <a:rPr lang="en-US" sz="2400" b="1" smtClean="0">
                <a:latin typeface="Arial" charset="0"/>
                <a:cs typeface="Arial" charset="0"/>
              </a:rPr>
              <a:t>Employee Involvement- a participative process that uses employees’ input to increase their commitment to the organization’s success. </a:t>
            </a:r>
          </a:p>
          <a:p>
            <a:pPr>
              <a:spcBef>
                <a:spcPts val="2000"/>
              </a:spcBef>
            </a:pPr>
            <a:r>
              <a:rPr lang="en-US" sz="2400" b="1" smtClean="0">
                <a:latin typeface="Arial" charset="0"/>
                <a:cs typeface="Arial" charset="0"/>
              </a:rPr>
              <a:t>Common to all participative management programs is joint decision making, </a:t>
            </a:r>
          </a:p>
          <a:p>
            <a:pPr lvl="1">
              <a:spcBef>
                <a:spcPts val="600"/>
              </a:spcBef>
            </a:pPr>
            <a:r>
              <a:rPr lang="en-US" sz="2400" b="1" smtClean="0">
                <a:latin typeface="Arial" charset="0"/>
                <a:cs typeface="Arial" charset="0"/>
              </a:rPr>
              <a:t>subordinates share a significant degree of decision-making power with their immediate superiors.</a:t>
            </a:r>
          </a:p>
          <a:p>
            <a:pPr>
              <a:spcBef>
                <a:spcPts val="2000"/>
              </a:spcBef>
            </a:pPr>
            <a:r>
              <a:rPr lang="en-US" sz="2400" b="1" smtClean="0">
                <a:latin typeface="Arial" charset="0"/>
                <a:cs typeface="Arial" charset="0"/>
              </a:rPr>
              <a:t>But for it to work, employees must be engaged in issues relevant to their interests so they’ll be motivated, they must have the competence and knowledge to make a useful contribution, and trust and confidence must exist among all parties.</a:t>
            </a:r>
          </a:p>
          <a:p>
            <a:pPr>
              <a:spcBef>
                <a:spcPts val="2000"/>
              </a:spcBef>
            </a:pPr>
            <a:endParaRPr lang="en-US" sz="2400" b="1" smtClean="0">
              <a:latin typeface="Arial" charset="0"/>
              <a:cs typeface="Arial" charset="0"/>
            </a:endParaRPr>
          </a:p>
        </p:txBody>
      </p:sp>
      <p:sp>
        <p:nvSpPr>
          <p:cNvPr id="5" name="Footer Placeholder 4"/>
          <p:cNvSpPr>
            <a:spLocks noGrp="1"/>
          </p:cNvSpPr>
          <p:nvPr>
            <p:ph type="ftr" sz="quarter" idx="11"/>
          </p:nvPr>
        </p:nvSpPr>
        <p:spPr>
          <a:xfrm>
            <a:off x="2571750" y="6356350"/>
            <a:ext cx="4764088" cy="365125"/>
          </a:xfrm>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8-</a:t>
            </a:r>
            <a:fld id="{B4A57041-A071-46B5-805D-6A9CD468240E}" type="slidenum">
              <a:rPr lang="en-US"/>
              <a:pPr>
                <a:defRPr/>
              </a:pPr>
              <a:t>15</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4</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a:xfrm>
            <a:off x="627063" y="0"/>
            <a:ext cx="8229600" cy="1438275"/>
          </a:xfrm>
        </p:spPr>
        <p:txBody>
          <a:bodyPr/>
          <a:lstStyle/>
          <a:p>
            <a:pPr eaLnBrk="1" hangingPunct="1"/>
            <a:r>
              <a:rPr lang="en-US" b="1" smtClean="0">
                <a:latin typeface="Arial Narrow" pitchFamily="34" charset="0"/>
                <a:cs typeface="Arial Narrow" pitchFamily="34" charset="0"/>
              </a:rPr>
              <a:t>Give examples of employee involvement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measures and show how they can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motivate employees</a:t>
            </a:r>
          </a:p>
        </p:txBody>
      </p:sp>
      <p:sp>
        <p:nvSpPr>
          <p:cNvPr id="46082" name="Content Placeholder 13"/>
          <p:cNvSpPr>
            <a:spLocks noGrp="1"/>
          </p:cNvSpPr>
          <p:nvPr>
            <p:ph idx="1"/>
          </p:nvPr>
        </p:nvSpPr>
        <p:spPr>
          <a:xfrm>
            <a:off x="457200" y="1662113"/>
            <a:ext cx="8574088" cy="3962400"/>
          </a:xfrm>
        </p:spPr>
        <p:txBody>
          <a:bodyPr/>
          <a:lstStyle/>
          <a:p>
            <a:pPr>
              <a:spcBef>
                <a:spcPts val="2000"/>
              </a:spcBef>
            </a:pPr>
            <a:r>
              <a:rPr lang="en-US" sz="2400" b="1" smtClean="0">
                <a:latin typeface="Arial" charset="0"/>
                <a:cs typeface="Arial" charset="0"/>
              </a:rPr>
              <a:t>Representative participation</a:t>
            </a:r>
          </a:p>
          <a:p>
            <a:pPr lvl="1">
              <a:spcBef>
                <a:spcPts val="2000"/>
              </a:spcBef>
            </a:pPr>
            <a:r>
              <a:rPr lang="en-US" sz="2400" b="1" smtClean="0">
                <a:latin typeface="Arial" charset="0"/>
                <a:cs typeface="Arial" charset="0"/>
              </a:rPr>
              <a:t>Its goal is to redistribute power within an organization, putting labor on a more equal footing with the interests of management and stockholders by letting workers be represented by a small group of employees who actually participate. </a:t>
            </a:r>
          </a:p>
          <a:p>
            <a:pPr lvl="1">
              <a:spcBef>
                <a:spcPts val="2000"/>
              </a:spcBef>
            </a:pPr>
            <a:r>
              <a:rPr lang="en-US" sz="2400" b="1" smtClean="0">
                <a:latin typeface="Arial" charset="0"/>
                <a:cs typeface="Arial" charset="0"/>
              </a:rPr>
              <a:t>Almost every country in Western Europe requires companies to practice Representative participation.</a:t>
            </a:r>
          </a:p>
          <a:p>
            <a:pPr>
              <a:spcBef>
                <a:spcPts val="2000"/>
              </a:spcBef>
            </a:pPr>
            <a:r>
              <a:rPr lang="en-US" sz="2400" b="1" smtClean="0">
                <a:latin typeface="Arial" charset="0"/>
                <a:cs typeface="Arial" charset="0"/>
              </a:rPr>
              <a:t>The two most common forms: </a:t>
            </a:r>
          </a:p>
          <a:p>
            <a:pPr lvl="1">
              <a:spcBef>
                <a:spcPts val="600"/>
              </a:spcBef>
            </a:pPr>
            <a:r>
              <a:rPr lang="en-US" sz="2400" b="1" smtClean="0">
                <a:latin typeface="Arial" charset="0"/>
                <a:cs typeface="Arial" charset="0"/>
              </a:rPr>
              <a:t>Works councils </a:t>
            </a:r>
          </a:p>
          <a:p>
            <a:pPr lvl="1">
              <a:spcBef>
                <a:spcPts val="600"/>
              </a:spcBef>
            </a:pPr>
            <a:r>
              <a:rPr lang="en-US" sz="2400" b="1" smtClean="0">
                <a:latin typeface="Arial" charset="0"/>
                <a:cs typeface="Arial" charset="0"/>
              </a:rPr>
              <a:t>Board representatives</a:t>
            </a:r>
          </a:p>
          <a:p>
            <a:pPr lvl="1">
              <a:spcBef>
                <a:spcPts val="600"/>
              </a:spcBef>
            </a:pPr>
            <a:endParaRPr lang="en-US" b="1" smtClean="0">
              <a:latin typeface="Arial" charset="0"/>
              <a:cs typeface="Arial" charset="0"/>
            </a:endParaRP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8-</a:t>
            </a:r>
            <a:fld id="{5CD8FBD4-A5C0-4C50-973C-453D2127330B}" type="slidenum">
              <a:rPr lang="en-US"/>
              <a:pPr>
                <a:defRPr/>
              </a:pPr>
              <a:t>16</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4</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a:xfrm>
            <a:off x="627063" y="0"/>
            <a:ext cx="8229600" cy="1438275"/>
          </a:xfrm>
        </p:spPr>
        <p:txBody>
          <a:bodyPr/>
          <a:lstStyle/>
          <a:p>
            <a:pPr eaLnBrk="1" hangingPunct="1"/>
            <a:r>
              <a:rPr lang="en-US" b="1" smtClean="0">
                <a:latin typeface="Arial Narrow" pitchFamily="34" charset="0"/>
                <a:cs typeface="Arial Narrow" pitchFamily="34" charset="0"/>
              </a:rPr>
              <a:t>Demonstrate how the different types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of variable-pay programs can increase</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 employee motivation</a:t>
            </a:r>
          </a:p>
        </p:txBody>
      </p:sp>
      <p:sp>
        <p:nvSpPr>
          <p:cNvPr id="48130" name="Content Placeholder 13"/>
          <p:cNvSpPr>
            <a:spLocks noGrp="1"/>
          </p:cNvSpPr>
          <p:nvPr>
            <p:ph idx="1"/>
          </p:nvPr>
        </p:nvSpPr>
        <p:spPr>
          <a:xfrm>
            <a:off x="457200" y="1662113"/>
            <a:ext cx="8574088" cy="4433887"/>
          </a:xfrm>
        </p:spPr>
        <p:txBody>
          <a:bodyPr/>
          <a:lstStyle/>
          <a:p>
            <a:pPr eaLnBrk="1" hangingPunct="1"/>
            <a:r>
              <a:rPr lang="en-US" b="1" smtClean="0">
                <a:latin typeface="Arial" charset="0"/>
                <a:cs typeface="Arial" charset="0"/>
              </a:rPr>
              <a:t>Variable-Pay Programs</a:t>
            </a:r>
          </a:p>
          <a:p>
            <a:pPr lvl="1" eaLnBrk="1" hangingPunct="1"/>
            <a:r>
              <a:rPr lang="en-US" b="1" smtClean="0">
                <a:latin typeface="Arial" charset="0"/>
                <a:cs typeface="Arial" charset="0"/>
              </a:rPr>
              <a:t>A number of organizations are moving away from paying solely on credentials or length of service. </a:t>
            </a:r>
          </a:p>
          <a:p>
            <a:pPr lvl="1" eaLnBrk="1" hangingPunct="1"/>
            <a:r>
              <a:rPr lang="en-US" b="1" smtClean="0">
                <a:latin typeface="Arial" charset="0"/>
                <a:cs typeface="Arial" charset="0"/>
              </a:rPr>
              <a:t>Piece-rate plans, merit-based pay, bonuses, profit sharing, gain sharing, and employee stock ownership plans are all forms of a variable-pay program.</a:t>
            </a:r>
          </a:p>
          <a:p>
            <a:pPr lvl="1" eaLnBrk="1" hangingPunct="1"/>
            <a:r>
              <a:rPr lang="en-US" b="1" smtClean="0">
                <a:latin typeface="Arial" charset="0"/>
                <a:cs typeface="Arial" charset="0"/>
              </a:rPr>
              <a:t>Earnings therefore fluctuate up and down.</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8-</a:t>
            </a:r>
            <a:fld id="{ED4F4461-6AF2-4B04-88A4-2B6EDB242945}" type="slidenum">
              <a:rPr lang="en-US"/>
              <a:pPr>
                <a:defRPr/>
              </a:pPr>
              <a:t>17</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5</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a:xfrm>
            <a:off x="627063" y="0"/>
            <a:ext cx="8229600" cy="1438275"/>
          </a:xfrm>
        </p:spPr>
        <p:txBody>
          <a:bodyPr/>
          <a:lstStyle/>
          <a:p>
            <a:pPr eaLnBrk="1" hangingPunct="1"/>
            <a:r>
              <a:rPr lang="en-US" b="1" smtClean="0">
                <a:latin typeface="Arial Narrow" pitchFamily="34" charset="0"/>
                <a:cs typeface="Arial Narrow" pitchFamily="34" charset="0"/>
              </a:rPr>
              <a:t>Demonstrate how the different types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of variable-pay programs can increase</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 employee motivation</a:t>
            </a:r>
          </a:p>
        </p:txBody>
      </p:sp>
      <p:sp>
        <p:nvSpPr>
          <p:cNvPr id="50178" name="Content Placeholder 13"/>
          <p:cNvSpPr>
            <a:spLocks noGrp="1"/>
          </p:cNvSpPr>
          <p:nvPr>
            <p:ph idx="1"/>
          </p:nvPr>
        </p:nvSpPr>
        <p:spPr>
          <a:xfrm>
            <a:off x="457200" y="1662113"/>
            <a:ext cx="8574088" cy="4433887"/>
          </a:xfrm>
        </p:spPr>
        <p:txBody>
          <a:bodyPr/>
          <a:lstStyle/>
          <a:p>
            <a:pPr eaLnBrk="1" hangingPunct="1"/>
            <a:r>
              <a:rPr lang="en-US" b="1" smtClean="0">
                <a:latin typeface="Arial" charset="0"/>
                <a:cs typeface="Arial" charset="0"/>
              </a:rPr>
              <a:t>Piece-Rate Pay Plans</a:t>
            </a:r>
          </a:p>
          <a:p>
            <a:pPr lvl="1" eaLnBrk="1" hangingPunct="1"/>
            <a:r>
              <a:rPr lang="en-US" b="1" smtClean="0">
                <a:latin typeface="Arial" charset="0"/>
                <a:cs typeface="Arial" charset="0"/>
              </a:rPr>
              <a:t>Workers are paid a fixed sum fore each unit of production completed.</a:t>
            </a:r>
          </a:p>
          <a:p>
            <a:pPr lvl="1" eaLnBrk="1" hangingPunct="1"/>
            <a:r>
              <a:rPr lang="en-US" b="1" smtClean="0">
                <a:latin typeface="Arial" charset="0"/>
                <a:cs typeface="Arial" charset="0"/>
              </a:rPr>
              <a:t>A pure piece-rate plan provides no base salary and pays the employee only for what he or she produces. </a:t>
            </a:r>
          </a:p>
          <a:p>
            <a:pPr lvl="1" eaLnBrk="1" hangingPunct="1"/>
            <a:r>
              <a:rPr lang="en-US" b="1" smtClean="0">
                <a:latin typeface="Arial" charset="0"/>
                <a:cs typeface="Arial" charset="0"/>
              </a:rPr>
              <a:t>Although incentives are motivating and relevant for some jobs, it is unrealistic to think they can constitute the only piece of some employees’ pay.</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8-</a:t>
            </a:r>
            <a:fld id="{AC0510FC-AEE3-4CBE-8710-3B9164C906D6}" type="slidenum">
              <a:rPr lang="en-US"/>
              <a:pPr>
                <a:defRPr/>
              </a:pPr>
              <a:t>18</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5</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a:xfrm>
            <a:off x="627063" y="0"/>
            <a:ext cx="8229600" cy="1438275"/>
          </a:xfrm>
        </p:spPr>
        <p:txBody>
          <a:bodyPr/>
          <a:lstStyle/>
          <a:p>
            <a:pPr eaLnBrk="1" hangingPunct="1"/>
            <a:r>
              <a:rPr lang="en-US" b="1" smtClean="0">
                <a:latin typeface="Arial Narrow" pitchFamily="34" charset="0"/>
                <a:cs typeface="Arial Narrow" pitchFamily="34" charset="0"/>
              </a:rPr>
              <a:t>Demonstrate how the different types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of variable-pay programs can increase</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 employee motivation</a:t>
            </a:r>
          </a:p>
        </p:txBody>
      </p:sp>
      <p:sp>
        <p:nvSpPr>
          <p:cNvPr id="52226" name="Content Placeholder 13"/>
          <p:cNvSpPr>
            <a:spLocks noGrp="1"/>
          </p:cNvSpPr>
          <p:nvPr>
            <p:ph idx="1"/>
          </p:nvPr>
        </p:nvSpPr>
        <p:spPr>
          <a:xfrm>
            <a:off x="457200" y="1662113"/>
            <a:ext cx="8574088" cy="4614862"/>
          </a:xfrm>
        </p:spPr>
        <p:txBody>
          <a:bodyPr/>
          <a:lstStyle/>
          <a:p>
            <a:pPr eaLnBrk="1" hangingPunct="1"/>
            <a:r>
              <a:rPr lang="en-US" b="1" smtClean="0">
                <a:latin typeface="Arial" charset="0"/>
                <a:cs typeface="Arial" charset="0"/>
              </a:rPr>
              <a:t>Merit-Based Pay Plans—based on performance appraisal ratings.</a:t>
            </a:r>
          </a:p>
          <a:p>
            <a:pPr lvl="1" eaLnBrk="1" hangingPunct="1"/>
            <a:r>
              <a:rPr lang="en-US" b="1" smtClean="0">
                <a:latin typeface="Arial" charset="0"/>
                <a:cs typeface="Arial" charset="0"/>
              </a:rPr>
              <a:t>Main advantage is that it allows employers to differentiate pay based on performance.</a:t>
            </a:r>
          </a:p>
          <a:p>
            <a:pPr lvl="1" eaLnBrk="1" hangingPunct="1"/>
            <a:r>
              <a:rPr lang="en-US" b="1" smtClean="0">
                <a:latin typeface="Arial" charset="0"/>
                <a:cs typeface="Arial" charset="0"/>
              </a:rPr>
              <a:t>Create perceptions of relationships between performance and rewards.</a:t>
            </a:r>
          </a:p>
          <a:p>
            <a:pPr lvl="1" eaLnBrk="1" hangingPunct="1"/>
            <a:r>
              <a:rPr lang="en-US" b="1" smtClean="0">
                <a:latin typeface="Arial" charset="0"/>
                <a:cs typeface="Arial" charset="0"/>
              </a:rPr>
              <a:t>Limitations include: based on annual performance appraisal; merit pool fluctuations based on economic conditions; unions typically resist merit pay plans. </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8-</a:t>
            </a:r>
            <a:fld id="{1F76B7CA-0C67-41F6-94DB-7D74F7DB44EE}" type="slidenum">
              <a:rPr lang="en-US"/>
              <a:pPr>
                <a:defRPr/>
              </a:pPr>
              <a:t>19</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5</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sz="3600" b="1" smtClean="0">
                <a:latin typeface="Arial Narrow" pitchFamily="34" charset="0"/>
                <a:cs typeface="Arial Narrow" pitchFamily="34" charset="0"/>
              </a:rPr>
              <a:t>Chapter 8 Learning Objectives</a:t>
            </a:r>
          </a:p>
        </p:txBody>
      </p:sp>
      <p:sp>
        <p:nvSpPr>
          <p:cNvPr id="17410" name="Content Placeholder 2"/>
          <p:cNvSpPr>
            <a:spLocks noGrp="1"/>
          </p:cNvSpPr>
          <p:nvPr>
            <p:ph idx="1"/>
          </p:nvPr>
        </p:nvSpPr>
        <p:spPr>
          <a:xfrm>
            <a:off x="185738" y="1712913"/>
            <a:ext cx="8958262" cy="4643437"/>
          </a:xfrm>
        </p:spPr>
        <p:txBody>
          <a:bodyPr/>
          <a:lstStyle/>
          <a:p>
            <a:pPr eaLnBrk="1" hangingPunct="1">
              <a:buFont typeface="Arial" charset="0"/>
              <a:buNone/>
            </a:pPr>
            <a:r>
              <a:rPr lang="en-US" b="1" smtClean="0">
                <a:latin typeface="Arial" charset="0"/>
                <a:cs typeface="Arial" charset="0"/>
              </a:rPr>
              <a:t>After studying this chapter you should be able to:</a:t>
            </a:r>
          </a:p>
          <a:p>
            <a:pPr eaLnBrk="1" hangingPunct="1">
              <a:buFont typeface="Calibri" pitchFamily="34" charset="0"/>
              <a:buAutoNum type="arabicPeriod"/>
            </a:pPr>
            <a:r>
              <a:rPr lang="en-US" sz="2000" b="1" smtClean="0">
                <a:latin typeface="Arial" charset="0"/>
                <a:cs typeface="Arial" charset="0"/>
              </a:rPr>
              <a:t>Describe the job characteristics model and evaluate the way it motivates by changing the work environment.</a:t>
            </a:r>
          </a:p>
          <a:p>
            <a:pPr eaLnBrk="1" hangingPunct="1">
              <a:buFont typeface="Calibri" pitchFamily="34" charset="0"/>
              <a:buAutoNum type="arabicPeriod"/>
            </a:pPr>
            <a:r>
              <a:rPr lang="en-US" sz="2000" b="1" smtClean="0">
                <a:latin typeface="Arial" charset="0"/>
                <a:cs typeface="Arial" charset="0"/>
              </a:rPr>
              <a:t>Compare and contrast the main ways jobs can be redesigned.</a:t>
            </a:r>
          </a:p>
          <a:p>
            <a:pPr eaLnBrk="1" hangingPunct="1">
              <a:buFont typeface="Calibri" pitchFamily="34" charset="0"/>
              <a:buAutoNum type="arabicPeriod"/>
            </a:pPr>
            <a:r>
              <a:rPr lang="en-US" sz="2000" b="1" smtClean="0">
                <a:latin typeface="Arial" charset="0"/>
                <a:cs typeface="Arial" charset="0"/>
              </a:rPr>
              <a:t>Identify three alternative work arrangements and show how they might motivate employees.</a:t>
            </a:r>
          </a:p>
          <a:p>
            <a:pPr eaLnBrk="1" hangingPunct="1">
              <a:buFont typeface="Calibri" pitchFamily="34" charset="0"/>
              <a:buAutoNum type="arabicPeriod"/>
            </a:pPr>
            <a:r>
              <a:rPr lang="en-US" sz="2000" b="1" smtClean="0">
                <a:latin typeface="Arial" charset="0"/>
                <a:cs typeface="Arial" charset="0"/>
              </a:rPr>
              <a:t>Give examples of employee involvement measures and show how they can motivate employees.</a:t>
            </a:r>
          </a:p>
          <a:p>
            <a:pPr eaLnBrk="1" hangingPunct="1">
              <a:buFont typeface="Calibri" pitchFamily="34" charset="0"/>
              <a:buAutoNum type="arabicPeriod"/>
            </a:pPr>
            <a:r>
              <a:rPr lang="en-US" sz="2000" b="1" smtClean="0">
                <a:latin typeface="Arial" charset="0"/>
                <a:cs typeface="Arial" charset="0"/>
              </a:rPr>
              <a:t>Demonstrate how the different types of variable-pay programs can increase employee motivation.</a:t>
            </a:r>
          </a:p>
          <a:p>
            <a:pPr eaLnBrk="1" hangingPunct="1">
              <a:buFont typeface="Calibri" pitchFamily="34" charset="0"/>
              <a:buAutoNum type="arabicPeriod"/>
            </a:pPr>
            <a:r>
              <a:rPr lang="en-US" sz="2000" b="1" smtClean="0">
                <a:latin typeface="Arial" charset="0"/>
                <a:cs typeface="Arial" charset="0"/>
              </a:rPr>
              <a:t>Show how flexible benefits turn benefits into motivators.</a:t>
            </a:r>
          </a:p>
          <a:p>
            <a:pPr eaLnBrk="1" hangingPunct="1">
              <a:buFont typeface="Calibri" pitchFamily="34" charset="0"/>
              <a:buAutoNum type="arabicPeriod"/>
            </a:pPr>
            <a:r>
              <a:rPr lang="en-US" sz="2000" b="1" smtClean="0">
                <a:latin typeface="Arial" charset="0"/>
                <a:cs typeface="Arial" charset="0"/>
              </a:rPr>
              <a:t>Identify the motivational benefits of intrinsic rewards.</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dirty="0"/>
              <a:t>8-</a:t>
            </a:r>
            <a:fld id="{E164192F-4373-4029-8AB6-3BD85E5A1851}" type="slidenum">
              <a:rPr lang="en-US"/>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a:xfrm>
            <a:off x="627063" y="0"/>
            <a:ext cx="8229600" cy="1438275"/>
          </a:xfrm>
        </p:spPr>
        <p:txBody>
          <a:bodyPr/>
          <a:lstStyle/>
          <a:p>
            <a:pPr eaLnBrk="1" hangingPunct="1"/>
            <a:r>
              <a:rPr lang="en-US" b="1" smtClean="0">
                <a:latin typeface="Arial Narrow" pitchFamily="34" charset="0"/>
                <a:cs typeface="Arial Narrow" pitchFamily="34" charset="0"/>
              </a:rPr>
              <a:t>Demonstrate how the different types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of variable-pay programs can increase</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 employee motivation</a:t>
            </a:r>
          </a:p>
        </p:txBody>
      </p:sp>
      <p:sp>
        <p:nvSpPr>
          <p:cNvPr id="54274" name="Content Placeholder 13"/>
          <p:cNvSpPr>
            <a:spLocks noGrp="1"/>
          </p:cNvSpPr>
          <p:nvPr>
            <p:ph idx="1"/>
          </p:nvPr>
        </p:nvSpPr>
        <p:spPr>
          <a:xfrm>
            <a:off x="457200" y="1662113"/>
            <a:ext cx="8574088" cy="4433887"/>
          </a:xfrm>
        </p:spPr>
        <p:txBody>
          <a:bodyPr/>
          <a:lstStyle/>
          <a:p>
            <a:pPr eaLnBrk="1" hangingPunct="1"/>
            <a:r>
              <a:rPr lang="en-US" b="1" smtClean="0">
                <a:latin typeface="Arial" charset="0"/>
                <a:cs typeface="Arial" charset="0"/>
              </a:rPr>
              <a:t>Bonuses—becoming a wider used system in many organizations.</a:t>
            </a:r>
          </a:p>
          <a:p>
            <a:pPr lvl="1" eaLnBrk="1" hangingPunct="1"/>
            <a:r>
              <a:rPr lang="en-US" b="1" smtClean="0">
                <a:latin typeface="Arial" charset="0"/>
                <a:cs typeface="Arial" charset="0"/>
              </a:rPr>
              <a:t>An annual bonus is a significant component of total compensation for many jobs. </a:t>
            </a:r>
          </a:p>
          <a:p>
            <a:pPr lvl="1" eaLnBrk="1" hangingPunct="1"/>
            <a:r>
              <a:rPr lang="en-US" b="1" smtClean="0">
                <a:latin typeface="Arial" charset="0"/>
                <a:cs typeface="Arial" charset="0"/>
              </a:rPr>
              <a:t>Bonus plans increasingly include lower-ranking employees; many companies now routinely reward production employees with bonuses in the thousands of dollars when profits improve. </a:t>
            </a:r>
          </a:p>
          <a:p>
            <a:pPr eaLnBrk="1" hangingPunct="1"/>
            <a:r>
              <a:rPr lang="en-US" b="1" smtClean="0">
                <a:latin typeface="Arial" charset="0"/>
                <a:cs typeface="Arial" charset="0"/>
              </a:rPr>
              <a:t>Downsides of bonuses: employees’ pay is more vulnerable to cuts. </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8-</a:t>
            </a:r>
            <a:fld id="{2F5B4B1D-6A9B-4E35-93FE-D7AB97B9BA1B}" type="slidenum">
              <a:rPr lang="en-US"/>
              <a:pPr>
                <a:defRPr/>
              </a:pPr>
              <a:t>20</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5</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a:xfrm>
            <a:off x="627063" y="0"/>
            <a:ext cx="8229600" cy="1438275"/>
          </a:xfrm>
        </p:spPr>
        <p:txBody>
          <a:bodyPr/>
          <a:lstStyle/>
          <a:p>
            <a:pPr eaLnBrk="1" hangingPunct="1"/>
            <a:r>
              <a:rPr lang="en-US" b="1" smtClean="0">
                <a:latin typeface="Arial Narrow" pitchFamily="34" charset="0"/>
                <a:cs typeface="Arial Narrow" pitchFamily="34" charset="0"/>
              </a:rPr>
              <a:t>Demonstrate how the different types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of variable-pay programs can increase</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 employee motivation</a:t>
            </a:r>
          </a:p>
        </p:txBody>
      </p:sp>
      <p:sp>
        <p:nvSpPr>
          <p:cNvPr id="56322" name="Content Placeholder 13"/>
          <p:cNvSpPr>
            <a:spLocks noGrp="1"/>
          </p:cNvSpPr>
          <p:nvPr>
            <p:ph idx="1"/>
          </p:nvPr>
        </p:nvSpPr>
        <p:spPr>
          <a:xfrm>
            <a:off x="457200" y="1662113"/>
            <a:ext cx="8574088" cy="4433887"/>
          </a:xfrm>
        </p:spPr>
        <p:txBody>
          <a:bodyPr/>
          <a:lstStyle/>
          <a:p>
            <a:pPr eaLnBrk="1" hangingPunct="1"/>
            <a:r>
              <a:rPr lang="en-US" b="1" smtClean="0">
                <a:latin typeface="Arial" charset="0"/>
                <a:cs typeface="Arial" charset="0"/>
              </a:rPr>
              <a:t>Skill-Based Pay</a:t>
            </a:r>
          </a:p>
          <a:p>
            <a:pPr lvl="1" eaLnBrk="1" hangingPunct="1"/>
            <a:r>
              <a:rPr lang="en-US" b="1" smtClean="0">
                <a:latin typeface="Arial" charset="0"/>
                <a:cs typeface="Arial" charset="0"/>
              </a:rPr>
              <a:t>An alternative to job-based pay bases pay levels on how many skills employees have or how many jobs they can do.</a:t>
            </a:r>
          </a:p>
          <a:p>
            <a:pPr lvl="1" eaLnBrk="1" hangingPunct="1"/>
            <a:r>
              <a:rPr lang="en-US" b="1" smtClean="0">
                <a:latin typeface="Arial" charset="0"/>
                <a:cs typeface="Arial" charset="0"/>
              </a:rPr>
              <a:t>Skill-based pay plans increase the flexibility of the workforce.</a:t>
            </a:r>
          </a:p>
          <a:p>
            <a:pPr lvl="1" eaLnBrk="1" hangingPunct="1"/>
            <a:r>
              <a:rPr lang="en-US" b="1" smtClean="0">
                <a:latin typeface="Arial" charset="0"/>
                <a:cs typeface="Arial" charset="0"/>
              </a:rPr>
              <a:t>Skill-based pay also facilitates communication across the organization because people gain a better understanding of each other’s jobs.</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8-</a:t>
            </a:r>
            <a:fld id="{07D652E5-4AA9-4124-8B55-4C917AA22A2A}" type="slidenum">
              <a:rPr lang="en-US"/>
              <a:pPr>
                <a:defRPr/>
              </a:pPr>
              <a:t>21</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5</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a:xfrm>
            <a:off x="627063" y="0"/>
            <a:ext cx="8229600" cy="1438275"/>
          </a:xfrm>
        </p:spPr>
        <p:txBody>
          <a:bodyPr/>
          <a:lstStyle/>
          <a:p>
            <a:pPr eaLnBrk="1" hangingPunct="1"/>
            <a:r>
              <a:rPr lang="en-US" b="1" smtClean="0">
                <a:latin typeface="Arial Narrow" pitchFamily="34" charset="0"/>
                <a:cs typeface="Arial Narrow" pitchFamily="34" charset="0"/>
              </a:rPr>
              <a:t>Demonstrate how the different types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of variable-pay programs can increase</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 employee motivation</a:t>
            </a:r>
          </a:p>
        </p:txBody>
      </p:sp>
      <p:sp>
        <p:nvSpPr>
          <p:cNvPr id="58370" name="Content Placeholder 13"/>
          <p:cNvSpPr>
            <a:spLocks noGrp="1"/>
          </p:cNvSpPr>
          <p:nvPr>
            <p:ph idx="1"/>
          </p:nvPr>
        </p:nvSpPr>
        <p:spPr>
          <a:xfrm>
            <a:off x="457200" y="1662113"/>
            <a:ext cx="8574088" cy="4433887"/>
          </a:xfrm>
        </p:spPr>
        <p:txBody>
          <a:bodyPr/>
          <a:lstStyle/>
          <a:p>
            <a:pPr eaLnBrk="1" hangingPunct="1"/>
            <a:r>
              <a:rPr lang="en-US" b="1" smtClean="0">
                <a:latin typeface="Arial" charset="0"/>
                <a:cs typeface="Arial" charset="0"/>
              </a:rPr>
              <a:t>Profit-sharing plans are organization-wide programs that distribute compensation based on some established formula centered around a company’s profitability.</a:t>
            </a:r>
          </a:p>
          <a:p>
            <a:pPr eaLnBrk="1" hangingPunct="1"/>
            <a:r>
              <a:rPr lang="en-US" sz="3000" b="1" smtClean="0">
                <a:latin typeface="Arial" charset="0"/>
                <a:cs typeface="Arial" charset="0"/>
              </a:rPr>
              <a:t>Profit-sharing plans at the organizational level appear to have positive effects on employee attitudes.</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8-</a:t>
            </a:r>
            <a:fld id="{AD02CAC9-BCB3-4929-8598-689902D3D355}" type="slidenum">
              <a:rPr lang="en-US"/>
              <a:pPr>
                <a:defRPr/>
              </a:pPr>
              <a:t>22</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5</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a:xfrm>
            <a:off x="627063" y="0"/>
            <a:ext cx="8229600" cy="1438275"/>
          </a:xfrm>
        </p:spPr>
        <p:txBody>
          <a:bodyPr/>
          <a:lstStyle/>
          <a:p>
            <a:pPr eaLnBrk="1" hangingPunct="1"/>
            <a:r>
              <a:rPr lang="en-US" b="1" smtClean="0">
                <a:latin typeface="Arial Narrow" pitchFamily="34" charset="0"/>
                <a:cs typeface="Arial Narrow" pitchFamily="34" charset="0"/>
              </a:rPr>
              <a:t>Demonstrate how the different types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of variable-pay programs can increase</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 employee motivation</a:t>
            </a:r>
          </a:p>
        </p:txBody>
      </p:sp>
      <p:sp>
        <p:nvSpPr>
          <p:cNvPr id="60418" name="Content Placeholder 13"/>
          <p:cNvSpPr>
            <a:spLocks noGrp="1"/>
          </p:cNvSpPr>
          <p:nvPr>
            <p:ph idx="1"/>
          </p:nvPr>
        </p:nvSpPr>
        <p:spPr>
          <a:xfrm>
            <a:off x="457200" y="1662113"/>
            <a:ext cx="8574088" cy="4433887"/>
          </a:xfrm>
        </p:spPr>
        <p:txBody>
          <a:bodyPr/>
          <a:lstStyle/>
          <a:p>
            <a:pPr eaLnBrk="1" hangingPunct="1"/>
            <a:r>
              <a:rPr lang="en-US" b="1" smtClean="0">
                <a:latin typeface="Arial" charset="0"/>
                <a:cs typeface="Arial" charset="0"/>
              </a:rPr>
              <a:t>An employee stock ownership plan (ESOP) is a company-established benefit plan in which employees acquire stock, often at below-market prices, as part of their benefits. </a:t>
            </a:r>
          </a:p>
          <a:p>
            <a:pPr eaLnBrk="1" hangingPunct="1"/>
            <a:r>
              <a:rPr lang="en-US" b="1" smtClean="0">
                <a:latin typeface="Arial" charset="0"/>
                <a:cs typeface="Arial" charset="0"/>
              </a:rPr>
              <a:t>Research on ESOPs indicates they increase employee satisfaction and innovation. </a:t>
            </a:r>
          </a:p>
          <a:p>
            <a:pPr eaLnBrk="1" hangingPunct="1"/>
            <a:r>
              <a:rPr lang="en-US" b="1" smtClean="0">
                <a:latin typeface="Arial" charset="0"/>
                <a:cs typeface="Arial" charset="0"/>
              </a:rPr>
              <a:t>ESOP plans for top management can reduce unethical behavior. </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8-</a:t>
            </a:r>
            <a:fld id="{E39D8F6B-F390-4D8E-A686-34B41583702A}" type="slidenum">
              <a:rPr lang="en-US"/>
              <a:pPr>
                <a:defRPr/>
              </a:pPr>
              <a:t>23</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5</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a:xfrm>
            <a:off x="627063" y="0"/>
            <a:ext cx="8229600" cy="1438275"/>
          </a:xfrm>
        </p:spPr>
        <p:txBody>
          <a:bodyPr/>
          <a:lstStyle/>
          <a:p>
            <a:pPr eaLnBrk="1" hangingPunct="1"/>
            <a:r>
              <a:rPr lang="en-US" b="1" smtClean="0">
                <a:latin typeface="Arial Narrow" pitchFamily="34" charset="0"/>
                <a:cs typeface="Arial Narrow" pitchFamily="34" charset="0"/>
              </a:rPr>
              <a:t>Demonstrate how the different types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of variable-pay programs can increase</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 employee motivation</a:t>
            </a:r>
          </a:p>
        </p:txBody>
      </p:sp>
      <p:sp>
        <p:nvSpPr>
          <p:cNvPr id="62466" name="Content Placeholder 13"/>
          <p:cNvSpPr>
            <a:spLocks noGrp="1"/>
          </p:cNvSpPr>
          <p:nvPr>
            <p:ph idx="1"/>
          </p:nvPr>
        </p:nvSpPr>
        <p:spPr>
          <a:xfrm>
            <a:off x="457200" y="1662113"/>
            <a:ext cx="8574088" cy="4433887"/>
          </a:xfrm>
        </p:spPr>
        <p:txBody>
          <a:bodyPr/>
          <a:lstStyle/>
          <a:p>
            <a:pPr eaLnBrk="1" hangingPunct="1"/>
            <a:r>
              <a:rPr lang="en-US" b="1" smtClean="0">
                <a:latin typeface="Arial" charset="0"/>
                <a:cs typeface="Arial" charset="0"/>
              </a:rPr>
              <a:t>Do variable-pay programs increase motivation and productivity? </a:t>
            </a:r>
          </a:p>
          <a:p>
            <a:pPr eaLnBrk="1" hangingPunct="1"/>
            <a:r>
              <a:rPr lang="en-US" b="1" smtClean="0">
                <a:latin typeface="Arial" charset="0"/>
                <a:cs typeface="Arial" charset="0"/>
              </a:rPr>
              <a:t>The answer is a qualified “yes.”</a:t>
            </a:r>
          </a:p>
          <a:p>
            <a:pPr eaLnBrk="1" hangingPunct="1"/>
            <a:r>
              <a:rPr lang="en-US" b="1" smtClean="0">
                <a:latin typeface="Arial" charset="0"/>
                <a:cs typeface="Arial" charset="0"/>
              </a:rPr>
              <a:t>Studies generally support the idea that organizations with profit-sharing plans have higher levels of profitability than those without them.</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8-</a:t>
            </a:r>
            <a:fld id="{9FC0081A-84AF-47E3-9975-5D5719D8A682}" type="slidenum">
              <a:rPr lang="en-US"/>
              <a:pPr>
                <a:defRPr/>
              </a:pPr>
              <a:t>24</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5</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a:xfrm>
            <a:off x="627063" y="0"/>
            <a:ext cx="8229600" cy="1438275"/>
          </a:xfrm>
        </p:spPr>
        <p:txBody>
          <a:bodyPr/>
          <a:lstStyle/>
          <a:p>
            <a:pPr eaLnBrk="1" hangingPunct="1"/>
            <a:r>
              <a:rPr lang="en-US" b="1" smtClean="0">
                <a:latin typeface="Arial Narrow" pitchFamily="34" charset="0"/>
                <a:cs typeface="Arial Narrow" pitchFamily="34" charset="0"/>
              </a:rPr>
              <a:t>Show how flexible benefits turn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benefits into motivators</a:t>
            </a:r>
          </a:p>
        </p:txBody>
      </p:sp>
      <p:sp>
        <p:nvSpPr>
          <p:cNvPr id="64514" name="Content Placeholder 13"/>
          <p:cNvSpPr>
            <a:spLocks noGrp="1"/>
          </p:cNvSpPr>
          <p:nvPr>
            <p:ph idx="1"/>
          </p:nvPr>
        </p:nvSpPr>
        <p:spPr>
          <a:xfrm>
            <a:off x="457200" y="1662113"/>
            <a:ext cx="8574088" cy="4433887"/>
          </a:xfrm>
        </p:spPr>
        <p:txBody>
          <a:bodyPr/>
          <a:lstStyle/>
          <a:p>
            <a:pPr eaLnBrk="1" hangingPunct="1"/>
            <a:r>
              <a:rPr lang="en-US" b="1" smtClean="0">
                <a:latin typeface="Arial" charset="0"/>
                <a:cs typeface="Arial" charset="0"/>
              </a:rPr>
              <a:t>Developing a Benefits Package</a:t>
            </a:r>
          </a:p>
          <a:p>
            <a:pPr lvl="1" eaLnBrk="1" hangingPunct="1"/>
            <a:r>
              <a:rPr lang="en-US" b="1" smtClean="0">
                <a:latin typeface="Arial" charset="0"/>
                <a:cs typeface="Arial" charset="0"/>
              </a:rPr>
              <a:t>The idea is to allow each employee to choose a benefit package that is individually tailored to his/her own needs and situation. </a:t>
            </a:r>
          </a:p>
          <a:p>
            <a:pPr lvl="1" eaLnBrk="1" hangingPunct="1"/>
            <a:r>
              <a:rPr lang="en-US" b="1" smtClean="0">
                <a:latin typeface="Arial" charset="0"/>
                <a:cs typeface="Arial" charset="0"/>
              </a:rPr>
              <a:t>An organization sets up a flexible spending account for each employee, usually based on some percentage of his or her salary, and then a price tag is put on each benefit. </a:t>
            </a:r>
          </a:p>
          <a:p>
            <a:pPr lvl="1" eaLnBrk="1" hangingPunct="1"/>
            <a:endParaRPr lang="en-US" b="1" smtClean="0">
              <a:latin typeface="Arial" charset="0"/>
              <a:cs typeface="Arial" charset="0"/>
            </a:endParaRP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8-</a:t>
            </a:r>
            <a:fld id="{4AC0AF77-FD17-4399-A058-699F7577E926}" type="slidenum">
              <a:rPr lang="en-US"/>
              <a:pPr>
                <a:defRPr/>
              </a:pPr>
              <a:t>25</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6</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a:xfrm>
            <a:off x="627063" y="0"/>
            <a:ext cx="8229600" cy="1438275"/>
          </a:xfrm>
        </p:spPr>
        <p:txBody>
          <a:bodyPr/>
          <a:lstStyle/>
          <a:p>
            <a:pPr eaLnBrk="1" hangingPunct="1"/>
            <a:r>
              <a:rPr lang="en-US" b="1" smtClean="0">
                <a:latin typeface="Arial Narrow" pitchFamily="34" charset="0"/>
                <a:cs typeface="Arial Narrow" pitchFamily="34" charset="0"/>
              </a:rPr>
              <a:t>Show how flexible benefits turn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benefits into motivators</a:t>
            </a:r>
          </a:p>
        </p:txBody>
      </p:sp>
      <p:sp>
        <p:nvSpPr>
          <p:cNvPr id="66562" name="Content Placeholder 13"/>
          <p:cNvSpPr>
            <a:spLocks noGrp="1"/>
          </p:cNvSpPr>
          <p:nvPr>
            <p:ph idx="1"/>
          </p:nvPr>
        </p:nvSpPr>
        <p:spPr>
          <a:xfrm>
            <a:off x="457200" y="1662113"/>
            <a:ext cx="8574088" cy="4433887"/>
          </a:xfrm>
        </p:spPr>
        <p:txBody>
          <a:bodyPr/>
          <a:lstStyle/>
          <a:p>
            <a:pPr eaLnBrk="1" hangingPunct="1"/>
            <a:r>
              <a:rPr lang="en-US" b="1" smtClean="0">
                <a:latin typeface="Arial" charset="0"/>
                <a:cs typeface="Arial" charset="0"/>
              </a:rPr>
              <a:t>There are three basic types of programs: </a:t>
            </a:r>
          </a:p>
          <a:p>
            <a:pPr lvl="1" eaLnBrk="1" hangingPunct="1"/>
            <a:r>
              <a:rPr lang="en-US" b="1" smtClean="0">
                <a:latin typeface="Arial" charset="0"/>
                <a:cs typeface="Arial" charset="0"/>
              </a:rPr>
              <a:t>Modular Plans:  Pre-designed with each module meeting needs of a specific group of employees.</a:t>
            </a:r>
          </a:p>
          <a:p>
            <a:pPr lvl="1" eaLnBrk="1" hangingPunct="1"/>
            <a:r>
              <a:rPr lang="en-US" b="1" smtClean="0">
                <a:latin typeface="Arial" charset="0"/>
                <a:cs typeface="Arial" charset="0"/>
              </a:rPr>
              <a:t>Core-plus Plans:  A core of essential benefits and a menu like selection of other benefit options. </a:t>
            </a:r>
          </a:p>
          <a:p>
            <a:pPr lvl="1" eaLnBrk="1" hangingPunct="1"/>
            <a:r>
              <a:rPr lang="en-US" b="1" smtClean="0">
                <a:latin typeface="Arial" charset="0"/>
                <a:cs typeface="Arial" charset="0"/>
              </a:rPr>
              <a:t>Flexible Spending Plans:  Employees set aside a specific dollar amount for benefits tax-free and draw against the account for medical and dental services as needed. </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8-</a:t>
            </a:r>
            <a:fld id="{E2BF5FF3-63DC-4B21-9C20-814C53B07681}" type="slidenum">
              <a:rPr lang="en-US"/>
              <a:pPr>
                <a:defRPr/>
              </a:pPr>
              <a:t>26</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6</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a:xfrm>
            <a:off x="627063" y="0"/>
            <a:ext cx="8229600" cy="1438275"/>
          </a:xfrm>
        </p:spPr>
        <p:txBody>
          <a:bodyPr/>
          <a:lstStyle/>
          <a:p>
            <a:pPr eaLnBrk="1" hangingPunct="1"/>
            <a:r>
              <a:rPr lang="en-US" smtClean="0">
                <a:latin typeface="Arial Narrow" pitchFamily="34" charset="0"/>
                <a:cs typeface="Arial Narrow" pitchFamily="34" charset="0"/>
              </a:rPr>
              <a:t>Identify the motivational benefits </a:t>
            </a:r>
            <a:br>
              <a:rPr lang="en-US" smtClean="0">
                <a:latin typeface="Arial Narrow" pitchFamily="34" charset="0"/>
                <a:cs typeface="Arial Narrow" pitchFamily="34" charset="0"/>
              </a:rPr>
            </a:br>
            <a:r>
              <a:rPr lang="en-US" smtClean="0">
                <a:latin typeface="Arial Narrow" pitchFamily="34" charset="0"/>
                <a:cs typeface="Arial Narrow" pitchFamily="34" charset="0"/>
              </a:rPr>
              <a:t>of intrinsic rewards</a:t>
            </a:r>
          </a:p>
        </p:txBody>
      </p:sp>
      <p:sp>
        <p:nvSpPr>
          <p:cNvPr id="68610" name="Content Placeholder 13"/>
          <p:cNvSpPr>
            <a:spLocks noGrp="1"/>
          </p:cNvSpPr>
          <p:nvPr>
            <p:ph idx="1"/>
          </p:nvPr>
        </p:nvSpPr>
        <p:spPr>
          <a:xfrm>
            <a:off x="457200" y="1662113"/>
            <a:ext cx="8574088" cy="4433887"/>
          </a:xfrm>
        </p:spPr>
        <p:txBody>
          <a:bodyPr/>
          <a:lstStyle/>
          <a:p>
            <a:pPr eaLnBrk="1" hangingPunct="1"/>
            <a:r>
              <a:rPr lang="en-US" smtClean="0">
                <a:latin typeface="Arial" charset="0"/>
                <a:cs typeface="Arial" charset="0"/>
              </a:rPr>
              <a:t>Intrinsic Rewards in Employee Recognition Programs</a:t>
            </a:r>
          </a:p>
          <a:p>
            <a:pPr lvl="1" eaLnBrk="1" hangingPunct="1"/>
            <a:r>
              <a:rPr lang="en-US" smtClean="0">
                <a:latin typeface="Arial" charset="0"/>
                <a:cs typeface="Arial" charset="0"/>
              </a:rPr>
              <a:t>Organizations are increasingly recognizing that important work rewards can be both intrinsic and extrinsic. </a:t>
            </a:r>
          </a:p>
          <a:p>
            <a:pPr lvl="1" eaLnBrk="1" hangingPunct="1"/>
            <a:r>
              <a:rPr lang="en-US" smtClean="0">
                <a:latin typeface="Arial" charset="0"/>
                <a:cs typeface="Arial" charset="0"/>
              </a:rPr>
              <a:t>Rewards are intrinsic in the form of employee recognition programs and extrinsic in the form of compensation systems. </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8-</a:t>
            </a:r>
            <a:fld id="{9628382E-8E69-4867-8BD0-1F6A199E5B4C}" type="slidenum">
              <a:rPr lang="en-US"/>
              <a:pPr>
                <a:defRPr/>
              </a:pPr>
              <a:t>27</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7</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a:xfrm>
            <a:off x="627063" y="0"/>
            <a:ext cx="8229600" cy="1438275"/>
          </a:xfrm>
        </p:spPr>
        <p:txBody>
          <a:bodyPr/>
          <a:lstStyle/>
          <a:p>
            <a:pPr eaLnBrk="1" hangingPunct="1"/>
            <a:r>
              <a:rPr lang="en-US" b="1" smtClean="0">
                <a:latin typeface="Arial Narrow" pitchFamily="34" charset="0"/>
                <a:cs typeface="Arial Narrow" pitchFamily="34" charset="0"/>
              </a:rPr>
              <a:t>Identify the motivational benefits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of intrinsic rewards</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8-</a:t>
            </a:r>
            <a:fld id="{74F818C9-DBBC-48B3-A835-74C2B8ABE6A7}" type="slidenum">
              <a:rPr lang="en-US"/>
              <a:pPr>
                <a:defRPr/>
              </a:pPr>
              <a:t>28</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7</a:t>
            </a:r>
          </a:p>
        </p:txBody>
      </p:sp>
      <p:pic>
        <p:nvPicPr>
          <p:cNvPr id="70662" name="Picture 3"/>
          <p:cNvPicPr>
            <a:picLocks noChangeAspect="1"/>
          </p:cNvPicPr>
          <p:nvPr/>
        </p:nvPicPr>
        <p:blipFill>
          <a:blip r:embed="rId3"/>
          <a:srcRect/>
          <a:stretch>
            <a:fillRect/>
          </a:stretch>
        </p:blipFill>
        <p:spPr bwMode="auto">
          <a:xfrm>
            <a:off x="1585913" y="1693863"/>
            <a:ext cx="5972175" cy="46624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a:xfrm>
            <a:off x="627063" y="0"/>
            <a:ext cx="8229600" cy="1438275"/>
          </a:xfrm>
        </p:spPr>
        <p:txBody>
          <a:bodyPr/>
          <a:lstStyle/>
          <a:p>
            <a:pPr eaLnBrk="1" hangingPunct="1"/>
            <a:r>
              <a:rPr lang="en-US" b="1" smtClean="0">
                <a:latin typeface="Arial Narrow" pitchFamily="34" charset="0"/>
                <a:cs typeface="Arial Narrow" pitchFamily="34" charset="0"/>
              </a:rPr>
              <a:t>Summary and Implications for Managers</a:t>
            </a:r>
          </a:p>
        </p:txBody>
      </p:sp>
      <p:sp>
        <p:nvSpPr>
          <p:cNvPr id="72706" name="Content Placeholder 13"/>
          <p:cNvSpPr>
            <a:spLocks noGrp="1"/>
          </p:cNvSpPr>
          <p:nvPr>
            <p:ph idx="1"/>
          </p:nvPr>
        </p:nvSpPr>
        <p:spPr>
          <a:xfrm>
            <a:off x="457200" y="1662113"/>
            <a:ext cx="8574088" cy="4433887"/>
          </a:xfrm>
        </p:spPr>
        <p:txBody>
          <a:bodyPr/>
          <a:lstStyle/>
          <a:p>
            <a:pPr eaLnBrk="1" hangingPunct="1"/>
            <a:r>
              <a:rPr lang="en-US" b="1" smtClean="0">
                <a:latin typeface="Arial" charset="0"/>
                <a:cs typeface="Arial" charset="0"/>
              </a:rPr>
              <a:t>Managers should be sensitive to individual differences. </a:t>
            </a:r>
          </a:p>
          <a:p>
            <a:pPr eaLnBrk="1" hangingPunct="1"/>
            <a:r>
              <a:rPr lang="en-US" b="1" smtClean="0">
                <a:latin typeface="Arial" charset="0"/>
                <a:cs typeface="Arial" charset="0"/>
              </a:rPr>
              <a:t>Spend the time necessary to understand what’s important to each employee. </a:t>
            </a:r>
          </a:p>
          <a:p>
            <a:pPr eaLnBrk="1" hangingPunct="1"/>
            <a:r>
              <a:rPr lang="en-US" b="1" smtClean="0">
                <a:latin typeface="Arial" charset="0"/>
                <a:cs typeface="Arial" charset="0"/>
              </a:rPr>
              <a:t>Use Goals and Feedback. Employees should have firm, specific goals, and they should get feedback on how well they are faring in pursuit of those goals.</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8-</a:t>
            </a:r>
            <a:fld id="{A90BFF96-9C24-41A3-9B09-7E34450E1E32}" type="slidenum">
              <a:rPr lang="en-US"/>
              <a:pPr>
                <a:defRPr/>
              </a:pPr>
              <a:t>29</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7</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627063" y="0"/>
            <a:ext cx="8229600" cy="1438275"/>
          </a:xfrm>
        </p:spPr>
        <p:txBody>
          <a:bodyPr/>
          <a:lstStyle/>
          <a:p>
            <a:pPr eaLnBrk="1" hangingPunct="1"/>
            <a:r>
              <a:rPr lang="en-US" b="1" smtClean="0">
                <a:latin typeface="Arial Narrow" pitchFamily="34" charset="0"/>
                <a:cs typeface="Arial Narrow" pitchFamily="34" charset="0"/>
              </a:rPr>
              <a:t>Describe the job characteristics model and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evaluate the way it motivates by changing</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 the work environment</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8-</a:t>
            </a:r>
            <a:fld id="{4E35F63F-1E1D-4614-8385-3674D7A6D4D6}" type="slidenum">
              <a:rPr lang="en-US"/>
              <a:pPr>
                <a:defRPr/>
              </a:pPr>
              <a:t>3</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1</a:t>
            </a:r>
          </a:p>
        </p:txBody>
      </p:sp>
      <p:pic>
        <p:nvPicPr>
          <p:cNvPr id="19462" name="Picture 3"/>
          <p:cNvPicPr>
            <a:picLocks noChangeAspect="1"/>
          </p:cNvPicPr>
          <p:nvPr/>
        </p:nvPicPr>
        <p:blipFill>
          <a:blip r:embed="rId3"/>
          <a:srcRect/>
          <a:stretch>
            <a:fillRect/>
          </a:stretch>
        </p:blipFill>
        <p:spPr bwMode="auto">
          <a:xfrm>
            <a:off x="1670050" y="1914525"/>
            <a:ext cx="5867400" cy="4229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a:xfrm>
            <a:off x="627063" y="0"/>
            <a:ext cx="8229600" cy="1438275"/>
          </a:xfrm>
        </p:spPr>
        <p:txBody>
          <a:bodyPr/>
          <a:lstStyle/>
          <a:p>
            <a:pPr eaLnBrk="1" hangingPunct="1"/>
            <a:r>
              <a:rPr lang="en-US" b="1" smtClean="0">
                <a:latin typeface="Arial Narrow" pitchFamily="34" charset="0"/>
                <a:cs typeface="Arial Narrow" pitchFamily="34" charset="0"/>
              </a:rPr>
              <a:t>Summary and Implications for Managers</a:t>
            </a:r>
          </a:p>
        </p:txBody>
      </p:sp>
      <p:sp>
        <p:nvSpPr>
          <p:cNvPr id="74754" name="Content Placeholder 13"/>
          <p:cNvSpPr>
            <a:spLocks noGrp="1"/>
          </p:cNvSpPr>
          <p:nvPr>
            <p:ph idx="1"/>
          </p:nvPr>
        </p:nvSpPr>
        <p:spPr>
          <a:xfrm>
            <a:off x="457200" y="1662113"/>
            <a:ext cx="8574088" cy="4433887"/>
          </a:xfrm>
        </p:spPr>
        <p:txBody>
          <a:bodyPr/>
          <a:lstStyle/>
          <a:p>
            <a:pPr eaLnBrk="1" hangingPunct="1"/>
            <a:r>
              <a:rPr lang="en-US" b="1" smtClean="0">
                <a:latin typeface="Arial" charset="0"/>
                <a:cs typeface="Arial" charset="0"/>
              </a:rPr>
              <a:t>Allow employees to participate in decisions that affect them. </a:t>
            </a:r>
          </a:p>
          <a:p>
            <a:pPr eaLnBrk="1" hangingPunct="1"/>
            <a:r>
              <a:rPr lang="en-US" b="1" smtClean="0">
                <a:latin typeface="Arial" charset="0"/>
                <a:cs typeface="Arial" charset="0"/>
              </a:rPr>
              <a:t>Link rewards to performance.</a:t>
            </a:r>
          </a:p>
          <a:p>
            <a:pPr eaLnBrk="1" hangingPunct="1"/>
            <a:r>
              <a:rPr lang="en-US" b="1" smtClean="0">
                <a:latin typeface="Arial" charset="0"/>
                <a:cs typeface="Arial" charset="0"/>
              </a:rPr>
              <a:t>Check the system for equity. </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8-</a:t>
            </a:r>
            <a:fld id="{36994F35-1669-4407-B28B-208DA4F8D74D}" type="slidenum">
              <a:rPr lang="en-US"/>
              <a:pPr>
                <a:defRPr/>
              </a:pPr>
              <a:t>30</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endParaRPr lang="en-US" sz="3600" i="1" dirty="0">
              <a:latin typeface="Arial Narrow"/>
              <a:cs typeface="Arial Narrow"/>
            </a:endParaRPr>
          </a:p>
        </p:txBody>
      </p:sp>
      <p:sp>
        <p:nvSpPr>
          <p:cNvPr id="2" name="TextBox 17"/>
          <p:cNvSpPr txBox="1"/>
          <p:nvPr/>
        </p:nvSpPr>
        <p:spPr>
          <a:xfrm>
            <a:off x="528638" y="500063"/>
            <a:ext cx="1141412" cy="641350"/>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7</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dirty="0"/>
              <a:t>Copyright © 2013 Pearson Education, Inc. publishing as Prentice Hall</a:t>
            </a:r>
          </a:p>
        </p:txBody>
      </p:sp>
      <p:sp>
        <p:nvSpPr>
          <p:cNvPr id="7" name="Slide Number Placeholder 6"/>
          <p:cNvSpPr>
            <a:spLocks noGrp="1"/>
          </p:cNvSpPr>
          <p:nvPr>
            <p:ph type="sldNum" sz="quarter" idx="12"/>
          </p:nvPr>
        </p:nvSpPr>
        <p:spPr/>
        <p:txBody>
          <a:bodyPr/>
          <a:lstStyle/>
          <a:p>
            <a:pPr>
              <a:defRPr/>
            </a:pPr>
            <a:r>
              <a:rPr lang="en-US" dirty="0"/>
              <a:t>8-</a:t>
            </a:r>
            <a:fld id="{B0ECC964-B0BE-4352-B6E4-59BD447DF067}" type="slidenum">
              <a:rPr lang="en-US"/>
              <a:pPr>
                <a:defRPr/>
              </a:pPr>
              <a:t>31</a:t>
            </a:fld>
            <a:endParaRPr lang="en-US" dirty="0"/>
          </a:p>
        </p:txBody>
      </p:sp>
      <p:sp>
        <p:nvSpPr>
          <p:cNvPr id="76803" name="Rectangle 4"/>
          <p:cNvSpPr>
            <a:spLocks noChangeArrowheads="1"/>
          </p:cNvSpPr>
          <p:nvPr/>
        </p:nvSpPr>
        <p:spPr bwMode="auto">
          <a:xfrm>
            <a:off x="457200" y="3035300"/>
            <a:ext cx="8304213" cy="2289175"/>
          </a:xfrm>
          <a:prstGeom prst="rect">
            <a:avLst/>
          </a:prstGeom>
          <a:noFill/>
          <a:ln w="9525">
            <a:noFill/>
            <a:miter lim="800000"/>
            <a:headEnd/>
            <a:tailEnd/>
          </a:ln>
        </p:spPr>
        <p:txBody>
          <a:bodyPr>
            <a:spAutoFit/>
          </a:bodyPr>
          <a:lstStyle/>
          <a:p>
            <a:pPr algn="ctr">
              <a:lnSpc>
                <a:spcPct val="80000"/>
              </a:lnSpc>
            </a:pPr>
            <a:r>
              <a:rPr lang="en-US" sz="2000" b="1"/>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a:p>
            <a:pPr algn="ctr">
              <a:lnSpc>
                <a:spcPct val="80000"/>
              </a:lnSpc>
            </a:pPr>
            <a:endParaRPr lang="en-US" sz="2400" b="1"/>
          </a:p>
          <a:p>
            <a:pPr algn="ctr">
              <a:lnSpc>
                <a:spcPct val="80000"/>
              </a:lnSpc>
            </a:pPr>
            <a:r>
              <a:rPr lang="en-US" sz="2800" b="1"/>
              <a:t>Copyright © 2013 Pearson Education, Inc.  </a:t>
            </a:r>
            <a:br>
              <a:rPr lang="en-US" sz="2800" b="1"/>
            </a:br>
            <a:r>
              <a:rPr lang="en-US" sz="2800" b="1"/>
              <a:t>publishing as Prentice Hall</a:t>
            </a:r>
          </a:p>
        </p:txBody>
      </p:sp>
      <p:pic>
        <p:nvPicPr>
          <p:cNvPr id="6" name="Picture 2" descr="cid:3287383400_2177562"/>
          <p:cNvPicPr>
            <a:picLocks noChangeAspect="1" noChangeArrowheads="1"/>
          </p:cNvPicPr>
          <p:nvPr/>
        </p:nvPicPr>
        <p:blipFill>
          <a:blip r:embed="rId3"/>
          <a:srcRect/>
          <a:stretch>
            <a:fillRect/>
          </a:stretch>
        </p:blipFill>
        <p:spPr bwMode="blackWhite">
          <a:xfrm>
            <a:off x="746125" y="323850"/>
            <a:ext cx="7685088" cy="2401888"/>
          </a:xfrm>
          <a:prstGeom prst="rect">
            <a:avLst/>
          </a:prstGeom>
          <a:solidFill>
            <a:schemeClr val="hlink"/>
          </a:solidFill>
          <a:ln w="3175">
            <a:solidFill>
              <a:schemeClr val="bg1"/>
            </a:solidFill>
            <a:miter lim="800000"/>
            <a:headEnd/>
            <a:tailEnd/>
          </a:ln>
          <a:effectLst>
            <a:outerShdw blurRad="63500" dist="107763" dir="2700000" algn="ctr" rotWithShape="0">
              <a:srgbClr val="808080">
                <a:alpha val="5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627063" y="0"/>
            <a:ext cx="8229600" cy="1438275"/>
          </a:xfrm>
        </p:spPr>
        <p:txBody>
          <a:bodyPr/>
          <a:lstStyle/>
          <a:p>
            <a:pPr eaLnBrk="1" hangingPunct="1"/>
            <a:r>
              <a:rPr lang="en-US" b="1" smtClean="0">
                <a:latin typeface="Arial Narrow" pitchFamily="34" charset="0"/>
                <a:cs typeface="Arial Narrow" pitchFamily="34" charset="0"/>
              </a:rPr>
              <a:t>Describe the job characteristics model and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evaluate the way it motivates by changing</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 the work environment</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8-</a:t>
            </a:r>
            <a:fld id="{B3B3E7AC-85CC-4DEB-9DA0-CF3EB79B481D}" type="slidenum">
              <a:rPr lang="en-US"/>
              <a:pPr>
                <a:defRPr/>
              </a:pPr>
              <a:t>4</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1</a:t>
            </a:r>
          </a:p>
        </p:txBody>
      </p:sp>
      <p:pic>
        <p:nvPicPr>
          <p:cNvPr id="21510" name="Picture 2"/>
          <p:cNvPicPr>
            <a:picLocks noChangeAspect="1"/>
          </p:cNvPicPr>
          <p:nvPr/>
        </p:nvPicPr>
        <p:blipFill>
          <a:blip r:embed="rId3"/>
          <a:srcRect/>
          <a:stretch>
            <a:fillRect/>
          </a:stretch>
        </p:blipFill>
        <p:spPr bwMode="auto">
          <a:xfrm>
            <a:off x="2857500" y="4446588"/>
            <a:ext cx="3429000" cy="533400"/>
          </a:xfrm>
          <a:prstGeom prst="rect">
            <a:avLst/>
          </a:prstGeom>
          <a:noFill/>
          <a:ln w="9525">
            <a:noFill/>
            <a:miter lim="800000"/>
            <a:headEnd/>
            <a:tailEnd/>
          </a:ln>
        </p:spPr>
      </p:pic>
      <p:sp>
        <p:nvSpPr>
          <p:cNvPr id="21511" name="TextBox 14"/>
          <p:cNvSpPr txBox="1">
            <a:spLocks noChangeArrowheads="1"/>
          </p:cNvSpPr>
          <p:nvPr/>
        </p:nvSpPr>
        <p:spPr bwMode="auto">
          <a:xfrm>
            <a:off x="1233488" y="2109788"/>
            <a:ext cx="6599237" cy="523875"/>
          </a:xfrm>
          <a:prstGeom prst="rect">
            <a:avLst/>
          </a:prstGeom>
          <a:noFill/>
          <a:ln w="9525">
            <a:noFill/>
            <a:miter lim="800000"/>
            <a:headEnd/>
            <a:tailEnd/>
          </a:ln>
        </p:spPr>
        <p:txBody>
          <a:bodyPr>
            <a:spAutoFit/>
          </a:bodyPr>
          <a:lstStyle/>
          <a:p>
            <a:r>
              <a:rPr lang="en-US" sz="2800"/>
              <a:t>Motivating Potential Score (MPS)</a:t>
            </a:r>
          </a:p>
        </p:txBody>
      </p:sp>
      <p:pic>
        <p:nvPicPr>
          <p:cNvPr id="21512" name="Picture 3"/>
          <p:cNvPicPr>
            <a:picLocks noChangeAspect="1"/>
          </p:cNvPicPr>
          <p:nvPr/>
        </p:nvPicPr>
        <p:blipFill>
          <a:blip r:embed="rId4"/>
          <a:srcRect/>
          <a:stretch>
            <a:fillRect/>
          </a:stretch>
        </p:blipFill>
        <p:spPr bwMode="auto">
          <a:xfrm>
            <a:off x="271463" y="3187700"/>
            <a:ext cx="8562975" cy="1158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627063" y="0"/>
            <a:ext cx="8229600" cy="1438275"/>
          </a:xfrm>
        </p:spPr>
        <p:txBody>
          <a:bodyPr/>
          <a:lstStyle/>
          <a:p>
            <a:pPr eaLnBrk="1" hangingPunct="1"/>
            <a:r>
              <a:rPr lang="en-US" b="1" smtClean="0">
                <a:latin typeface="Arial Narrow" pitchFamily="34" charset="0"/>
                <a:cs typeface="Arial Narrow" pitchFamily="34" charset="0"/>
              </a:rPr>
              <a:t>Describe the job characteristics model and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evaluate the way it motivates by changing</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 the work environment</a:t>
            </a:r>
          </a:p>
        </p:txBody>
      </p:sp>
      <p:sp>
        <p:nvSpPr>
          <p:cNvPr id="23554" name="Content Placeholder 13"/>
          <p:cNvSpPr>
            <a:spLocks noGrp="1"/>
          </p:cNvSpPr>
          <p:nvPr>
            <p:ph idx="1"/>
          </p:nvPr>
        </p:nvSpPr>
        <p:spPr>
          <a:xfrm>
            <a:off x="457200" y="2114550"/>
            <a:ext cx="8229600" cy="3962400"/>
          </a:xfrm>
        </p:spPr>
        <p:txBody>
          <a:bodyPr/>
          <a:lstStyle/>
          <a:p>
            <a:pPr eaLnBrk="1" hangingPunct="1"/>
            <a:r>
              <a:rPr lang="en-US" b="1" smtClean="0">
                <a:latin typeface="Arial" charset="0"/>
                <a:cs typeface="Arial" charset="0"/>
              </a:rPr>
              <a:t>Much evidence supports the JCM concept that the presence of a set of job characteristics—variety, identity, significance, autonomy, and feedback—does generate higher and more satisfying job performance. </a:t>
            </a:r>
          </a:p>
          <a:p>
            <a:pPr marL="342900" lvl="2" indent="-342900" eaLnBrk="1" hangingPunct="1">
              <a:spcBef>
                <a:spcPts val="2000"/>
              </a:spcBef>
            </a:pPr>
            <a:r>
              <a:rPr lang="en-US" b="1" smtClean="0">
                <a:latin typeface="Arial" charset="0"/>
                <a:cs typeface="Arial" charset="0"/>
              </a:rPr>
              <a:t>A few studies have tested the job characteristics model in different cultures, but the results aren’t very consistent. </a:t>
            </a:r>
          </a:p>
          <a:p>
            <a:pPr eaLnBrk="1" hangingPunct="1"/>
            <a:endParaRPr lang="en-US" b="1" smtClean="0">
              <a:latin typeface="Arial" charset="0"/>
              <a:cs typeface="Arial" charset="0"/>
            </a:endParaRP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8-</a:t>
            </a:r>
            <a:fld id="{0D85714F-9B55-4FD6-9894-2A51ECDFCF54}" type="slidenum">
              <a:rPr lang="en-US"/>
              <a:pPr>
                <a:defRPr/>
              </a:pPr>
              <a:t>5</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1</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627063" y="0"/>
            <a:ext cx="8229600" cy="1438275"/>
          </a:xfrm>
        </p:spPr>
        <p:txBody>
          <a:bodyPr/>
          <a:lstStyle/>
          <a:p>
            <a:pPr eaLnBrk="1" hangingPunct="1"/>
            <a:r>
              <a:rPr lang="en-US" b="1" smtClean="0">
                <a:latin typeface="Arial Narrow" pitchFamily="34" charset="0"/>
                <a:cs typeface="Arial Narrow" pitchFamily="34" charset="0"/>
              </a:rPr>
              <a:t>Compare and contrast the main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ways jobs can be redesigned</a:t>
            </a:r>
          </a:p>
        </p:txBody>
      </p:sp>
      <p:sp>
        <p:nvSpPr>
          <p:cNvPr id="25602" name="Content Placeholder 13"/>
          <p:cNvSpPr>
            <a:spLocks noGrp="1"/>
          </p:cNvSpPr>
          <p:nvPr>
            <p:ph idx="1"/>
          </p:nvPr>
        </p:nvSpPr>
        <p:spPr>
          <a:xfrm>
            <a:off x="457200" y="1577975"/>
            <a:ext cx="8229600" cy="3962400"/>
          </a:xfrm>
        </p:spPr>
        <p:txBody>
          <a:bodyPr/>
          <a:lstStyle/>
          <a:p>
            <a:pPr eaLnBrk="1" hangingPunct="1"/>
            <a:r>
              <a:rPr lang="en-US" b="1" smtClean="0">
                <a:latin typeface="Arial" charset="0"/>
                <a:cs typeface="Arial" charset="0"/>
              </a:rPr>
              <a:t>Repetitive jobs provide little variety, autonomy, or motivation. </a:t>
            </a:r>
          </a:p>
          <a:p>
            <a:pPr eaLnBrk="1" hangingPunct="1"/>
            <a:r>
              <a:rPr lang="en-US" b="1" smtClean="0">
                <a:latin typeface="Arial" charset="0"/>
                <a:cs typeface="Arial" charset="0"/>
              </a:rPr>
              <a:t>Job Rotation</a:t>
            </a:r>
          </a:p>
          <a:p>
            <a:pPr lvl="1" eaLnBrk="1" hangingPunct="1"/>
            <a:r>
              <a:rPr lang="en-US" sz="2400" b="1" smtClean="0">
                <a:latin typeface="Arial" charset="0"/>
                <a:cs typeface="Arial" charset="0"/>
              </a:rPr>
              <a:t>Referred to as cross-training. </a:t>
            </a:r>
          </a:p>
          <a:p>
            <a:pPr lvl="1" eaLnBrk="1" hangingPunct="1"/>
            <a:r>
              <a:rPr lang="en-US" sz="2400" b="1" smtClean="0">
                <a:latin typeface="Arial" charset="0"/>
                <a:cs typeface="Arial" charset="0"/>
              </a:rPr>
              <a:t>Periodic shifting from one task to another. </a:t>
            </a:r>
          </a:p>
          <a:p>
            <a:pPr lvl="1" eaLnBrk="1" hangingPunct="1"/>
            <a:r>
              <a:rPr lang="en-US" sz="2400" b="1" smtClean="0">
                <a:latin typeface="Arial" charset="0"/>
                <a:cs typeface="Arial" charset="0"/>
              </a:rPr>
              <a:t>Strengths of job rotation: reduces boredom, increases motivation, and helps employees better understand their work contributions. </a:t>
            </a:r>
          </a:p>
          <a:p>
            <a:pPr lvl="1" eaLnBrk="1" hangingPunct="1"/>
            <a:r>
              <a:rPr lang="en-US" sz="2400" b="1" smtClean="0">
                <a:latin typeface="Arial" charset="0"/>
                <a:cs typeface="Arial" charset="0"/>
              </a:rPr>
              <a:t>Weaknesses include: creates disruptions, extra time for supervisors addressing questions, training time and efficiencies.</a:t>
            </a:r>
          </a:p>
          <a:p>
            <a:pPr eaLnBrk="1" hangingPunct="1"/>
            <a:endParaRPr lang="en-US" b="1" smtClean="0">
              <a:latin typeface="Arial" charset="0"/>
              <a:cs typeface="Arial" charset="0"/>
            </a:endParaRP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8-</a:t>
            </a:r>
            <a:fld id="{4C923C4F-BA01-4265-81FA-7D8C0C7754DD}" type="slidenum">
              <a:rPr lang="en-US"/>
              <a:pPr>
                <a:defRPr/>
              </a:pPr>
              <a:t>6</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2</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627063" y="0"/>
            <a:ext cx="8229600" cy="1438275"/>
          </a:xfrm>
        </p:spPr>
        <p:txBody>
          <a:bodyPr/>
          <a:lstStyle/>
          <a:p>
            <a:pPr eaLnBrk="1" hangingPunct="1"/>
            <a:r>
              <a:rPr lang="en-US" b="1" smtClean="0">
                <a:latin typeface="Arial Narrow" pitchFamily="34" charset="0"/>
                <a:cs typeface="Arial Narrow" pitchFamily="34" charset="0"/>
              </a:rPr>
              <a:t>Compare and contrast the main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ways jobs can be redesigned</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8-</a:t>
            </a:r>
            <a:fld id="{2BADDEB3-9D44-4E13-9808-05D52656DD00}" type="slidenum">
              <a:rPr lang="en-US"/>
              <a:pPr>
                <a:defRPr/>
              </a:pPr>
              <a:t>7</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2</a:t>
            </a:r>
          </a:p>
        </p:txBody>
      </p:sp>
      <p:pic>
        <p:nvPicPr>
          <p:cNvPr id="27654" name="Picture 3"/>
          <p:cNvPicPr>
            <a:picLocks noChangeAspect="1"/>
          </p:cNvPicPr>
          <p:nvPr/>
        </p:nvPicPr>
        <p:blipFill>
          <a:blip r:embed="rId3"/>
          <a:srcRect/>
          <a:stretch>
            <a:fillRect/>
          </a:stretch>
        </p:blipFill>
        <p:spPr bwMode="auto">
          <a:xfrm>
            <a:off x="1076325" y="1847850"/>
            <a:ext cx="6991350" cy="4429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627063" y="0"/>
            <a:ext cx="8229600" cy="1438275"/>
          </a:xfrm>
        </p:spPr>
        <p:txBody>
          <a:bodyPr/>
          <a:lstStyle/>
          <a:p>
            <a:pPr eaLnBrk="1" hangingPunct="1"/>
            <a:r>
              <a:rPr lang="en-US" b="1" smtClean="0">
                <a:latin typeface="Arial Narrow" pitchFamily="34" charset="0"/>
                <a:cs typeface="Arial Narrow" pitchFamily="34" charset="0"/>
              </a:rPr>
              <a:t>Compare and contrast the main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ways jobs can be redesigned</a:t>
            </a:r>
          </a:p>
        </p:txBody>
      </p:sp>
      <p:sp>
        <p:nvSpPr>
          <p:cNvPr id="29698" name="Content Placeholder 13"/>
          <p:cNvSpPr>
            <a:spLocks noGrp="1"/>
          </p:cNvSpPr>
          <p:nvPr>
            <p:ph idx="1"/>
          </p:nvPr>
        </p:nvSpPr>
        <p:spPr>
          <a:xfrm>
            <a:off x="457200" y="1577975"/>
            <a:ext cx="8229600" cy="3962400"/>
          </a:xfrm>
        </p:spPr>
        <p:txBody>
          <a:bodyPr/>
          <a:lstStyle/>
          <a:p>
            <a:pPr eaLnBrk="1" hangingPunct="1"/>
            <a:r>
              <a:rPr lang="en-US" b="1" smtClean="0">
                <a:latin typeface="Arial" charset="0"/>
                <a:cs typeface="Arial" charset="0"/>
              </a:rPr>
              <a:t>Some newer versions of job enrichment concentrate specifically on improving the meaningfulness of work. </a:t>
            </a:r>
          </a:p>
          <a:p>
            <a:pPr lvl="1" eaLnBrk="1" hangingPunct="1"/>
            <a:r>
              <a:rPr lang="en-US" b="1" smtClean="0">
                <a:latin typeface="Arial" charset="0"/>
                <a:cs typeface="Arial" charset="0"/>
              </a:rPr>
              <a:t>One method is to relate employee experiences to customer outcomes. </a:t>
            </a:r>
          </a:p>
          <a:p>
            <a:pPr lvl="1" eaLnBrk="1" hangingPunct="1"/>
            <a:r>
              <a:rPr lang="en-US" b="1" smtClean="0">
                <a:latin typeface="Arial" charset="0"/>
                <a:cs typeface="Arial" charset="0"/>
              </a:rPr>
              <a:t>Another method for improving the meaningfulness of work is providing employees with mutual assistance programs.</a:t>
            </a:r>
          </a:p>
          <a:p>
            <a:pPr eaLnBrk="1" hangingPunct="1"/>
            <a:endParaRPr lang="en-US" b="1" smtClean="0">
              <a:latin typeface="Arial" charset="0"/>
              <a:cs typeface="Arial" charset="0"/>
            </a:endParaRP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8-</a:t>
            </a:r>
            <a:fld id="{A55B46EB-26E0-4D41-9796-21E5ABA2D827}" type="slidenum">
              <a:rPr lang="en-US"/>
              <a:pPr>
                <a:defRPr/>
              </a:pPr>
              <a:t>8</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2</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627063" y="0"/>
            <a:ext cx="8229600" cy="1438275"/>
          </a:xfrm>
        </p:spPr>
        <p:txBody>
          <a:bodyPr/>
          <a:lstStyle/>
          <a:p>
            <a:pPr eaLnBrk="1" hangingPunct="1"/>
            <a:r>
              <a:rPr lang="en-US" b="1" smtClean="0">
                <a:latin typeface="Arial Narrow" pitchFamily="34" charset="0"/>
                <a:cs typeface="Arial Narrow" pitchFamily="34" charset="0"/>
              </a:rPr>
              <a:t>Compare and contrast the main </a:t>
            </a:r>
            <a:br>
              <a:rPr lang="en-US" b="1" smtClean="0">
                <a:latin typeface="Arial Narrow" pitchFamily="34" charset="0"/>
                <a:cs typeface="Arial Narrow" pitchFamily="34" charset="0"/>
              </a:rPr>
            </a:br>
            <a:r>
              <a:rPr lang="en-US" b="1" smtClean="0">
                <a:latin typeface="Arial Narrow" pitchFamily="34" charset="0"/>
                <a:cs typeface="Arial Narrow" pitchFamily="34" charset="0"/>
              </a:rPr>
              <a:t>ways jobs can be redesigned</a:t>
            </a:r>
          </a:p>
        </p:txBody>
      </p:sp>
      <p:sp>
        <p:nvSpPr>
          <p:cNvPr id="31746" name="Content Placeholder 13"/>
          <p:cNvSpPr>
            <a:spLocks noGrp="1"/>
          </p:cNvSpPr>
          <p:nvPr>
            <p:ph idx="1"/>
          </p:nvPr>
        </p:nvSpPr>
        <p:spPr>
          <a:xfrm>
            <a:off x="457200" y="1817688"/>
            <a:ext cx="8229600" cy="3962400"/>
          </a:xfrm>
        </p:spPr>
        <p:txBody>
          <a:bodyPr/>
          <a:lstStyle/>
          <a:p>
            <a:pPr eaLnBrk="1" hangingPunct="1"/>
            <a:r>
              <a:rPr lang="en-US" b="1" smtClean="0">
                <a:latin typeface="Arial" charset="0"/>
                <a:cs typeface="Arial" charset="0"/>
              </a:rPr>
              <a:t>The evidence on job enrichment shows it reduces absenteeism and turnover costs and increases satisfaction, but not all programs are equally effective. </a:t>
            </a:r>
          </a:p>
          <a:p>
            <a:pPr eaLnBrk="1" hangingPunct="1"/>
            <a:r>
              <a:rPr lang="en-US" b="1" smtClean="0">
                <a:latin typeface="Arial" charset="0"/>
                <a:cs typeface="Arial" charset="0"/>
              </a:rPr>
              <a:t>Some recent evidence suggests job enrichment works best when it compensates for poor feedback and reward systems. </a:t>
            </a:r>
          </a:p>
          <a:p>
            <a:pPr eaLnBrk="1" hangingPunct="1"/>
            <a:r>
              <a:rPr lang="en-US" b="1" smtClean="0">
                <a:latin typeface="Arial" charset="0"/>
                <a:cs typeface="Arial" charset="0"/>
              </a:rPr>
              <a:t>Work design may also not affect everyone in the same way. </a:t>
            </a:r>
          </a:p>
          <a:p>
            <a:pPr eaLnBrk="1" hangingPunct="1"/>
            <a:endParaRPr lang="en-US" b="1" smtClean="0">
              <a:latin typeface="Arial" charset="0"/>
              <a:cs typeface="Arial" charset="0"/>
            </a:endParaRP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8-</a:t>
            </a:r>
            <a:fld id="{2B84FD76-CA4B-4EEA-A862-62BF638C7243}" type="slidenum">
              <a:rPr lang="en-US"/>
              <a:pPr>
                <a:defRPr/>
              </a:pPr>
              <a:t>9</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2</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1758</TotalTime>
  <Words>2054</Words>
  <Application>Microsoft Office PowerPoint</Application>
  <PresentationFormat>On-screen Show (4:3)</PresentationFormat>
  <Paragraphs>274</Paragraphs>
  <Slides>31</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Arial Narrow</vt:lpstr>
      <vt:lpstr>Calibri</vt:lpstr>
      <vt:lpstr>Perpetua Titling MT</vt:lpstr>
      <vt:lpstr>Office Theme</vt:lpstr>
      <vt:lpstr>Organizational Behavior 15th Ed</vt:lpstr>
      <vt:lpstr>Chapter 8 Learning Objectives</vt:lpstr>
      <vt:lpstr>Describe the job characteristics model and  evaluate the way it motivates by changing  the work environment</vt:lpstr>
      <vt:lpstr>Describe the job characteristics model and  evaluate the way it motivates by changing  the work environment</vt:lpstr>
      <vt:lpstr>Describe the job characteristics model and  evaluate the way it motivates by changing  the work environment</vt:lpstr>
      <vt:lpstr>Compare and contrast the main  ways jobs can be redesigned</vt:lpstr>
      <vt:lpstr>Compare and contrast the main  ways jobs can be redesigned</vt:lpstr>
      <vt:lpstr>Compare and contrast the main  ways jobs can be redesigned</vt:lpstr>
      <vt:lpstr>Compare and contrast the main  ways jobs can be redesigned</vt:lpstr>
      <vt:lpstr>Identify three alternative work arrangements  and show how they might motive employees</vt:lpstr>
      <vt:lpstr>Identify three alternative work arrangements  and show how they might motive employees</vt:lpstr>
      <vt:lpstr>Identify three alternative work arrangements  and show how they might motive employees</vt:lpstr>
      <vt:lpstr>Identify three alternative work arrangements  and show how they might motive employees</vt:lpstr>
      <vt:lpstr>Identify three alternative work arrangements  and show how they might motive employees</vt:lpstr>
      <vt:lpstr>Give examples of employee involvement  measures and show how they can  motivate employees</vt:lpstr>
      <vt:lpstr>Give examples of employee involvement  measures and show how they can  motivate employees</vt:lpstr>
      <vt:lpstr>Demonstrate how the different types  of variable-pay programs can increase  employee motivation</vt:lpstr>
      <vt:lpstr>Demonstrate how the different types  of variable-pay programs can increase  employee motivation</vt:lpstr>
      <vt:lpstr>Demonstrate how the different types  of variable-pay programs can increase  employee motivation</vt:lpstr>
      <vt:lpstr>Demonstrate how the different types  of variable-pay programs can increase  employee motivation</vt:lpstr>
      <vt:lpstr>Demonstrate how the different types  of variable-pay programs can increase  employee motivation</vt:lpstr>
      <vt:lpstr>Demonstrate how the different types  of variable-pay programs can increase  employee motivation</vt:lpstr>
      <vt:lpstr>Demonstrate how the different types  of variable-pay programs can increase  employee motivation</vt:lpstr>
      <vt:lpstr>Demonstrate how the different types  of variable-pay programs can increase  employee motivation</vt:lpstr>
      <vt:lpstr>Show how flexible benefits turn  benefits into motivators</vt:lpstr>
      <vt:lpstr>Show how flexible benefits turn  benefits into motivators</vt:lpstr>
      <vt:lpstr>Identify the motivational benefits  of intrinsic rewards</vt:lpstr>
      <vt:lpstr>Identify the motivational benefits  of intrinsic rewards</vt:lpstr>
      <vt:lpstr>Summary and Implications for Managers</vt:lpstr>
      <vt:lpstr>Summary and Implications for Managers</vt:lpstr>
      <vt:lpstr>PowerPoint Presentation</vt:lpstr>
    </vt:vector>
  </TitlesOfParts>
  <Company>UT Pan American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David Sturges</dc:creator>
  <cp:lastModifiedBy>IIM</cp:lastModifiedBy>
  <cp:revision>187</cp:revision>
  <dcterms:created xsi:type="dcterms:W3CDTF">2012-01-06T17:20:15Z</dcterms:created>
  <dcterms:modified xsi:type="dcterms:W3CDTF">2021-10-16T13:21:54Z</dcterms:modified>
</cp:coreProperties>
</file>