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1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5038" autoAdjust="0"/>
  </p:normalViewPr>
  <p:slideViewPr>
    <p:cSldViewPr snapToGrid="0" showGuides="1">
      <p:cViewPr varScale="1">
        <p:scale>
          <a:sx n="57" d="100"/>
          <a:sy n="57" d="100"/>
        </p:scale>
        <p:origin x="16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F9F1D-B8A1-4520-B7EE-6C01EC4E7724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6D082-68A8-49D9-A239-C6C3E6409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0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D082-68A8-49D9-A239-C6C3E64094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2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much</a:t>
            </a:r>
            <a:r>
              <a:rPr lang="en-IN" baseline="0" dirty="0" smtClean="0"/>
              <a:t> completed</a:t>
            </a:r>
          </a:p>
          <a:p>
            <a:r>
              <a:rPr lang="en-IN" baseline="0" dirty="0" smtClean="0"/>
              <a:t>Work to be carried out in next month</a:t>
            </a:r>
            <a:endParaRPr lang="en-IN" dirty="0" smtClean="0"/>
          </a:p>
          <a:p>
            <a:r>
              <a:rPr lang="en-IN" dirty="0" smtClean="0"/>
              <a:t>How does</a:t>
            </a:r>
            <a:r>
              <a:rPr lang="en-IN" baseline="0" dirty="0" smtClean="0"/>
              <a:t> this affect the society</a:t>
            </a:r>
          </a:p>
          <a:p>
            <a:r>
              <a:rPr lang="en-IN" baseline="0" dirty="0" smtClean="0"/>
              <a:t>	by knowing who are affected and how they are affected helps manage disaster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D082-68A8-49D9-A239-C6C3E640943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3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7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2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55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5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BFB3-B1F4-43F4-AC48-F5245F230845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E74528-1A6A-49DB-9B40-EE6337C1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098248"/>
            <a:ext cx="5826719" cy="1646302"/>
          </a:xfrm>
        </p:spPr>
        <p:txBody>
          <a:bodyPr/>
          <a:lstStyle/>
          <a:p>
            <a:pPr algn="l"/>
            <a:r>
              <a:rPr lang="en-IN" sz="4000" dirty="0" smtClean="0"/>
              <a:t>Disaster Management Using Crowdsourcing</a:t>
            </a:r>
            <a:endParaRPr lang="en-IN" sz="4000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130595" y="3125243"/>
            <a:ext cx="8534400" cy="3331029"/>
          </a:xfrm>
        </p:spPr>
        <p:txBody>
          <a:bodyPr/>
          <a:lstStyle/>
          <a:p>
            <a:pPr algn="l"/>
            <a:r>
              <a:rPr lang="en-US" dirty="0" smtClean="0"/>
              <a:t>Team Members:	Arpith	 		-1PE10CS018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Kumar Vishal		-1PE10CS047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Vinutha</a:t>
            </a:r>
            <a:r>
              <a:rPr lang="en-US" dirty="0" smtClean="0"/>
              <a:t> M V		-1PE10CS115</a:t>
            </a:r>
          </a:p>
          <a:p>
            <a:pPr algn="l"/>
            <a:r>
              <a:rPr lang="en-US" dirty="0" smtClean="0"/>
              <a:t>				</a:t>
            </a:r>
            <a:r>
              <a:rPr lang="en-US" dirty="0" err="1" smtClean="0"/>
              <a:t>Manigandan</a:t>
            </a:r>
            <a:r>
              <a:rPr lang="en-US" dirty="0" smtClean="0"/>
              <a:t> </a:t>
            </a:r>
            <a:r>
              <a:rPr lang="en-US" dirty="0"/>
              <a:t>C      </a:t>
            </a:r>
            <a:r>
              <a:rPr lang="en-US"/>
              <a:t>-</a:t>
            </a:r>
            <a:r>
              <a:rPr lang="en-US" smtClean="0"/>
              <a:t>1PE11CS408</a:t>
            </a:r>
            <a:endParaRPr lang="en-US" dirty="0" smtClean="0"/>
          </a:p>
          <a:p>
            <a:pPr algn="l"/>
            <a:r>
              <a:rPr lang="en-US" dirty="0" smtClean="0"/>
              <a:t>Guide :			Mrs. </a:t>
            </a:r>
            <a:r>
              <a:rPr lang="en-US" dirty="0" err="1" smtClean="0"/>
              <a:t>Bidisha</a:t>
            </a:r>
            <a:r>
              <a:rPr lang="en-US" dirty="0" smtClean="0"/>
              <a:t> Goswami</a:t>
            </a:r>
          </a:p>
          <a:p>
            <a:pPr algn="l"/>
            <a:r>
              <a:rPr lang="en-US" dirty="0" smtClean="0"/>
              <a:t>Batch No:		16</a:t>
            </a:r>
            <a:endParaRPr lang="en-US" dirty="0"/>
          </a:p>
        </p:txBody>
      </p:sp>
      <p:pic>
        <p:nvPicPr>
          <p:cNvPr id="4" name="Picture 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" y="6045902"/>
            <a:ext cx="646770" cy="75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6511" y="1478071"/>
            <a:ext cx="623080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System (Client Side)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6509" y="3622805"/>
            <a:ext cx="62308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6509" y="4849548"/>
            <a:ext cx="6230803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System (Command Staff)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28980" y="3792082"/>
            <a:ext cx="150252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Classifier</a:t>
            </a:r>
          </a:p>
          <a:p>
            <a:r>
              <a:rPr lang="en-IN" sz="1600" dirty="0" smtClean="0"/>
              <a:t>(Consolidator)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12471" y="3668658"/>
            <a:ext cx="1502528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Database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597" y="1930400"/>
            <a:ext cx="1038766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User</a:t>
            </a:r>
          </a:p>
          <a:p>
            <a:r>
              <a:rPr lang="en-IN" sz="1600" dirty="0" smtClean="0"/>
              <a:t>Interface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9597" y="2690301"/>
            <a:ext cx="1038766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4687" y="1930400"/>
            <a:ext cx="1251635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Data</a:t>
            </a:r>
          </a:p>
          <a:p>
            <a:r>
              <a:rPr lang="en-IN" sz="1600" dirty="0" smtClean="0"/>
              <a:t>Collection</a:t>
            </a:r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4246322" y="2217107"/>
            <a:ext cx="1194152" cy="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5452104" y="2238176"/>
            <a:ext cx="11631" cy="143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3" idx="1"/>
          </p:cNvCxnSpPr>
          <p:nvPr/>
        </p:nvCxnSpPr>
        <p:spPr>
          <a:xfrm>
            <a:off x="2148363" y="2222788"/>
            <a:ext cx="84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48363" y="2859578"/>
            <a:ext cx="3292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31508" y="3988958"/>
            <a:ext cx="1580963" cy="1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31509" y="3747114"/>
            <a:ext cx="1569331" cy="9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2471" y="5314377"/>
            <a:ext cx="1502528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Alert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00840" y="4131521"/>
            <a:ext cx="1502528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Servlet</a:t>
            </a:r>
          </a:p>
        </p:txBody>
      </p:sp>
      <p:cxnSp>
        <p:nvCxnSpPr>
          <p:cNvPr id="44" name="Straight Arrow Connector 43"/>
          <p:cNvCxnSpPr>
            <a:stCxn id="40" idx="2"/>
            <a:endCxn id="38" idx="0"/>
          </p:cNvCxnSpPr>
          <p:nvPr/>
        </p:nvCxnSpPr>
        <p:spPr>
          <a:xfrm>
            <a:off x="5452104" y="4470075"/>
            <a:ext cx="11631" cy="8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8980" y="5305870"/>
            <a:ext cx="150252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User</a:t>
            </a:r>
          </a:p>
          <a:p>
            <a:r>
              <a:rPr lang="en-IN" sz="1600" dirty="0" smtClean="0"/>
              <a:t>Interface</a:t>
            </a:r>
            <a:endParaRPr lang="en-IN" sz="1600" dirty="0"/>
          </a:p>
        </p:txBody>
      </p:sp>
      <p:cxnSp>
        <p:nvCxnSpPr>
          <p:cNvPr id="52" name="Straight Arrow Connector 51"/>
          <p:cNvCxnSpPr>
            <a:stCxn id="38" idx="1"/>
          </p:cNvCxnSpPr>
          <p:nvPr/>
        </p:nvCxnSpPr>
        <p:spPr>
          <a:xfrm flipH="1">
            <a:off x="3131508" y="5483654"/>
            <a:ext cx="158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40" idx="0"/>
          </p:cNvCxnSpPr>
          <p:nvPr/>
        </p:nvCxnSpPr>
        <p:spPr>
          <a:xfrm flipH="1">
            <a:off x="5452104" y="4007212"/>
            <a:ext cx="11631" cy="12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9028"/>
            <a:ext cx="6347714" cy="4599886"/>
          </a:xfrm>
        </p:spPr>
        <p:txBody>
          <a:bodyPr>
            <a:noAutofit/>
          </a:bodyPr>
          <a:lstStyle/>
          <a:p>
            <a:r>
              <a:rPr lang="en-IN" sz="2000" dirty="0" smtClean="0"/>
              <a:t>Client Side</a:t>
            </a:r>
          </a:p>
          <a:p>
            <a:pPr lvl="1"/>
            <a:r>
              <a:rPr lang="en-IN" sz="1800" dirty="0" smtClean="0"/>
              <a:t>User</a:t>
            </a:r>
          </a:p>
          <a:p>
            <a:pPr lvl="2"/>
            <a:r>
              <a:rPr lang="en-IN" sz="1600" dirty="0"/>
              <a:t>Report Incident</a:t>
            </a:r>
          </a:p>
          <a:p>
            <a:pPr lvl="3"/>
            <a:r>
              <a:rPr lang="en-IN" sz="1400" dirty="0"/>
              <a:t>Data</a:t>
            </a:r>
          </a:p>
          <a:p>
            <a:pPr lvl="3"/>
            <a:r>
              <a:rPr lang="en-IN" sz="1400" dirty="0"/>
              <a:t>SMS</a:t>
            </a:r>
          </a:p>
          <a:p>
            <a:pPr lvl="2"/>
            <a:r>
              <a:rPr lang="en-IN" sz="1600" dirty="0"/>
              <a:t>Get Alerts pertaining to an incident</a:t>
            </a:r>
          </a:p>
          <a:p>
            <a:pPr lvl="1"/>
            <a:r>
              <a:rPr lang="en-IN" sz="1800" dirty="0" smtClean="0"/>
              <a:t>Command Staff</a:t>
            </a:r>
          </a:p>
          <a:p>
            <a:pPr lvl="2"/>
            <a:r>
              <a:rPr lang="en-IN" sz="1600" dirty="0" smtClean="0"/>
              <a:t>Alert</a:t>
            </a:r>
          </a:p>
          <a:p>
            <a:pPr lvl="2"/>
            <a:r>
              <a:rPr lang="en-IN" sz="1600" dirty="0" smtClean="0"/>
              <a:t>Display Reports</a:t>
            </a:r>
          </a:p>
          <a:p>
            <a:r>
              <a:rPr lang="en-IN" sz="2000" dirty="0" smtClean="0"/>
              <a:t>Server Side</a:t>
            </a:r>
          </a:p>
          <a:p>
            <a:pPr lvl="1"/>
            <a:r>
              <a:rPr lang="en-IN" sz="1800" dirty="0" smtClean="0"/>
              <a:t>Database</a:t>
            </a:r>
          </a:p>
          <a:p>
            <a:pPr lvl="1"/>
            <a:r>
              <a:rPr lang="en-IN" sz="1800" dirty="0" smtClean="0"/>
              <a:t>Classification/Consolidation</a:t>
            </a:r>
          </a:p>
          <a:p>
            <a:pPr lvl="1"/>
            <a:endParaRPr lang="en-IN" sz="1800" dirty="0" smtClean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93" y="1356852"/>
            <a:ext cx="2579190" cy="429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3" y="1356852"/>
            <a:ext cx="2579190" cy="429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3" y="1356852"/>
            <a:ext cx="2581159" cy="4301932"/>
          </a:xfrm>
          <a:prstGeom prst="rect">
            <a:avLst/>
          </a:prstGeom>
        </p:spPr>
      </p:pic>
      <p:pic>
        <p:nvPicPr>
          <p:cNvPr id="6" name="Picture 5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7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971905"/>
            <a:ext cx="7772400" cy="1320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Work to be carried out in next month</a:t>
            </a:r>
            <a:endParaRPr lang="en-IN" sz="3200" dirty="0"/>
          </a:p>
        </p:txBody>
      </p:sp>
      <p:pic>
        <p:nvPicPr>
          <p:cNvPr id="3" name="Picture 2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this effect the society?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Makes use of time and other resources more sensibly.</a:t>
            </a:r>
          </a:p>
          <a:p>
            <a:r>
              <a:rPr lang="en-IN" dirty="0"/>
              <a:t>Has far reaching impacts to resilience of vulnerable groups.</a:t>
            </a:r>
          </a:p>
          <a:p>
            <a:r>
              <a:rPr lang="en-IN" dirty="0"/>
              <a:t>Catalyst and reinforcement for current and future projects.</a:t>
            </a:r>
          </a:p>
          <a:p>
            <a:r>
              <a:rPr lang="en-IN" dirty="0"/>
              <a:t>Environmental awareness.</a:t>
            </a:r>
          </a:p>
          <a:p>
            <a:r>
              <a:rPr lang="en-IN" dirty="0"/>
              <a:t>Brings together a wide range of stakeholders.</a:t>
            </a:r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746" y="3080658"/>
            <a:ext cx="2444507" cy="1320800"/>
          </a:xfrm>
          <a:solidFill>
            <a:srgbClr val="000000"/>
          </a:solidFill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5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838" y="2889337"/>
            <a:ext cx="5302686" cy="1320800"/>
          </a:xfrm>
        </p:spPr>
        <p:txBody>
          <a:bodyPr/>
          <a:lstStyle/>
          <a:p>
            <a:r>
              <a:rPr lang="en-IN" dirty="0" smtClean="0"/>
              <a:t>What is Crowdsourcing?</a:t>
            </a:r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Crowdsourcing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Crowdsourcing </a:t>
            </a:r>
            <a:r>
              <a:rPr lang="en-IN" dirty="0"/>
              <a:t>is the practice of obtaining needed services, ideas, or content by soliciting contributions from a large group of people, and especially from an online community, rather than from traditional employees or suppliers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contributor </a:t>
            </a:r>
            <a:r>
              <a:rPr lang="en-US" dirty="0" smtClean="0"/>
              <a:t>by their </a:t>
            </a:r>
            <a:r>
              <a:rPr lang="en-US" dirty="0"/>
              <a:t>own </a:t>
            </a:r>
            <a:r>
              <a:rPr lang="en-US" dirty="0" smtClean="0"/>
              <a:t>initiative, </a:t>
            </a:r>
            <a:r>
              <a:rPr lang="en-US" dirty="0"/>
              <a:t>adds a small </a:t>
            </a:r>
            <a:r>
              <a:rPr lang="en-US" dirty="0" smtClean="0"/>
              <a:t>portion of data for the </a:t>
            </a:r>
            <a:r>
              <a:rPr lang="en-US" dirty="0"/>
              <a:t>greater result.</a:t>
            </a:r>
            <a:endParaRPr lang="en-IN" dirty="0"/>
          </a:p>
        </p:txBody>
      </p:sp>
      <p:pic>
        <p:nvPicPr>
          <p:cNvPr id="5" name="Picture 4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Disaster Management using Crowdsourcing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we plan to use crowdsourcing for the </a:t>
            </a:r>
            <a:r>
              <a:rPr lang="en-US" dirty="0"/>
              <a:t>production of volunteer-produced information before, during and after a disaster takes place. </a:t>
            </a:r>
            <a:endParaRPr lang="en-US" dirty="0" smtClean="0"/>
          </a:p>
          <a:p>
            <a:r>
              <a:rPr lang="en-US" b="1" u="sng" dirty="0"/>
              <a:t>During a disaster, information is at a </a:t>
            </a:r>
            <a:r>
              <a:rPr lang="en-US" b="1" u="sng" dirty="0" smtClean="0"/>
              <a:t>premium.</a:t>
            </a:r>
          </a:p>
          <a:p>
            <a:endParaRPr lang="en-IN" b="1" u="sng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9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Disaster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an urgent need to know which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reas that are affected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they are </a:t>
            </a:r>
            <a:r>
              <a:rPr lang="en-US" dirty="0" smtClean="0"/>
              <a:t>affected</a:t>
            </a:r>
          </a:p>
          <a:p>
            <a:r>
              <a:rPr lang="en-US" dirty="0" smtClean="0"/>
              <a:t>What are the </a:t>
            </a:r>
            <a:r>
              <a:rPr lang="en-US" dirty="0"/>
              <a:t>priority </a:t>
            </a:r>
            <a:r>
              <a:rPr lang="en-US" dirty="0" smtClean="0"/>
              <a:t>of those incidents (in that area)</a:t>
            </a:r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Disaster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surveillance sensors used by a disaster warning and response system cannot provide adequate data for situation assessment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Crowdsourcing is an effective solution</a:t>
            </a:r>
          </a:p>
          <a:p>
            <a:r>
              <a:rPr lang="en-US" dirty="0" smtClean="0"/>
              <a:t>People </a:t>
            </a:r>
            <a:r>
              <a:rPr lang="en-US" dirty="0"/>
              <a:t>armed with wireless devices and social network services can be used as mobile human </a:t>
            </a:r>
            <a:r>
              <a:rPr lang="en-US" dirty="0" smtClean="0"/>
              <a:t>sensors.</a:t>
            </a:r>
          </a:p>
          <a:p>
            <a:r>
              <a:rPr lang="en-US" dirty="0" smtClean="0"/>
              <a:t>Eye-witness </a:t>
            </a:r>
            <a:r>
              <a:rPr lang="en-US" dirty="0"/>
              <a:t>reports from them can complement data from in-situ physical sensors and provide the system with more extensive and detailed sensor coverage. </a:t>
            </a:r>
            <a:endParaRPr lang="en-IN" dirty="0"/>
          </a:p>
        </p:txBody>
      </p:sp>
      <p:pic>
        <p:nvPicPr>
          <p:cNvPr id="4" name="Picture 3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2" y="506608"/>
            <a:ext cx="1519826" cy="1519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7338" y="1813157"/>
            <a:ext cx="182764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Data          SMS</a:t>
            </a:r>
          </a:p>
          <a:p>
            <a:endParaRPr lang="en-IN" sz="1400" dirty="0" smtClean="0"/>
          </a:p>
          <a:p>
            <a:r>
              <a:rPr lang="en-IN" sz="1400" dirty="0"/>
              <a:t>Incident </a:t>
            </a:r>
            <a:r>
              <a:rPr lang="en-IN" sz="1400" dirty="0" smtClean="0"/>
              <a:t>report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93134" y="5648246"/>
            <a:ext cx="3386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Alert command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Areas that are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How they are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Priority</a:t>
            </a:r>
            <a:endParaRPr lang="en-IN" sz="1200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95" y="612757"/>
            <a:ext cx="457940" cy="1046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586" y="2564157"/>
            <a:ext cx="1376146" cy="18610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6" y="3096242"/>
            <a:ext cx="771118" cy="890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586" y="517132"/>
            <a:ext cx="684573" cy="12379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061051" y="3281299"/>
            <a:ext cx="68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90109" y="3661437"/>
            <a:ext cx="641875" cy="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2342368" y="1266521"/>
            <a:ext cx="1987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4988873" y="1755103"/>
            <a:ext cx="342286" cy="106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5331159" y="1659477"/>
            <a:ext cx="492506" cy="116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3558" y="3906395"/>
            <a:ext cx="8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Server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4767193"/>
            <a:ext cx="2587397" cy="194249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8" idx="2"/>
          </p:cNvCxnSpPr>
          <p:nvPr/>
        </p:nvCxnSpPr>
        <p:spPr>
          <a:xfrm>
            <a:off x="5361471" y="4275727"/>
            <a:ext cx="16072" cy="57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69" y="470741"/>
            <a:ext cx="6347713" cy="1320800"/>
          </a:xfrm>
        </p:spPr>
        <p:txBody>
          <a:bodyPr/>
          <a:lstStyle/>
          <a:p>
            <a:r>
              <a:rPr lang="en-IN" dirty="0" smtClean="0"/>
              <a:t>Use case Diagram 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20711" y="4638132"/>
            <a:ext cx="2525485" cy="914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520712" y="3284266"/>
            <a:ext cx="2525485" cy="914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520712" y="1930400"/>
            <a:ext cx="2525485" cy="914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0858" y="1920737"/>
            <a:ext cx="377372" cy="1338490"/>
            <a:chOff x="965201" y="1856136"/>
            <a:chExt cx="377372" cy="1338490"/>
          </a:xfrm>
        </p:grpSpPr>
        <p:sp>
          <p:nvSpPr>
            <p:cNvPr id="12" name="Oval 11"/>
            <p:cNvSpPr/>
            <p:nvPr/>
          </p:nvSpPr>
          <p:spPr>
            <a:xfrm>
              <a:off x="965201" y="1856136"/>
              <a:ext cx="377372" cy="348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>
              <a:off x="1153887" y="2204479"/>
              <a:ext cx="0" cy="696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5201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53887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65201" y="2872136"/>
              <a:ext cx="188686" cy="322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53887" y="2901165"/>
              <a:ext cx="94343" cy="293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70858" y="4198944"/>
            <a:ext cx="377372" cy="1338490"/>
            <a:chOff x="965201" y="1856136"/>
            <a:chExt cx="377372" cy="1338490"/>
          </a:xfrm>
        </p:grpSpPr>
        <p:sp>
          <p:nvSpPr>
            <p:cNvPr id="19" name="Oval 18"/>
            <p:cNvSpPr/>
            <p:nvPr/>
          </p:nvSpPr>
          <p:spPr>
            <a:xfrm>
              <a:off x="965201" y="1856136"/>
              <a:ext cx="377372" cy="348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>
              <a:off x="1153887" y="2204479"/>
              <a:ext cx="0" cy="696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65201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53887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65201" y="2872136"/>
              <a:ext cx="188686" cy="322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53887" y="2901165"/>
              <a:ext cx="94343" cy="293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393146" y="2911384"/>
            <a:ext cx="377372" cy="1338490"/>
            <a:chOff x="965201" y="1856136"/>
            <a:chExt cx="377372" cy="1338490"/>
          </a:xfrm>
        </p:grpSpPr>
        <p:sp>
          <p:nvSpPr>
            <p:cNvPr id="26" name="Oval 25"/>
            <p:cNvSpPr/>
            <p:nvPr/>
          </p:nvSpPr>
          <p:spPr>
            <a:xfrm>
              <a:off x="965201" y="1856136"/>
              <a:ext cx="377372" cy="348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>
              <a:off x="1153887" y="2204479"/>
              <a:ext cx="0" cy="696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65201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53887" y="2407679"/>
              <a:ext cx="188686" cy="130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965201" y="2872136"/>
              <a:ext cx="188686" cy="322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53887" y="2901165"/>
              <a:ext cx="94343" cy="293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7742" y="1534889"/>
            <a:ext cx="8635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User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3827" y="3836086"/>
            <a:ext cx="18914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Command Staff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50032" y="2475746"/>
            <a:ext cx="863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20712" y="2201277"/>
            <a:ext cx="2525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Report Incident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2520710" y="4874641"/>
            <a:ext cx="25254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Information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520711" y="3520775"/>
            <a:ext cx="2525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Consolidate </a:t>
            </a:r>
            <a:endParaRPr lang="en-IN" dirty="0"/>
          </a:p>
        </p:txBody>
      </p:sp>
      <p:cxnSp>
        <p:nvCxnSpPr>
          <p:cNvPr id="40" name="Straight Arrow Connector 39"/>
          <p:cNvCxnSpPr>
            <a:endCxn id="10" idx="2"/>
          </p:cNvCxnSpPr>
          <p:nvPr/>
        </p:nvCxnSpPr>
        <p:spPr>
          <a:xfrm flipV="1">
            <a:off x="1059542" y="2387739"/>
            <a:ext cx="1461170" cy="1003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3"/>
          </p:cNvCxnSpPr>
          <p:nvPr/>
        </p:nvCxnSpPr>
        <p:spPr>
          <a:xfrm flipH="1" flipV="1">
            <a:off x="5046196" y="2385943"/>
            <a:ext cx="1535635" cy="10769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6"/>
          </p:cNvCxnSpPr>
          <p:nvPr/>
        </p:nvCxnSpPr>
        <p:spPr>
          <a:xfrm flipH="1">
            <a:off x="5046197" y="3462927"/>
            <a:ext cx="1535634" cy="2786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6"/>
          </p:cNvCxnSpPr>
          <p:nvPr/>
        </p:nvCxnSpPr>
        <p:spPr>
          <a:xfrm flipH="1">
            <a:off x="5046196" y="3462927"/>
            <a:ext cx="1535635" cy="163254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2"/>
          </p:cNvCxnSpPr>
          <p:nvPr/>
        </p:nvCxnSpPr>
        <p:spPr>
          <a:xfrm>
            <a:off x="1059542" y="4815801"/>
            <a:ext cx="1461169" cy="2796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2147" y="1483217"/>
            <a:ext cx="3192087" cy="451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 descr="https://encrypted-tbn2.gstatic.com/images?q=tbn:ANd9GcTD7wibofLYoOUaGLws7f7yyNpF0MkYKogMTuRprRYAHpjQWz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2" y="0"/>
            <a:ext cx="973394" cy="1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837" y="990100"/>
            <a:ext cx="1460703" cy="613231"/>
            <a:chOff x="1345127" y="839788"/>
            <a:chExt cx="1480914" cy="890133"/>
          </a:xfrm>
        </p:grpSpPr>
        <p:sp>
          <p:nvSpPr>
            <p:cNvPr id="4" name="Rectangle 3"/>
            <p:cNvSpPr/>
            <p:nvPr/>
          </p:nvSpPr>
          <p:spPr>
            <a:xfrm>
              <a:off x="1345127" y="839788"/>
              <a:ext cx="1480914" cy="89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6066" y="1100189"/>
              <a:ext cx="7390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IN" dirty="0" smtClean="0"/>
                <a:t>:User</a:t>
              </a:r>
              <a:endParaRPr lang="en-IN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38578" y="988285"/>
            <a:ext cx="1460703" cy="613231"/>
            <a:chOff x="1345127" y="839788"/>
            <a:chExt cx="1480914" cy="890133"/>
          </a:xfrm>
        </p:grpSpPr>
        <p:sp>
          <p:nvSpPr>
            <p:cNvPr id="8" name="Rectangle 7"/>
            <p:cNvSpPr/>
            <p:nvPr/>
          </p:nvSpPr>
          <p:spPr>
            <a:xfrm>
              <a:off x="1345127" y="839788"/>
              <a:ext cx="1480914" cy="89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5127" y="1020899"/>
              <a:ext cx="1480914" cy="536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IN" dirty="0" smtClean="0"/>
                <a:t>:System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34320" y="988285"/>
            <a:ext cx="1460703" cy="613231"/>
            <a:chOff x="1345127" y="839788"/>
            <a:chExt cx="1480914" cy="890133"/>
          </a:xfrm>
        </p:grpSpPr>
        <p:sp>
          <p:nvSpPr>
            <p:cNvPr id="11" name="Rectangle 10"/>
            <p:cNvSpPr/>
            <p:nvPr/>
          </p:nvSpPr>
          <p:spPr>
            <a:xfrm>
              <a:off x="1345127" y="839788"/>
              <a:ext cx="1480914" cy="89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8288" y="1016804"/>
              <a:ext cx="1206029" cy="536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IN" dirty="0" smtClean="0"/>
                <a:t>:Server</a:t>
              </a:r>
              <a:endParaRPr lang="en-I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30059" y="988285"/>
            <a:ext cx="1460706" cy="613231"/>
            <a:chOff x="1345124" y="839788"/>
            <a:chExt cx="1480917" cy="890133"/>
          </a:xfrm>
        </p:grpSpPr>
        <p:sp>
          <p:nvSpPr>
            <p:cNvPr id="14" name="Rectangle 13"/>
            <p:cNvSpPr/>
            <p:nvPr/>
          </p:nvSpPr>
          <p:spPr>
            <a:xfrm>
              <a:off x="1345127" y="839788"/>
              <a:ext cx="1480914" cy="89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5124" y="1017462"/>
              <a:ext cx="1480916" cy="536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IN" dirty="0" smtClean="0"/>
                <a:t>:Command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03848" y="1601516"/>
            <a:ext cx="138680" cy="454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283657" y="1601516"/>
            <a:ext cx="170543" cy="456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679399" y="1601516"/>
            <a:ext cx="170543" cy="456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075141" y="1601516"/>
            <a:ext cx="170543" cy="456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42528" y="2091847"/>
            <a:ext cx="2225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058457" y="2668043"/>
            <a:ext cx="2225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42528" y="3233803"/>
            <a:ext cx="2225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54200" y="3471798"/>
            <a:ext cx="2225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5849942" y="3471798"/>
            <a:ext cx="300337" cy="12533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49942" y="4725171"/>
            <a:ext cx="2225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42528" y="4725171"/>
            <a:ext cx="463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042528" y="5473874"/>
            <a:ext cx="7032613" cy="2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2686" y="1785861"/>
            <a:ext cx="72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600" dirty="0" smtClean="0"/>
              <a:t>Start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05104" y="2343753"/>
            <a:ext cx="19319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600" dirty="0" smtClean="0"/>
              <a:t>Give report Form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197139" y="2938994"/>
            <a:ext cx="19319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Fill report and submit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61020" y="3161200"/>
            <a:ext cx="19319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Send data to server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64670" y="3943493"/>
            <a:ext cx="19319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Consolidate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1020" y="4428433"/>
            <a:ext cx="19319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Alert User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07091" y="4428433"/>
            <a:ext cx="19319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1400" dirty="0" smtClean="0"/>
              <a:t>Alert Command Staff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600846" y="5212264"/>
            <a:ext cx="19319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1400" dirty="0" smtClean="0"/>
              <a:t>Command Staff responds to alerts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73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388</Words>
  <Application>Microsoft Office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Disaster Management Using Crowdsourcing</vt:lpstr>
      <vt:lpstr>What is Crowdsourcing?</vt:lpstr>
      <vt:lpstr>Crowdsourcing</vt:lpstr>
      <vt:lpstr>Disaster Management using Crowdsourcing</vt:lpstr>
      <vt:lpstr>Disaster Management</vt:lpstr>
      <vt:lpstr>Disaster Management</vt:lpstr>
      <vt:lpstr>PowerPoint Presentation</vt:lpstr>
      <vt:lpstr>Use case Diagram </vt:lpstr>
      <vt:lpstr>PowerPoint Presentation</vt:lpstr>
      <vt:lpstr>Architecture Diagram</vt:lpstr>
      <vt:lpstr>Modules</vt:lpstr>
      <vt:lpstr>PowerPoint Presentation</vt:lpstr>
      <vt:lpstr>PowerPoint Presentation</vt:lpstr>
      <vt:lpstr>PowerPoint Presentation</vt:lpstr>
      <vt:lpstr>Work to be carried out in next month</vt:lpstr>
      <vt:lpstr>How does this effect the society?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Arpith K Sharma</dc:creator>
  <cp:lastModifiedBy>Arpith K Sharma</cp:lastModifiedBy>
  <cp:revision>49</cp:revision>
  <dcterms:created xsi:type="dcterms:W3CDTF">2014-03-02T11:50:28Z</dcterms:created>
  <dcterms:modified xsi:type="dcterms:W3CDTF">2014-04-22T09:49:05Z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