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9923" y="876300"/>
            <a:ext cx="1731645" cy="577850"/>
          </a:xfrm>
          <a:custGeom>
            <a:avLst/>
            <a:gdLst/>
            <a:ahLst/>
            <a:cxnLst/>
            <a:rect l="l" t="t" r="r" b="b"/>
            <a:pathLst>
              <a:path w="1731645" h="577850">
                <a:moveTo>
                  <a:pt x="561340" y="0"/>
                </a:moveTo>
                <a:lnTo>
                  <a:pt x="0" y="577596"/>
                </a:lnTo>
                <a:lnTo>
                  <a:pt x="1731264" y="577596"/>
                </a:lnTo>
                <a:lnTo>
                  <a:pt x="561340" y="0"/>
                </a:lnTo>
                <a:close/>
              </a:path>
            </a:pathLst>
          </a:custGeom>
          <a:solidFill>
            <a:srgbClr val="352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39855" cy="6858000"/>
          </a:xfrm>
          <a:custGeom>
            <a:avLst/>
            <a:gdLst/>
            <a:ahLst/>
            <a:cxnLst/>
            <a:rect l="l" t="t" r="r" b="b"/>
            <a:pathLst>
              <a:path w="11539855" h="6858000">
                <a:moveTo>
                  <a:pt x="11539715" y="0"/>
                </a:moveTo>
                <a:lnTo>
                  <a:pt x="4700016" y="0"/>
                </a:lnTo>
                <a:lnTo>
                  <a:pt x="4690872" y="0"/>
                </a:lnTo>
                <a:lnTo>
                  <a:pt x="0" y="0"/>
                </a:lnTo>
                <a:lnTo>
                  <a:pt x="0" y="6858000"/>
                </a:lnTo>
                <a:lnTo>
                  <a:pt x="4700016" y="6858000"/>
                </a:lnTo>
                <a:lnTo>
                  <a:pt x="4700016" y="6839712"/>
                </a:lnTo>
                <a:lnTo>
                  <a:pt x="115397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453895"/>
            <a:ext cx="11797665" cy="3950335"/>
          </a:xfrm>
          <a:custGeom>
            <a:avLst/>
            <a:gdLst/>
            <a:ahLst/>
            <a:cxnLst/>
            <a:rect l="l" t="t" r="r" b="b"/>
            <a:pathLst>
              <a:path w="11797665" h="3950335">
                <a:moveTo>
                  <a:pt x="11797284" y="0"/>
                </a:moveTo>
                <a:lnTo>
                  <a:pt x="7851648" y="0"/>
                </a:lnTo>
                <a:lnTo>
                  <a:pt x="7847076" y="0"/>
                </a:lnTo>
                <a:lnTo>
                  <a:pt x="0" y="0"/>
                </a:lnTo>
                <a:lnTo>
                  <a:pt x="0" y="3950208"/>
                </a:lnTo>
                <a:lnTo>
                  <a:pt x="7847076" y="3950208"/>
                </a:lnTo>
                <a:lnTo>
                  <a:pt x="7851648" y="3950208"/>
                </a:lnTo>
                <a:lnTo>
                  <a:pt x="7851648" y="3945636"/>
                </a:lnTo>
                <a:lnTo>
                  <a:pt x="11797284" y="0"/>
                </a:lnTo>
                <a:close/>
              </a:path>
            </a:pathLst>
          </a:custGeom>
          <a:solidFill>
            <a:srgbClr val="22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659" y="5701284"/>
            <a:ext cx="7290054" cy="58140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1" y="0"/>
            <a:ext cx="4841748" cy="12192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5107" y="6155434"/>
            <a:ext cx="2807207" cy="6918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722745" cy="805180"/>
          </a:xfrm>
          <a:custGeom>
            <a:avLst/>
            <a:gdLst/>
            <a:ahLst/>
            <a:cxnLst/>
            <a:rect l="l" t="t" r="r" b="b"/>
            <a:pathLst>
              <a:path w="6722745" h="805180">
                <a:moveTo>
                  <a:pt x="6722516" y="0"/>
                </a:moveTo>
                <a:lnTo>
                  <a:pt x="5413248" y="0"/>
                </a:lnTo>
                <a:lnTo>
                  <a:pt x="5408676" y="0"/>
                </a:lnTo>
                <a:lnTo>
                  <a:pt x="0" y="0"/>
                </a:lnTo>
                <a:lnTo>
                  <a:pt x="0" y="804672"/>
                </a:lnTo>
                <a:lnTo>
                  <a:pt x="5408676" y="804672"/>
                </a:lnTo>
                <a:lnTo>
                  <a:pt x="5413248" y="804672"/>
                </a:lnTo>
                <a:lnTo>
                  <a:pt x="5413248" y="801878"/>
                </a:lnTo>
                <a:lnTo>
                  <a:pt x="67225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034530" cy="655320"/>
          </a:xfrm>
          <a:custGeom>
            <a:avLst/>
            <a:gdLst/>
            <a:ahLst/>
            <a:cxnLst/>
            <a:rect l="l" t="t" r="r" b="b"/>
            <a:pathLst>
              <a:path w="7034530" h="655320">
                <a:moveTo>
                  <a:pt x="7034022" y="0"/>
                </a:moveTo>
                <a:lnTo>
                  <a:pt x="6280404" y="0"/>
                </a:lnTo>
                <a:lnTo>
                  <a:pt x="6269736" y="0"/>
                </a:lnTo>
                <a:lnTo>
                  <a:pt x="0" y="0"/>
                </a:lnTo>
                <a:lnTo>
                  <a:pt x="0" y="655320"/>
                </a:lnTo>
                <a:lnTo>
                  <a:pt x="6269736" y="655320"/>
                </a:lnTo>
                <a:lnTo>
                  <a:pt x="6280404" y="655320"/>
                </a:lnTo>
                <a:lnTo>
                  <a:pt x="6280404" y="646176"/>
                </a:lnTo>
                <a:lnTo>
                  <a:pt x="7034022" y="0"/>
                </a:lnTo>
                <a:close/>
              </a:path>
            </a:pathLst>
          </a:custGeom>
          <a:solidFill>
            <a:srgbClr val="22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74708" y="6225540"/>
            <a:ext cx="2717800" cy="634365"/>
          </a:xfrm>
          <a:custGeom>
            <a:avLst/>
            <a:gdLst/>
            <a:ahLst/>
            <a:cxnLst/>
            <a:rect l="l" t="t" r="r" b="b"/>
            <a:pathLst>
              <a:path w="2717800" h="634365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2171"/>
                </a:lnTo>
                <a:lnTo>
                  <a:pt x="0" y="633984"/>
                </a:lnTo>
                <a:lnTo>
                  <a:pt x="894588" y="633984"/>
                </a:lnTo>
                <a:lnTo>
                  <a:pt x="894588" y="632460"/>
                </a:lnTo>
                <a:lnTo>
                  <a:pt x="2717279" y="632460"/>
                </a:lnTo>
                <a:lnTo>
                  <a:pt x="27172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70505" y="6457188"/>
            <a:ext cx="2921635" cy="401320"/>
          </a:xfrm>
          <a:custGeom>
            <a:avLst/>
            <a:gdLst/>
            <a:ahLst/>
            <a:cxnLst/>
            <a:rect l="l" t="t" r="r" b="b"/>
            <a:pathLst>
              <a:path w="2921634" h="401320">
                <a:moveTo>
                  <a:pt x="2921495" y="0"/>
                </a:moveTo>
                <a:lnTo>
                  <a:pt x="402323" y="0"/>
                </a:lnTo>
                <a:lnTo>
                  <a:pt x="393179" y="0"/>
                </a:lnTo>
                <a:lnTo>
                  <a:pt x="393179" y="9118"/>
                </a:lnTo>
                <a:lnTo>
                  <a:pt x="0" y="400812"/>
                </a:lnTo>
                <a:lnTo>
                  <a:pt x="393179" y="400812"/>
                </a:lnTo>
                <a:lnTo>
                  <a:pt x="402323" y="400812"/>
                </a:lnTo>
                <a:lnTo>
                  <a:pt x="2921495" y="400812"/>
                </a:lnTo>
                <a:lnTo>
                  <a:pt x="2921495" y="0"/>
                </a:lnTo>
                <a:close/>
              </a:path>
            </a:pathLst>
          </a:custGeom>
          <a:solidFill>
            <a:srgbClr val="228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3621" y="215193"/>
            <a:ext cx="2340708" cy="4033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08749" y="154966"/>
            <a:ext cx="2298942" cy="503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7640" y="2424125"/>
            <a:ext cx="26967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7657" y="6520799"/>
            <a:ext cx="317500" cy="30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ts val="22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styantra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mailto:praveen.d@testyantra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36" y="2700604"/>
            <a:ext cx="39401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695" dirty="0">
                <a:solidFill>
                  <a:srgbClr val="FFFFFF"/>
                </a:solidFill>
                <a:latin typeface="Roboto"/>
                <a:cs typeface="Roboto"/>
              </a:rPr>
              <a:t>MongoDB</a:t>
            </a:r>
            <a:endParaRPr sz="8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2493" y="6520799"/>
            <a:ext cx="14605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5"/>
              </a:lnSpc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0</a:t>
            </a:r>
            <a:endParaRPr sz="185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170" dirty="0">
                <a:solidFill>
                  <a:srgbClr val="FFFFFF"/>
                </a:solidFill>
                <a:latin typeface="Roboto"/>
                <a:cs typeface="Roboto"/>
              </a:rPr>
              <a:t>_id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55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3700" b="0" spc="-150" dirty="0">
                <a:solidFill>
                  <a:srgbClr val="FFFFFF"/>
                </a:solidFill>
                <a:latin typeface="Roboto"/>
                <a:cs typeface="Roboto"/>
              </a:rPr>
              <a:t>ield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71580" cy="246443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125" dirty="0">
                <a:latin typeface="Roboto"/>
                <a:cs typeface="Roboto"/>
              </a:rPr>
              <a:t>v</a:t>
            </a:r>
            <a:r>
              <a:rPr sz="2100" spc="-120" dirty="0">
                <a:latin typeface="Roboto"/>
                <a:cs typeface="Roboto"/>
              </a:rPr>
              <a:t>er</a:t>
            </a:r>
            <a:r>
              <a:rPr sz="2100" spc="-130" dirty="0">
                <a:latin typeface="Roboto"/>
                <a:cs typeface="Roboto"/>
              </a:rPr>
              <a:t>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ocument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70" dirty="0">
                <a:latin typeface="Roboto"/>
                <a:cs typeface="Roboto"/>
              </a:rPr>
              <a:t>mongoD</a:t>
            </a:r>
            <a:r>
              <a:rPr sz="2100" spc="-165" dirty="0">
                <a:latin typeface="Roboto"/>
                <a:cs typeface="Roboto"/>
              </a:rPr>
              <a:t>B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will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ke</a:t>
            </a:r>
            <a:r>
              <a:rPr sz="2100" spc="-125" dirty="0">
                <a:latin typeface="Roboto"/>
                <a:cs typeface="Roboto"/>
              </a:rPr>
              <a:t>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“</a:t>
            </a:r>
            <a:r>
              <a:rPr sz="2100" spc="-110" dirty="0">
                <a:latin typeface="Roboto"/>
                <a:cs typeface="Roboto"/>
              </a:rPr>
              <a:t>_</a:t>
            </a:r>
            <a:r>
              <a:rPr sz="2100" spc="-85" dirty="0">
                <a:latin typeface="Roboto"/>
                <a:cs typeface="Roboto"/>
              </a:rPr>
              <a:t>id”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95" dirty="0">
                <a:latin typeface="Roboto"/>
                <a:cs typeface="Roboto"/>
              </a:rPr>
              <a:t>B</a:t>
            </a:r>
            <a:r>
              <a:rPr sz="2100" spc="-150" dirty="0">
                <a:latin typeface="Roboto"/>
                <a:cs typeface="Roboto"/>
              </a:rPr>
              <a:t>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95" dirty="0">
                <a:latin typeface="Roboto"/>
                <a:cs typeface="Roboto"/>
              </a:rPr>
              <a:t>faul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35" dirty="0">
                <a:latin typeface="Roboto"/>
                <a:cs typeface="Roboto"/>
              </a:rPr>
              <a:t>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o</a:t>
            </a:r>
            <a:r>
              <a:rPr sz="2100" spc="-55" dirty="0">
                <a:latin typeface="Roboto"/>
                <a:cs typeface="Roboto"/>
              </a:rPr>
              <a:t>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“</a:t>
            </a:r>
            <a:r>
              <a:rPr sz="2100" spc="-110" dirty="0">
                <a:latin typeface="Roboto"/>
                <a:cs typeface="Roboto"/>
              </a:rPr>
              <a:t>_</a:t>
            </a:r>
            <a:r>
              <a:rPr sz="2100" spc="-85" dirty="0">
                <a:latin typeface="Roboto"/>
                <a:cs typeface="Roboto"/>
              </a:rPr>
              <a:t>id”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ke</a:t>
            </a:r>
            <a:r>
              <a:rPr sz="2100" spc="-125" dirty="0">
                <a:latin typeface="Roboto"/>
                <a:cs typeface="Roboto"/>
              </a:rPr>
              <a:t>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Object</a:t>
            </a:r>
            <a:r>
              <a:rPr sz="2100" spc="-60" dirty="0">
                <a:latin typeface="Roboto"/>
                <a:cs typeface="Roboto"/>
              </a:rPr>
              <a:t>I</a:t>
            </a:r>
            <a:r>
              <a:rPr sz="2100" spc="-120" dirty="0">
                <a:latin typeface="Roboto"/>
                <a:cs typeface="Roboto"/>
              </a:rPr>
              <a:t>d(unique</a:t>
            </a:r>
            <a:r>
              <a:rPr sz="2100" spc="-80" dirty="0">
                <a:latin typeface="Roboto"/>
                <a:cs typeface="Roboto"/>
              </a:rPr>
              <a:t> I</a:t>
            </a:r>
            <a:r>
              <a:rPr sz="2100" spc="-185" dirty="0">
                <a:latin typeface="Roboto"/>
                <a:cs typeface="Roboto"/>
              </a:rPr>
              <a:t>D</a:t>
            </a:r>
            <a:r>
              <a:rPr sz="2100" spc="-20" dirty="0">
                <a:latin typeface="Roboto"/>
                <a:cs typeface="Roboto"/>
              </a:rPr>
              <a:t>)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0" dirty="0">
                <a:latin typeface="Roboto"/>
                <a:cs typeface="Roboto"/>
              </a:rPr>
              <a:t>As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per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our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requirement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we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can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over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write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“_id”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field.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400"/>
              </a:lnSpc>
              <a:spcBef>
                <a:spcPts val="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90" dirty="0">
                <a:latin typeface="Roboto"/>
                <a:cs typeface="Roboto"/>
              </a:rPr>
              <a:t>“_id”</a:t>
            </a:r>
            <a:r>
              <a:rPr sz="2100" spc="10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10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10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having</a:t>
            </a:r>
            <a:r>
              <a:rPr sz="2100" spc="10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10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unique</a:t>
            </a:r>
            <a:r>
              <a:rPr sz="2100" spc="9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constraint</a:t>
            </a:r>
            <a:r>
              <a:rPr sz="2100" spc="110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by</a:t>
            </a:r>
            <a:r>
              <a:rPr sz="2100" spc="10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default,</a:t>
            </a:r>
            <a:r>
              <a:rPr sz="2100" spc="9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therefore</a:t>
            </a:r>
            <a:r>
              <a:rPr sz="2100" spc="11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with</a:t>
            </a:r>
            <a:r>
              <a:rPr sz="2100" spc="9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8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9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9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we</a:t>
            </a:r>
            <a:r>
              <a:rPr sz="2100" spc="10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cannot</a:t>
            </a:r>
            <a:r>
              <a:rPr sz="2100" spc="9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8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2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more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with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same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“_id”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field.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Ret</a:t>
            </a:r>
            <a:r>
              <a:rPr sz="3700" b="0" spc="-15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700" b="0" spc="-195" dirty="0">
                <a:solidFill>
                  <a:srgbClr val="FFFFFF"/>
                </a:solidFill>
                <a:latin typeface="Roboto"/>
                <a:cs typeface="Roboto"/>
              </a:rPr>
              <a:t>ieving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300" dirty="0">
                <a:solidFill>
                  <a:srgbClr val="FFFFFF"/>
                </a:solidFill>
                <a:latin typeface="Roboto"/>
                <a:cs typeface="Roboto"/>
              </a:rPr>
              <a:t>Docum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nts</a:t>
            </a:r>
            <a:endParaRPr sz="37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3047" y="1822704"/>
            <a:ext cx="1391920" cy="502920"/>
            <a:chOff x="3813047" y="1822704"/>
            <a:chExt cx="1391920" cy="502920"/>
          </a:xfrm>
        </p:grpSpPr>
        <p:sp>
          <p:nvSpPr>
            <p:cNvPr id="4" name="object 4"/>
            <p:cNvSpPr/>
            <p:nvPr/>
          </p:nvSpPr>
          <p:spPr>
            <a:xfrm>
              <a:off x="3826001" y="1835658"/>
              <a:ext cx="1365885" cy="477520"/>
            </a:xfrm>
            <a:custGeom>
              <a:avLst/>
              <a:gdLst/>
              <a:ahLst/>
              <a:cxnLst/>
              <a:rect l="l" t="t" r="r" b="b"/>
              <a:pathLst>
                <a:path w="1365885" h="477519">
                  <a:moveTo>
                    <a:pt x="128600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2"/>
                  </a:lnTo>
                  <a:lnTo>
                    <a:pt x="1286002" y="477012"/>
                  </a:lnTo>
                  <a:lnTo>
                    <a:pt x="1316962" y="470769"/>
                  </a:lnTo>
                  <a:lnTo>
                    <a:pt x="1342231" y="453739"/>
                  </a:lnTo>
                  <a:lnTo>
                    <a:pt x="1359261" y="428470"/>
                  </a:lnTo>
                  <a:lnTo>
                    <a:pt x="1365503" y="397509"/>
                  </a:lnTo>
                  <a:lnTo>
                    <a:pt x="1365503" y="79501"/>
                  </a:lnTo>
                  <a:lnTo>
                    <a:pt x="1359261" y="48541"/>
                  </a:lnTo>
                  <a:lnTo>
                    <a:pt x="1342231" y="23272"/>
                  </a:lnTo>
                  <a:lnTo>
                    <a:pt x="1316962" y="6242"/>
                  </a:lnTo>
                  <a:lnTo>
                    <a:pt x="1286002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6001" y="1835658"/>
              <a:ext cx="1365885" cy="477520"/>
            </a:xfrm>
            <a:custGeom>
              <a:avLst/>
              <a:gdLst/>
              <a:ahLst/>
              <a:cxnLst/>
              <a:rect l="l" t="t" r="r" b="b"/>
              <a:pathLst>
                <a:path w="1365885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286002" y="0"/>
                  </a:lnTo>
                  <a:lnTo>
                    <a:pt x="1316962" y="6242"/>
                  </a:lnTo>
                  <a:lnTo>
                    <a:pt x="1342231" y="23272"/>
                  </a:lnTo>
                  <a:lnTo>
                    <a:pt x="1359261" y="48541"/>
                  </a:lnTo>
                  <a:lnTo>
                    <a:pt x="1365503" y="79501"/>
                  </a:lnTo>
                  <a:lnTo>
                    <a:pt x="1365503" y="397509"/>
                  </a:lnTo>
                  <a:lnTo>
                    <a:pt x="1359261" y="428470"/>
                  </a:lnTo>
                  <a:lnTo>
                    <a:pt x="1342231" y="453739"/>
                  </a:lnTo>
                  <a:lnTo>
                    <a:pt x="1316962" y="470769"/>
                  </a:lnTo>
                  <a:lnTo>
                    <a:pt x="1286002" y="477012"/>
                  </a:lnTo>
                  <a:lnTo>
                    <a:pt x="79501" y="477012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ln w="25908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47715" y="1822704"/>
            <a:ext cx="1556385" cy="502920"/>
            <a:chOff x="5347715" y="1822704"/>
            <a:chExt cx="1556385" cy="502920"/>
          </a:xfrm>
        </p:grpSpPr>
        <p:sp>
          <p:nvSpPr>
            <p:cNvPr id="7" name="object 7"/>
            <p:cNvSpPr/>
            <p:nvPr/>
          </p:nvSpPr>
          <p:spPr>
            <a:xfrm>
              <a:off x="5360669" y="1835658"/>
              <a:ext cx="1530350" cy="477520"/>
            </a:xfrm>
            <a:custGeom>
              <a:avLst/>
              <a:gdLst/>
              <a:ahLst/>
              <a:cxnLst/>
              <a:rect l="l" t="t" r="r" b="b"/>
              <a:pathLst>
                <a:path w="1530350" h="477519">
                  <a:moveTo>
                    <a:pt x="1450594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2"/>
                  </a:lnTo>
                  <a:lnTo>
                    <a:pt x="1450594" y="477012"/>
                  </a:lnTo>
                  <a:lnTo>
                    <a:pt x="1481554" y="470769"/>
                  </a:lnTo>
                  <a:lnTo>
                    <a:pt x="1506823" y="453739"/>
                  </a:lnTo>
                  <a:lnTo>
                    <a:pt x="1523853" y="428470"/>
                  </a:lnTo>
                  <a:lnTo>
                    <a:pt x="1530096" y="397509"/>
                  </a:lnTo>
                  <a:lnTo>
                    <a:pt x="1530096" y="79501"/>
                  </a:lnTo>
                  <a:lnTo>
                    <a:pt x="1523853" y="48541"/>
                  </a:lnTo>
                  <a:lnTo>
                    <a:pt x="1506823" y="23272"/>
                  </a:lnTo>
                  <a:lnTo>
                    <a:pt x="1481554" y="6242"/>
                  </a:lnTo>
                  <a:lnTo>
                    <a:pt x="1450594" y="0"/>
                  </a:lnTo>
                  <a:close/>
                </a:path>
              </a:pathLst>
            </a:custGeom>
            <a:solidFill>
              <a:srgbClr val="39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669" y="1835658"/>
              <a:ext cx="1530350" cy="477520"/>
            </a:xfrm>
            <a:custGeom>
              <a:avLst/>
              <a:gdLst/>
              <a:ahLst/>
              <a:cxnLst/>
              <a:rect l="l" t="t" r="r" b="b"/>
              <a:pathLst>
                <a:path w="1530350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450594" y="0"/>
                  </a:lnTo>
                  <a:lnTo>
                    <a:pt x="1481554" y="6242"/>
                  </a:lnTo>
                  <a:lnTo>
                    <a:pt x="1506823" y="23272"/>
                  </a:lnTo>
                  <a:lnTo>
                    <a:pt x="1523853" y="48541"/>
                  </a:lnTo>
                  <a:lnTo>
                    <a:pt x="1530096" y="79501"/>
                  </a:lnTo>
                  <a:lnTo>
                    <a:pt x="1530096" y="397509"/>
                  </a:lnTo>
                  <a:lnTo>
                    <a:pt x="1523853" y="428470"/>
                  </a:lnTo>
                  <a:lnTo>
                    <a:pt x="1506823" y="453739"/>
                  </a:lnTo>
                  <a:lnTo>
                    <a:pt x="1481554" y="470769"/>
                  </a:lnTo>
                  <a:lnTo>
                    <a:pt x="1450594" y="477012"/>
                  </a:lnTo>
                  <a:lnTo>
                    <a:pt x="79501" y="477012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ln w="25908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8183" y="771550"/>
            <a:ext cx="7949565" cy="538226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00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Syntax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05"/>
              </a:spcBef>
            </a:pPr>
            <a:r>
              <a:rPr sz="2100" spc="-100" dirty="0">
                <a:latin typeface="Roboto"/>
                <a:cs typeface="Roboto"/>
              </a:rPr>
              <a:t>db.collection_</a:t>
            </a:r>
            <a:r>
              <a:rPr sz="2100" spc="-135" dirty="0">
                <a:latin typeface="Roboto"/>
                <a:cs typeface="Roboto"/>
              </a:rPr>
              <a:t>n</a:t>
            </a:r>
            <a:r>
              <a:rPr sz="2100" spc="-100" dirty="0">
                <a:latin typeface="Roboto"/>
                <a:cs typeface="Roboto"/>
              </a:rPr>
              <a:t>ame.fin</a:t>
            </a:r>
            <a:r>
              <a:rPr sz="2100" spc="-130" dirty="0">
                <a:latin typeface="Roboto"/>
                <a:cs typeface="Roboto"/>
              </a:rPr>
              <a:t>d</a:t>
            </a:r>
            <a:r>
              <a:rPr sz="2100" spc="-30" dirty="0">
                <a:latin typeface="Roboto"/>
                <a:cs typeface="Roboto"/>
              </a:rPr>
              <a:t>(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k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y: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value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25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k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70" dirty="0">
                <a:solidFill>
                  <a:srgbClr val="C00000"/>
                </a:solidFill>
                <a:latin typeface="Roboto"/>
                <a:cs typeface="Roboto"/>
              </a:rPr>
              <a:t>y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0/1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)</a:t>
            </a:r>
            <a:endParaRPr sz="2100">
              <a:latin typeface="Roboto"/>
              <a:cs typeface="Roboto"/>
            </a:endParaRPr>
          </a:p>
          <a:p>
            <a:pPr marL="3601720">
              <a:lnSpc>
                <a:spcPct val="100000"/>
              </a:lnSpc>
              <a:spcBef>
                <a:spcPts val="1205"/>
              </a:spcBef>
              <a:tabLst>
                <a:tab pos="5172710" algn="l"/>
              </a:tabLst>
            </a:pP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Selection	Projection</a:t>
            </a:r>
            <a:endParaRPr sz="2100">
              <a:latin typeface="Arial MT"/>
              <a:cs typeface="Arial MT"/>
            </a:endParaRPr>
          </a:p>
          <a:p>
            <a:pPr marL="520065" indent="-508000">
              <a:lnSpc>
                <a:spcPct val="100000"/>
              </a:lnSpc>
              <a:spcBef>
                <a:spcPts val="1425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find()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take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two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arguments,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Selection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Projection.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Bot</a:t>
            </a:r>
            <a:r>
              <a:rPr sz="2100" spc="-145" dirty="0">
                <a:latin typeface="Roboto"/>
                <a:cs typeface="Roboto"/>
              </a:rPr>
              <a:t>h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arguments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opt</a:t>
            </a:r>
            <a:r>
              <a:rPr sz="2100" spc="-85" dirty="0">
                <a:latin typeface="Roboto"/>
                <a:cs typeface="Roboto"/>
              </a:rPr>
              <a:t>ional.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10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find()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without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arguments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provides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110" dirty="0">
                <a:latin typeface="Roboto"/>
                <a:cs typeface="Roboto"/>
              </a:rPr>
              <a:t>Selection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05"/>
              </a:spcBef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process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selecting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particular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100" spc="-110" dirty="0">
                <a:latin typeface="Roboto"/>
                <a:cs typeface="Roboto"/>
              </a:rPr>
              <a:t>Projection</a:t>
            </a:r>
            <a:endParaRPr sz="2100">
              <a:latin typeface="Roboto"/>
              <a:cs typeface="Roboto"/>
            </a:endParaRPr>
          </a:p>
          <a:p>
            <a:pPr marL="824865" marR="1456055">
              <a:lnSpc>
                <a:spcPts val="3840"/>
              </a:lnSpc>
              <a:spcBef>
                <a:spcPts val="140"/>
              </a:spcBef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process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selecting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95" dirty="0">
                <a:latin typeface="Roboto"/>
                <a:cs typeface="Roboto"/>
              </a:rPr>
              <a:t>B</a:t>
            </a:r>
            <a:r>
              <a:rPr sz="2100" spc="-150" dirty="0">
                <a:latin typeface="Roboto"/>
                <a:cs typeface="Roboto"/>
              </a:rPr>
              <a:t>y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95" dirty="0">
                <a:latin typeface="Roboto"/>
                <a:cs typeface="Roboto"/>
              </a:rPr>
              <a:t>faul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“_id”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5" dirty="0">
                <a:latin typeface="Roboto"/>
                <a:cs typeface="Roboto"/>
              </a:rPr>
              <a:t>fiel</a:t>
            </a:r>
            <a:r>
              <a:rPr sz="2100" spc="-100" dirty="0">
                <a:latin typeface="Roboto"/>
                <a:cs typeface="Roboto"/>
              </a:rPr>
              <a:t>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sele</a:t>
            </a:r>
            <a:r>
              <a:rPr sz="2100" spc="-120" dirty="0">
                <a:latin typeface="Roboto"/>
                <a:cs typeface="Roboto"/>
              </a:rPr>
              <a:t>c</a:t>
            </a:r>
            <a:r>
              <a:rPr sz="2100" spc="-85" dirty="0">
                <a:latin typeface="Roboto"/>
                <a:cs typeface="Roboto"/>
              </a:rPr>
              <a:t>ted.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320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3700" b="0" spc="-24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3700" b="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9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nto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70" dirty="0">
                <a:solidFill>
                  <a:srgbClr val="FFFFFF"/>
                </a:solidFill>
                <a:latin typeface="Roboto"/>
                <a:cs typeface="Roboto"/>
              </a:rPr>
              <a:t>fi</a:t>
            </a:r>
            <a:r>
              <a:rPr sz="3700" b="0" spc="-165" dirty="0">
                <a:solidFill>
                  <a:srgbClr val="FFFFFF"/>
                </a:solidFill>
                <a:latin typeface="Roboto"/>
                <a:cs typeface="Roboto"/>
              </a:rPr>
              <a:t>nd()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3683" y="6457188"/>
            <a:ext cx="2528570" cy="401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18465" algn="r">
              <a:lnSpc>
                <a:spcPct val="100000"/>
              </a:lnSpc>
              <a:spcBef>
                <a:spcPts val="484"/>
              </a:spcBef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12</a:t>
            </a:r>
            <a:endParaRPr sz="185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83" y="770026"/>
            <a:ext cx="8408670" cy="58788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find()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25" dirty="0">
                <a:latin typeface="Roboto"/>
                <a:cs typeface="Roboto"/>
              </a:rPr>
              <a:t>Displays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based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selection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projection.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95" dirty="0">
                <a:latin typeface="Roboto"/>
                <a:cs typeface="Roboto"/>
              </a:rPr>
              <a:t>findOne()</a:t>
            </a:r>
            <a:endParaRPr sz="2100">
              <a:latin typeface="Roboto"/>
              <a:cs typeface="Roboto"/>
            </a:endParaRPr>
          </a:p>
          <a:p>
            <a:pPr marL="824865" marR="5080">
              <a:lnSpc>
                <a:spcPct val="152400"/>
              </a:lnSpc>
              <a:spcBef>
                <a:spcPts val="5"/>
              </a:spcBef>
            </a:pPr>
            <a:r>
              <a:rPr sz="2100" spc="-125" dirty="0">
                <a:latin typeface="Roboto"/>
                <a:cs typeface="Roboto"/>
              </a:rPr>
              <a:t>Displays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very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first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based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selection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projection.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70" dirty="0">
                <a:latin typeface="Roboto"/>
                <a:cs typeface="Roboto"/>
              </a:rPr>
              <a:t>R</a:t>
            </a:r>
            <a:r>
              <a:rPr sz="2100" spc="-155" dirty="0">
                <a:latin typeface="Roboto"/>
                <a:cs typeface="Roboto"/>
              </a:rPr>
              <a:t>e</a:t>
            </a:r>
            <a:r>
              <a:rPr sz="2100" spc="-125" dirty="0">
                <a:latin typeface="Roboto"/>
                <a:cs typeface="Roboto"/>
              </a:rPr>
              <a:t>turn</a:t>
            </a:r>
            <a:r>
              <a:rPr sz="2100" spc="-140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cursor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object.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40" dirty="0">
                <a:latin typeface="Roboto"/>
                <a:cs typeface="Roboto"/>
              </a:rPr>
              <a:t>We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</a:t>
            </a:r>
            <a:r>
              <a:rPr sz="2100" spc="-150" dirty="0">
                <a:latin typeface="Roboto"/>
                <a:cs typeface="Roboto"/>
              </a:rPr>
              <a:t>n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us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pret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75" dirty="0">
                <a:latin typeface="Roboto"/>
                <a:cs typeface="Roboto"/>
              </a:rPr>
              <a:t>y()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findO</a:t>
            </a:r>
            <a:r>
              <a:rPr sz="2100" spc="-140" dirty="0">
                <a:latin typeface="Roboto"/>
                <a:cs typeface="Roboto"/>
              </a:rPr>
              <a:t>n</a:t>
            </a:r>
            <a:r>
              <a:rPr sz="2100" spc="-45" dirty="0">
                <a:latin typeface="Roboto"/>
                <a:cs typeface="Roboto"/>
              </a:rPr>
              <a:t>e().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80" dirty="0">
                <a:latin typeface="Roboto"/>
                <a:cs typeface="Roboto"/>
              </a:rPr>
              <a:t>limit(n)</a:t>
            </a:r>
            <a:endParaRPr sz="2100">
              <a:latin typeface="Roboto"/>
              <a:cs typeface="Roboto"/>
            </a:endParaRPr>
          </a:p>
          <a:p>
            <a:pPr marL="824865" marR="4077970">
              <a:lnSpc>
                <a:spcPct val="152400"/>
              </a:lnSpc>
            </a:pPr>
            <a:r>
              <a:rPr sz="2100" spc="-125" dirty="0">
                <a:latin typeface="Roboto"/>
                <a:cs typeface="Roboto"/>
              </a:rPr>
              <a:t>Displays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firs</a:t>
            </a:r>
            <a:r>
              <a:rPr sz="2100" spc="-65" dirty="0">
                <a:latin typeface="Roboto"/>
                <a:cs typeface="Roboto"/>
              </a:rPr>
              <a:t>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“</a:t>
            </a:r>
            <a:r>
              <a:rPr sz="2100" spc="-165" dirty="0">
                <a:latin typeface="Roboto"/>
                <a:cs typeface="Roboto"/>
              </a:rPr>
              <a:t>n</a:t>
            </a:r>
            <a:r>
              <a:rPr sz="2100" spc="-70" dirty="0">
                <a:latin typeface="Roboto"/>
                <a:cs typeface="Roboto"/>
              </a:rPr>
              <a:t>”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</a:t>
            </a:r>
            <a:r>
              <a:rPr sz="2100" spc="-110" dirty="0">
                <a:latin typeface="Roboto"/>
                <a:cs typeface="Roboto"/>
              </a:rPr>
              <a:t>cuments.  </a:t>
            </a:r>
            <a:r>
              <a:rPr sz="2100" spc="-114" dirty="0">
                <a:latin typeface="Roboto"/>
                <a:cs typeface="Roboto"/>
              </a:rPr>
              <a:t>Accept</a:t>
            </a:r>
            <a:r>
              <a:rPr sz="2100" spc="-110" dirty="0">
                <a:latin typeface="Roboto"/>
                <a:cs typeface="Roboto"/>
              </a:rPr>
              <a:t>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int</a:t>
            </a:r>
            <a:r>
              <a:rPr sz="2100" spc="-125" dirty="0">
                <a:latin typeface="Roboto"/>
                <a:cs typeface="Roboto"/>
              </a:rPr>
              <a:t>ege</a:t>
            </a:r>
            <a:r>
              <a:rPr sz="2100" spc="-80" dirty="0">
                <a:latin typeface="Roboto"/>
                <a:cs typeface="Roboto"/>
              </a:rPr>
              <a:t>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argument.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00" dirty="0">
                <a:latin typeface="Roboto"/>
                <a:cs typeface="Roboto"/>
              </a:rPr>
              <a:t>Count()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45" dirty="0">
                <a:latin typeface="Roboto"/>
                <a:cs typeface="Roboto"/>
              </a:rPr>
              <a:t>Used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un</a:t>
            </a:r>
            <a:r>
              <a:rPr sz="2100" spc="-95" dirty="0">
                <a:latin typeface="Roboto"/>
                <a:cs typeface="Roboto"/>
              </a:rPr>
              <a:t>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no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do</a:t>
            </a:r>
            <a:r>
              <a:rPr sz="2100" spc="-130" dirty="0">
                <a:latin typeface="Roboto"/>
                <a:cs typeface="Roboto"/>
              </a:rPr>
              <a:t>cuments.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05" dirty="0">
                <a:latin typeface="Roboto"/>
                <a:cs typeface="Roboto"/>
              </a:rPr>
              <a:t>lim</a:t>
            </a:r>
            <a:r>
              <a:rPr sz="2100" spc="-50" dirty="0">
                <a:latin typeface="Roboto"/>
                <a:cs typeface="Roboto"/>
              </a:rPr>
              <a:t>i</a:t>
            </a:r>
            <a:r>
              <a:rPr sz="2100" spc="-65" dirty="0">
                <a:latin typeface="Roboto"/>
                <a:cs typeface="Roboto"/>
              </a:rPr>
              <a:t>t</a:t>
            </a:r>
            <a:r>
              <a:rPr sz="2100" spc="-25" dirty="0">
                <a:latin typeface="Roboto"/>
                <a:cs typeface="Roboto"/>
              </a:rPr>
              <a:t>()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</a:t>
            </a:r>
            <a:r>
              <a:rPr sz="2100" spc="-130" dirty="0">
                <a:latin typeface="Roboto"/>
                <a:cs typeface="Roboto"/>
              </a:rPr>
              <a:t>es</a:t>
            </a:r>
            <a:r>
              <a:rPr sz="2100" spc="-150" dirty="0">
                <a:latin typeface="Roboto"/>
                <a:cs typeface="Roboto"/>
              </a:rPr>
              <a:t>n</a:t>
            </a:r>
            <a:r>
              <a:rPr sz="2100" spc="-90" dirty="0">
                <a:latin typeface="Roboto"/>
                <a:cs typeface="Roboto"/>
              </a:rPr>
              <a:t>’</a:t>
            </a:r>
            <a:r>
              <a:rPr sz="2100" spc="-110" dirty="0">
                <a:latin typeface="Roboto"/>
                <a:cs typeface="Roboto"/>
              </a:rPr>
              <a:t>t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show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any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im</a:t>
            </a:r>
            <a:r>
              <a:rPr sz="2100" spc="-135" dirty="0">
                <a:latin typeface="Roboto"/>
                <a:cs typeface="Roboto"/>
              </a:rPr>
              <a:t>p</a:t>
            </a:r>
            <a:r>
              <a:rPr sz="2100" spc="-110" dirty="0">
                <a:latin typeface="Roboto"/>
                <a:cs typeface="Roboto"/>
              </a:rPr>
              <a:t>act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40" dirty="0">
                <a:latin typeface="Roboto"/>
                <a:cs typeface="Roboto"/>
              </a:rPr>
              <a:t>o</a:t>
            </a:r>
            <a:r>
              <a:rPr sz="2100" spc="-100" dirty="0">
                <a:latin typeface="Roboto"/>
                <a:cs typeface="Roboto"/>
              </a:rPr>
              <a:t>unt(</a:t>
            </a:r>
            <a:r>
              <a:rPr sz="2100" spc="-70" dirty="0">
                <a:latin typeface="Roboto"/>
                <a:cs typeface="Roboto"/>
              </a:rPr>
              <a:t>)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40" dirty="0">
                <a:solidFill>
                  <a:srgbClr val="FFFFFF"/>
                </a:solidFill>
                <a:latin typeface="Roboto"/>
                <a:cs typeface="Roboto"/>
              </a:rPr>
              <a:t>Comparison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50" dirty="0">
                <a:solidFill>
                  <a:srgbClr val="FFFFFF"/>
                </a:solidFill>
                <a:latin typeface="Roboto"/>
                <a:cs typeface="Roboto"/>
              </a:rPr>
              <a:t>Ope</a:t>
            </a:r>
            <a:r>
              <a:rPr sz="3700" b="0" spc="-14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ators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1550"/>
            <a:ext cx="10589260" cy="48945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0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$eq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equal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30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0" dirty="0">
                <a:solidFill>
                  <a:srgbClr val="C00000"/>
                </a:solidFill>
                <a:latin typeface="Roboto"/>
                <a:cs typeface="Roboto"/>
              </a:rPr>
              <a:t>&lt;field&gt;: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$eq: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&lt;value&gt;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0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$ne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equal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{field: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{$ne: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value}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$gte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135" dirty="0">
                <a:latin typeface="Roboto"/>
                <a:cs typeface="Roboto"/>
              </a:rPr>
              <a:t> Matches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are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greater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than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equal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{field: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{$gte: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value}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$gt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greater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than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25" dirty="0"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{field: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{$gt: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value}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95" dirty="0">
                <a:latin typeface="Roboto"/>
                <a:cs typeface="Roboto"/>
              </a:rPr>
              <a:t>$lte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less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than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equal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3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field: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2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$lte: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value}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00" dirty="0">
                <a:latin typeface="Roboto"/>
                <a:cs typeface="Roboto"/>
              </a:rPr>
              <a:t>$lt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less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than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value.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35" dirty="0"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{field: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0" dirty="0">
                <a:solidFill>
                  <a:srgbClr val="C00000"/>
                </a:solidFill>
                <a:latin typeface="Roboto"/>
                <a:cs typeface="Roboto"/>
              </a:rPr>
              <a:t>{$lt: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value}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5" dirty="0">
                <a:latin typeface="Roboto"/>
                <a:cs typeface="Roboto"/>
              </a:rPr>
              <a:t>$in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Matches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any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specified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an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array.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05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field: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$in: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[&lt;value1&gt;,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&lt;value2&gt;,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...</a:t>
            </a:r>
            <a:r>
              <a:rPr sz="2100" spc="-2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&lt;valueN&gt;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]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$nin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215" dirty="0">
                <a:latin typeface="Roboto"/>
                <a:cs typeface="Roboto"/>
              </a:rPr>
              <a:t>M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20" dirty="0">
                <a:latin typeface="Roboto"/>
                <a:cs typeface="Roboto"/>
              </a:rPr>
              <a:t>tche</a:t>
            </a:r>
            <a:r>
              <a:rPr sz="2100" spc="-125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no</a:t>
            </a: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100" dirty="0">
                <a:latin typeface="Roboto"/>
                <a:cs typeface="Roboto"/>
              </a:rPr>
              <a:t>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95" dirty="0">
                <a:latin typeface="Roboto"/>
                <a:cs typeface="Roboto"/>
              </a:rPr>
              <a:t>r</a:t>
            </a:r>
            <a:r>
              <a:rPr sz="2100" spc="-130" dirty="0">
                <a:latin typeface="Roboto"/>
                <a:cs typeface="Roboto"/>
              </a:rPr>
              <a:t>ra</a:t>
            </a:r>
            <a:r>
              <a:rPr sz="2100" spc="-150" dirty="0">
                <a:latin typeface="Roboto"/>
                <a:cs typeface="Roboto"/>
              </a:rPr>
              <a:t>y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1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field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: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$nin: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[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v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alue1&gt;,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v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alue2&gt;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v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alueN&gt;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]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Logica</a:t>
            </a:r>
            <a:r>
              <a:rPr sz="3700" b="0" spc="-11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3700" b="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29" dirty="0">
                <a:solidFill>
                  <a:srgbClr val="FFFFFF"/>
                </a:solidFill>
                <a:latin typeface="Roboto"/>
                <a:cs typeface="Roboto"/>
              </a:rPr>
              <a:t>Opera</a:t>
            </a:r>
            <a:r>
              <a:rPr sz="3700" b="0" spc="-200" dirty="0">
                <a:solidFill>
                  <a:srgbClr val="FFFFFF"/>
                </a:solidFill>
                <a:latin typeface="Roboto"/>
                <a:cs typeface="Roboto"/>
              </a:rPr>
              <a:t>tors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1550"/>
            <a:ext cx="11256010" cy="5382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065" marR="327660" indent="-508000">
              <a:lnSpc>
                <a:spcPct val="151900"/>
              </a:lnSpc>
              <a:spcBef>
                <a:spcPts val="9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0" dirty="0">
                <a:latin typeface="Roboto"/>
                <a:cs typeface="Roboto"/>
              </a:rPr>
              <a:t>$and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Joins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clauses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with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logical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AND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match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conditions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both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clauses.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55" dirty="0">
                <a:solidFill>
                  <a:srgbClr val="C00000"/>
                </a:solidFill>
                <a:latin typeface="Roboto"/>
                <a:cs typeface="Roboto"/>
              </a:rPr>
              <a:t>$a</a:t>
            </a:r>
            <a:r>
              <a:rPr sz="2100" spc="-165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d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[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xpr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95" dirty="0">
                <a:solidFill>
                  <a:srgbClr val="C00000"/>
                </a:solidFill>
                <a:latin typeface="Roboto"/>
                <a:cs typeface="Roboto"/>
              </a:rPr>
              <a:t>ssi</a:t>
            </a:r>
            <a:r>
              <a:rPr sz="2100" spc="-135" dirty="0">
                <a:solidFill>
                  <a:srgbClr val="C00000"/>
                </a:solidFill>
                <a:latin typeface="Roboto"/>
                <a:cs typeface="Roboto"/>
              </a:rPr>
              <a:t>on1&gt;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20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x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pre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s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sio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2&gt;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x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pre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s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sio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60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]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marR="274320" indent="-508000">
              <a:lnSpc>
                <a:spcPts val="3840"/>
              </a:lnSpc>
              <a:spcBef>
                <a:spcPts val="34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$not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Inverts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effect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expression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do</a:t>
            </a:r>
            <a:r>
              <a:rPr sz="2100" spc="5" dirty="0">
                <a:latin typeface="Roboto"/>
                <a:cs typeface="Roboto"/>
              </a:rPr>
              <a:t> </a:t>
            </a:r>
            <a:r>
              <a:rPr sz="2100" i="1" spc="-140" dirty="0">
                <a:latin typeface="Roboto"/>
                <a:cs typeface="Roboto"/>
              </a:rPr>
              <a:t>not</a:t>
            </a:r>
            <a:r>
              <a:rPr sz="2100" i="1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match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expression.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96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field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: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55" dirty="0">
                <a:solidFill>
                  <a:srgbClr val="C00000"/>
                </a:solidFill>
                <a:latin typeface="Roboto"/>
                <a:cs typeface="Roboto"/>
              </a:rPr>
              <a:t>$n</a:t>
            </a:r>
            <a:r>
              <a:rPr sz="2100" spc="-160" dirty="0">
                <a:solidFill>
                  <a:srgbClr val="C00000"/>
                </a:solidFill>
                <a:latin typeface="Roboto"/>
                <a:cs typeface="Roboto"/>
              </a:rPr>
              <a:t>o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t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oper</a:t>
            </a:r>
            <a:r>
              <a:rPr sz="2100" spc="-135" dirty="0">
                <a:solidFill>
                  <a:srgbClr val="C00000"/>
                </a:solidFill>
                <a:latin typeface="Roboto"/>
                <a:cs typeface="Roboto"/>
              </a:rPr>
              <a:t>a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to</a:t>
            </a:r>
            <a:r>
              <a:rPr sz="2100" spc="-75" dirty="0">
                <a:solidFill>
                  <a:srgbClr val="C00000"/>
                </a:solidFill>
                <a:latin typeface="Roboto"/>
                <a:cs typeface="Roboto"/>
              </a:rPr>
              <a:t>r</a:t>
            </a:r>
            <a:r>
              <a:rPr sz="2100" spc="-425" dirty="0">
                <a:solidFill>
                  <a:srgbClr val="C00000"/>
                </a:solidFill>
                <a:latin typeface="Roboto"/>
                <a:cs typeface="Roboto"/>
              </a:rPr>
              <a:t>-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expr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ssio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$nor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Joins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clauses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with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logical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75" dirty="0">
                <a:latin typeface="Roboto"/>
                <a:cs typeface="Roboto"/>
              </a:rPr>
              <a:t>NOR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65" dirty="0">
                <a:latin typeface="Roboto"/>
                <a:cs typeface="Roboto"/>
              </a:rPr>
              <a:t>fail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match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both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clauses.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1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$nor: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[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&lt;expression1&gt;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},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&lt;expression2&gt;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},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...</a:t>
            </a:r>
            <a:r>
              <a:rPr sz="2100" spc="4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&lt;expressionN&gt;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]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000"/>
              </a:lnSpc>
              <a:spcBef>
                <a:spcPts val="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$or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Joins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clauses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with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logical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OR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all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match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conditions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either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clause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$or: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[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&lt;expression1&gt;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},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&lt;expression2&gt;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},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...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&lt;expressionN&gt;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]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Element</a:t>
            </a:r>
            <a:r>
              <a:rPr sz="3700" b="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29" dirty="0">
                <a:solidFill>
                  <a:srgbClr val="FFFFFF"/>
                </a:solidFill>
                <a:latin typeface="Roboto"/>
                <a:cs typeface="Roboto"/>
              </a:rPr>
              <a:t>Opera</a:t>
            </a:r>
            <a:r>
              <a:rPr sz="3700" b="0" spc="-200" dirty="0">
                <a:solidFill>
                  <a:srgbClr val="FFFFFF"/>
                </a:solidFill>
                <a:latin typeface="Roboto"/>
                <a:cs typeface="Roboto"/>
              </a:rPr>
              <a:t>tors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430" y="838053"/>
            <a:ext cx="6932295" cy="186943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0" dirty="0">
                <a:latin typeface="Roboto"/>
                <a:cs typeface="Roboto"/>
              </a:rPr>
              <a:t>$exists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Matches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have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field.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field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$exists: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&lt;bo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o</a:t>
            </a:r>
            <a:r>
              <a:rPr sz="2100" spc="-110" dirty="0">
                <a:solidFill>
                  <a:srgbClr val="C00000"/>
                </a:solidFill>
                <a:latin typeface="Roboto"/>
                <a:cs typeface="Roboto"/>
              </a:rPr>
              <a:t>lean&gt;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$type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Selects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if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type.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470"/>
              </a:spcBef>
            </a:pP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field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: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$type: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d</a:t>
            </a:r>
            <a:r>
              <a:rPr sz="2100" spc="-114" dirty="0">
                <a:solidFill>
                  <a:srgbClr val="C00000"/>
                </a:solidFill>
                <a:latin typeface="Roboto"/>
                <a:cs typeface="Roboto"/>
              </a:rPr>
              <a:t>ata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type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&gt;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20" dirty="0">
                <a:solidFill>
                  <a:srgbClr val="FFFFFF"/>
                </a:solidFill>
                <a:latin typeface="Roboto"/>
                <a:cs typeface="Roboto"/>
              </a:rPr>
              <a:t>Sorting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9951720" cy="343979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sort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MongoDB,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you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need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b="1" spc="35" dirty="0">
                <a:latin typeface="Roboto Cn"/>
                <a:cs typeface="Roboto Cn"/>
              </a:rPr>
              <a:t>sort()</a:t>
            </a:r>
            <a:r>
              <a:rPr sz="2100" b="1" spc="5" dirty="0">
                <a:latin typeface="Roboto Cn"/>
                <a:cs typeface="Roboto Cn"/>
              </a:rPr>
              <a:t> </a:t>
            </a:r>
            <a:r>
              <a:rPr sz="2100" spc="-125" dirty="0">
                <a:latin typeface="Roboto"/>
                <a:cs typeface="Roboto"/>
              </a:rPr>
              <a:t>method.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accepts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containing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list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along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with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their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sorting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order.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specify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sorting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order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1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75" dirty="0">
                <a:latin typeface="Roboto"/>
                <a:cs typeface="Roboto"/>
              </a:rPr>
              <a:t>-1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are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used.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1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ascending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order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while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75" dirty="0">
                <a:latin typeface="Roboto"/>
                <a:cs typeface="Roboto"/>
              </a:rPr>
              <a:t>-1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descending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order.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10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Syntax</a:t>
            </a:r>
            <a:endParaRPr sz="2100">
              <a:latin typeface="Roboto Cn"/>
              <a:cs typeface="Roboto Cn"/>
            </a:endParaRPr>
          </a:p>
          <a:p>
            <a:pPr marL="824865" marR="4490720" indent="-812800">
              <a:lnSpc>
                <a:spcPts val="3840"/>
              </a:lnSpc>
              <a:spcBef>
                <a:spcPts val="145"/>
              </a:spcBef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basi</a:t>
            </a:r>
            <a:r>
              <a:rPr sz="2100" spc="-120" dirty="0">
                <a:latin typeface="Roboto"/>
                <a:cs typeface="Roboto"/>
              </a:rPr>
              <a:t>c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syntax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sort()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</a:t>
            </a:r>
            <a:r>
              <a:rPr sz="2100" spc="-140" dirty="0">
                <a:latin typeface="Roboto"/>
                <a:cs typeface="Roboto"/>
              </a:rPr>
              <a:t>d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f</a:t>
            </a:r>
            <a:r>
              <a:rPr sz="2100" spc="-100" dirty="0">
                <a:latin typeface="Roboto"/>
                <a:cs typeface="Roboto"/>
              </a:rPr>
              <a:t>o</a:t>
            </a:r>
            <a:r>
              <a:rPr sz="2100" spc="-85" dirty="0">
                <a:latin typeface="Roboto"/>
                <a:cs typeface="Roboto"/>
              </a:rPr>
              <a:t>llows:  </a:t>
            </a:r>
            <a:r>
              <a:rPr sz="2100" spc="-105" dirty="0">
                <a:latin typeface="Roboto"/>
                <a:cs typeface="Roboto"/>
              </a:rPr>
              <a:t>db.COLLECTION_NAME.find().sort({KEY:1})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Update(</a:t>
            </a:r>
            <a:r>
              <a:rPr sz="3700" b="0" spc="-55" dirty="0">
                <a:solidFill>
                  <a:srgbClr val="FFFFFF"/>
                </a:solidFill>
                <a:latin typeface="Roboto"/>
                <a:cs typeface="Roboto"/>
              </a:rPr>
              <a:t> )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3683" y="6457188"/>
            <a:ext cx="2528570" cy="401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18465" algn="r">
              <a:lnSpc>
                <a:spcPct val="100000"/>
              </a:lnSpc>
              <a:spcBef>
                <a:spcPts val="484"/>
              </a:spcBef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17</a:t>
            </a:r>
            <a:endParaRPr sz="185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83" y="770026"/>
            <a:ext cx="11062335" cy="53911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With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help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update()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we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update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Syntax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00" dirty="0">
                <a:latin typeface="Roboto"/>
                <a:cs typeface="Roboto"/>
              </a:rPr>
              <a:t>db.collection_name.update({selection},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{updation},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{options})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95" dirty="0">
                <a:latin typeface="Roboto"/>
                <a:cs typeface="Roboto"/>
              </a:rPr>
              <a:t>First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argument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select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Second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argument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which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replaces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selected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Third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argument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op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85" dirty="0">
                <a:latin typeface="Roboto"/>
                <a:cs typeface="Roboto"/>
              </a:rPr>
              <a:t>ional.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75" dirty="0">
                <a:latin typeface="Roboto"/>
                <a:cs typeface="Roboto"/>
              </a:rPr>
              <a:t>By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default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update()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will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update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only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first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selected.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40" dirty="0">
                <a:latin typeface="Roboto"/>
                <a:cs typeface="Roboto"/>
              </a:rPr>
              <a:t>If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we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want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update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multiple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then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we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pass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option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third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argument.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60" dirty="0">
                <a:latin typeface="Roboto"/>
                <a:cs typeface="Roboto"/>
              </a:rPr>
              <a:t>{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mul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40" dirty="0">
                <a:latin typeface="Roboto"/>
                <a:cs typeface="Roboto"/>
              </a:rPr>
              <a:t>i: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tru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multi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option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will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work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only</a:t>
            </a:r>
            <a:r>
              <a:rPr sz="2100" spc="-30" dirty="0">
                <a:latin typeface="Roboto"/>
                <a:cs typeface="Roboto"/>
              </a:rPr>
              <a:t> if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we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update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operators.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With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out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using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update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operators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update()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will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replace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existing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instead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just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675" y="6297574"/>
            <a:ext cx="12357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30" dirty="0">
                <a:latin typeface="Roboto"/>
                <a:cs typeface="Roboto"/>
              </a:rPr>
              <a:t>updatin</a:t>
            </a:r>
            <a:r>
              <a:rPr sz="2100" spc="-145" dirty="0">
                <a:latin typeface="Roboto"/>
                <a:cs typeface="Roboto"/>
              </a:rPr>
              <a:t>g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50" dirty="0">
                <a:latin typeface="Roboto"/>
                <a:cs typeface="Roboto"/>
              </a:rPr>
              <a:t>i</a:t>
            </a:r>
            <a:r>
              <a:rPr sz="2100" spc="-65" dirty="0">
                <a:latin typeface="Roboto"/>
                <a:cs typeface="Roboto"/>
              </a:rPr>
              <a:t>t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50" dirty="0">
                <a:solidFill>
                  <a:srgbClr val="FFFFFF"/>
                </a:solidFill>
                <a:latin typeface="Roboto"/>
                <a:cs typeface="Roboto"/>
              </a:rPr>
              <a:t>Update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60" dirty="0">
                <a:solidFill>
                  <a:srgbClr val="FFFFFF"/>
                </a:solidFill>
                <a:latin typeface="Roboto"/>
                <a:cs typeface="Roboto"/>
              </a:rPr>
              <a:t>Op</a:t>
            </a:r>
            <a:r>
              <a:rPr sz="3700" b="0" spc="-21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rato</a:t>
            </a:r>
            <a:r>
              <a:rPr sz="3700" b="0" spc="-14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089005" cy="53911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70" dirty="0">
                <a:latin typeface="Roboto"/>
                <a:cs typeface="Roboto"/>
              </a:rPr>
              <a:t>$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5" dirty="0">
                <a:solidFill>
                  <a:srgbClr val="C00000"/>
                </a:solidFill>
                <a:latin typeface="Roboto"/>
                <a:cs typeface="Roboto"/>
              </a:rPr>
              <a:t>$s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t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field1&gt;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value1&gt;,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5" dirty="0">
                <a:latin typeface="Roboto"/>
                <a:cs typeface="Roboto"/>
              </a:rPr>
              <a:t>$unset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45" dirty="0">
                <a:solidFill>
                  <a:srgbClr val="C00000"/>
                </a:solidFill>
                <a:latin typeface="Roboto"/>
                <a:cs typeface="Roboto"/>
              </a:rPr>
              <a:t>$uns</a:t>
            </a:r>
            <a:r>
              <a:rPr sz="2100" spc="-150" dirty="0">
                <a:solidFill>
                  <a:srgbClr val="C00000"/>
                </a:solidFill>
                <a:latin typeface="Roboto"/>
                <a:cs typeface="Roboto"/>
              </a:rPr>
              <a:t>e</a:t>
            </a:r>
            <a:r>
              <a:rPr sz="2100" spc="-70" dirty="0">
                <a:solidFill>
                  <a:srgbClr val="C00000"/>
                </a:solidFill>
                <a:latin typeface="Roboto"/>
                <a:cs typeface="Roboto"/>
              </a:rPr>
              <a:t>t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field1&gt;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"",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$rename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35" dirty="0"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C00000"/>
                </a:solidFill>
                <a:latin typeface="Roboto"/>
                <a:cs typeface="Roboto"/>
              </a:rPr>
              <a:t>{$rename: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0" dirty="0">
                <a:solidFill>
                  <a:srgbClr val="C00000"/>
                </a:solidFill>
                <a:latin typeface="Roboto"/>
                <a:cs typeface="Roboto"/>
              </a:rPr>
              <a:t>&lt;field1&gt;: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&lt;newName1&gt;,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&lt;field2&gt;:</a:t>
            </a:r>
            <a:r>
              <a:rPr sz="2100" spc="-4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&lt;newName2&gt;,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...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5" dirty="0">
                <a:latin typeface="Roboto"/>
                <a:cs typeface="Roboto"/>
              </a:rPr>
              <a:t>$inc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30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Roboto"/>
                <a:cs typeface="Roboto"/>
              </a:rPr>
              <a:t>$inc: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&lt;field1&gt;: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&lt;amount1&gt;,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&lt;field2&gt;: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&lt;amount2&gt;,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0" dirty="0">
                <a:latin typeface="Roboto"/>
                <a:cs typeface="Roboto"/>
              </a:rPr>
              <a:t>$mul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$mul: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 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field1&gt;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55" dirty="0">
                <a:solidFill>
                  <a:srgbClr val="C00000"/>
                </a:solidFill>
                <a:latin typeface="Roboto"/>
                <a:cs typeface="Roboto"/>
              </a:rPr>
              <a:t>n</a:t>
            </a:r>
            <a:r>
              <a:rPr sz="2100" spc="-135" dirty="0">
                <a:solidFill>
                  <a:srgbClr val="C00000"/>
                </a:solidFill>
                <a:latin typeface="Roboto"/>
                <a:cs typeface="Roboto"/>
              </a:rPr>
              <a:t>umber1&gt;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,</a:t>
            </a:r>
            <a:r>
              <a:rPr sz="2100" spc="-6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2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0" dirty="0">
                <a:latin typeface="Roboto"/>
                <a:cs typeface="Roboto"/>
              </a:rPr>
              <a:t>$min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$min: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field1&gt;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v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alue1&gt;,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12700" marR="5080" indent="812165">
              <a:lnSpc>
                <a:spcPct val="152400"/>
              </a:lnSpc>
            </a:pPr>
            <a:r>
              <a:rPr sz="2100" spc="-14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50" dirty="0">
                <a:solidFill>
                  <a:srgbClr val="666666"/>
                </a:solidFill>
                <a:latin typeface="Roboto"/>
                <a:cs typeface="Roboto"/>
              </a:rPr>
              <a:t>$min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666666"/>
                </a:solidFill>
                <a:latin typeface="Roboto"/>
                <a:cs typeface="Roboto"/>
              </a:rPr>
              <a:t>updates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666666"/>
                </a:solidFill>
                <a:latin typeface="Roboto"/>
                <a:cs typeface="Roboto"/>
              </a:rPr>
              <a:t>field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3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95" dirty="0">
                <a:solidFill>
                  <a:srgbClr val="666666"/>
                </a:solidFill>
                <a:latin typeface="Roboto"/>
                <a:cs typeface="Roboto"/>
              </a:rPr>
              <a:t>specified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if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95" dirty="0">
                <a:solidFill>
                  <a:srgbClr val="666666"/>
                </a:solidFill>
                <a:latin typeface="Roboto"/>
                <a:cs typeface="Roboto"/>
              </a:rPr>
              <a:t>specified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00" dirty="0">
                <a:solidFill>
                  <a:srgbClr val="666666"/>
                </a:solidFill>
                <a:latin typeface="Roboto"/>
                <a:cs typeface="Roboto"/>
              </a:rPr>
              <a:t>less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35" dirty="0">
                <a:solidFill>
                  <a:srgbClr val="666666"/>
                </a:solidFill>
                <a:latin typeface="Roboto"/>
                <a:cs typeface="Roboto"/>
              </a:rPr>
              <a:t>than</a:t>
            </a:r>
            <a:r>
              <a:rPr sz="21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 </a:t>
            </a:r>
            <a:r>
              <a:rPr sz="2100" spc="-50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current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666666"/>
                </a:solidFill>
                <a:latin typeface="Roboto"/>
                <a:cs typeface="Roboto"/>
              </a:rPr>
              <a:t>field.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70" dirty="0">
                <a:latin typeface="Roboto"/>
                <a:cs typeface="Roboto"/>
              </a:rPr>
              <a:t>$</a:t>
            </a:r>
            <a:r>
              <a:rPr sz="2100" spc="-185" dirty="0">
                <a:latin typeface="Roboto"/>
                <a:cs typeface="Roboto"/>
              </a:rPr>
              <a:t>ma</a:t>
            </a:r>
            <a:r>
              <a:rPr sz="2100" spc="-125" dirty="0">
                <a:latin typeface="Roboto"/>
                <a:cs typeface="Roboto"/>
              </a:rPr>
              <a:t>x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420" dirty="0">
                <a:latin typeface="Roboto"/>
                <a:cs typeface="Roboto"/>
              </a:rPr>
              <a:t>-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$max: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{</a:t>
            </a:r>
            <a:r>
              <a:rPr sz="2100" spc="-3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25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85" dirty="0">
                <a:solidFill>
                  <a:srgbClr val="C00000"/>
                </a:solidFill>
                <a:latin typeface="Roboto"/>
                <a:cs typeface="Roboto"/>
              </a:rPr>
              <a:t>field1&gt;</a:t>
            </a:r>
            <a:r>
              <a:rPr sz="2100" spc="-50" dirty="0">
                <a:solidFill>
                  <a:srgbClr val="C00000"/>
                </a:solidFill>
                <a:latin typeface="Roboto"/>
                <a:cs typeface="Roboto"/>
              </a:rPr>
              <a:t>: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Roboto"/>
                <a:cs typeface="Roboto"/>
              </a:rPr>
              <a:t>&lt;</a:t>
            </a:r>
            <a:r>
              <a:rPr sz="2100" spc="-140" dirty="0">
                <a:solidFill>
                  <a:srgbClr val="C00000"/>
                </a:solidFill>
                <a:latin typeface="Roboto"/>
                <a:cs typeface="Roboto"/>
              </a:rPr>
              <a:t>v</a:t>
            </a:r>
            <a:r>
              <a:rPr sz="2100" spc="-100" dirty="0">
                <a:solidFill>
                  <a:srgbClr val="C00000"/>
                </a:solidFill>
                <a:latin typeface="Roboto"/>
                <a:cs typeface="Roboto"/>
              </a:rPr>
              <a:t>alue1&gt;,</a:t>
            </a:r>
            <a:r>
              <a:rPr sz="2100" spc="-55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Roboto"/>
                <a:cs typeface="Roboto"/>
              </a:rPr>
              <a:t>..</a:t>
            </a:r>
            <a:r>
              <a:rPr sz="2100" dirty="0">
                <a:solidFill>
                  <a:srgbClr val="C00000"/>
                </a:solidFill>
                <a:latin typeface="Roboto"/>
                <a:cs typeface="Roboto"/>
              </a:rPr>
              <a:t>.</a:t>
            </a:r>
            <a:r>
              <a:rPr sz="2100" spc="-4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r>
              <a:rPr sz="2100" spc="-30" dirty="0">
                <a:solidFill>
                  <a:srgbClr val="C00000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C00000"/>
                </a:solidFill>
                <a:latin typeface="Roboto"/>
                <a:cs typeface="Roboto"/>
              </a:rPr>
              <a:t>}</a:t>
            </a:r>
            <a:endParaRPr sz="2100">
              <a:latin typeface="Roboto"/>
              <a:cs typeface="Roboto"/>
            </a:endParaRPr>
          </a:p>
          <a:p>
            <a:pPr marL="12700" marR="410845" indent="812165">
              <a:lnSpc>
                <a:spcPct val="152400"/>
              </a:lnSpc>
              <a:spcBef>
                <a:spcPts val="5"/>
              </a:spcBef>
            </a:pPr>
            <a:r>
              <a:rPr sz="2100" spc="-14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65" dirty="0">
                <a:solidFill>
                  <a:srgbClr val="666666"/>
                </a:solidFill>
                <a:latin typeface="Roboto"/>
                <a:cs typeface="Roboto"/>
              </a:rPr>
              <a:t>$max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operator</a:t>
            </a:r>
            <a:r>
              <a:rPr sz="21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30" dirty="0">
                <a:solidFill>
                  <a:srgbClr val="666666"/>
                </a:solidFill>
                <a:latin typeface="Roboto"/>
                <a:cs typeface="Roboto"/>
              </a:rPr>
              <a:t>updates</a:t>
            </a:r>
            <a:r>
              <a:rPr sz="21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21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666666"/>
                </a:solidFill>
                <a:latin typeface="Roboto"/>
                <a:cs typeface="Roboto"/>
              </a:rPr>
              <a:t>field</a:t>
            </a:r>
            <a:r>
              <a:rPr sz="21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3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21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95" dirty="0">
                <a:solidFill>
                  <a:srgbClr val="666666"/>
                </a:solidFill>
                <a:latin typeface="Roboto"/>
                <a:cs typeface="Roboto"/>
              </a:rPr>
              <a:t>specified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if</a:t>
            </a:r>
            <a:r>
              <a:rPr sz="21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95" dirty="0">
                <a:solidFill>
                  <a:srgbClr val="666666"/>
                </a:solidFill>
                <a:latin typeface="Roboto"/>
                <a:cs typeface="Roboto"/>
              </a:rPr>
              <a:t>specified</a:t>
            </a:r>
            <a:r>
              <a:rPr sz="21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85" dirty="0">
                <a:solidFill>
                  <a:srgbClr val="666666"/>
                </a:solidFill>
                <a:latin typeface="Roboto"/>
                <a:cs typeface="Roboto"/>
              </a:rPr>
              <a:t>is </a:t>
            </a:r>
            <a:r>
              <a:rPr sz="2100" spc="-50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05" dirty="0">
                <a:solidFill>
                  <a:srgbClr val="666666"/>
                </a:solidFill>
                <a:latin typeface="Roboto"/>
                <a:cs typeface="Roboto"/>
              </a:rPr>
              <a:t>greater</a:t>
            </a:r>
            <a:r>
              <a:rPr sz="21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40" dirty="0">
                <a:solidFill>
                  <a:srgbClr val="666666"/>
                </a:solidFill>
                <a:latin typeface="Roboto"/>
                <a:cs typeface="Roboto"/>
              </a:rPr>
              <a:t>than</a:t>
            </a:r>
            <a:r>
              <a:rPr sz="21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current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14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21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70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1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2100" spc="-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100" spc="-60" dirty="0">
                <a:solidFill>
                  <a:srgbClr val="666666"/>
                </a:solidFill>
                <a:latin typeface="Roboto"/>
                <a:cs typeface="Roboto"/>
              </a:rPr>
              <a:t>field.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320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3700" b="0" spc="-24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150" dirty="0">
                <a:solidFill>
                  <a:srgbClr val="FFFFFF"/>
                </a:solidFill>
                <a:latin typeface="Roboto"/>
                <a:cs typeface="Roboto"/>
              </a:rPr>
              <a:t>lete</a:t>
            </a:r>
            <a:r>
              <a:rPr sz="3700" b="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29" dirty="0">
                <a:solidFill>
                  <a:srgbClr val="FFFFFF"/>
                </a:solidFill>
                <a:latin typeface="Roboto"/>
                <a:cs typeface="Roboto"/>
              </a:rPr>
              <a:t>Opera</a:t>
            </a:r>
            <a:r>
              <a:rPr sz="3700" b="0" spc="-195" dirty="0">
                <a:solidFill>
                  <a:srgbClr val="FFFFFF"/>
                </a:solidFill>
                <a:latin typeface="Roboto"/>
                <a:cs typeface="Roboto"/>
              </a:rPr>
              <a:t>tion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14430" cy="490347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100" b="1" u="heavy" spc="35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remove()</a:t>
            </a:r>
            <a:endParaRPr sz="2100">
              <a:latin typeface="Roboto Cn"/>
              <a:cs typeface="Roboto Cn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It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delete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more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It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deletes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all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selected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based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condition.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400"/>
              </a:lnSpc>
              <a:spcBef>
                <a:spcPts val="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There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option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called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justOne.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75" dirty="0">
                <a:latin typeface="Roboto"/>
                <a:cs typeface="Roboto"/>
              </a:rPr>
              <a:t>By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default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it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false.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order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delete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only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then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we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it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true.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35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deleteOne()</a:t>
            </a:r>
            <a:endParaRPr sz="2100">
              <a:latin typeface="Roboto Cn"/>
              <a:cs typeface="Roboto Cn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It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</a:t>
            </a:r>
            <a:r>
              <a:rPr sz="2100" spc="-140" dirty="0">
                <a:latin typeface="Roboto"/>
                <a:cs typeface="Roboto"/>
              </a:rPr>
              <a:t>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80" dirty="0">
                <a:latin typeface="Roboto"/>
                <a:cs typeface="Roboto"/>
              </a:rPr>
              <a:t>lete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only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ocument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fr</a:t>
            </a:r>
            <a:r>
              <a:rPr sz="2100" spc="-114" dirty="0">
                <a:latin typeface="Roboto"/>
                <a:cs typeface="Roboto"/>
              </a:rPr>
              <a:t>o</a:t>
            </a:r>
            <a:r>
              <a:rPr sz="2100" spc="-229" dirty="0">
                <a:latin typeface="Roboto"/>
                <a:cs typeface="Roboto"/>
              </a:rPr>
              <a:t>m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35" dirty="0">
                <a:latin typeface="Roboto"/>
                <a:cs typeface="Roboto"/>
              </a:rPr>
              <a:t>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75" dirty="0">
                <a:latin typeface="Roboto"/>
                <a:cs typeface="Roboto"/>
              </a:rPr>
              <a:t>llect</a:t>
            </a:r>
            <a:r>
              <a:rPr sz="2100" spc="-45" dirty="0">
                <a:latin typeface="Roboto"/>
                <a:cs typeface="Roboto"/>
              </a:rPr>
              <a:t>i</a:t>
            </a:r>
            <a:r>
              <a:rPr sz="2100" spc="-95" dirty="0">
                <a:latin typeface="Roboto"/>
                <a:cs typeface="Roboto"/>
              </a:rPr>
              <a:t>on.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35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deleteMany()</a:t>
            </a:r>
            <a:endParaRPr sz="2100">
              <a:latin typeface="Roboto Cn"/>
              <a:cs typeface="Roboto Cn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From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70" dirty="0">
                <a:latin typeface="Roboto"/>
                <a:cs typeface="Roboto"/>
              </a:rPr>
              <a:t>mongoDB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version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3.2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introduced.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70" dirty="0">
                <a:latin typeface="Roboto"/>
                <a:cs typeface="Roboto"/>
              </a:rPr>
              <a:t>It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delete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multiple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which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satisfy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given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condition(selection).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Introduction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2493" y="6520799"/>
            <a:ext cx="14605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5"/>
              </a:lnSpc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1</a:t>
            </a:r>
            <a:endParaRPr sz="1850">
              <a:latin typeface="Roboto Cn"/>
              <a:cs typeface="Roboto C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0860405" cy="392747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open-source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leading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NoSQL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database.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210" dirty="0">
                <a:latin typeface="Roboto"/>
                <a:cs typeface="Roboto"/>
              </a:rPr>
              <a:t>M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95" dirty="0">
                <a:latin typeface="Roboto"/>
                <a:cs typeface="Roboto"/>
              </a:rPr>
              <a:t>w</a:t>
            </a:r>
            <a:r>
              <a:rPr sz="2100" spc="-70" dirty="0">
                <a:latin typeface="Roboto"/>
                <a:cs typeface="Roboto"/>
              </a:rPr>
              <a:t>ri</a:t>
            </a:r>
            <a:r>
              <a:rPr sz="2100" spc="-65" dirty="0">
                <a:latin typeface="Roboto"/>
                <a:cs typeface="Roboto"/>
              </a:rPr>
              <a:t>t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135" dirty="0">
                <a:latin typeface="Roboto"/>
                <a:cs typeface="Roboto"/>
              </a:rPr>
              <a:t>n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C+</a:t>
            </a:r>
            <a:r>
              <a:rPr sz="2100" spc="-135" dirty="0">
                <a:latin typeface="Roboto"/>
                <a:cs typeface="Roboto"/>
              </a:rPr>
              <a:t>+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220" dirty="0">
                <a:latin typeface="Roboto"/>
                <a:cs typeface="Roboto"/>
              </a:rPr>
              <a:t>M</a:t>
            </a:r>
            <a:r>
              <a:rPr sz="2100" spc="-140" dirty="0">
                <a:latin typeface="Roboto"/>
                <a:cs typeface="Roboto"/>
              </a:rPr>
              <a:t>o</a:t>
            </a:r>
            <a:r>
              <a:rPr sz="2100" spc="-150" dirty="0">
                <a:latin typeface="Roboto"/>
                <a:cs typeface="Roboto"/>
              </a:rPr>
              <a:t>n</a:t>
            </a:r>
            <a:r>
              <a:rPr sz="2100" spc="-160" dirty="0">
                <a:latin typeface="Roboto"/>
                <a:cs typeface="Roboto"/>
              </a:rPr>
              <a:t>goDB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cum</a:t>
            </a:r>
            <a:r>
              <a:rPr sz="2100" spc="-145" dirty="0">
                <a:latin typeface="Roboto"/>
                <a:cs typeface="Roboto"/>
              </a:rPr>
              <a:t>e</a:t>
            </a:r>
            <a:r>
              <a:rPr sz="2100" spc="-120" dirty="0">
                <a:latin typeface="Roboto"/>
                <a:cs typeface="Roboto"/>
              </a:rPr>
              <a:t>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da</a:t>
            </a:r>
            <a:r>
              <a:rPr sz="2100" spc="-125" dirty="0">
                <a:latin typeface="Roboto"/>
                <a:cs typeface="Roboto"/>
              </a:rPr>
              <a:t>tabas</a:t>
            </a:r>
            <a:r>
              <a:rPr sz="2100" spc="-120" dirty="0">
                <a:latin typeface="Roboto"/>
                <a:cs typeface="Roboto"/>
              </a:rPr>
              <a:t>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de</a:t>
            </a:r>
            <a:r>
              <a:rPr sz="2100" spc="-110" dirty="0">
                <a:latin typeface="Roboto"/>
                <a:cs typeface="Roboto"/>
              </a:rPr>
              <a:t>sign</a:t>
            </a:r>
            <a:r>
              <a:rPr sz="2100" spc="-135" dirty="0">
                <a:latin typeface="Roboto"/>
                <a:cs typeface="Roboto"/>
              </a:rPr>
              <a:t>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5" dirty="0">
                <a:latin typeface="Roboto"/>
                <a:cs typeface="Roboto"/>
              </a:rPr>
              <a:t>f</a:t>
            </a:r>
            <a:r>
              <a:rPr sz="2100" spc="-100" dirty="0">
                <a:latin typeface="Roboto"/>
                <a:cs typeface="Roboto"/>
              </a:rPr>
              <a:t>o</a:t>
            </a:r>
            <a:r>
              <a:rPr sz="2100" spc="-85" dirty="0">
                <a:latin typeface="Roboto"/>
                <a:cs typeface="Roboto"/>
              </a:rPr>
              <a:t>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</a:t>
            </a:r>
            <a:r>
              <a:rPr sz="2100" spc="-130" dirty="0">
                <a:latin typeface="Roboto"/>
                <a:cs typeface="Roboto"/>
              </a:rPr>
              <a:t>a</a:t>
            </a:r>
            <a:r>
              <a:rPr sz="2100" spc="-114" dirty="0">
                <a:latin typeface="Roboto"/>
                <a:cs typeface="Roboto"/>
              </a:rPr>
              <a:t>se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de</a:t>
            </a:r>
            <a:r>
              <a:rPr sz="2100" spc="-120" dirty="0">
                <a:latin typeface="Roboto"/>
                <a:cs typeface="Roboto"/>
              </a:rPr>
              <a:t>v</a:t>
            </a:r>
            <a:r>
              <a:rPr sz="2100" spc="-135" dirty="0">
                <a:latin typeface="Roboto"/>
                <a:cs typeface="Roboto"/>
              </a:rPr>
              <a:t>e</a:t>
            </a:r>
            <a:r>
              <a:rPr sz="2100" spc="-130" dirty="0">
                <a:latin typeface="Roboto"/>
                <a:cs typeface="Roboto"/>
              </a:rPr>
              <a:t>lopme</a:t>
            </a:r>
            <a:r>
              <a:rPr sz="2100" spc="-145" dirty="0">
                <a:latin typeface="Roboto"/>
                <a:cs typeface="Roboto"/>
              </a:rPr>
              <a:t>n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s</a:t>
            </a:r>
            <a:r>
              <a:rPr sz="2100" spc="-130" dirty="0">
                <a:latin typeface="Roboto"/>
                <a:cs typeface="Roboto"/>
              </a:rPr>
              <a:t>c</a:t>
            </a:r>
            <a:r>
              <a:rPr sz="2100" spc="-95" dirty="0">
                <a:latin typeface="Roboto"/>
                <a:cs typeface="Roboto"/>
              </a:rPr>
              <a:t>alin</a:t>
            </a:r>
            <a:r>
              <a:rPr sz="2100" spc="-130" dirty="0">
                <a:latin typeface="Roboto"/>
                <a:cs typeface="Roboto"/>
              </a:rPr>
              <a:t>g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00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record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document,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which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structure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composed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pairs.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210" dirty="0">
                <a:latin typeface="Roboto"/>
                <a:cs typeface="Roboto"/>
              </a:rPr>
              <a:t>M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documen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si</a:t>
            </a:r>
            <a:r>
              <a:rPr sz="2100" spc="-204" dirty="0">
                <a:latin typeface="Roboto"/>
                <a:cs typeface="Roboto"/>
              </a:rPr>
              <a:t>m</a:t>
            </a:r>
            <a:r>
              <a:rPr sz="2100" spc="-75" dirty="0">
                <a:latin typeface="Roboto"/>
                <a:cs typeface="Roboto"/>
              </a:rPr>
              <a:t>ilar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JSO</a:t>
            </a:r>
            <a:r>
              <a:rPr sz="2100" spc="-170" dirty="0">
                <a:latin typeface="Roboto"/>
                <a:cs typeface="Roboto"/>
              </a:rPr>
              <a:t>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objec</a:t>
            </a:r>
            <a:r>
              <a:rPr sz="2100" spc="-70" dirty="0">
                <a:latin typeface="Roboto"/>
                <a:cs typeface="Roboto"/>
              </a:rPr>
              <a:t>t</a:t>
            </a:r>
            <a:r>
              <a:rPr sz="2100" spc="-65" dirty="0">
                <a:latin typeface="Roboto"/>
                <a:cs typeface="Roboto"/>
              </a:rPr>
              <a:t>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include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other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documents,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arrays,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arrays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210" dirty="0">
                <a:latin typeface="Roboto"/>
                <a:cs typeface="Roboto"/>
              </a:rPr>
              <a:t>M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00" dirty="0">
                <a:latin typeface="Roboto"/>
                <a:cs typeface="Roboto"/>
              </a:rPr>
              <a:t>or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75" dirty="0">
                <a:latin typeface="Roboto"/>
                <a:cs typeface="Roboto"/>
              </a:rPr>
              <a:t>llect</a:t>
            </a:r>
            <a:r>
              <a:rPr sz="2100" spc="-45" dirty="0">
                <a:latin typeface="Roboto"/>
                <a:cs typeface="Roboto"/>
              </a:rPr>
              <a:t>i</a:t>
            </a:r>
            <a:r>
              <a:rPr sz="2100" spc="-140" dirty="0">
                <a:latin typeface="Roboto"/>
                <a:cs typeface="Roboto"/>
              </a:rPr>
              <a:t>ons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00" dirty="0">
                <a:latin typeface="Roboto"/>
                <a:cs typeface="Roboto"/>
              </a:rPr>
              <a:t>Collections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similar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tables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relational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databases.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20" dirty="0">
                <a:solidFill>
                  <a:srgbClr val="FFFFFF"/>
                </a:solidFill>
                <a:latin typeface="Roboto"/>
                <a:cs typeface="Roboto"/>
              </a:rPr>
              <a:t>Aggregation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44910" cy="441515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Aggregations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operations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process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records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computed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results.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Aggregation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operations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group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multiple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together,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perform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variety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endParaRPr sz="2100">
              <a:latin typeface="Roboto"/>
              <a:cs typeface="Roboto"/>
            </a:endParaRPr>
          </a:p>
          <a:p>
            <a:pPr marL="520065">
              <a:lnSpc>
                <a:spcPct val="100000"/>
              </a:lnSpc>
              <a:spcBef>
                <a:spcPts val="1320"/>
              </a:spcBef>
            </a:pPr>
            <a:r>
              <a:rPr sz="2100" spc="-114" dirty="0">
                <a:latin typeface="Roboto"/>
                <a:cs typeface="Roboto"/>
              </a:rPr>
              <a:t>operations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on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grouped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single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result.</a:t>
            </a:r>
            <a:endParaRPr sz="2100">
              <a:latin typeface="Roboto"/>
              <a:cs typeface="Roboto"/>
            </a:endParaRPr>
          </a:p>
          <a:p>
            <a:pPr marL="520065" marR="832485" indent="-508000">
              <a:lnSpc>
                <a:spcPct val="152400"/>
              </a:lnSpc>
              <a:spcBef>
                <a:spcPts val="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aggregation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pipeline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framework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aggregation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modeled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concept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processing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pipelines.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enter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multi-stage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pipeline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transforms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aggregated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results.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400"/>
              </a:lnSpc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aggregation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pipeline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consists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stages.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Each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stage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transforms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they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pass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through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pipeline.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Pipeline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stages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need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produce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output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every </a:t>
            </a:r>
            <a:r>
              <a:rPr sz="2100" spc="-120" dirty="0">
                <a:latin typeface="Roboto"/>
                <a:cs typeface="Roboto"/>
              </a:rPr>
              <a:t> input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document,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some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stages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generate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new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65" dirty="0">
                <a:latin typeface="Roboto"/>
                <a:cs typeface="Roboto"/>
              </a:rPr>
              <a:t>filter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out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Aggregatio</a:t>
            </a:r>
            <a:r>
              <a:rPr sz="3700" b="0" spc="-24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3700" b="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60" dirty="0">
                <a:solidFill>
                  <a:srgbClr val="FFFFFF"/>
                </a:solidFill>
                <a:latin typeface="Roboto"/>
                <a:cs typeface="Roboto"/>
              </a:rPr>
              <a:t>Op</a:t>
            </a: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erato</a:t>
            </a:r>
            <a:r>
              <a:rPr sz="3700" b="0" spc="-14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3683" y="6457188"/>
            <a:ext cx="2528570" cy="401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18465" algn="r">
              <a:lnSpc>
                <a:spcPct val="100000"/>
              </a:lnSpc>
              <a:spcBef>
                <a:spcPts val="484"/>
              </a:spcBef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21</a:t>
            </a:r>
            <a:endParaRPr sz="185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83" y="770026"/>
            <a:ext cx="11343005" cy="3925434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25" dirty="0">
                <a:latin typeface="Roboto Cn"/>
                <a:cs typeface="Roboto Cn"/>
              </a:rPr>
              <a:t>$project</a:t>
            </a:r>
            <a:r>
              <a:rPr sz="2100" b="1" dirty="0">
                <a:latin typeface="Roboto Cn"/>
                <a:cs typeface="Roboto Cn"/>
              </a:rPr>
              <a:t>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Used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select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some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specific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fields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collection.</a:t>
            </a:r>
            <a:endParaRPr sz="2100" dirty="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10" dirty="0">
                <a:latin typeface="Roboto Cn"/>
                <a:cs typeface="Roboto Cn"/>
              </a:rPr>
              <a:t>$match</a:t>
            </a:r>
            <a:r>
              <a:rPr sz="2100" b="1" spc="5" dirty="0">
                <a:latin typeface="Roboto Cn"/>
                <a:cs typeface="Roboto Cn"/>
              </a:rPr>
              <a:t>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filtering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operation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thus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reduce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amount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endParaRPr sz="2100" dirty="0">
              <a:latin typeface="Roboto"/>
              <a:cs typeface="Roboto"/>
            </a:endParaRPr>
          </a:p>
          <a:p>
            <a:pPr marL="520065">
              <a:lnSpc>
                <a:spcPct val="100000"/>
              </a:lnSpc>
              <a:spcBef>
                <a:spcPts val="1320"/>
              </a:spcBef>
            </a:pPr>
            <a:r>
              <a:rPr sz="2100" spc="-120" dirty="0">
                <a:latin typeface="Roboto"/>
                <a:cs typeface="Roboto"/>
              </a:rPr>
              <a:t>given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input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ne</a:t>
            </a:r>
            <a:r>
              <a:rPr sz="2100" spc="-100" dirty="0">
                <a:latin typeface="Roboto"/>
                <a:cs typeface="Roboto"/>
              </a:rPr>
              <a:t>xt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130" dirty="0">
                <a:latin typeface="Roboto"/>
                <a:cs typeface="Roboto"/>
              </a:rPr>
              <a:t>ag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dirty="0">
                <a:latin typeface="Roboto"/>
                <a:cs typeface="Roboto"/>
              </a:rPr>
              <a:t>.</a:t>
            </a: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25" dirty="0">
                <a:latin typeface="Roboto Cn"/>
                <a:cs typeface="Roboto Cn"/>
              </a:rPr>
              <a:t>$group</a:t>
            </a:r>
            <a:r>
              <a:rPr sz="2100" b="1" spc="10" dirty="0">
                <a:latin typeface="Roboto Cn"/>
                <a:cs typeface="Roboto Cn"/>
              </a:rPr>
              <a:t>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does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actual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aggregation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discussed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above.</a:t>
            </a:r>
            <a:endParaRPr sz="2100" dirty="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20" dirty="0">
                <a:latin typeface="Roboto Cn"/>
                <a:cs typeface="Roboto Cn"/>
              </a:rPr>
              <a:t>$sort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Sort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0" dirty="0">
                <a:latin typeface="Roboto"/>
                <a:cs typeface="Roboto"/>
              </a:rPr>
              <a:t>ocuments</a:t>
            </a:r>
            <a:r>
              <a:rPr sz="2100" dirty="0" smtClean="0">
                <a:latin typeface="Roboto"/>
                <a:cs typeface="Roboto"/>
              </a:rPr>
              <a:t>.</a:t>
            </a:r>
            <a:endParaRPr sz="2100" dirty="0">
              <a:latin typeface="Roboto"/>
              <a:cs typeface="Roboto"/>
            </a:endParaRPr>
          </a:p>
          <a:p>
            <a:pPr marL="520065" marR="5080" indent="-508000">
              <a:lnSpc>
                <a:spcPts val="3840"/>
              </a:lnSpc>
              <a:spcBef>
                <a:spcPts val="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15" dirty="0">
                <a:latin typeface="Roboto Cn"/>
                <a:cs typeface="Roboto Cn"/>
              </a:rPr>
              <a:t>$limit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limits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amount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look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at,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by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given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number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starting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current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positions.</a:t>
            </a:r>
            <a:endParaRPr sz="2100" dirty="0">
              <a:latin typeface="Roboto"/>
              <a:cs typeface="Roboto"/>
            </a:endParaRPr>
          </a:p>
          <a:p>
            <a:pPr marL="12065" marR="349250">
              <a:lnSpc>
                <a:spcPts val="3840"/>
              </a:lnSpc>
              <a:buClr>
                <a:srgbClr val="18202E"/>
              </a:buClr>
              <a:tabLst>
                <a:tab pos="520065" algn="l"/>
                <a:tab pos="520700" algn="l"/>
              </a:tabLst>
            </a:pPr>
            <a:endParaRPr sz="21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675" y="6297574"/>
            <a:ext cx="87560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21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Indexing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06175" cy="5391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065" marR="414020" indent="-508000">
              <a:lnSpc>
                <a:spcPct val="152400"/>
              </a:lnSpc>
              <a:spcBef>
                <a:spcPts val="9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Indexes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support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efficient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resolution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queries.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Without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indexes,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must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scan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every </a:t>
            </a:r>
            <a:r>
              <a:rPr sz="2100" spc="-12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select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those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match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statement.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scan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highly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inefficient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require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process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large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volume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data.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400"/>
              </a:lnSpc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Indexes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special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structures,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store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small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portion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easy-to-traverse </a:t>
            </a:r>
            <a:r>
              <a:rPr sz="2100" spc="-15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form.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index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stores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specific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fields,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ordered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by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specified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index.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100" b="1" u="heavy" spc="10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Syntax</a:t>
            </a:r>
            <a:endParaRPr sz="2100">
              <a:latin typeface="Roboto Cn"/>
              <a:cs typeface="Roboto Cn"/>
            </a:endParaRPr>
          </a:p>
          <a:p>
            <a:pPr marL="1739264" marR="4387215" indent="-915035">
              <a:lnSpc>
                <a:spcPct val="152400"/>
              </a:lnSpc>
            </a:pP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basic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syntax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createIndex()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follows().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db.COLLECTION_NAME.createIndex({KEY:1}) </a:t>
            </a:r>
            <a:r>
              <a:rPr sz="2100" spc="-10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db.CO</a:t>
            </a:r>
            <a:r>
              <a:rPr sz="2100" spc="-110" dirty="0">
                <a:latin typeface="Roboto"/>
                <a:cs typeface="Roboto"/>
              </a:rPr>
              <a:t>L</a:t>
            </a:r>
            <a:r>
              <a:rPr sz="2100" spc="-135" dirty="0">
                <a:latin typeface="Roboto"/>
                <a:cs typeface="Roboto"/>
              </a:rPr>
              <a:t>LECT</a:t>
            </a:r>
            <a:r>
              <a:rPr sz="2100" spc="-60" dirty="0">
                <a:latin typeface="Roboto"/>
                <a:cs typeface="Roboto"/>
              </a:rPr>
              <a:t>I</a:t>
            </a:r>
            <a:r>
              <a:rPr sz="2100" spc="-145" dirty="0">
                <a:latin typeface="Roboto"/>
                <a:cs typeface="Roboto"/>
              </a:rPr>
              <a:t>ON_NAM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85" dirty="0">
                <a:latin typeface="Roboto"/>
                <a:cs typeface="Roboto"/>
              </a:rPr>
              <a:t>.dr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140" dirty="0">
                <a:latin typeface="Roboto"/>
                <a:cs typeface="Roboto"/>
              </a:rPr>
              <a:t>p</a:t>
            </a:r>
            <a:r>
              <a:rPr sz="2100" spc="-65" dirty="0">
                <a:latin typeface="Roboto"/>
                <a:cs typeface="Roboto"/>
              </a:rPr>
              <a:t>I</a:t>
            </a:r>
            <a:r>
              <a:rPr sz="2100" spc="-135" dirty="0">
                <a:latin typeface="Roboto"/>
                <a:cs typeface="Roboto"/>
              </a:rPr>
              <a:t>nde</a:t>
            </a:r>
            <a:r>
              <a:rPr sz="2100" spc="-90" dirty="0">
                <a:latin typeface="Roboto"/>
                <a:cs typeface="Roboto"/>
              </a:rPr>
              <a:t>x({key: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1</a:t>
            </a:r>
            <a:r>
              <a:rPr sz="2100" spc="-70" dirty="0">
                <a:latin typeface="Roboto"/>
                <a:cs typeface="Roboto"/>
              </a:rPr>
              <a:t>}</a:t>
            </a:r>
            <a:r>
              <a:rPr sz="2100" spc="-25" dirty="0">
                <a:latin typeface="Roboto"/>
                <a:cs typeface="Roboto"/>
              </a:rPr>
              <a:t>)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95616" y="3514344"/>
              <a:ext cx="1186180" cy="394970"/>
            </a:xfrm>
            <a:custGeom>
              <a:avLst/>
              <a:gdLst/>
              <a:ahLst/>
              <a:cxnLst/>
              <a:rect l="l" t="t" r="r" b="b"/>
              <a:pathLst>
                <a:path w="1186179" h="394970">
                  <a:moveTo>
                    <a:pt x="384428" y="0"/>
                  </a:moveTo>
                  <a:lnTo>
                    <a:pt x="0" y="394715"/>
                  </a:lnTo>
                  <a:lnTo>
                    <a:pt x="1185672" y="394715"/>
                  </a:lnTo>
                  <a:lnTo>
                    <a:pt x="384428" y="0"/>
                  </a:lnTo>
                  <a:close/>
                </a:path>
              </a:pathLst>
            </a:custGeom>
            <a:solidFill>
              <a:srgbClr val="352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228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96311" y="6242303"/>
              <a:ext cx="2696210" cy="615950"/>
            </a:xfrm>
            <a:custGeom>
              <a:avLst/>
              <a:gdLst/>
              <a:ahLst/>
              <a:cxnLst/>
              <a:rect l="l" t="t" r="r" b="b"/>
              <a:pathLst>
                <a:path w="2696209" h="615950">
                  <a:moveTo>
                    <a:pt x="2695676" y="0"/>
                  </a:moveTo>
                  <a:lnTo>
                    <a:pt x="872985" y="0"/>
                  </a:lnTo>
                  <a:lnTo>
                    <a:pt x="869937" y="0"/>
                  </a:lnTo>
                  <a:lnTo>
                    <a:pt x="869937" y="2159"/>
                  </a:lnTo>
                  <a:lnTo>
                    <a:pt x="0" y="615696"/>
                  </a:lnTo>
                  <a:lnTo>
                    <a:pt x="869937" y="615696"/>
                  </a:lnTo>
                  <a:lnTo>
                    <a:pt x="872985" y="615696"/>
                  </a:lnTo>
                  <a:lnTo>
                    <a:pt x="2695676" y="615696"/>
                  </a:lnTo>
                  <a:lnTo>
                    <a:pt x="26956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3565" y="6460235"/>
              <a:ext cx="2918460" cy="398145"/>
            </a:xfrm>
            <a:custGeom>
              <a:avLst/>
              <a:gdLst/>
              <a:ahLst/>
              <a:cxnLst/>
              <a:rect l="l" t="t" r="r" b="b"/>
              <a:pathLst>
                <a:path w="2918459" h="398145">
                  <a:moveTo>
                    <a:pt x="2918434" y="0"/>
                  </a:moveTo>
                  <a:lnTo>
                    <a:pt x="399262" y="0"/>
                  </a:lnTo>
                  <a:lnTo>
                    <a:pt x="390118" y="0"/>
                  </a:lnTo>
                  <a:lnTo>
                    <a:pt x="390118" y="9118"/>
                  </a:lnTo>
                  <a:lnTo>
                    <a:pt x="0" y="397764"/>
                  </a:lnTo>
                  <a:lnTo>
                    <a:pt x="390118" y="397764"/>
                  </a:lnTo>
                  <a:lnTo>
                    <a:pt x="399262" y="397764"/>
                  </a:lnTo>
                  <a:lnTo>
                    <a:pt x="2918434" y="397764"/>
                  </a:lnTo>
                  <a:lnTo>
                    <a:pt x="2918434" y="0"/>
                  </a:lnTo>
                  <a:close/>
                </a:path>
              </a:pathLst>
            </a:custGeom>
            <a:solidFill>
              <a:srgbClr val="228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6" y="4721352"/>
              <a:ext cx="256032" cy="2575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1399" y="4490211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614722" y="614807"/>
                  </a:moveTo>
                  <a:lnTo>
                    <a:pt x="577846" y="647025"/>
                  </a:lnTo>
                  <a:lnTo>
                    <a:pt x="537937" y="673385"/>
                  </a:lnTo>
                  <a:lnTo>
                    <a:pt x="495600" y="693888"/>
                  </a:lnTo>
                  <a:lnTo>
                    <a:pt x="451442" y="708532"/>
                  </a:lnTo>
                  <a:lnTo>
                    <a:pt x="406071" y="717319"/>
                  </a:lnTo>
                  <a:lnTo>
                    <a:pt x="360094" y="720248"/>
                  </a:lnTo>
                  <a:lnTo>
                    <a:pt x="314116" y="717319"/>
                  </a:lnTo>
                  <a:lnTo>
                    <a:pt x="268745" y="708532"/>
                  </a:lnTo>
                  <a:lnTo>
                    <a:pt x="224588" y="693888"/>
                  </a:lnTo>
                  <a:lnTo>
                    <a:pt x="182251" y="673385"/>
                  </a:lnTo>
                  <a:lnTo>
                    <a:pt x="142341" y="647025"/>
                  </a:lnTo>
                  <a:lnTo>
                    <a:pt x="105465" y="614807"/>
                  </a:lnTo>
                  <a:lnTo>
                    <a:pt x="73238" y="577911"/>
                  </a:lnTo>
                  <a:lnTo>
                    <a:pt x="46871" y="537986"/>
                  </a:lnTo>
                  <a:lnTo>
                    <a:pt x="26364" y="495639"/>
                  </a:lnTo>
                  <a:lnTo>
                    <a:pt x="11716" y="451475"/>
                  </a:lnTo>
                  <a:lnTo>
                    <a:pt x="2928" y="406101"/>
                  </a:lnTo>
                  <a:lnTo>
                    <a:pt x="0" y="360124"/>
                  </a:lnTo>
                  <a:lnTo>
                    <a:pt x="2930" y="314149"/>
                  </a:lnTo>
                  <a:lnTo>
                    <a:pt x="11719" y="268783"/>
                  </a:lnTo>
                  <a:lnTo>
                    <a:pt x="26368" y="224633"/>
                  </a:lnTo>
                  <a:lnTo>
                    <a:pt x="46875" y="182304"/>
                  </a:lnTo>
                  <a:lnTo>
                    <a:pt x="73241" y="142403"/>
                  </a:lnTo>
                  <a:lnTo>
                    <a:pt x="105465" y="105537"/>
                  </a:lnTo>
                  <a:lnTo>
                    <a:pt x="142341" y="73289"/>
                  </a:lnTo>
                  <a:lnTo>
                    <a:pt x="182251" y="46905"/>
                  </a:lnTo>
                  <a:lnTo>
                    <a:pt x="224588" y="26384"/>
                  </a:lnTo>
                  <a:lnTo>
                    <a:pt x="268745" y="11726"/>
                  </a:lnTo>
                  <a:lnTo>
                    <a:pt x="314116" y="2931"/>
                  </a:lnTo>
                  <a:lnTo>
                    <a:pt x="360094" y="0"/>
                  </a:lnTo>
                  <a:lnTo>
                    <a:pt x="406071" y="2931"/>
                  </a:lnTo>
                  <a:lnTo>
                    <a:pt x="451442" y="11726"/>
                  </a:lnTo>
                  <a:lnTo>
                    <a:pt x="495600" y="26384"/>
                  </a:lnTo>
                  <a:lnTo>
                    <a:pt x="537937" y="46905"/>
                  </a:lnTo>
                  <a:lnTo>
                    <a:pt x="577846" y="73289"/>
                  </a:lnTo>
                  <a:lnTo>
                    <a:pt x="614722" y="105537"/>
                  </a:lnTo>
                  <a:lnTo>
                    <a:pt x="646949" y="142403"/>
                  </a:lnTo>
                  <a:lnTo>
                    <a:pt x="673317" y="182304"/>
                  </a:lnTo>
                  <a:lnTo>
                    <a:pt x="693825" y="224633"/>
                  </a:lnTo>
                  <a:lnTo>
                    <a:pt x="708474" y="268783"/>
                  </a:lnTo>
                  <a:lnTo>
                    <a:pt x="717263" y="314149"/>
                  </a:lnTo>
                  <a:lnTo>
                    <a:pt x="720193" y="360124"/>
                  </a:lnTo>
                  <a:lnTo>
                    <a:pt x="717263" y="406101"/>
                  </a:lnTo>
                  <a:lnTo>
                    <a:pt x="708474" y="451475"/>
                  </a:lnTo>
                  <a:lnTo>
                    <a:pt x="693825" y="495639"/>
                  </a:lnTo>
                  <a:lnTo>
                    <a:pt x="673317" y="537986"/>
                  </a:lnTo>
                  <a:lnTo>
                    <a:pt x="646949" y="577911"/>
                  </a:lnTo>
                  <a:lnTo>
                    <a:pt x="614722" y="6148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6949" y="4588001"/>
            <a:ext cx="419354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400"/>
              </a:lnSpc>
              <a:spcBef>
                <a:spcPts val="90"/>
              </a:spcBef>
            </a:pP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</a:rPr>
              <a:t>No.01,</a:t>
            </a:r>
            <a:r>
              <a:rPr sz="1450" b="1" spc="-15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</a:rPr>
              <a:t>3rd</a:t>
            </a:r>
            <a:r>
              <a:rPr sz="1450" b="1" spc="15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25" dirty="0">
                <a:solidFill>
                  <a:srgbClr val="FFFFFF"/>
                </a:solidFill>
                <a:latin typeface="Roboto Cn"/>
                <a:cs typeface="Roboto Cn"/>
              </a:rPr>
              <a:t>Cross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</a:rPr>
              <a:t>Basappa</a:t>
            </a:r>
            <a:r>
              <a:rPr sz="1450" b="1" spc="40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</a:rPr>
              <a:t>Layout,</a:t>
            </a:r>
            <a:r>
              <a:rPr sz="1450" b="1" spc="15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</a:rPr>
              <a:t>Gavipuram</a:t>
            </a:r>
            <a:r>
              <a:rPr sz="1450" b="1" spc="70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10" dirty="0">
                <a:solidFill>
                  <a:srgbClr val="FFFFFF"/>
                </a:solidFill>
                <a:latin typeface="Roboto Cn"/>
                <a:cs typeface="Roboto Cn"/>
              </a:rPr>
              <a:t>Extension, </a:t>
            </a:r>
            <a:r>
              <a:rPr sz="1450" b="1" spc="-310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10" dirty="0">
                <a:solidFill>
                  <a:srgbClr val="FFFFFF"/>
                </a:solidFill>
                <a:latin typeface="Roboto Cn"/>
                <a:cs typeface="Roboto Cn"/>
              </a:rPr>
              <a:t>Kempegowda</a:t>
            </a:r>
            <a:r>
              <a:rPr sz="1450" b="1" spc="30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</a:rPr>
              <a:t>Nagar,</a:t>
            </a:r>
            <a:r>
              <a:rPr sz="1450" b="1" spc="35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10" dirty="0">
                <a:solidFill>
                  <a:srgbClr val="FFFFFF"/>
                </a:solidFill>
                <a:latin typeface="Roboto Cn"/>
                <a:cs typeface="Roboto Cn"/>
              </a:rPr>
              <a:t>Bengaluru,</a:t>
            </a:r>
            <a:r>
              <a:rPr sz="1450" b="1" spc="70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</a:rPr>
              <a:t>Karnataka</a:t>
            </a:r>
            <a:r>
              <a:rPr sz="1450" b="1" spc="35" dirty="0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sz="1450" b="1" spc="-25" dirty="0">
                <a:solidFill>
                  <a:srgbClr val="FFFFFF"/>
                </a:solidFill>
                <a:latin typeface="Roboto Cn"/>
                <a:cs typeface="Roboto Cn"/>
              </a:rPr>
              <a:t>560019</a:t>
            </a:r>
            <a:endParaRPr sz="1450">
              <a:latin typeface="Roboto Cn"/>
              <a:cs typeface="Roboto C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0791" y="0"/>
            <a:ext cx="11808460" cy="6377940"/>
            <a:chOff x="240791" y="0"/>
            <a:chExt cx="11808460" cy="63779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5871971"/>
              <a:ext cx="278892" cy="2788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3368" y="565117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614714" y="614727"/>
                  </a:moveTo>
                  <a:lnTo>
                    <a:pt x="577841" y="646954"/>
                  </a:lnTo>
                  <a:lnTo>
                    <a:pt x="537934" y="673322"/>
                  </a:lnTo>
                  <a:lnTo>
                    <a:pt x="495599" y="693830"/>
                  </a:lnTo>
                  <a:lnTo>
                    <a:pt x="451443" y="708479"/>
                  </a:lnTo>
                  <a:lnTo>
                    <a:pt x="406074" y="717268"/>
                  </a:lnTo>
                  <a:lnTo>
                    <a:pt x="360097" y="720197"/>
                  </a:lnTo>
                  <a:lnTo>
                    <a:pt x="314120" y="717268"/>
                  </a:lnTo>
                  <a:lnTo>
                    <a:pt x="268749" y="708479"/>
                  </a:lnTo>
                  <a:lnTo>
                    <a:pt x="224592" y="693830"/>
                  </a:lnTo>
                  <a:lnTo>
                    <a:pt x="182256" y="673322"/>
                  </a:lnTo>
                  <a:lnTo>
                    <a:pt x="142346" y="646954"/>
                  </a:lnTo>
                  <a:lnTo>
                    <a:pt x="105470" y="614727"/>
                  </a:lnTo>
                  <a:lnTo>
                    <a:pt x="73243" y="577851"/>
                  </a:lnTo>
                  <a:lnTo>
                    <a:pt x="46875" y="537941"/>
                  </a:lnTo>
                  <a:lnTo>
                    <a:pt x="26367" y="495604"/>
                  </a:lnTo>
                  <a:lnTo>
                    <a:pt x="11718" y="451447"/>
                  </a:lnTo>
                  <a:lnTo>
                    <a:pt x="2929" y="406076"/>
                  </a:lnTo>
                  <a:lnTo>
                    <a:pt x="0" y="360098"/>
                  </a:lnTo>
                  <a:lnTo>
                    <a:pt x="2929" y="314121"/>
                  </a:lnTo>
                  <a:lnTo>
                    <a:pt x="11718" y="268750"/>
                  </a:lnTo>
                  <a:lnTo>
                    <a:pt x="26367" y="224593"/>
                  </a:lnTo>
                  <a:lnTo>
                    <a:pt x="46875" y="182256"/>
                  </a:lnTo>
                  <a:lnTo>
                    <a:pt x="73243" y="142346"/>
                  </a:lnTo>
                  <a:lnTo>
                    <a:pt x="105470" y="105470"/>
                  </a:lnTo>
                  <a:lnTo>
                    <a:pt x="142346" y="73243"/>
                  </a:lnTo>
                  <a:lnTo>
                    <a:pt x="182256" y="46875"/>
                  </a:lnTo>
                  <a:lnTo>
                    <a:pt x="224592" y="26367"/>
                  </a:lnTo>
                  <a:lnTo>
                    <a:pt x="268749" y="11718"/>
                  </a:lnTo>
                  <a:lnTo>
                    <a:pt x="314120" y="2929"/>
                  </a:lnTo>
                  <a:lnTo>
                    <a:pt x="360097" y="0"/>
                  </a:lnTo>
                  <a:lnTo>
                    <a:pt x="406074" y="2929"/>
                  </a:lnTo>
                  <a:lnTo>
                    <a:pt x="451443" y="11718"/>
                  </a:lnTo>
                  <a:lnTo>
                    <a:pt x="495599" y="26367"/>
                  </a:lnTo>
                  <a:lnTo>
                    <a:pt x="537934" y="46875"/>
                  </a:lnTo>
                  <a:lnTo>
                    <a:pt x="577841" y="73243"/>
                  </a:lnTo>
                  <a:lnTo>
                    <a:pt x="614714" y="105470"/>
                  </a:lnTo>
                  <a:lnTo>
                    <a:pt x="646941" y="142346"/>
                  </a:lnTo>
                  <a:lnTo>
                    <a:pt x="673309" y="182256"/>
                  </a:lnTo>
                  <a:lnTo>
                    <a:pt x="693817" y="224593"/>
                  </a:lnTo>
                  <a:lnTo>
                    <a:pt x="708466" y="268750"/>
                  </a:lnTo>
                  <a:lnTo>
                    <a:pt x="717255" y="314121"/>
                  </a:lnTo>
                  <a:lnTo>
                    <a:pt x="720185" y="360098"/>
                  </a:lnTo>
                  <a:lnTo>
                    <a:pt x="717255" y="406076"/>
                  </a:lnTo>
                  <a:lnTo>
                    <a:pt x="708466" y="451447"/>
                  </a:lnTo>
                  <a:lnTo>
                    <a:pt x="693817" y="495604"/>
                  </a:lnTo>
                  <a:lnTo>
                    <a:pt x="673309" y="537941"/>
                  </a:lnTo>
                  <a:lnTo>
                    <a:pt x="646941" y="577851"/>
                  </a:lnTo>
                  <a:lnTo>
                    <a:pt x="614714" y="6147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1563" y="5830823"/>
              <a:ext cx="365760" cy="3611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53859" y="565117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614711" y="614727"/>
                  </a:moveTo>
                  <a:lnTo>
                    <a:pt x="577845" y="646954"/>
                  </a:lnTo>
                  <a:lnTo>
                    <a:pt x="537944" y="673322"/>
                  </a:lnTo>
                  <a:lnTo>
                    <a:pt x="495615" y="693830"/>
                  </a:lnTo>
                  <a:lnTo>
                    <a:pt x="451465" y="708479"/>
                  </a:lnTo>
                  <a:lnTo>
                    <a:pt x="406099" y="717268"/>
                  </a:lnTo>
                  <a:lnTo>
                    <a:pt x="360124" y="720197"/>
                  </a:lnTo>
                  <a:lnTo>
                    <a:pt x="314146" y="717268"/>
                  </a:lnTo>
                  <a:lnTo>
                    <a:pt x="268773" y="708479"/>
                  </a:lnTo>
                  <a:lnTo>
                    <a:pt x="224609" y="693830"/>
                  </a:lnTo>
                  <a:lnTo>
                    <a:pt x="182262" y="673322"/>
                  </a:lnTo>
                  <a:lnTo>
                    <a:pt x="142337" y="646954"/>
                  </a:lnTo>
                  <a:lnTo>
                    <a:pt x="105441" y="614727"/>
                  </a:lnTo>
                  <a:lnTo>
                    <a:pt x="73223" y="577851"/>
                  </a:lnTo>
                  <a:lnTo>
                    <a:pt x="46862" y="537941"/>
                  </a:lnTo>
                  <a:lnTo>
                    <a:pt x="26360" y="495604"/>
                  </a:lnTo>
                  <a:lnTo>
                    <a:pt x="11715" y="451447"/>
                  </a:lnTo>
                  <a:lnTo>
                    <a:pt x="2928" y="406076"/>
                  </a:lnTo>
                  <a:lnTo>
                    <a:pt x="0" y="360098"/>
                  </a:lnTo>
                  <a:lnTo>
                    <a:pt x="2928" y="314121"/>
                  </a:lnTo>
                  <a:lnTo>
                    <a:pt x="11715" y="268750"/>
                  </a:lnTo>
                  <a:lnTo>
                    <a:pt x="26360" y="224593"/>
                  </a:lnTo>
                  <a:lnTo>
                    <a:pt x="46862" y="182256"/>
                  </a:lnTo>
                  <a:lnTo>
                    <a:pt x="73223" y="142346"/>
                  </a:lnTo>
                  <a:lnTo>
                    <a:pt x="105441" y="105470"/>
                  </a:lnTo>
                  <a:lnTo>
                    <a:pt x="142337" y="73243"/>
                  </a:lnTo>
                  <a:lnTo>
                    <a:pt x="182262" y="46875"/>
                  </a:lnTo>
                  <a:lnTo>
                    <a:pt x="224609" y="26367"/>
                  </a:lnTo>
                  <a:lnTo>
                    <a:pt x="268773" y="11718"/>
                  </a:lnTo>
                  <a:lnTo>
                    <a:pt x="314146" y="2929"/>
                  </a:lnTo>
                  <a:lnTo>
                    <a:pt x="360124" y="0"/>
                  </a:lnTo>
                  <a:lnTo>
                    <a:pt x="406099" y="2929"/>
                  </a:lnTo>
                  <a:lnTo>
                    <a:pt x="451465" y="11718"/>
                  </a:lnTo>
                  <a:lnTo>
                    <a:pt x="495615" y="26367"/>
                  </a:lnTo>
                  <a:lnTo>
                    <a:pt x="537944" y="46875"/>
                  </a:lnTo>
                  <a:lnTo>
                    <a:pt x="577845" y="73243"/>
                  </a:lnTo>
                  <a:lnTo>
                    <a:pt x="614711" y="105470"/>
                  </a:lnTo>
                  <a:lnTo>
                    <a:pt x="646959" y="142346"/>
                  </a:lnTo>
                  <a:lnTo>
                    <a:pt x="673343" y="182256"/>
                  </a:lnTo>
                  <a:lnTo>
                    <a:pt x="693864" y="224593"/>
                  </a:lnTo>
                  <a:lnTo>
                    <a:pt x="708522" y="268750"/>
                  </a:lnTo>
                  <a:lnTo>
                    <a:pt x="717317" y="314121"/>
                  </a:lnTo>
                  <a:lnTo>
                    <a:pt x="720248" y="360098"/>
                  </a:lnTo>
                  <a:lnTo>
                    <a:pt x="717317" y="406076"/>
                  </a:lnTo>
                  <a:lnTo>
                    <a:pt x="708522" y="451447"/>
                  </a:lnTo>
                  <a:lnTo>
                    <a:pt x="693864" y="495604"/>
                  </a:lnTo>
                  <a:lnTo>
                    <a:pt x="673343" y="537941"/>
                  </a:lnTo>
                  <a:lnTo>
                    <a:pt x="646959" y="577851"/>
                  </a:lnTo>
                  <a:lnTo>
                    <a:pt x="614711" y="6147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3397" y="3177270"/>
              <a:ext cx="1265555" cy="1527810"/>
            </a:xfrm>
            <a:custGeom>
              <a:avLst/>
              <a:gdLst/>
              <a:ahLst/>
              <a:cxnLst/>
              <a:rect l="l" t="t" r="r" b="b"/>
              <a:pathLst>
                <a:path w="1265554" h="1527810">
                  <a:moveTo>
                    <a:pt x="627237" y="0"/>
                  </a:moveTo>
                  <a:lnTo>
                    <a:pt x="583118" y="1907"/>
                  </a:lnTo>
                  <a:lnTo>
                    <a:pt x="539198" y="6877"/>
                  </a:lnTo>
                  <a:lnTo>
                    <a:pt x="495652" y="14906"/>
                  </a:lnTo>
                  <a:lnTo>
                    <a:pt x="452653" y="25994"/>
                  </a:lnTo>
                  <a:lnTo>
                    <a:pt x="410372" y="40139"/>
                  </a:lnTo>
                  <a:lnTo>
                    <a:pt x="368985" y="57339"/>
                  </a:lnTo>
                  <a:lnTo>
                    <a:pt x="328663" y="77593"/>
                  </a:lnTo>
                  <a:lnTo>
                    <a:pt x="289580" y="100899"/>
                  </a:lnTo>
                  <a:lnTo>
                    <a:pt x="251910" y="127257"/>
                  </a:lnTo>
                  <a:lnTo>
                    <a:pt x="215825" y="156664"/>
                  </a:lnTo>
                  <a:lnTo>
                    <a:pt x="181498" y="189118"/>
                  </a:lnTo>
                  <a:lnTo>
                    <a:pt x="149631" y="224006"/>
                  </a:lnTo>
                  <a:lnTo>
                    <a:pt x="120842" y="260598"/>
                  </a:lnTo>
                  <a:lnTo>
                    <a:pt x="95129" y="298720"/>
                  </a:lnTo>
                  <a:lnTo>
                    <a:pt x="72491" y="338200"/>
                  </a:lnTo>
                  <a:lnTo>
                    <a:pt x="52927" y="378865"/>
                  </a:lnTo>
                  <a:lnTo>
                    <a:pt x="36434" y="420541"/>
                  </a:lnTo>
                  <a:lnTo>
                    <a:pt x="23013" y="463057"/>
                  </a:lnTo>
                  <a:lnTo>
                    <a:pt x="12660" y="506238"/>
                  </a:lnTo>
                  <a:lnTo>
                    <a:pt x="5374" y="549912"/>
                  </a:lnTo>
                  <a:lnTo>
                    <a:pt x="1155" y="593906"/>
                  </a:lnTo>
                  <a:lnTo>
                    <a:pt x="0" y="638048"/>
                  </a:lnTo>
                  <a:lnTo>
                    <a:pt x="1907" y="682163"/>
                  </a:lnTo>
                  <a:lnTo>
                    <a:pt x="6877" y="726079"/>
                  </a:lnTo>
                  <a:lnTo>
                    <a:pt x="14906" y="769623"/>
                  </a:lnTo>
                  <a:lnTo>
                    <a:pt x="25994" y="812623"/>
                  </a:lnTo>
                  <a:lnTo>
                    <a:pt x="40139" y="854904"/>
                  </a:lnTo>
                  <a:lnTo>
                    <a:pt x="57339" y="896295"/>
                  </a:lnTo>
                  <a:lnTo>
                    <a:pt x="77593" y="936622"/>
                  </a:lnTo>
                  <a:lnTo>
                    <a:pt x="100899" y="975713"/>
                  </a:lnTo>
                  <a:lnTo>
                    <a:pt x="127257" y="1013393"/>
                  </a:lnTo>
                  <a:lnTo>
                    <a:pt x="156664" y="1049491"/>
                  </a:lnTo>
                  <a:lnTo>
                    <a:pt x="189118" y="1083833"/>
                  </a:lnTo>
                  <a:lnTo>
                    <a:pt x="640222" y="1527444"/>
                  </a:lnTo>
                  <a:lnTo>
                    <a:pt x="1083833" y="1076213"/>
                  </a:lnTo>
                  <a:lnTo>
                    <a:pt x="1115685" y="1041326"/>
                  </a:lnTo>
                  <a:lnTo>
                    <a:pt x="1144461" y="1004734"/>
                  </a:lnTo>
                  <a:lnTo>
                    <a:pt x="1170164" y="966612"/>
                  </a:lnTo>
                  <a:lnTo>
                    <a:pt x="1192794" y="927132"/>
                  </a:lnTo>
                  <a:lnTo>
                    <a:pt x="1212353" y="886467"/>
                  </a:lnTo>
                  <a:lnTo>
                    <a:pt x="1228842" y="844791"/>
                  </a:lnTo>
                  <a:lnTo>
                    <a:pt x="1242263" y="802275"/>
                  </a:lnTo>
                  <a:lnTo>
                    <a:pt x="1252616" y="759094"/>
                  </a:lnTo>
                  <a:lnTo>
                    <a:pt x="1259903" y="715420"/>
                  </a:lnTo>
                  <a:lnTo>
                    <a:pt x="1264126" y="671425"/>
                  </a:lnTo>
                  <a:lnTo>
                    <a:pt x="1265285" y="627284"/>
                  </a:lnTo>
                  <a:lnTo>
                    <a:pt x="1263381" y="583169"/>
                  </a:lnTo>
                  <a:lnTo>
                    <a:pt x="1258417" y="539253"/>
                  </a:lnTo>
                  <a:lnTo>
                    <a:pt x="1250394" y="495708"/>
                  </a:lnTo>
                  <a:lnTo>
                    <a:pt x="1239312" y="452709"/>
                  </a:lnTo>
                  <a:lnTo>
                    <a:pt x="1225173" y="410427"/>
                  </a:lnTo>
                  <a:lnTo>
                    <a:pt x="1207978" y="369036"/>
                  </a:lnTo>
                  <a:lnTo>
                    <a:pt x="1187729" y="328709"/>
                  </a:lnTo>
                  <a:lnTo>
                    <a:pt x="1164426" y="289619"/>
                  </a:lnTo>
                  <a:lnTo>
                    <a:pt x="1138072" y="251939"/>
                  </a:lnTo>
                  <a:lnTo>
                    <a:pt x="1108667" y="215841"/>
                  </a:lnTo>
                  <a:lnTo>
                    <a:pt x="1076213" y="181498"/>
                  </a:lnTo>
                  <a:lnTo>
                    <a:pt x="1041325" y="149631"/>
                  </a:lnTo>
                  <a:lnTo>
                    <a:pt x="1004731" y="120842"/>
                  </a:lnTo>
                  <a:lnTo>
                    <a:pt x="966606" y="95129"/>
                  </a:lnTo>
                  <a:lnTo>
                    <a:pt x="927122" y="72491"/>
                  </a:lnTo>
                  <a:lnTo>
                    <a:pt x="886452" y="52927"/>
                  </a:lnTo>
                  <a:lnTo>
                    <a:pt x="844770" y="36434"/>
                  </a:lnTo>
                  <a:lnTo>
                    <a:pt x="802249" y="23013"/>
                  </a:lnTo>
                  <a:lnTo>
                    <a:pt x="759062" y="12660"/>
                  </a:lnTo>
                  <a:lnTo>
                    <a:pt x="715382" y="5374"/>
                  </a:lnTo>
                  <a:lnTo>
                    <a:pt x="671383" y="1155"/>
                  </a:lnTo>
                  <a:lnTo>
                    <a:pt x="627237" y="0"/>
                  </a:lnTo>
                  <a:close/>
                </a:path>
              </a:pathLst>
            </a:custGeom>
            <a:solidFill>
              <a:srgbClr val="228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3397" y="3177270"/>
              <a:ext cx="1265555" cy="1527810"/>
            </a:xfrm>
            <a:custGeom>
              <a:avLst/>
              <a:gdLst/>
              <a:ahLst/>
              <a:cxnLst/>
              <a:rect l="l" t="t" r="r" b="b"/>
              <a:pathLst>
                <a:path w="1265554" h="1527810">
                  <a:moveTo>
                    <a:pt x="1076213" y="181498"/>
                  </a:moveTo>
                  <a:lnTo>
                    <a:pt x="1108667" y="215841"/>
                  </a:lnTo>
                  <a:lnTo>
                    <a:pt x="1138072" y="251939"/>
                  </a:lnTo>
                  <a:lnTo>
                    <a:pt x="1164426" y="289619"/>
                  </a:lnTo>
                  <a:lnTo>
                    <a:pt x="1187729" y="328709"/>
                  </a:lnTo>
                  <a:lnTo>
                    <a:pt x="1207978" y="369036"/>
                  </a:lnTo>
                  <a:lnTo>
                    <a:pt x="1225173" y="410427"/>
                  </a:lnTo>
                  <a:lnTo>
                    <a:pt x="1239312" y="452709"/>
                  </a:lnTo>
                  <a:lnTo>
                    <a:pt x="1250394" y="495708"/>
                  </a:lnTo>
                  <a:lnTo>
                    <a:pt x="1258417" y="539253"/>
                  </a:lnTo>
                  <a:lnTo>
                    <a:pt x="1263381" y="583169"/>
                  </a:lnTo>
                  <a:lnTo>
                    <a:pt x="1265285" y="627284"/>
                  </a:lnTo>
                  <a:lnTo>
                    <a:pt x="1264126" y="671425"/>
                  </a:lnTo>
                  <a:lnTo>
                    <a:pt x="1259903" y="715420"/>
                  </a:lnTo>
                  <a:lnTo>
                    <a:pt x="1252616" y="759094"/>
                  </a:lnTo>
                  <a:lnTo>
                    <a:pt x="1242263" y="802275"/>
                  </a:lnTo>
                  <a:lnTo>
                    <a:pt x="1228842" y="844791"/>
                  </a:lnTo>
                  <a:lnTo>
                    <a:pt x="1212353" y="886467"/>
                  </a:lnTo>
                  <a:lnTo>
                    <a:pt x="1192794" y="927132"/>
                  </a:lnTo>
                  <a:lnTo>
                    <a:pt x="1170164" y="966612"/>
                  </a:lnTo>
                  <a:lnTo>
                    <a:pt x="1144461" y="1004734"/>
                  </a:lnTo>
                  <a:lnTo>
                    <a:pt x="1115685" y="1041326"/>
                  </a:lnTo>
                  <a:lnTo>
                    <a:pt x="1083833" y="1076213"/>
                  </a:lnTo>
                  <a:lnTo>
                    <a:pt x="1046847" y="1113808"/>
                  </a:lnTo>
                  <a:lnTo>
                    <a:pt x="1009866" y="1151407"/>
                  </a:lnTo>
                  <a:lnTo>
                    <a:pt x="972889" y="1189009"/>
                  </a:lnTo>
                  <a:lnTo>
                    <a:pt x="935916" y="1226614"/>
                  </a:lnTo>
                  <a:lnTo>
                    <a:pt x="898947" y="1264221"/>
                  </a:lnTo>
                  <a:lnTo>
                    <a:pt x="861980" y="1301829"/>
                  </a:lnTo>
                  <a:lnTo>
                    <a:pt x="825017" y="1339437"/>
                  </a:lnTo>
                  <a:lnTo>
                    <a:pt x="788055" y="1377043"/>
                  </a:lnTo>
                  <a:lnTo>
                    <a:pt x="751095" y="1414649"/>
                  </a:lnTo>
                  <a:lnTo>
                    <a:pt x="714137" y="1452251"/>
                  </a:lnTo>
                  <a:lnTo>
                    <a:pt x="677179" y="1489850"/>
                  </a:lnTo>
                  <a:lnTo>
                    <a:pt x="640222" y="1527444"/>
                  </a:lnTo>
                  <a:lnTo>
                    <a:pt x="602630" y="1490485"/>
                  </a:lnTo>
                  <a:lnTo>
                    <a:pt x="565038" y="1453521"/>
                  </a:lnTo>
                  <a:lnTo>
                    <a:pt x="527446" y="1416554"/>
                  </a:lnTo>
                  <a:lnTo>
                    <a:pt x="489854" y="1379583"/>
                  </a:lnTo>
                  <a:lnTo>
                    <a:pt x="452262" y="1342612"/>
                  </a:lnTo>
                  <a:lnTo>
                    <a:pt x="414670" y="1305639"/>
                  </a:lnTo>
                  <a:lnTo>
                    <a:pt x="377078" y="1268666"/>
                  </a:lnTo>
                  <a:lnTo>
                    <a:pt x="339486" y="1231694"/>
                  </a:lnTo>
                  <a:lnTo>
                    <a:pt x="301894" y="1194724"/>
                  </a:lnTo>
                  <a:lnTo>
                    <a:pt x="264302" y="1157757"/>
                  </a:lnTo>
                  <a:lnTo>
                    <a:pt x="226710" y="1120793"/>
                  </a:lnTo>
                  <a:lnTo>
                    <a:pt x="189118" y="1083833"/>
                  </a:lnTo>
                  <a:lnTo>
                    <a:pt x="156664" y="1049491"/>
                  </a:lnTo>
                  <a:lnTo>
                    <a:pt x="127257" y="1013393"/>
                  </a:lnTo>
                  <a:lnTo>
                    <a:pt x="100899" y="975713"/>
                  </a:lnTo>
                  <a:lnTo>
                    <a:pt x="77593" y="936622"/>
                  </a:lnTo>
                  <a:lnTo>
                    <a:pt x="57339" y="896295"/>
                  </a:lnTo>
                  <a:lnTo>
                    <a:pt x="40139" y="854904"/>
                  </a:lnTo>
                  <a:lnTo>
                    <a:pt x="25994" y="812623"/>
                  </a:lnTo>
                  <a:lnTo>
                    <a:pt x="14906" y="769623"/>
                  </a:lnTo>
                  <a:lnTo>
                    <a:pt x="6877" y="726079"/>
                  </a:lnTo>
                  <a:lnTo>
                    <a:pt x="1907" y="682163"/>
                  </a:lnTo>
                  <a:lnTo>
                    <a:pt x="0" y="638048"/>
                  </a:lnTo>
                  <a:lnTo>
                    <a:pt x="1155" y="593906"/>
                  </a:lnTo>
                  <a:lnTo>
                    <a:pt x="5374" y="549912"/>
                  </a:lnTo>
                  <a:lnTo>
                    <a:pt x="12660" y="506238"/>
                  </a:lnTo>
                  <a:lnTo>
                    <a:pt x="23013" y="463057"/>
                  </a:lnTo>
                  <a:lnTo>
                    <a:pt x="36434" y="420541"/>
                  </a:lnTo>
                  <a:lnTo>
                    <a:pt x="52927" y="378865"/>
                  </a:lnTo>
                  <a:lnTo>
                    <a:pt x="72491" y="338200"/>
                  </a:lnTo>
                  <a:lnTo>
                    <a:pt x="95129" y="298720"/>
                  </a:lnTo>
                  <a:lnTo>
                    <a:pt x="120842" y="260598"/>
                  </a:lnTo>
                  <a:lnTo>
                    <a:pt x="149631" y="224006"/>
                  </a:lnTo>
                  <a:lnTo>
                    <a:pt x="181498" y="189118"/>
                  </a:lnTo>
                  <a:lnTo>
                    <a:pt x="215825" y="156664"/>
                  </a:lnTo>
                  <a:lnTo>
                    <a:pt x="251910" y="127257"/>
                  </a:lnTo>
                  <a:lnTo>
                    <a:pt x="289580" y="100899"/>
                  </a:lnTo>
                  <a:lnTo>
                    <a:pt x="328663" y="77593"/>
                  </a:lnTo>
                  <a:lnTo>
                    <a:pt x="368985" y="57339"/>
                  </a:lnTo>
                  <a:lnTo>
                    <a:pt x="410372" y="40139"/>
                  </a:lnTo>
                  <a:lnTo>
                    <a:pt x="452653" y="25994"/>
                  </a:lnTo>
                  <a:lnTo>
                    <a:pt x="495652" y="14906"/>
                  </a:lnTo>
                  <a:lnTo>
                    <a:pt x="539198" y="6877"/>
                  </a:lnTo>
                  <a:lnTo>
                    <a:pt x="583118" y="1907"/>
                  </a:lnTo>
                  <a:lnTo>
                    <a:pt x="627237" y="0"/>
                  </a:lnTo>
                  <a:lnTo>
                    <a:pt x="671383" y="1155"/>
                  </a:lnTo>
                  <a:lnTo>
                    <a:pt x="715382" y="5374"/>
                  </a:lnTo>
                  <a:lnTo>
                    <a:pt x="759062" y="12660"/>
                  </a:lnTo>
                  <a:lnTo>
                    <a:pt x="802249" y="23013"/>
                  </a:lnTo>
                  <a:lnTo>
                    <a:pt x="844770" y="36434"/>
                  </a:lnTo>
                  <a:lnTo>
                    <a:pt x="886452" y="52927"/>
                  </a:lnTo>
                  <a:lnTo>
                    <a:pt x="927122" y="72491"/>
                  </a:lnTo>
                  <a:lnTo>
                    <a:pt x="966606" y="95129"/>
                  </a:lnTo>
                  <a:lnTo>
                    <a:pt x="1004731" y="120842"/>
                  </a:lnTo>
                  <a:lnTo>
                    <a:pt x="1041325" y="149631"/>
                  </a:lnTo>
                  <a:lnTo>
                    <a:pt x="1076213" y="181498"/>
                  </a:lnTo>
                  <a:close/>
                </a:path>
              </a:pathLst>
            </a:custGeom>
            <a:ln w="571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8830" y="3756808"/>
              <a:ext cx="441959" cy="324485"/>
            </a:xfrm>
            <a:custGeom>
              <a:avLst/>
              <a:gdLst/>
              <a:ahLst/>
              <a:cxnLst/>
              <a:rect l="l" t="t" r="r" b="b"/>
              <a:pathLst>
                <a:path w="441960" h="324485">
                  <a:moveTo>
                    <a:pt x="56260" y="323955"/>
                  </a:moveTo>
                  <a:lnTo>
                    <a:pt x="65150" y="262106"/>
                  </a:lnTo>
                  <a:lnTo>
                    <a:pt x="29040" y="229357"/>
                  </a:lnTo>
                  <a:lnTo>
                    <a:pt x="7323" y="192435"/>
                  </a:lnTo>
                  <a:lnTo>
                    <a:pt x="0" y="153410"/>
                  </a:lnTo>
                  <a:lnTo>
                    <a:pt x="7069" y="114353"/>
                  </a:lnTo>
                  <a:lnTo>
                    <a:pt x="28532" y="77336"/>
                  </a:lnTo>
                  <a:lnTo>
                    <a:pt x="64388" y="44428"/>
                  </a:lnTo>
                  <a:lnTo>
                    <a:pt x="104228" y="22300"/>
                  </a:lnTo>
                  <a:lnTo>
                    <a:pt x="148797" y="7516"/>
                  </a:lnTo>
                  <a:lnTo>
                    <a:pt x="196217" y="81"/>
                  </a:lnTo>
                  <a:lnTo>
                    <a:pt x="244607" y="0"/>
                  </a:lnTo>
                  <a:lnTo>
                    <a:pt x="292089" y="7276"/>
                  </a:lnTo>
                  <a:lnTo>
                    <a:pt x="336782" y="21915"/>
                  </a:lnTo>
                  <a:lnTo>
                    <a:pt x="376808" y="43920"/>
                  </a:lnTo>
                  <a:lnTo>
                    <a:pt x="412919" y="76669"/>
                  </a:lnTo>
                  <a:lnTo>
                    <a:pt x="434636" y="113591"/>
                  </a:lnTo>
                  <a:lnTo>
                    <a:pt x="441959" y="152616"/>
                  </a:lnTo>
                  <a:lnTo>
                    <a:pt x="434890" y="191673"/>
                  </a:lnTo>
                  <a:lnTo>
                    <a:pt x="413427" y="228690"/>
                  </a:lnTo>
                  <a:lnTo>
                    <a:pt x="377570" y="261598"/>
                  </a:lnTo>
                  <a:lnTo>
                    <a:pt x="335946" y="284468"/>
                  </a:lnTo>
                  <a:lnTo>
                    <a:pt x="288719" y="299535"/>
                  </a:lnTo>
                  <a:lnTo>
                    <a:pt x="238060" y="306495"/>
                  </a:lnTo>
                  <a:lnTo>
                    <a:pt x="186140" y="305042"/>
                  </a:lnTo>
                  <a:lnTo>
                    <a:pt x="135127" y="294872"/>
                  </a:lnTo>
                  <a:lnTo>
                    <a:pt x="56260" y="323955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91" y="0"/>
              <a:ext cx="4841748" cy="1219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535" y="5500115"/>
              <a:ext cx="2807207" cy="69189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47640" y="2424125"/>
            <a:ext cx="269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Thank</a:t>
            </a:r>
            <a:r>
              <a:rPr spc="20" dirty="0"/>
              <a:t> </a:t>
            </a:r>
            <a:r>
              <a:rPr spc="-20" dirty="0"/>
              <a:t>You</a:t>
            </a:r>
            <a:r>
              <a:rPr spc="20" dirty="0"/>
              <a:t> </a:t>
            </a:r>
            <a:r>
              <a:rPr spc="40" dirty="0"/>
              <a:t>!!!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23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99413" y="5871159"/>
            <a:ext cx="201485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  <a:hlinkClick r:id="rId7"/>
              </a:rPr>
              <a:t>praveen.d@testyantra.com</a:t>
            </a:r>
            <a:endParaRPr sz="1450">
              <a:latin typeface="Roboto Cn"/>
              <a:cs typeface="Roboto C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1014" y="5880912"/>
            <a:ext cx="154051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50" b="1" spc="5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w</a:t>
            </a:r>
            <a:r>
              <a:rPr sz="1450" b="1" spc="-5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w</a:t>
            </a:r>
            <a:r>
              <a:rPr sz="1450" b="1" spc="2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w.t</a:t>
            </a:r>
            <a:r>
              <a:rPr sz="1450" b="1" spc="1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e</a:t>
            </a:r>
            <a:r>
              <a:rPr sz="1450" b="1" spc="2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s</a:t>
            </a:r>
            <a:r>
              <a:rPr sz="1450" b="1" spc="-1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t</a:t>
            </a:r>
            <a:r>
              <a:rPr sz="1450" b="1" spc="-5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y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a</a:t>
            </a:r>
            <a:r>
              <a:rPr sz="1450" b="1" spc="-5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n</a:t>
            </a:r>
            <a:r>
              <a:rPr sz="1450" b="1" spc="-1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t</a:t>
            </a:r>
            <a:r>
              <a:rPr sz="1450" b="1" spc="2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r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a</a:t>
            </a:r>
            <a:r>
              <a:rPr sz="1450" b="1" spc="40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.</a:t>
            </a:r>
            <a:r>
              <a:rPr sz="1450" b="1" spc="15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co</a:t>
            </a:r>
            <a:r>
              <a:rPr sz="1450" b="1" dirty="0">
                <a:solidFill>
                  <a:srgbClr val="FFFFFF"/>
                </a:solidFill>
                <a:latin typeface="Roboto Cn"/>
                <a:cs typeface="Roboto Cn"/>
                <a:hlinkClick r:id="rId8"/>
              </a:rPr>
              <a:t>m</a:t>
            </a:r>
            <a:endParaRPr sz="145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3683" y="6457188"/>
            <a:ext cx="2528570" cy="401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78790" algn="r">
              <a:lnSpc>
                <a:spcPct val="100000"/>
              </a:lnSpc>
              <a:spcBef>
                <a:spcPts val="484"/>
              </a:spcBef>
            </a:pPr>
            <a:r>
              <a:rPr sz="1850" b="1" spc="-25" dirty="0">
                <a:solidFill>
                  <a:srgbClr val="FFFFFF"/>
                </a:solidFill>
                <a:latin typeface="Roboto Cn"/>
                <a:cs typeface="Roboto Cn"/>
              </a:rPr>
              <a:t>2</a:t>
            </a:r>
            <a:endParaRPr sz="185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83" y="770026"/>
            <a:ext cx="11282680" cy="5391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7000" indent="812165">
              <a:lnSpc>
                <a:spcPct val="152400"/>
              </a:lnSpc>
              <a:spcBef>
                <a:spcPts val="90"/>
              </a:spcBef>
            </a:pP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cross-platform,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oriented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that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provides,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high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performance,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high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availability,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easy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scalability.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works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concept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20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Database</a:t>
            </a:r>
            <a:endParaRPr sz="2100">
              <a:latin typeface="Roboto Cn"/>
              <a:cs typeface="Roboto Cn"/>
            </a:endParaRPr>
          </a:p>
          <a:p>
            <a:pPr marL="12700" marR="5080" indent="812165">
              <a:lnSpc>
                <a:spcPct val="152400"/>
              </a:lnSpc>
            </a:pP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physical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container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collections.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Each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gets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its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own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files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55" dirty="0">
                <a:latin typeface="Roboto"/>
                <a:cs typeface="Roboto"/>
              </a:rPr>
              <a:t>file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system.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A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single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server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typically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has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multiple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databases.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30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Collection</a:t>
            </a:r>
            <a:endParaRPr sz="2100">
              <a:latin typeface="Roboto Cn"/>
              <a:cs typeface="Roboto Cn"/>
            </a:endParaRPr>
          </a:p>
          <a:p>
            <a:pPr marL="12700" marR="132715" indent="812165">
              <a:lnSpc>
                <a:spcPct val="152400"/>
              </a:lnSpc>
              <a:spcBef>
                <a:spcPts val="5"/>
              </a:spcBef>
            </a:pP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group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documents.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It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equivalent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95" dirty="0">
                <a:latin typeface="Roboto"/>
                <a:cs typeface="Roboto"/>
              </a:rPr>
              <a:t>RDBMS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table.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Collections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enforce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schema.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within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can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different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fields.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u="heavy" spc="20" dirty="0">
                <a:uFill>
                  <a:solidFill>
                    <a:srgbClr val="000000"/>
                  </a:solidFill>
                </a:uFill>
                <a:latin typeface="Roboto Cn"/>
                <a:cs typeface="Roboto Cn"/>
              </a:rPr>
              <a:t>Document</a:t>
            </a:r>
            <a:endParaRPr sz="2100">
              <a:latin typeface="Roboto Cn"/>
              <a:cs typeface="Roboto Cn"/>
            </a:endParaRPr>
          </a:p>
          <a:p>
            <a:pPr marL="12700" marR="36830" indent="812165">
              <a:lnSpc>
                <a:spcPct val="152400"/>
              </a:lnSpc>
            </a:pPr>
            <a:r>
              <a:rPr sz="2100" spc="-100" dirty="0">
                <a:latin typeface="Roboto"/>
                <a:cs typeface="Roboto"/>
              </a:rPr>
              <a:t>A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of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key-value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pairs.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Documents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dynamic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schema.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Dynamic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schema </a:t>
            </a:r>
            <a:r>
              <a:rPr sz="2100" spc="-14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means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same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do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need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have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same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set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structure,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83" y="6297574"/>
            <a:ext cx="813943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170" dirty="0">
                <a:latin typeface="Roboto"/>
                <a:cs typeface="Roboto"/>
              </a:rPr>
              <a:t>common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collection's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hold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different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types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data.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70" dirty="0">
                <a:solidFill>
                  <a:srgbClr val="FFFFFF"/>
                </a:solidFill>
                <a:latin typeface="Roboto"/>
                <a:cs typeface="Roboto"/>
              </a:rPr>
              <a:t>Document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162665" cy="148907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1410"/>
              </a:spcBef>
            </a:pPr>
            <a:r>
              <a:rPr sz="2100" spc="-100" dirty="0">
                <a:latin typeface="Roboto"/>
                <a:cs typeface="Roboto"/>
              </a:rPr>
              <a:t>A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record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document,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which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structure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composed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value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pairs.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are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similar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JSON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objects.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The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values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fields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include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other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documents,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spc="-110" dirty="0">
                <a:latin typeface="Roboto"/>
                <a:cs typeface="Roboto"/>
              </a:rPr>
              <a:t>ar</a:t>
            </a:r>
            <a:r>
              <a:rPr sz="2100" spc="-95" dirty="0">
                <a:latin typeface="Roboto"/>
                <a:cs typeface="Roboto"/>
              </a:rPr>
              <a:t>r</a:t>
            </a:r>
            <a:r>
              <a:rPr sz="2100" spc="-155" dirty="0">
                <a:latin typeface="Roboto"/>
                <a:cs typeface="Roboto"/>
              </a:rPr>
              <a:t>ay</a:t>
            </a:r>
            <a:r>
              <a:rPr sz="2100" spc="-60" dirty="0">
                <a:latin typeface="Roboto"/>
                <a:cs typeface="Roboto"/>
              </a:rPr>
              <a:t>s,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ar</a:t>
            </a:r>
            <a:r>
              <a:rPr sz="2100" spc="-95" dirty="0">
                <a:latin typeface="Roboto"/>
                <a:cs typeface="Roboto"/>
              </a:rPr>
              <a:t>r</a:t>
            </a:r>
            <a:r>
              <a:rPr sz="2100" spc="-155" dirty="0">
                <a:latin typeface="Roboto"/>
                <a:cs typeface="Roboto"/>
              </a:rPr>
              <a:t>ay</a:t>
            </a:r>
            <a:r>
              <a:rPr sz="2100" spc="-125" dirty="0">
                <a:latin typeface="Roboto"/>
                <a:cs typeface="Roboto"/>
              </a:rPr>
              <a:t>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cum</a:t>
            </a:r>
            <a:r>
              <a:rPr sz="2100" spc="-145" dirty="0">
                <a:latin typeface="Roboto"/>
                <a:cs typeface="Roboto"/>
              </a:rPr>
              <a:t>e</a:t>
            </a:r>
            <a:r>
              <a:rPr sz="2100" spc="-90" dirty="0">
                <a:latin typeface="Roboto"/>
                <a:cs typeface="Roboto"/>
              </a:rPr>
              <a:t>nts.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253" y="2499169"/>
            <a:ext cx="6714400" cy="1838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428" y="4413358"/>
            <a:ext cx="10041890" cy="197294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100" spc="-135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</a:t>
            </a:r>
            <a:r>
              <a:rPr sz="2100" spc="-145" dirty="0">
                <a:latin typeface="Roboto"/>
                <a:cs typeface="Roboto"/>
              </a:rPr>
              <a:t>d</a:t>
            </a:r>
            <a:r>
              <a:rPr sz="2100" spc="-130" dirty="0">
                <a:latin typeface="Roboto"/>
                <a:cs typeface="Roboto"/>
              </a:rPr>
              <a:t>v</a:t>
            </a:r>
            <a:r>
              <a:rPr sz="2100" spc="-155" dirty="0">
                <a:latin typeface="Roboto"/>
                <a:cs typeface="Roboto"/>
              </a:rPr>
              <a:t>a</a:t>
            </a:r>
            <a:r>
              <a:rPr sz="2100" spc="-125" dirty="0">
                <a:latin typeface="Roboto"/>
                <a:cs typeface="Roboto"/>
              </a:rPr>
              <a:t>ntages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usin</a:t>
            </a:r>
            <a:r>
              <a:rPr sz="2100" spc="-145" dirty="0">
                <a:latin typeface="Roboto"/>
                <a:cs typeface="Roboto"/>
              </a:rPr>
              <a:t>g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cum</a:t>
            </a:r>
            <a:r>
              <a:rPr sz="2100" spc="-145" dirty="0">
                <a:latin typeface="Roboto"/>
                <a:cs typeface="Roboto"/>
              </a:rPr>
              <a:t>e</a:t>
            </a:r>
            <a:r>
              <a:rPr sz="2100" spc="-120" dirty="0">
                <a:latin typeface="Roboto"/>
                <a:cs typeface="Roboto"/>
              </a:rPr>
              <a:t>nts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ar</a:t>
            </a:r>
            <a:r>
              <a:rPr sz="2100" spc="-135" dirty="0">
                <a:latin typeface="Roboto"/>
                <a:cs typeface="Roboto"/>
              </a:rPr>
              <a:t>e</a:t>
            </a:r>
            <a:r>
              <a:rPr sz="2100" spc="-35" dirty="0">
                <a:latin typeface="Roboto"/>
                <a:cs typeface="Roboto"/>
              </a:rPr>
              <a:t>:</a:t>
            </a:r>
            <a:endParaRPr sz="21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/>
              <a:buChar char=""/>
              <a:tabLst>
                <a:tab pos="355600" algn="l"/>
              </a:tabLst>
            </a:pPr>
            <a:r>
              <a:rPr sz="2100" spc="-145" dirty="0">
                <a:latin typeface="Roboto"/>
                <a:cs typeface="Roboto"/>
              </a:rPr>
              <a:t>Documents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(i.e.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objects)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correspond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native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types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many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programming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languages.</a:t>
            </a:r>
            <a:endParaRPr sz="21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"/>
              <a:tabLst>
                <a:tab pos="355600" algn="l"/>
              </a:tabLst>
            </a:pPr>
            <a:r>
              <a:rPr sz="2100" spc="-140" dirty="0">
                <a:latin typeface="Roboto"/>
                <a:cs typeface="Roboto"/>
              </a:rPr>
              <a:t>Embedded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arrays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reduce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need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expensive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joins.</a:t>
            </a:r>
            <a:endParaRPr sz="21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/>
              <a:buChar char=""/>
              <a:tabLst>
                <a:tab pos="355600" algn="l"/>
              </a:tabLst>
            </a:pPr>
            <a:r>
              <a:rPr sz="2100" spc="-155" dirty="0">
                <a:latin typeface="Roboto"/>
                <a:cs typeface="Roboto"/>
              </a:rPr>
              <a:t>Dynamic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schema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supports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fluent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polymorphism.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90" dirty="0">
                <a:solidFill>
                  <a:srgbClr val="FFFFFF"/>
                </a:solidFill>
                <a:latin typeface="Roboto"/>
                <a:cs typeface="Roboto"/>
              </a:rPr>
              <a:t>JSON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7553325" cy="53911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0" dirty="0">
                <a:latin typeface="Roboto"/>
                <a:cs typeface="Roboto"/>
              </a:rPr>
              <a:t>JSO</a:t>
            </a:r>
            <a:r>
              <a:rPr sz="2100" spc="-170" dirty="0">
                <a:latin typeface="Roboto"/>
                <a:cs typeface="Roboto"/>
              </a:rPr>
              <a:t>N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stands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f</a:t>
            </a:r>
            <a:r>
              <a:rPr sz="2100" spc="-100" dirty="0">
                <a:latin typeface="Roboto"/>
                <a:cs typeface="Roboto"/>
              </a:rPr>
              <a:t>o</a:t>
            </a:r>
            <a:r>
              <a:rPr sz="2100" spc="-90" dirty="0">
                <a:latin typeface="Roboto"/>
                <a:cs typeface="Roboto"/>
              </a:rPr>
              <a:t>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b="1" spc="20" dirty="0">
                <a:latin typeface="Roboto Cn"/>
                <a:cs typeface="Roboto Cn"/>
              </a:rPr>
              <a:t>J</a:t>
            </a:r>
            <a:r>
              <a:rPr sz="2100" spc="-145" dirty="0">
                <a:latin typeface="Roboto"/>
                <a:cs typeface="Roboto"/>
              </a:rPr>
              <a:t>ava</a:t>
            </a:r>
            <a:r>
              <a:rPr sz="2100" b="1" spc="10" dirty="0">
                <a:latin typeface="Roboto Cn"/>
                <a:cs typeface="Roboto Cn"/>
              </a:rPr>
              <a:t>S</a:t>
            </a:r>
            <a:r>
              <a:rPr sz="2100" spc="-95" dirty="0">
                <a:latin typeface="Roboto"/>
                <a:cs typeface="Roboto"/>
              </a:rPr>
              <a:t>cript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b="1" spc="15" dirty="0">
                <a:latin typeface="Roboto Cn"/>
                <a:cs typeface="Roboto Cn"/>
              </a:rPr>
              <a:t>O</a:t>
            </a:r>
            <a:r>
              <a:rPr sz="2100" spc="-110" dirty="0">
                <a:latin typeface="Roboto"/>
                <a:cs typeface="Roboto"/>
              </a:rPr>
              <a:t>bjec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b="1" spc="20" dirty="0">
                <a:latin typeface="Roboto Cn"/>
                <a:cs typeface="Roboto Cn"/>
              </a:rPr>
              <a:t>N</a:t>
            </a:r>
            <a:r>
              <a:rPr sz="2100" spc="-90" dirty="0">
                <a:latin typeface="Roboto"/>
                <a:cs typeface="Roboto"/>
              </a:rPr>
              <a:t>otati</a:t>
            </a:r>
            <a:r>
              <a:rPr sz="2100" spc="-145" dirty="0">
                <a:latin typeface="Roboto"/>
                <a:cs typeface="Roboto"/>
              </a:rPr>
              <a:t>on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5" dirty="0">
                <a:latin typeface="Roboto"/>
                <a:cs typeface="Roboto"/>
              </a:rPr>
              <a:t>JSON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lightweight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format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for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storing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transporting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5" dirty="0">
                <a:latin typeface="Roboto"/>
                <a:cs typeface="Roboto"/>
              </a:rPr>
              <a:t>JSON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often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when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data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sent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server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web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page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50" dirty="0">
                <a:latin typeface="Roboto"/>
                <a:cs typeface="Roboto"/>
              </a:rPr>
              <a:t>JSO</a:t>
            </a:r>
            <a:r>
              <a:rPr sz="2100" spc="-170" dirty="0">
                <a:latin typeface="Roboto"/>
                <a:cs typeface="Roboto"/>
              </a:rPr>
              <a:t>N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"sel</a:t>
            </a:r>
            <a:r>
              <a:rPr sz="2100" spc="-55" dirty="0">
                <a:latin typeface="Roboto"/>
                <a:cs typeface="Roboto"/>
              </a:rPr>
              <a:t>f</a:t>
            </a:r>
            <a:r>
              <a:rPr sz="2100" spc="-425" dirty="0">
                <a:latin typeface="Roboto"/>
                <a:cs typeface="Roboto"/>
              </a:rPr>
              <a:t>-</a:t>
            </a:r>
            <a:r>
              <a:rPr sz="2100" spc="-130" dirty="0">
                <a:latin typeface="Roboto"/>
                <a:cs typeface="Roboto"/>
              </a:rPr>
              <a:t>d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105" dirty="0">
                <a:latin typeface="Roboto"/>
                <a:cs typeface="Roboto"/>
              </a:rPr>
              <a:t>scribing"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</a:t>
            </a:r>
            <a:r>
              <a:rPr sz="2100" spc="-130" dirty="0">
                <a:latin typeface="Roboto"/>
                <a:cs typeface="Roboto"/>
              </a:rPr>
              <a:t>a</a:t>
            </a:r>
            <a:r>
              <a:rPr sz="2100" spc="-150" dirty="0">
                <a:latin typeface="Roboto"/>
                <a:cs typeface="Roboto"/>
              </a:rPr>
              <a:t>sy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und</a:t>
            </a:r>
            <a:r>
              <a:rPr sz="2100" spc="-145" dirty="0">
                <a:latin typeface="Roboto"/>
                <a:cs typeface="Roboto"/>
              </a:rPr>
              <a:t>e</a:t>
            </a:r>
            <a:r>
              <a:rPr sz="2100" spc="-125" dirty="0">
                <a:latin typeface="Roboto"/>
                <a:cs typeface="Roboto"/>
              </a:rPr>
              <a:t>rstand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100" b="1" spc="15" dirty="0">
                <a:latin typeface="Roboto Cn"/>
                <a:cs typeface="Roboto Cn"/>
              </a:rPr>
              <a:t>JSON</a:t>
            </a:r>
            <a:r>
              <a:rPr sz="2100" b="1" spc="5" dirty="0">
                <a:latin typeface="Roboto Cn"/>
                <a:cs typeface="Roboto Cn"/>
              </a:rPr>
              <a:t> </a:t>
            </a:r>
            <a:r>
              <a:rPr sz="2100" b="1" spc="10" dirty="0">
                <a:latin typeface="Roboto Cn"/>
                <a:cs typeface="Roboto Cn"/>
              </a:rPr>
              <a:t>Syntax</a:t>
            </a:r>
            <a:r>
              <a:rPr sz="2100" b="1" spc="-30" dirty="0">
                <a:latin typeface="Roboto Cn"/>
                <a:cs typeface="Roboto Cn"/>
              </a:rPr>
              <a:t> </a:t>
            </a:r>
            <a:r>
              <a:rPr sz="2100" b="1" spc="35" dirty="0">
                <a:latin typeface="Roboto Cn"/>
                <a:cs typeface="Roboto Cn"/>
              </a:rPr>
              <a:t>Rules</a:t>
            </a:r>
            <a:endParaRPr sz="2100">
              <a:latin typeface="Roboto Cn"/>
              <a:cs typeface="Roboto Cn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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Dat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name/v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00" dirty="0">
                <a:latin typeface="Roboto"/>
                <a:cs typeface="Roboto"/>
              </a:rPr>
              <a:t>lue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pairs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"/>
              <a:tabLst>
                <a:tab pos="520065" algn="l"/>
                <a:tab pos="520700" algn="l"/>
              </a:tabLst>
            </a:pPr>
            <a:r>
              <a:rPr sz="2100" spc="-170" dirty="0">
                <a:latin typeface="Roboto"/>
                <a:cs typeface="Roboto"/>
              </a:rPr>
              <a:t>Nam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should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b</a:t>
            </a:r>
            <a:r>
              <a:rPr sz="2100" spc="-114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always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string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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Dat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sepa</a:t>
            </a:r>
            <a:r>
              <a:rPr sz="2100" spc="-95" dirty="0">
                <a:latin typeface="Roboto"/>
                <a:cs typeface="Roboto"/>
              </a:rPr>
              <a:t>r</a:t>
            </a:r>
            <a:r>
              <a:rPr sz="2100" spc="-114" dirty="0">
                <a:latin typeface="Roboto"/>
                <a:cs typeface="Roboto"/>
              </a:rPr>
              <a:t>ated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70" dirty="0">
                <a:latin typeface="Roboto"/>
                <a:cs typeface="Roboto"/>
              </a:rPr>
              <a:t>b</a:t>
            </a:r>
            <a:r>
              <a:rPr sz="2100" spc="-145" dirty="0">
                <a:latin typeface="Roboto"/>
                <a:cs typeface="Roboto"/>
              </a:rPr>
              <a:t>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185" dirty="0">
                <a:latin typeface="Roboto"/>
                <a:cs typeface="Roboto"/>
              </a:rPr>
              <a:t>mmas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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Curly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brac</a:t>
            </a:r>
            <a:r>
              <a:rPr sz="2100" spc="-130" dirty="0">
                <a:latin typeface="Roboto"/>
                <a:cs typeface="Roboto"/>
              </a:rPr>
              <a:t>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hold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</a:t>
            </a:r>
            <a:r>
              <a:rPr sz="2100" spc="-130" dirty="0">
                <a:latin typeface="Roboto"/>
                <a:cs typeface="Roboto"/>
              </a:rPr>
              <a:t>c</a:t>
            </a:r>
            <a:r>
              <a:rPr sz="2100" spc="-110" dirty="0">
                <a:latin typeface="Roboto"/>
                <a:cs typeface="Roboto"/>
              </a:rPr>
              <a:t>ts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"/>
              <a:tabLst>
                <a:tab pos="520065" algn="l"/>
                <a:tab pos="520700" algn="l"/>
              </a:tabLst>
            </a:pPr>
            <a:r>
              <a:rPr sz="2100" spc="-155" dirty="0">
                <a:latin typeface="Roboto"/>
                <a:cs typeface="Roboto"/>
              </a:rPr>
              <a:t>Squa</a:t>
            </a:r>
            <a:r>
              <a:rPr sz="2100" spc="-100" dirty="0">
                <a:latin typeface="Roboto"/>
                <a:cs typeface="Roboto"/>
              </a:rPr>
              <a:t>re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brac</a:t>
            </a:r>
            <a:r>
              <a:rPr sz="2100" spc="-130" dirty="0">
                <a:latin typeface="Roboto"/>
                <a:cs typeface="Roboto"/>
              </a:rPr>
              <a:t>k</a:t>
            </a:r>
            <a:r>
              <a:rPr sz="2100" spc="-100" dirty="0">
                <a:latin typeface="Roboto"/>
                <a:cs typeface="Roboto"/>
              </a:rPr>
              <a:t>et</a:t>
            </a:r>
            <a:r>
              <a:rPr sz="2100" spc="-114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hold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arr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50" dirty="0">
                <a:latin typeface="Roboto"/>
                <a:cs typeface="Roboto"/>
              </a:rPr>
              <a:t>ys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40" dirty="0">
                <a:solidFill>
                  <a:srgbClr val="FFFFFF"/>
                </a:solidFill>
                <a:latin typeface="Roboto"/>
                <a:cs typeface="Roboto"/>
              </a:rPr>
              <a:t>Advantages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41735" cy="490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065" marR="60960" indent="-508000">
              <a:lnSpc>
                <a:spcPct val="152400"/>
              </a:lnSpc>
              <a:spcBef>
                <a:spcPts val="9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25" dirty="0">
                <a:latin typeface="Roboto Cn"/>
                <a:cs typeface="Roboto Cn"/>
              </a:rPr>
              <a:t>Schema</a:t>
            </a:r>
            <a:r>
              <a:rPr sz="2100" b="1" spc="10" dirty="0">
                <a:latin typeface="Roboto Cn"/>
                <a:cs typeface="Roboto Cn"/>
              </a:rPr>
              <a:t> </a:t>
            </a:r>
            <a:r>
              <a:rPr sz="2100" b="1" spc="45" dirty="0">
                <a:latin typeface="Roboto Cn"/>
                <a:cs typeface="Roboto Cn"/>
              </a:rPr>
              <a:t>less</a:t>
            </a:r>
            <a:r>
              <a:rPr sz="2100" b="1" spc="15" dirty="0">
                <a:latin typeface="Roboto Cn"/>
                <a:cs typeface="Roboto Cn"/>
              </a:rPr>
              <a:t>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which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holds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different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Number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fields,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content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size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differ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from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another.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Structur</a:t>
            </a: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single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obj</a:t>
            </a: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95" dirty="0">
                <a:latin typeface="Roboto"/>
                <a:cs typeface="Roboto"/>
              </a:rPr>
              <a:t>ct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cle</a:t>
            </a:r>
            <a:r>
              <a:rPr sz="2100" spc="-125" dirty="0">
                <a:latin typeface="Roboto"/>
                <a:cs typeface="Roboto"/>
              </a:rPr>
              <a:t>a</a:t>
            </a:r>
            <a:r>
              <a:rPr sz="2100" spc="-50" dirty="0">
                <a:latin typeface="Roboto"/>
                <a:cs typeface="Roboto"/>
              </a:rPr>
              <a:t>r.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180" dirty="0">
                <a:latin typeface="Roboto"/>
                <a:cs typeface="Roboto"/>
              </a:rPr>
              <a:t>mp</a:t>
            </a:r>
            <a:r>
              <a:rPr sz="2100" spc="-60" dirty="0">
                <a:latin typeface="Roboto"/>
                <a:cs typeface="Roboto"/>
              </a:rPr>
              <a:t>l</a:t>
            </a:r>
            <a:r>
              <a:rPr sz="2100" spc="-120" dirty="0">
                <a:latin typeface="Roboto"/>
                <a:cs typeface="Roboto"/>
              </a:rPr>
              <a:t>e</a:t>
            </a:r>
            <a:r>
              <a:rPr sz="2100" spc="-110" dirty="0">
                <a:latin typeface="Roboto"/>
                <a:cs typeface="Roboto"/>
              </a:rPr>
              <a:t>x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joins.</a:t>
            </a:r>
            <a:endParaRPr sz="2100">
              <a:latin typeface="Roboto"/>
              <a:cs typeface="Roboto"/>
            </a:endParaRPr>
          </a:p>
          <a:p>
            <a:pPr marL="520065" marR="5080" indent="-508000">
              <a:lnSpc>
                <a:spcPct val="152400"/>
              </a:lnSpc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0" dirty="0">
                <a:latin typeface="Roboto"/>
                <a:cs typeface="Roboto"/>
              </a:rPr>
              <a:t>Deep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query-ability.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MongoDB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supports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dynamic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queries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using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document-based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query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language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that's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nearly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as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powerful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SQL.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0" dirty="0">
                <a:latin typeface="Roboto"/>
                <a:cs typeface="Roboto"/>
              </a:rPr>
              <a:t>Tuning.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b="1" spc="40" dirty="0">
                <a:latin typeface="Roboto Cn"/>
                <a:cs typeface="Roboto Cn"/>
              </a:rPr>
              <a:t>Ease</a:t>
            </a:r>
            <a:r>
              <a:rPr sz="2100" b="1" spc="10" dirty="0">
                <a:latin typeface="Roboto Cn"/>
                <a:cs typeface="Roboto Cn"/>
              </a:rPr>
              <a:t> </a:t>
            </a:r>
            <a:r>
              <a:rPr sz="2100" b="1" spc="35" dirty="0">
                <a:latin typeface="Roboto Cn"/>
                <a:cs typeface="Roboto Cn"/>
              </a:rPr>
              <a:t>of</a:t>
            </a:r>
            <a:r>
              <a:rPr sz="2100" b="1" spc="25" dirty="0">
                <a:latin typeface="Roboto Cn"/>
                <a:cs typeface="Roboto Cn"/>
              </a:rPr>
              <a:t> </a:t>
            </a:r>
            <a:r>
              <a:rPr sz="2100" b="1" spc="30" dirty="0">
                <a:latin typeface="Roboto Cn"/>
                <a:cs typeface="Roboto Cn"/>
              </a:rPr>
              <a:t>sca</a:t>
            </a:r>
            <a:r>
              <a:rPr sz="2100" b="1" spc="25" dirty="0">
                <a:latin typeface="Roboto Cn"/>
                <a:cs typeface="Roboto Cn"/>
              </a:rPr>
              <a:t>l</a:t>
            </a:r>
            <a:r>
              <a:rPr sz="2100" b="1" spc="55" dirty="0">
                <a:latin typeface="Roboto Cn"/>
                <a:cs typeface="Roboto Cn"/>
              </a:rPr>
              <a:t>e</a:t>
            </a:r>
            <a:r>
              <a:rPr sz="2100" b="1" spc="-30" dirty="0">
                <a:latin typeface="Roboto Cn"/>
                <a:cs typeface="Roboto Cn"/>
              </a:rPr>
              <a:t>-</a:t>
            </a:r>
            <a:r>
              <a:rPr sz="2100" b="1" spc="15" dirty="0">
                <a:latin typeface="Roboto Cn"/>
                <a:cs typeface="Roboto Cn"/>
              </a:rPr>
              <a:t>out</a:t>
            </a:r>
            <a:r>
              <a:rPr sz="2100" b="1" spc="-25" dirty="0">
                <a:latin typeface="Roboto Cn"/>
                <a:cs typeface="Roboto Cn"/>
              </a:rPr>
              <a:t> </a:t>
            </a:r>
            <a:r>
              <a:rPr sz="2100" spc="-135" dirty="0">
                <a:latin typeface="Roboto"/>
                <a:cs typeface="Roboto"/>
              </a:rPr>
              <a:t>−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10" dirty="0">
                <a:latin typeface="Roboto"/>
                <a:cs typeface="Roboto"/>
              </a:rPr>
              <a:t>M</a:t>
            </a:r>
            <a:r>
              <a:rPr sz="2100" spc="-145" dirty="0">
                <a:latin typeface="Roboto"/>
                <a:cs typeface="Roboto"/>
              </a:rPr>
              <a:t>o</a:t>
            </a:r>
            <a:r>
              <a:rPr sz="2100" spc="-160" dirty="0">
                <a:latin typeface="Roboto"/>
                <a:cs typeface="Roboto"/>
              </a:rPr>
              <a:t>ngoDB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i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ea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170" dirty="0">
                <a:latin typeface="Roboto"/>
                <a:cs typeface="Roboto"/>
              </a:rPr>
              <a:t>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scale.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30" dirty="0">
                <a:latin typeface="Roboto"/>
                <a:cs typeface="Roboto"/>
              </a:rPr>
              <a:t>Conversion/mapping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application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objects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objects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not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needed.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45" dirty="0">
                <a:latin typeface="Roboto"/>
                <a:cs typeface="Roboto"/>
              </a:rPr>
              <a:t>Uses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internal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memory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for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storing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(windowed)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working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set,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enabling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faster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access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data.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Set</a:t>
            </a:r>
            <a:r>
              <a:rPr sz="3700" b="0" spc="-14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ing</a:t>
            </a:r>
            <a:r>
              <a:rPr sz="3700" b="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85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3700" b="0" spc="-28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3700" b="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th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4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6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vironment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9690100" cy="246443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5" dirty="0">
                <a:latin typeface="Roboto"/>
                <a:cs typeface="Roboto"/>
              </a:rPr>
              <a:t>Star</a:t>
            </a:r>
            <a:r>
              <a:rPr sz="2100" spc="-85" dirty="0">
                <a:latin typeface="Roboto"/>
                <a:cs typeface="Roboto"/>
              </a:rPr>
              <a:t>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Se</a:t>
            </a:r>
            <a:r>
              <a:rPr sz="2100" spc="-100" dirty="0">
                <a:latin typeface="Roboto"/>
                <a:cs typeface="Roboto"/>
              </a:rPr>
              <a:t>r</a:t>
            </a:r>
            <a:r>
              <a:rPr sz="2100" spc="-110" dirty="0">
                <a:latin typeface="Roboto"/>
                <a:cs typeface="Roboto"/>
              </a:rPr>
              <a:t>ver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05" dirty="0">
                <a:latin typeface="Roboto"/>
                <a:cs typeface="Roboto"/>
              </a:rPr>
              <a:t>Create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folder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with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name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“data”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within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folder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create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more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folder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“db”.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14" dirty="0">
                <a:latin typeface="Roboto"/>
                <a:cs typeface="Roboto"/>
              </a:rPr>
              <a:t>Execute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65" dirty="0">
                <a:latin typeface="Roboto"/>
                <a:cs typeface="Roboto"/>
              </a:rPr>
              <a:t>command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“mongod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–dbpath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‘path/data/db’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”.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5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25" dirty="0">
                <a:latin typeface="Roboto"/>
                <a:cs typeface="Roboto"/>
              </a:rPr>
              <a:t>Star</a:t>
            </a:r>
            <a:r>
              <a:rPr sz="2100" spc="-85" dirty="0">
                <a:latin typeface="Roboto"/>
                <a:cs typeface="Roboto"/>
              </a:rPr>
              <a:t>t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Cli</a:t>
            </a:r>
            <a:r>
              <a:rPr sz="2100" spc="-120" dirty="0">
                <a:latin typeface="Roboto"/>
                <a:cs typeface="Roboto"/>
              </a:rPr>
              <a:t>ent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40" dirty="0">
                <a:latin typeface="Roboto"/>
                <a:cs typeface="Roboto"/>
              </a:rPr>
              <a:t>us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60" dirty="0">
                <a:latin typeface="Roboto"/>
                <a:cs typeface="Roboto"/>
              </a:rPr>
              <a:t>command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“m</a:t>
            </a:r>
            <a:r>
              <a:rPr sz="2100" spc="-150" dirty="0">
                <a:latin typeface="Roboto"/>
                <a:cs typeface="Roboto"/>
              </a:rPr>
              <a:t>o</a:t>
            </a:r>
            <a:r>
              <a:rPr sz="2100" spc="-125" dirty="0">
                <a:latin typeface="Roboto"/>
                <a:cs typeface="Roboto"/>
              </a:rPr>
              <a:t>ngo”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7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ru</a:t>
            </a: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client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04" dirty="0">
                <a:solidFill>
                  <a:srgbClr val="FFFFFF"/>
                </a:solidFill>
                <a:latin typeface="Roboto"/>
                <a:cs typeface="Roboto"/>
              </a:rPr>
              <a:t>Startin</a:t>
            </a:r>
            <a:r>
              <a:rPr sz="3700" b="0" spc="-26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295" dirty="0">
                <a:solidFill>
                  <a:srgbClr val="FFFFFF"/>
                </a:solidFill>
                <a:latin typeface="Roboto"/>
                <a:cs typeface="Roboto"/>
              </a:rPr>
              <a:t>Commands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075" y="771550"/>
            <a:ext cx="11056620" cy="48945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22300" indent="-508000">
              <a:lnSpc>
                <a:spcPct val="100000"/>
              </a:lnSpc>
              <a:spcBef>
                <a:spcPts val="1400"/>
              </a:spcBef>
              <a:buClr>
                <a:srgbClr val="18202E"/>
              </a:buClr>
              <a:buFont typeface="Wingdings"/>
              <a:buChar char=""/>
              <a:tabLst>
                <a:tab pos="621665" algn="l"/>
                <a:tab pos="622300" algn="l"/>
              </a:tabLst>
            </a:pPr>
            <a:r>
              <a:rPr sz="2100" spc="-120" dirty="0">
                <a:latin typeface="Roboto"/>
                <a:cs typeface="Roboto"/>
              </a:rPr>
              <a:t>c</a:t>
            </a:r>
            <a:r>
              <a:rPr sz="2100" spc="-85" dirty="0">
                <a:latin typeface="Roboto"/>
                <a:cs typeface="Roboto"/>
              </a:rPr>
              <a:t>ls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cle</a:t>
            </a:r>
            <a:r>
              <a:rPr sz="2100" spc="-125" dirty="0">
                <a:latin typeface="Roboto"/>
                <a:cs typeface="Roboto"/>
              </a:rPr>
              <a:t>a</a:t>
            </a:r>
            <a:r>
              <a:rPr sz="2100" spc="-90" dirty="0">
                <a:latin typeface="Roboto"/>
                <a:cs typeface="Roboto"/>
              </a:rPr>
              <a:t>r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th</a:t>
            </a:r>
            <a:r>
              <a:rPr sz="2100" spc="-125" dirty="0">
                <a:latin typeface="Roboto"/>
                <a:cs typeface="Roboto"/>
              </a:rPr>
              <a:t>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scr</a:t>
            </a: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95" dirty="0">
                <a:latin typeface="Roboto"/>
                <a:cs typeface="Roboto"/>
              </a:rPr>
              <a:t>en.</a:t>
            </a:r>
            <a:endParaRPr sz="2100">
              <a:latin typeface="Roboto"/>
              <a:cs typeface="Roboto"/>
            </a:endParaRPr>
          </a:p>
          <a:p>
            <a:pPr marL="622300" indent="-508000">
              <a:lnSpc>
                <a:spcPct val="100000"/>
              </a:lnSpc>
              <a:spcBef>
                <a:spcPts val="1305"/>
              </a:spcBef>
              <a:buClr>
                <a:srgbClr val="18202E"/>
              </a:buClr>
              <a:buFont typeface="Wingdings"/>
              <a:buChar char=""/>
              <a:tabLst>
                <a:tab pos="621665" algn="l"/>
                <a:tab pos="622300" algn="l"/>
              </a:tabLst>
            </a:pPr>
            <a:r>
              <a:rPr sz="2100" spc="-135" dirty="0">
                <a:latin typeface="Roboto"/>
                <a:cs typeface="Roboto"/>
              </a:rPr>
              <a:t>s</a:t>
            </a:r>
            <a:r>
              <a:rPr sz="2100" spc="-165" dirty="0">
                <a:latin typeface="Roboto"/>
                <a:cs typeface="Roboto"/>
              </a:rPr>
              <a:t>how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25" dirty="0">
                <a:latin typeface="Roboto"/>
                <a:cs typeface="Roboto"/>
              </a:rPr>
              <a:t>tabases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/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show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db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29" dirty="0">
                <a:latin typeface="Roboto"/>
                <a:cs typeface="Roboto"/>
              </a:rPr>
              <a:t>–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55" dirty="0">
                <a:latin typeface="Roboto"/>
                <a:cs typeface="Roboto"/>
              </a:rPr>
              <a:t>show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</a:t>
            </a:r>
            <a:r>
              <a:rPr sz="2100" spc="-135" dirty="0">
                <a:latin typeface="Roboto"/>
                <a:cs typeface="Roboto"/>
              </a:rPr>
              <a:t>e</a:t>
            </a:r>
            <a:r>
              <a:rPr sz="2100" spc="-65" dirty="0">
                <a:latin typeface="Roboto"/>
                <a:cs typeface="Roboto"/>
              </a:rPr>
              <a:t>s.</a:t>
            </a:r>
            <a:endParaRPr sz="2100">
              <a:latin typeface="Roboto"/>
              <a:cs typeface="Roboto"/>
            </a:endParaRPr>
          </a:p>
          <a:p>
            <a:pPr marL="622300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621665" algn="l"/>
                <a:tab pos="622300" algn="l"/>
              </a:tabLst>
            </a:pPr>
            <a:r>
              <a:rPr sz="2100" spc="-145" dirty="0">
                <a:latin typeface="Roboto"/>
                <a:cs typeface="Roboto"/>
              </a:rPr>
              <a:t>T</a:t>
            </a:r>
            <a:r>
              <a:rPr sz="2100" spc="-125" dirty="0">
                <a:latin typeface="Roboto"/>
                <a:cs typeface="Roboto"/>
              </a:rPr>
              <a:t>o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c</a:t>
            </a:r>
            <a:r>
              <a:rPr sz="2100" spc="-80" dirty="0">
                <a:latin typeface="Roboto"/>
                <a:cs typeface="Roboto"/>
              </a:rPr>
              <a:t>r</a:t>
            </a:r>
            <a:r>
              <a:rPr sz="2100" spc="-120" dirty="0">
                <a:latin typeface="Roboto"/>
                <a:cs typeface="Roboto"/>
              </a:rPr>
              <a:t>e</a:t>
            </a:r>
            <a:r>
              <a:rPr sz="2100" spc="-105" dirty="0">
                <a:latin typeface="Roboto"/>
                <a:cs typeface="Roboto"/>
              </a:rPr>
              <a:t>ate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d</a:t>
            </a:r>
            <a:r>
              <a:rPr sz="2100" spc="-125" dirty="0">
                <a:latin typeface="Roboto"/>
                <a:cs typeface="Roboto"/>
              </a:rPr>
              <a:t>ataba</a:t>
            </a:r>
            <a:r>
              <a:rPr sz="2100" spc="-135" dirty="0">
                <a:latin typeface="Roboto"/>
                <a:cs typeface="Roboto"/>
              </a:rPr>
              <a:t>s</a:t>
            </a:r>
            <a:r>
              <a:rPr sz="2100" spc="-100" dirty="0">
                <a:latin typeface="Roboto"/>
                <a:cs typeface="Roboto"/>
              </a:rPr>
              <a:t>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60" dirty="0">
                <a:latin typeface="Roboto"/>
                <a:cs typeface="Roboto"/>
              </a:rPr>
              <a:t>n</a:t>
            </a:r>
            <a:r>
              <a:rPr sz="2100" spc="-135" dirty="0">
                <a:latin typeface="Roboto"/>
                <a:cs typeface="Roboto"/>
              </a:rPr>
              <a:t>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</a:t>
            </a:r>
            <a:r>
              <a:rPr sz="2100" spc="-140" dirty="0">
                <a:latin typeface="Roboto"/>
                <a:cs typeface="Roboto"/>
              </a:rPr>
              <a:t>e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927100">
              <a:lnSpc>
                <a:spcPct val="100000"/>
              </a:lnSpc>
              <a:spcBef>
                <a:spcPts val="1310"/>
              </a:spcBef>
            </a:pPr>
            <a:r>
              <a:rPr sz="2100" spc="-125" dirty="0">
                <a:latin typeface="Roboto"/>
                <a:cs typeface="Roboto"/>
              </a:rPr>
              <a:t>“u</a:t>
            </a:r>
            <a:r>
              <a:rPr sz="2100" spc="-145" dirty="0">
                <a:latin typeface="Roboto"/>
                <a:cs typeface="Roboto"/>
              </a:rPr>
              <a:t>s</a:t>
            </a:r>
            <a:r>
              <a:rPr sz="2100" spc="-100" dirty="0">
                <a:latin typeface="Roboto"/>
                <a:cs typeface="Roboto"/>
              </a:rPr>
              <a:t>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</a:t>
            </a:r>
            <a:r>
              <a:rPr sz="2100" spc="-145" dirty="0">
                <a:latin typeface="Roboto"/>
                <a:cs typeface="Roboto"/>
              </a:rPr>
              <a:t>a</a:t>
            </a:r>
            <a:r>
              <a:rPr sz="2100" spc="-125" dirty="0">
                <a:latin typeface="Roboto"/>
                <a:cs typeface="Roboto"/>
              </a:rPr>
              <a:t>tabase_n</a:t>
            </a:r>
            <a:r>
              <a:rPr sz="2100" spc="-140" dirty="0">
                <a:latin typeface="Roboto"/>
                <a:cs typeface="Roboto"/>
              </a:rPr>
              <a:t>ame”</a:t>
            </a:r>
            <a:endParaRPr sz="2100">
              <a:latin typeface="Roboto"/>
              <a:cs typeface="Roboto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100" spc="-105" dirty="0">
                <a:latin typeface="Roboto"/>
                <a:cs typeface="Roboto"/>
              </a:rPr>
              <a:t>this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reference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“db”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selected.</a:t>
            </a:r>
            <a:endParaRPr sz="2100">
              <a:latin typeface="Roboto"/>
              <a:cs typeface="Roboto"/>
            </a:endParaRPr>
          </a:p>
          <a:p>
            <a:pPr marL="622300" indent="-508000">
              <a:lnSpc>
                <a:spcPct val="100000"/>
              </a:lnSpc>
              <a:spcBef>
                <a:spcPts val="1310"/>
              </a:spcBef>
              <a:buClr>
                <a:srgbClr val="18202E"/>
              </a:buClr>
              <a:buFont typeface="Wingdings"/>
              <a:buChar char=""/>
              <a:tabLst>
                <a:tab pos="621665" algn="l"/>
                <a:tab pos="622300" algn="l"/>
              </a:tabLst>
            </a:pPr>
            <a:r>
              <a:rPr sz="2100" spc="-110" dirty="0">
                <a:latin typeface="Roboto"/>
                <a:cs typeface="Roboto"/>
              </a:rPr>
              <a:t>Cre</a:t>
            </a:r>
            <a:r>
              <a:rPr sz="2100" spc="-130" dirty="0">
                <a:latin typeface="Roboto"/>
                <a:cs typeface="Roboto"/>
              </a:rPr>
              <a:t>a</a:t>
            </a:r>
            <a:r>
              <a:rPr sz="2100" spc="-75" dirty="0">
                <a:latin typeface="Roboto"/>
                <a:cs typeface="Roboto"/>
              </a:rPr>
              <a:t>t</a:t>
            </a:r>
            <a:r>
              <a:rPr sz="2100" spc="-45" dirty="0">
                <a:latin typeface="Roboto"/>
                <a:cs typeface="Roboto"/>
              </a:rPr>
              <a:t>i</a:t>
            </a:r>
            <a:r>
              <a:rPr sz="2100" spc="-155" dirty="0">
                <a:latin typeface="Roboto"/>
                <a:cs typeface="Roboto"/>
              </a:rPr>
              <a:t>ng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Collection.</a:t>
            </a:r>
            <a:endParaRPr sz="2100">
              <a:latin typeface="Roboto"/>
              <a:cs typeface="Roboto"/>
            </a:endParaRPr>
          </a:p>
          <a:p>
            <a:pPr marL="927100">
              <a:lnSpc>
                <a:spcPct val="100000"/>
              </a:lnSpc>
              <a:spcBef>
                <a:spcPts val="1325"/>
              </a:spcBef>
            </a:pPr>
            <a:r>
              <a:rPr sz="2100" spc="-100" dirty="0">
                <a:latin typeface="Roboto"/>
                <a:cs typeface="Roboto"/>
              </a:rPr>
              <a:t>db.createColletion(“collection_name”)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Roboto"/>
              <a:cs typeface="Roboto"/>
            </a:endParaRPr>
          </a:p>
          <a:p>
            <a:pPr marL="354965" marR="5080" indent="-342900">
              <a:lnSpc>
                <a:spcPct val="15200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2100" spc="-140" dirty="0">
                <a:latin typeface="Roboto"/>
                <a:cs typeface="Roboto"/>
              </a:rPr>
              <a:t>One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Hard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Disk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contain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many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Databases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5" dirty="0">
                <a:latin typeface="Roboto"/>
                <a:cs typeface="Roboto"/>
              </a:rPr>
              <a:t>,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Database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contain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many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collections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collection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can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contain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many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0785" cy="6553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70"/>
              </a:spcBef>
            </a:pPr>
            <a:r>
              <a:rPr sz="3700" b="0" spc="-200" dirty="0">
                <a:solidFill>
                  <a:srgbClr val="FFFFFF"/>
                </a:solidFill>
                <a:latin typeface="Roboto"/>
                <a:cs typeface="Roboto"/>
              </a:rPr>
              <a:t>Inser</a:t>
            </a:r>
            <a:r>
              <a:rPr sz="3700" b="0" spc="-14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3700" b="0" spc="-215" dirty="0">
                <a:solidFill>
                  <a:srgbClr val="FFFFFF"/>
                </a:solidFill>
                <a:latin typeface="Roboto"/>
                <a:cs typeface="Roboto"/>
              </a:rPr>
              <a:t>ing</a:t>
            </a:r>
            <a:r>
              <a:rPr sz="3700" b="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700" b="0" spc="-300" dirty="0">
                <a:solidFill>
                  <a:srgbClr val="FFFFFF"/>
                </a:solidFill>
                <a:latin typeface="Roboto"/>
                <a:cs typeface="Roboto"/>
              </a:rPr>
              <a:t>Docum</a:t>
            </a:r>
            <a:r>
              <a:rPr sz="3700" b="0" spc="-23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700" b="0" spc="-225" dirty="0">
                <a:solidFill>
                  <a:srgbClr val="FFFFFF"/>
                </a:solidFill>
                <a:latin typeface="Roboto"/>
                <a:cs typeface="Roboto"/>
              </a:rPr>
              <a:t>nts</a:t>
            </a:r>
            <a:endParaRPr sz="3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05"/>
              </a:lnSpc>
            </a:pPr>
            <a:r>
              <a:rPr spc="-25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83" y="770026"/>
            <a:ext cx="11374755" cy="53911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41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40" dirty="0">
                <a:latin typeface="Roboto"/>
                <a:cs typeface="Roboto"/>
              </a:rPr>
              <a:t>i</a:t>
            </a:r>
            <a:r>
              <a:rPr sz="2100" spc="-130" dirty="0">
                <a:latin typeface="Roboto"/>
                <a:cs typeface="Roboto"/>
              </a:rPr>
              <a:t>ns</a:t>
            </a:r>
            <a:r>
              <a:rPr sz="2100" spc="-135" dirty="0">
                <a:latin typeface="Roboto"/>
                <a:cs typeface="Roboto"/>
              </a:rPr>
              <a:t>e</a:t>
            </a:r>
            <a:r>
              <a:rPr sz="2100" spc="-70" dirty="0">
                <a:latin typeface="Roboto"/>
                <a:cs typeface="Roboto"/>
              </a:rPr>
              <a:t>rt(</a:t>
            </a:r>
            <a:r>
              <a:rPr sz="2100" spc="-65" dirty="0">
                <a:latin typeface="Roboto"/>
                <a:cs typeface="Roboto"/>
              </a:rPr>
              <a:t>{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}</a:t>
            </a:r>
            <a:r>
              <a:rPr sz="2100" spc="-45" dirty="0">
                <a:latin typeface="Roboto"/>
                <a:cs typeface="Roboto"/>
              </a:rPr>
              <a:t>)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o</a:t>
            </a:r>
            <a:r>
              <a:rPr sz="2100" spc="-80" dirty="0">
                <a:latin typeface="Roboto"/>
                <a:cs typeface="Roboto"/>
              </a:rPr>
              <a:t>r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insert(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[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{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}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,{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}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]</a:t>
            </a:r>
            <a:r>
              <a:rPr sz="2100" spc="-25" dirty="0">
                <a:latin typeface="Roboto"/>
                <a:cs typeface="Roboto"/>
              </a:rPr>
              <a:t> )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is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insert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more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documents.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This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can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take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json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object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or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array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json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spc="-105" dirty="0">
                <a:latin typeface="Roboto"/>
                <a:cs typeface="Roboto"/>
              </a:rPr>
              <a:t>obj</a:t>
            </a:r>
            <a:r>
              <a:rPr sz="2100" spc="-130" dirty="0">
                <a:latin typeface="Roboto"/>
                <a:cs typeface="Roboto"/>
              </a:rPr>
              <a:t>e</a:t>
            </a:r>
            <a:r>
              <a:rPr sz="2100" spc="-105" dirty="0">
                <a:latin typeface="Roboto"/>
                <a:cs typeface="Roboto"/>
              </a:rPr>
              <a:t>cts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a</a:t>
            </a:r>
            <a:r>
              <a:rPr sz="2100" spc="-125" dirty="0">
                <a:latin typeface="Roboto"/>
                <a:cs typeface="Roboto"/>
              </a:rPr>
              <a:t>s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argume</a:t>
            </a:r>
            <a:r>
              <a:rPr sz="2100" spc="-120" dirty="0">
                <a:latin typeface="Roboto"/>
                <a:cs typeface="Roboto"/>
              </a:rPr>
              <a:t>nt</a:t>
            </a:r>
            <a:r>
              <a:rPr sz="2100" dirty="0"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5"/>
              </a:spcBef>
            </a:pP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WriteResult({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"nInserted"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: </a:t>
            </a:r>
            <a:r>
              <a:rPr sz="2100" spc="-145" dirty="0">
                <a:latin typeface="Roboto"/>
                <a:cs typeface="Roboto"/>
              </a:rPr>
              <a:t>no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inserted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})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05" dirty="0">
                <a:latin typeface="Roboto"/>
                <a:cs typeface="Roboto"/>
              </a:rPr>
              <a:t>insertOne(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{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}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)</a:t>
            </a:r>
            <a:endParaRPr sz="2100">
              <a:latin typeface="Roboto"/>
              <a:cs typeface="Roboto"/>
            </a:endParaRPr>
          </a:p>
          <a:p>
            <a:pPr marL="824865">
              <a:lnSpc>
                <a:spcPct val="100000"/>
              </a:lnSpc>
              <a:spcBef>
                <a:spcPts val="1320"/>
              </a:spcBef>
            </a:pP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85" dirty="0">
                <a:latin typeface="Roboto"/>
                <a:cs typeface="Roboto"/>
              </a:rPr>
              <a:t>is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insert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0" dirty="0">
                <a:latin typeface="Roboto"/>
                <a:cs typeface="Roboto"/>
              </a:rPr>
              <a:t>one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document.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This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takes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json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05" dirty="0">
                <a:latin typeface="Roboto"/>
                <a:cs typeface="Roboto"/>
              </a:rPr>
              <a:t>object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argument.</a:t>
            </a:r>
            <a:endParaRPr sz="2100">
              <a:latin typeface="Roboto"/>
              <a:cs typeface="Roboto"/>
            </a:endParaRPr>
          </a:p>
          <a:p>
            <a:pPr marL="520065" indent="-508000">
              <a:lnSpc>
                <a:spcPct val="100000"/>
              </a:lnSpc>
              <a:spcBef>
                <a:spcPts val="1320"/>
              </a:spcBef>
              <a:buClr>
                <a:srgbClr val="18202E"/>
              </a:buClr>
              <a:buFont typeface="Wingdings"/>
              <a:buChar char=""/>
              <a:tabLst>
                <a:tab pos="520065" algn="l"/>
                <a:tab pos="520700" algn="l"/>
              </a:tabLst>
            </a:pPr>
            <a:r>
              <a:rPr sz="2100" spc="-114" dirty="0">
                <a:latin typeface="Roboto"/>
                <a:cs typeface="Roboto"/>
              </a:rPr>
              <a:t>insertM</a:t>
            </a:r>
            <a:r>
              <a:rPr sz="2100" spc="-140" dirty="0">
                <a:latin typeface="Roboto"/>
                <a:cs typeface="Roboto"/>
              </a:rPr>
              <a:t>a</a:t>
            </a:r>
            <a:r>
              <a:rPr sz="2100" spc="-120" dirty="0">
                <a:latin typeface="Roboto"/>
                <a:cs typeface="Roboto"/>
              </a:rPr>
              <a:t>ny(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[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{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}</a:t>
            </a:r>
            <a:r>
              <a:rPr sz="2100" spc="-25" dirty="0">
                <a:latin typeface="Roboto"/>
                <a:cs typeface="Roboto"/>
              </a:rPr>
              <a:t>,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{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}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]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)</a:t>
            </a:r>
            <a:endParaRPr sz="2100">
              <a:latin typeface="Roboto"/>
              <a:cs typeface="Roboto"/>
            </a:endParaRPr>
          </a:p>
          <a:p>
            <a:pPr marL="12700" marR="5080" indent="874394">
              <a:lnSpc>
                <a:spcPct val="152400"/>
              </a:lnSpc>
            </a:pPr>
            <a:r>
              <a:rPr sz="2100" spc="-125" dirty="0">
                <a:latin typeface="Roboto"/>
                <a:cs typeface="Roboto"/>
              </a:rPr>
              <a:t>This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method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90" dirty="0">
                <a:latin typeface="Roboto"/>
                <a:cs typeface="Roboto"/>
              </a:rPr>
              <a:t>is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used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to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80" dirty="0">
                <a:latin typeface="Roboto"/>
                <a:cs typeface="Roboto"/>
              </a:rPr>
              <a:t>many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140" dirty="0">
                <a:latin typeface="Roboto"/>
                <a:cs typeface="Roboto"/>
              </a:rPr>
              <a:t>documents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at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time.</a:t>
            </a:r>
            <a:r>
              <a:rPr sz="2100" spc="55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This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method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takes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array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of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json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110" dirty="0">
                <a:latin typeface="Roboto"/>
                <a:cs typeface="Roboto"/>
              </a:rPr>
              <a:t>objects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as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50" dirty="0">
                <a:latin typeface="Roboto"/>
                <a:cs typeface="Roboto"/>
              </a:rPr>
              <a:t>an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25" dirty="0">
                <a:latin typeface="Roboto"/>
                <a:cs typeface="Roboto"/>
              </a:rPr>
              <a:t>argument.</a:t>
            </a:r>
            <a:endParaRPr sz="2100">
              <a:latin typeface="Roboto"/>
              <a:cs typeface="Roboto"/>
            </a:endParaRPr>
          </a:p>
          <a:p>
            <a:pPr marL="12700" marR="5607685" indent="812165">
              <a:lnSpc>
                <a:spcPct val="152400"/>
              </a:lnSpc>
              <a:spcBef>
                <a:spcPts val="5"/>
              </a:spcBef>
            </a:pPr>
            <a:r>
              <a:rPr sz="2100" spc="-80" dirty="0">
                <a:latin typeface="Roboto"/>
                <a:cs typeface="Roboto"/>
              </a:rPr>
              <a:t>insert()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45" dirty="0">
                <a:latin typeface="Roboto"/>
                <a:cs typeface="Roboto"/>
              </a:rPr>
              <a:t>and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114" dirty="0">
                <a:latin typeface="Roboto"/>
                <a:cs typeface="Roboto"/>
              </a:rPr>
              <a:t>insertM</a:t>
            </a:r>
            <a:r>
              <a:rPr sz="2100" spc="-140" dirty="0">
                <a:latin typeface="Roboto"/>
                <a:cs typeface="Roboto"/>
              </a:rPr>
              <a:t>a</a:t>
            </a:r>
            <a:r>
              <a:rPr sz="2100" spc="-95" dirty="0">
                <a:latin typeface="Roboto"/>
                <a:cs typeface="Roboto"/>
              </a:rPr>
              <a:t>ny()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return</a:t>
            </a:r>
            <a:r>
              <a:rPr sz="2100" spc="-130" dirty="0">
                <a:latin typeface="Roboto"/>
                <a:cs typeface="Roboto"/>
              </a:rPr>
              <a:t>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35" dirty="0">
                <a:latin typeface="Roboto"/>
                <a:cs typeface="Roboto"/>
              </a:rPr>
              <a:t>a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20" dirty="0">
                <a:latin typeface="Roboto"/>
                <a:cs typeface="Roboto"/>
              </a:rPr>
              <a:t>json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95" dirty="0">
                <a:latin typeface="Roboto"/>
                <a:cs typeface="Roboto"/>
              </a:rPr>
              <a:t>Object  </a:t>
            </a:r>
            <a:r>
              <a:rPr sz="2100" spc="-130" dirty="0">
                <a:latin typeface="Roboto"/>
                <a:cs typeface="Roboto"/>
              </a:rPr>
              <a:t>Synatx: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0" dirty="0">
                <a:latin typeface="Roboto"/>
                <a:cs typeface="Roboto"/>
              </a:rPr>
              <a:t>db.collection_name.insert()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2171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MT</vt:lpstr>
      <vt:lpstr>Calibri</vt:lpstr>
      <vt:lpstr>Roboto</vt:lpstr>
      <vt:lpstr>Roboto Cn</vt:lpstr>
      <vt:lpstr>Wingdings</vt:lpstr>
      <vt:lpstr>Office Theme</vt:lpstr>
      <vt:lpstr>MongoDB</vt:lpstr>
      <vt:lpstr>Introduction</vt:lpstr>
      <vt:lpstr>Overview</vt:lpstr>
      <vt:lpstr>Document</vt:lpstr>
      <vt:lpstr>JSON</vt:lpstr>
      <vt:lpstr>Advantages</vt:lpstr>
      <vt:lpstr>Setting up the Environment</vt:lpstr>
      <vt:lpstr>Starting Commands</vt:lpstr>
      <vt:lpstr>Inserting Documents</vt:lpstr>
      <vt:lpstr>_id field</vt:lpstr>
      <vt:lpstr>Retrieving Documents</vt:lpstr>
      <vt:lpstr>Deep into find()</vt:lpstr>
      <vt:lpstr>Comparison Operators</vt:lpstr>
      <vt:lpstr>Logical Operators</vt:lpstr>
      <vt:lpstr>Element Operators</vt:lpstr>
      <vt:lpstr>Sorting</vt:lpstr>
      <vt:lpstr>Update( )</vt:lpstr>
      <vt:lpstr>Update Operators</vt:lpstr>
      <vt:lpstr>Delete Operation</vt:lpstr>
      <vt:lpstr>Aggregation</vt:lpstr>
      <vt:lpstr>Aggregation Operators</vt:lpstr>
      <vt:lpstr>Indexing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Arpitha</cp:lastModifiedBy>
  <cp:revision>3</cp:revision>
  <dcterms:created xsi:type="dcterms:W3CDTF">2021-12-14T04:17:36Z</dcterms:created>
  <dcterms:modified xsi:type="dcterms:W3CDTF">2021-12-14T09:02:13Z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2021-12-14T00:00:00Z</vt:filetime>
  </property>
</Properties>
</file>