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74"/>
  </p:notesMasterIdLst>
  <p:sldIdLst>
    <p:sldId id="256" r:id="rId2"/>
    <p:sldId id="293" r:id="rId3"/>
    <p:sldId id="294" r:id="rId4"/>
    <p:sldId id="295" r:id="rId5"/>
    <p:sldId id="296" r:id="rId6"/>
    <p:sldId id="297" r:id="rId7"/>
    <p:sldId id="365" r:id="rId8"/>
    <p:sldId id="364" r:id="rId9"/>
    <p:sldId id="389" r:id="rId10"/>
    <p:sldId id="366" r:id="rId11"/>
    <p:sldId id="367" r:id="rId12"/>
    <p:sldId id="390" r:id="rId13"/>
    <p:sldId id="368" r:id="rId14"/>
    <p:sldId id="391" r:id="rId15"/>
    <p:sldId id="369" r:id="rId16"/>
    <p:sldId id="298" r:id="rId17"/>
    <p:sldId id="299" r:id="rId18"/>
    <p:sldId id="374" r:id="rId19"/>
    <p:sldId id="300" r:id="rId20"/>
    <p:sldId id="301" r:id="rId21"/>
    <p:sldId id="302" r:id="rId22"/>
    <p:sldId id="313" r:id="rId23"/>
    <p:sldId id="314" r:id="rId24"/>
    <p:sldId id="303" r:id="rId25"/>
    <p:sldId id="334" r:id="rId26"/>
    <p:sldId id="306" r:id="rId27"/>
    <p:sldId id="327" r:id="rId28"/>
    <p:sldId id="307" r:id="rId29"/>
    <p:sldId id="308" r:id="rId30"/>
    <p:sldId id="309" r:id="rId31"/>
    <p:sldId id="315" r:id="rId32"/>
    <p:sldId id="316" r:id="rId33"/>
    <p:sldId id="310" r:id="rId34"/>
    <p:sldId id="311" r:id="rId35"/>
    <p:sldId id="312" r:id="rId36"/>
    <p:sldId id="305" r:id="rId37"/>
    <p:sldId id="317" r:id="rId38"/>
    <p:sldId id="318" r:id="rId39"/>
    <p:sldId id="319" r:id="rId40"/>
    <p:sldId id="292" r:id="rId41"/>
    <p:sldId id="320" r:id="rId42"/>
    <p:sldId id="321" r:id="rId43"/>
    <p:sldId id="322" r:id="rId44"/>
    <p:sldId id="323" r:id="rId45"/>
    <p:sldId id="338" r:id="rId46"/>
    <p:sldId id="339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80" r:id="rId60"/>
    <p:sldId id="381" r:id="rId61"/>
    <p:sldId id="382" r:id="rId62"/>
    <p:sldId id="375" r:id="rId63"/>
    <p:sldId id="376" r:id="rId64"/>
    <p:sldId id="377" r:id="rId65"/>
    <p:sldId id="378" r:id="rId66"/>
    <p:sldId id="379" r:id="rId67"/>
    <p:sldId id="383" r:id="rId68"/>
    <p:sldId id="384" r:id="rId69"/>
    <p:sldId id="385" r:id="rId70"/>
    <p:sldId id="386" r:id="rId71"/>
    <p:sldId id="387" r:id="rId72"/>
    <p:sldId id="259" r:id="rId7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AF"/>
    <a:srgbClr val="49BCBF"/>
    <a:srgbClr val="A6A6A6"/>
    <a:srgbClr val="FB3919"/>
    <a:srgbClr val="9DB4E7"/>
    <a:srgbClr val="F29B4C"/>
    <a:srgbClr val="0772F3"/>
    <a:srgbClr val="4899FA"/>
    <a:srgbClr val="0554B3"/>
    <a:srgbClr val="EEE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85907" autoAdjust="0"/>
  </p:normalViewPr>
  <p:slideViewPr>
    <p:cSldViewPr snapToGrid="0">
      <p:cViewPr varScale="1">
        <p:scale>
          <a:sx n="65" d="100"/>
          <a:sy n="65" d="100"/>
        </p:scale>
        <p:origin x="72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30-07-2021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42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60" y="6155455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09" y="5105772"/>
            <a:ext cx="4410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4" y="90879"/>
            <a:ext cx="2422016" cy="609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4" y="103381"/>
            <a:ext cx="2375663" cy="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cross Basappa Layout, Gavipuram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884774" y="2415355"/>
            <a:ext cx="2422457" cy="2027295"/>
            <a:chOff x="3663578" y="1811515"/>
            <a:chExt cx="1816844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Contact Us</a:t>
              </a: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  <a:latin typeface="Roboto Condensed" pitchFamily="2" charset="0"/>
                  <a:ea typeface="Roboto Condensed" pitchFamily="2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1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262FE-2B35-40C2-9E59-B7F449550376}"/>
              </a:ext>
            </a:extLst>
          </p:cNvPr>
          <p:cNvSpPr/>
          <p:nvPr userDrawn="1"/>
        </p:nvSpPr>
        <p:spPr>
          <a:xfrm>
            <a:off x="1026920" y="5626455"/>
            <a:ext cx="2710095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u="none" kern="12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sagar.g@testyantra.com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gurupreetham.c@testyantra.com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  <a:endParaRPr lang="en-US" sz="1467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76" y="5500471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sql/sql-arithmetic-operators.htm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sql/sql-comparison-operators.ht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 smtClean="0"/>
              <a:t/>
            </a:r>
            <a:br>
              <a:rPr lang="en-IN" sz="8000" dirty="0" smtClean="0"/>
            </a:br>
            <a:r>
              <a:rPr lang="en-IN" sz="8000" dirty="0" smtClean="0">
                <a:solidFill>
                  <a:schemeClr val="bg1"/>
                </a:solidFill>
              </a:rPr>
              <a:t>SQL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612173"/>
            <a:ext cx="11633200" cy="6265184"/>
          </a:xfrm>
        </p:spPr>
        <p:txBody>
          <a:bodyPr/>
          <a:lstStyle/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5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  CHECK :</a:t>
            </a:r>
            <a:endParaRPr lang="en-US" sz="2200" b="1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This constraints is used to restrict the value of a column between a range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Its like a condition checking before saving data into a column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can be applied Table level as well as Column level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6.Default:</a:t>
            </a:r>
          </a:p>
          <a:p>
            <a:pPr marL="0" indent="0">
              <a:buNone/>
              <a:defRPr/>
            </a:pPr>
            <a:endParaRPr lang="en-US" sz="2200" b="1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r>
              <a:rPr lang="en-US" dirty="0" smtClean="0"/>
              <a:t>The DEFAULT constraint is used to provide a default value for a column.</a:t>
            </a:r>
          </a:p>
          <a:p>
            <a:r>
              <a:rPr lang="en-US" dirty="0" smtClean="0"/>
              <a:t>The default value will be added to all new records IF no other value is specified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IN" sz="2200" dirty="0">
              <a:solidFill>
                <a:srgbClr val="00B0F0"/>
              </a:solidFill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03339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DATA TYPES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US" sz="2400" b="1" dirty="0" smtClean="0"/>
          </a:p>
          <a:p>
            <a:pPr marL="101596" indent="0">
              <a:buNone/>
            </a:pPr>
            <a:endParaRPr lang="en-US" sz="2400" b="1" dirty="0" smtClean="0"/>
          </a:p>
          <a:p>
            <a:pPr algn="just"/>
            <a:r>
              <a:rPr lang="en-US" dirty="0"/>
              <a:t>SQL Data Types define the type of value that can be stored in a table column. </a:t>
            </a:r>
            <a:endParaRPr lang="en-US" sz="2400" dirty="0"/>
          </a:p>
          <a:p>
            <a:pPr marL="342900" indent="-342900" algn="just">
              <a:lnSpc>
                <a:spcPct val="200000"/>
              </a:lnSpc>
            </a:pPr>
            <a:r>
              <a:rPr lang="en-US" alt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type selection is usually dictated by nature of data and by intended use.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alt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Pay close attention to expected use of attributes for sorting and data retrieval purposes</a:t>
            </a:r>
            <a:r>
              <a:rPr lang="en-US" alt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r>
              <a:rPr lang="en-US" dirty="0" smtClean="0"/>
              <a:t>SQL uses </a:t>
            </a:r>
            <a:r>
              <a:rPr lang="en-US" dirty="0"/>
              <a:t>many different data types broken into three categories </a:t>
            </a:r>
            <a:r>
              <a:rPr lang="en-US" dirty="0" smtClean="0"/>
              <a:t>−</a:t>
            </a:r>
          </a:p>
          <a:p>
            <a:pPr marL="101596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Numeric</a:t>
            </a:r>
          </a:p>
          <a:p>
            <a:pPr>
              <a:buFont typeface="+mj-lt"/>
              <a:buAutoNum type="arabicPeriod"/>
            </a:pPr>
            <a:r>
              <a:rPr lang="en-US" dirty="0"/>
              <a:t>Date and Time</a:t>
            </a:r>
          </a:p>
          <a:p>
            <a:pPr>
              <a:buFont typeface="+mj-lt"/>
              <a:buAutoNum type="arabicPeriod"/>
            </a:pPr>
            <a:r>
              <a:rPr lang="en-US" dirty="0"/>
              <a:t>String Types.</a:t>
            </a:r>
          </a:p>
          <a:p>
            <a:pPr marL="342900" indent="-342900" algn="just"/>
            <a:endParaRPr lang="en-IN" altLang="en-US" sz="2200" dirty="0">
              <a:solidFill>
                <a:srgbClr val="00B0F0"/>
              </a:solidFill>
              <a:latin typeface="Roboto Condensed"/>
            </a:endParaRPr>
          </a:p>
          <a:p>
            <a:endParaRPr lang="en-IN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57967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8"/>
            <a:ext cx="6730423" cy="553998"/>
          </a:xfrm>
        </p:spPr>
        <p:txBody>
          <a:bodyPr/>
          <a:lstStyle/>
          <a:p>
            <a:r>
              <a:rPr lang="en-US" sz="3600" dirty="0" smtClean="0"/>
              <a:t>NUMERIC </a:t>
            </a:r>
            <a:r>
              <a:rPr lang="en-US" sz="3600" dirty="0"/>
              <a:t>DATA TYPES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12174"/>
            <a:ext cx="12048147" cy="6139146"/>
          </a:xfrm>
        </p:spPr>
        <p:txBody>
          <a:bodyPr/>
          <a:lstStyle/>
          <a:p>
            <a:pPr marL="101596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4928" y="1126674"/>
          <a:ext cx="11446329" cy="5334903"/>
        </p:xfrm>
        <a:graphic>
          <a:graphicData uri="http://schemas.openxmlformats.org/drawingml/2006/table">
            <a:tbl>
              <a:tblPr/>
              <a:tblGrid>
                <a:gridCol w="3815443">
                  <a:extLst>
                    <a:ext uri="{9D8B030D-6E8A-4147-A177-3AD203B41FA5}">
                      <a16:colId xmlns:a16="http://schemas.microsoft.com/office/drawing/2014/main" val="2383230401"/>
                    </a:ext>
                  </a:extLst>
                </a:gridCol>
                <a:gridCol w="3815443">
                  <a:extLst>
                    <a:ext uri="{9D8B030D-6E8A-4147-A177-3AD203B41FA5}">
                      <a16:colId xmlns:a16="http://schemas.microsoft.com/office/drawing/2014/main" val="4010068552"/>
                    </a:ext>
                  </a:extLst>
                </a:gridCol>
                <a:gridCol w="3815443">
                  <a:extLst>
                    <a:ext uri="{9D8B030D-6E8A-4147-A177-3AD203B41FA5}">
                      <a16:colId xmlns:a16="http://schemas.microsoft.com/office/drawing/2014/main" val="2128779211"/>
                    </a:ext>
                  </a:extLst>
                </a:gridCol>
              </a:tblGrid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b="0" cap="all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From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b="0" cap="all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To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69448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bit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0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03730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tinyint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0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255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89835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smallint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-32,768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32,767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77707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-2,147,483,648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2,147,483,647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17105"/>
                  </a:ext>
                </a:extLst>
              </a:tr>
              <a:tr h="1044171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bigint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-9,223,372,036,854,775,808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9,223,372,036,854,775,807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784762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decimal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-10^38 +1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10^38 -1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120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numeric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-10^38 +1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10^38 -1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16502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float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-1.79E + 308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1.79E + 308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22755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real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-3.40E + 38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3.40E + 38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0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8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500" dirty="0"/>
              <a:t>DATE AND TIME DATA TYPES</a:t>
            </a:r>
            <a:endParaRPr lang="en-IN" sz="3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IN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667954-451D-4E9A-9BD2-8CB5098DD6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6813" y="1578452"/>
          <a:ext cx="10604697" cy="4228649"/>
        </p:xfrm>
        <a:graphic>
          <a:graphicData uri="http://schemas.openxmlformats.org/drawingml/2006/table">
            <a:tbl>
              <a:tblPr/>
              <a:tblGrid>
                <a:gridCol w="4771897">
                  <a:extLst>
                    <a:ext uri="{9D8B030D-6E8A-4147-A177-3AD203B41FA5}">
                      <a16:colId xmlns:a16="http://schemas.microsoft.com/office/drawing/2014/main" val="3352805437"/>
                    </a:ext>
                  </a:extLst>
                </a:gridCol>
                <a:gridCol w="5832800">
                  <a:extLst>
                    <a:ext uri="{9D8B030D-6E8A-4147-A177-3AD203B41FA5}">
                      <a16:colId xmlns:a16="http://schemas.microsoft.com/office/drawing/2014/main" val="2502678754"/>
                    </a:ext>
                  </a:extLst>
                </a:gridCol>
              </a:tblGrid>
              <a:tr h="366322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 cap="all" dirty="0" err="1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  <a:endParaRPr lang="en-IN" b="0" cap="all" dirty="0">
                        <a:solidFill>
                          <a:srgbClr val="FFFFFF"/>
                        </a:solidFill>
                        <a:effectLst/>
                        <a:latin typeface="Roboto Condensed"/>
                      </a:endParaRP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Description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51326"/>
                  </a:ext>
                </a:extLst>
              </a:tr>
              <a:tr h="57134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DATE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date in the format YYYY-MM-DD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790136"/>
                  </a:ext>
                </a:extLst>
              </a:tr>
              <a:tr h="57134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TIME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time in the format HH:MI:SS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39419"/>
                  </a:ext>
                </a:extLst>
              </a:tr>
              <a:tr h="78339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DATETIME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date and time information in the format YYYY-MM-DD HH:MI:SS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49332"/>
                  </a:ext>
                </a:extLst>
              </a:tr>
              <a:tr h="78339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TIMESTAMP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number of seconds passed since the Unix epoch (‘1970-01-01 00:00:00’ UTC)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87687"/>
                  </a:ext>
                </a:extLst>
              </a:tr>
              <a:tr h="995438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YEAR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year in 2 digit or 4 digit format. Range 1901 to 2155 in 4-digit format. Range 70 to 69, representing 1970 to 2069.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9707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 STRING DATA TYPES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13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59B3CA-A0DA-438B-B6A5-4AC3D3E7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26079"/>
              </p:ext>
            </p:extLst>
          </p:nvPr>
        </p:nvGraphicFramePr>
        <p:xfrm>
          <a:off x="638825" y="1197428"/>
          <a:ext cx="10602686" cy="4411329"/>
        </p:xfrm>
        <a:graphic>
          <a:graphicData uri="http://schemas.openxmlformats.org/drawingml/2006/table">
            <a:tbl>
              <a:tblPr/>
              <a:tblGrid>
                <a:gridCol w="5301343">
                  <a:extLst>
                    <a:ext uri="{9D8B030D-6E8A-4147-A177-3AD203B41FA5}">
                      <a16:colId xmlns:a16="http://schemas.microsoft.com/office/drawing/2014/main" val="3609701031"/>
                    </a:ext>
                  </a:extLst>
                </a:gridCol>
                <a:gridCol w="5301343">
                  <a:extLst>
                    <a:ext uri="{9D8B030D-6E8A-4147-A177-3AD203B41FA5}">
                      <a16:colId xmlns:a16="http://schemas.microsoft.com/office/drawing/2014/main" val="3624792548"/>
                    </a:ext>
                  </a:extLst>
                </a:gridCol>
              </a:tblGrid>
              <a:tr h="51648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Description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88371"/>
                  </a:ext>
                </a:extLst>
              </a:tr>
              <a:tr h="82130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CHAR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Fixed length with maximum length of 8,000 characters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13986"/>
                  </a:ext>
                </a:extLst>
              </a:tr>
              <a:tr h="112611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VARCHAR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Variable length storage with maximum length of 8,000 characters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62204"/>
                  </a:ext>
                </a:extLst>
              </a:tr>
              <a:tr h="112611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VARCHAR(max)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Variable length storage with provided max characters, not supported in MySQL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62014"/>
                  </a:ext>
                </a:extLst>
              </a:tr>
              <a:tr h="82130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TEXT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Variable length storage with maximum size of 2GB data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893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600" dirty="0"/>
              <a:t>Miscellaneous Data Types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 </a:t>
            </a:r>
          </a:p>
          <a:p>
            <a:endParaRPr lang="en-US" sz="2400" b="1" dirty="0" smtClean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431E0D-DE76-4791-9ADA-3A381141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57411"/>
              </p:ext>
            </p:extLst>
          </p:nvPr>
        </p:nvGraphicFramePr>
        <p:xfrm>
          <a:off x="977537" y="1293704"/>
          <a:ext cx="9629503" cy="5105401"/>
        </p:xfrm>
        <a:graphic>
          <a:graphicData uri="http://schemas.openxmlformats.org/drawingml/2006/table">
            <a:tbl>
              <a:tblPr/>
              <a:tblGrid>
                <a:gridCol w="5038530">
                  <a:extLst>
                    <a:ext uri="{9D8B030D-6E8A-4147-A177-3AD203B41FA5}">
                      <a16:colId xmlns:a16="http://schemas.microsoft.com/office/drawing/2014/main" val="2319579420"/>
                    </a:ext>
                  </a:extLst>
                </a:gridCol>
                <a:gridCol w="4590973">
                  <a:extLst>
                    <a:ext uri="{9D8B030D-6E8A-4147-A177-3AD203B41FA5}">
                      <a16:colId xmlns:a16="http://schemas.microsoft.com/office/drawing/2014/main" val="3192313418"/>
                    </a:ext>
                  </a:extLst>
                </a:gridCol>
              </a:tblGrid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b="0" cap="all" dirty="0" err="1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  <a:endParaRPr lang="en-IN" sz="2000" b="0" cap="all" dirty="0">
                        <a:solidFill>
                          <a:srgbClr val="FFFFFF"/>
                        </a:solidFill>
                        <a:effectLst/>
                        <a:latin typeface="Roboto Condensed"/>
                      </a:endParaRP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Description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65322"/>
                  </a:ext>
                </a:extLst>
              </a:tr>
              <a:tr h="145226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CLOB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Character large </a:t>
                      </a:r>
                      <a:r>
                        <a:rPr lang="en-US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objets</a:t>
                      </a:r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 that can hold up to 2GB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525372"/>
                  </a:ext>
                </a:extLst>
              </a:tr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BLOB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For binary large objects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5552"/>
                  </a:ext>
                </a:extLst>
              </a:tr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XML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for storing xml data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45283"/>
                  </a:ext>
                </a:extLst>
              </a:tr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JSON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for storing JSON data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2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764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30423" cy="1190006"/>
          </a:xfrm>
        </p:spPr>
        <p:txBody>
          <a:bodyPr/>
          <a:lstStyle/>
          <a:p>
            <a:r>
              <a:rPr lang="en-US" sz="4000" dirty="0"/>
              <a:t>MYSQL </a:t>
            </a:r>
            <a:r>
              <a:rPr lang="en-US" sz="4000" dirty="0" smtClean="0"/>
              <a:t> </a:t>
            </a:r>
            <a:r>
              <a:rPr lang="en-US" sz="4000" dirty="0"/>
              <a:t/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MySQL- 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is a Relational database management system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is a open source software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Provides multiuser access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Supports-multi storage 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engines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Works on many platforms.</a:t>
            </a:r>
          </a:p>
          <a:p>
            <a:pPr marL="342900" indent="-342900">
              <a:defRPr/>
            </a:pPr>
            <a:endParaRPr lang="en-IN" sz="2000" dirty="0">
              <a:solidFill>
                <a:srgbClr val="00B0F0"/>
              </a:solidFill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766476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Features Of MySQL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000" b="1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Ease of Management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Robust Transactional Support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Comprehensive Application Development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High Performance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Low total cost of ownership</a:t>
            </a:r>
          </a:p>
          <a:p>
            <a:endParaRPr lang="en-US" sz="2000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Open Source and 24 * 7 support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Secure Data protection</a:t>
            </a:r>
          </a:p>
          <a:p>
            <a:pPr marL="342900" indent="-342900"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High Availability</a:t>
            </a:r>
          </a:p>
          <a:p>
            <a:pPr marL="342900" indent="-342900"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Scalability and Flexibility</a:t>
            </a:r>
            <a:endParaRPr lang="en-IN" sz="2000" dirty="0">
              <a:latin typeface="Roboto Condensed"/>
              <a:ea typeface="Cambria" pitchFamily="18" charset="0"/>
            </a:endParaRPr>
          </a:p>
          <a:p>
            <a:endParaRPr lang="en-US" sz="2000" dirty="0">
              <a:latin typeface="Roboto Condensed"/>
            </a:endParaRPr>
          </a:p>
          <a:p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17121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-36611"/>
            <a:ext cx="6730423" cy="1190006"/>
          </a:xfrm>
        </p:spPr>
        <p:txBody>
          <a:bodyPr/>
          <a:lstStyle/>
          <a:p>
            <a:r>
              <a:rPr lang="en-US" sz="4000" dirty="0"/>
              <a:t>INTRODUCTION </a:t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56685"/>
          </a:xfrm>
        </p:spPr>
        <p:txBody>
          <a:bodyPr/>
          <a:lstStyle/>
          <a:p>
            <a:endParaRPr lang="en-US" sz="2000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SQL-Structured Query Language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A Standardized programming language which is used for storing and managing data in  databases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SQL was the first commercial language introduced for E.F </a:t>
            </a:r>
            <a:r>
              <a:rPr lang="en-US" sz="2000" dirty="0" err="1">
                <a:solidFill>
                  <a:schemeClr val="tx1"/>
                </a:solidFill>
                <a:latin typeface="Roboto Condensed"/>
                <a:ea typeface="Cambria" pitchFamily="18" charset="0"/>
              </a:rPr>
              <a:t>Codd's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Relational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model of database.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With SQL ,you can modify databases , add , update or delete rows of data , retrieve subsets of information from a database  and ,any more .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Relational Databases like MySQL Databases, Oracle , </a:t>
            </a:r>
            <a:r>
              <a:rPr lang="en-US" sz="2000" dirty="0" err="1">
                <a:solidFill>
                  <a:schemeClr val="tx1"/>
                </a:solidFill>
                <a:latin typeface="Roboto Condensed"/>
                <a:ea typeface="Cambria" pitchFamily="18" charset="0"/>
              </a:rPr>
              <a:t>Ms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SQL Server , Sybase etc. use SQL.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Queries and other SQL operations are written as statements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   Example : select , insert , add, update ,delete , create ,alter , truncate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4718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dirty="0" smtClean="0"/>
              <a:t>SQL </a:t>
            </a:r>
            <a:r>
              <a:rPr lang="en-US" sz="40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887412"/>
          </a:xfrm>
        </p:spPr>
        <p:txBody>
          <a:bodyPr/>
          <a:lstStyle/>
          <a:p>
            <a:endParaRPr lang="en-US" sz="2000" dirty="0">
              <a:latin typeface="Roboto Condensed"/>
            </a:endParaRPr>
          </a:p>
          <a:p>
            <a:pPr marL="101596" indent="0">
              <a:lnSpc>
                <a:spcPct val="150000"/>
              </a:lnSpc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There are 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five SQL Statement :</a:t>
            </a:r>
            <a:endParaRPr lang="en-US" sz="2200" b="1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Definition Language.(DDL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Manipulation Language.(DML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Control Language.(DCL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Transactional Control Language.(TCL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Query Language.(DQL)</a:t>
            </a:r>
            <a:endParaRPr lang="en-US" sz="2000" dirty="0">
              <a:solidFill>
                <a:schemeClr val="tx1"/>
              </a:solidFill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138342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788276"/>
            <a:ext cx="12048144" cy="6069723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Introduction :</a:t>
            </a:r>
          </a:p>
          <a:p>
            <a:endParaRPr lang="en-US" sz="2400" dirty="0">
              <a:latin typeface="Roboto Condensed"/>
            </a:endParaRPr>
          </a:p>
          <a:p>
            <a:pPr marL="342900" indent="-342900"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What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is Data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?</a:t>
            </a:r>
          </a:p>
          <a:p>
            <a:pPr marL="342900" indent="-342900">
              <a:defRPr/>
            </a:pPr>
            <a:endParaRPr lang="en-US" alt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is distinct piece of information or collection of facts related to any entity. </a:t>
            </a:r>
            <a:endParaRPr lang="en-US" alt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         example-Employee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or any object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alt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What is Database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?</a:t>
            </a:r>
          </a:p>
          <a:p>
            <a:pPr marL="342900" indent="-342900">
              <a:defRPr/>
            </a:pPr>
            <a:endParaRPr lang="en-US" alt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Consider a Database as a Container where an all the data is stored . the database is basically a systematic collection of the data which suppose to storage and manipulation of the data that you stored.</a:t>
            </a:r>
          </a:p>
          <a:p>
            <a:pPr marL="342900" indent="-342900"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What  is Database and 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DBMS?</a:t>
            </a:r>
          </a:p>
          <a:p>
            <a:pPr marL="0" indent="0">
              <a:buNone/>
              <a:defRPr/>
            </a:pPr>
            <a:endParaRPr lang="en-US" alt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Collection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of programs which enables users to access database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,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manipulate data and represent data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A technology to store and retrieve data with utmost efficiency along with appropriate security measures.</a:t>
            </a: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41604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657247"/>
          </a:xfrm>
        </p:spPr>
        <p:txBody>
          <a:bodyPr/>
          <a:lstStyle/>
          <a:p>
            <a:pPr marL="558796" indent="-457200">
              <a:buAutoNum type="arabicPeriod"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/>
            </a:pPr>
            <a:endParaRPr lang="en-US" sz="2400" b="1" dirty="0">
              <a:latin typeface="Roboto Condensed"/>
            </a:endParaRPr>
          </a:p>
          <a:p>
            <a:pPr marL="558796" indent="-457200">
              <a:buAutoNum type="arabicPeriod"/>
            </a:pPr>
            <a:r>
              <a:rPr lang="en-US" sz="2400" b="1" dirty="0" smtClean="0">
                <a:latin typeface="Roboto Condensed"/>
              </a:rPr>
              <a:t> Data Definition Language:</a:t>
            </a:r>
          </a:p>
          <a:p>
            <a:pPr marL="101596" indent="0">
              <a:buNone/>
            </a:pPr>
            <a:endParaRPr lang="en-US" sz="2400" b="1" dirty="0">
              <a:latin typeface="Roboto Condensed"/>
            </a:endParaRPr>
          </a:p>
          <a:p>
            <a:pPr marL="101596" indent="0">
              <a:buNone/>
            </a:pPr>
            <a:endParaRPr lang="en-US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Definition Language consist of statement used to define the database schema.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DDL includes statements Like – Create , Drop, Alter, Truncate, Rename.</a:t>
            </a:r>
            <a:endParaRPr lang="en-IN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sz="3600" dirty="0"/>
              <a:t>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7595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30423" cy="61555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sz="40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558796" indent="-457200">
              <a:buAutoNum type="arabicPeriod" startAt="2"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 startAt="2"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 startAt="2"/>
            </a:pPr>
            <a:r>
              <a:rPr lang="en-US" sz="2400" b="1" dirty="0" smtClean="0">
                <a:latin typeface="Roboto Condensed"/>
              </a:rPr>
              <a:t>Data Manipulation Language :</a:t>
            </a:r>
          </a:p>
          <a:p>
            <a:pPr marL="101596" indent="0">
              <a:buNone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 startAt="2"/>
            </a:pPr>
            <a:endParaRPr lang="en-US" dirty="0" smtClean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The SQL Statement that deals with the manipulation of data present in database 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DML includes statements like –    Insert, Update, Delete</a:t>
            </a:r>
            <a:endParaRPr lang="en-IN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endParaRPr lang="en-IN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507609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sz="40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3.    Data Control Language…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DCL Commands mainly deals with the rights , permissions and other controls of other database system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DCL includes statements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like -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Grant and Invoke.           </a:t>
            </a:r>
            <a:endParaRPr lang="en-IN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590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8976"/>
          </a:xfrm>
        </p:spPr>
        <p:txBody>
          <a:bodyPr/>
          <a:lstStyle/>
          <a:p>
            <a:pPr marL="558796" indent="-457200">
              <a:buAutoNum type="arabicPeriod" startAt="4"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 startAt="4"/>
            </a:pPr>
            <a:endParaRPr lang="en-US" sz="2400" b="1" dirty="0">
              <a:latin typeface="Roboto Condensed"/>
            </a:endParaRPr>
          </a:p>
          <a:p>
            <a:pPr marL="558796" indent="-457200">
              <a:buAutoNum type="arabicPeriod" startAt="4"/>
            </a:pPr>
            <a:r>
              <a:rPr lang="en-US" sz="2400" b="1" dirty="0" smtClean="0">
                <a:latin typeface="Roboto Condensed"/>
              </a:rPr>
              <a:t>Transaction Control Language:</a:t>
            </a:r>
          </a:p>
          <a:p>
            <a:pPr marL="558796" indent="-457200">
              <a:buAutoNum type="arabicPeriod" startAt="4"/>
            </a:pPr>
            <a:endParaRPr lang="en-US" sz="2400" b="1" dirty="0" smtClean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Transaction Control Language(TCL) commands are used to manage transactions in the database.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These are used to manage the changes made to the data in a table by DML statements.</a:t>
            </a:r>
          </a:p>
          <a:p>
            <a:endParaRPr lang="en-US" sz="2000" dirty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DDL changes cannot be undone as they are implicitly saved.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Various commands in TCL are</a:t>
            </a:r>
            <a:r>
              <a:rPr lang="en-US" sz="2000" dirty="0" smtClean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Commit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Rollback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Roboto Condensed"/>
              </a:rPr>
              <a:t>savepoint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  <a:defRPr/>
            </a:pPr>
            <a:r>
              <a:rPr lang="en-US" sz="2000" dirty="0" smtClean="0">
                <a:latin typeface="Roboto Condensed"/>
                <a:ea typeface="Cambria" pitchFamily="18" charset="0"/>
              </a:rPr>
              <a:t>.</a:t>
            </a:r>
            <a:endParaRPr lang="en-IN" sz="2000" dirty="0"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075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pPr marL="558796" indent="-457200">
              <a:buAutoNum type="arabicPeriod" startAt="5"/>
            </a:pPr>
            <a:r>
              <a:rPr lang="en-US" sz="2400" b="1" dirty="0" smtClean="0">
                <a:latin typeface="Roboto Condensed"/>
              </a:rPr>
              <a:t>Data Query Language :</a:t>
            </a:r>
          </a:p>
          <a:p>
            <a:pPr marL="101596" indent="0">
              <a:buNone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SQL Statements used to retrieve the data from database is known as Data Query Language (DQL).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Only one command to retrieve the data from database is:</a:t>
            </a:r>
          </a:p>
          <a:p>
            <a:endParaRPr lang="en-US" sz="2000" dirty="0">
              <a:latin typeface="Roboto Condensed"/>
            </a:endParaRPr>
          </a:p>
          <a:p>
            <a:pPr marL="1714466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 Select</a:t>
            </a:r>
          </a:p>
          <a:p>
            <a:pPr lvl="3"/>
            <a:endParaRPr lang="en-US" sz="2000" dirty="0">
              <a:latin typeface="Roboto Condensed"/>
            </a:endParaRPr>
          </a:p>
          <a:p>
            <a:pPr marL="342900" lvl="3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With the help of select we can perform retrieval from the table in the three different ways:</a:t>
            </a:r>
          </a:p>
          <a:p>
            <a:pPr marL="0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Projection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Selection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Joins</a:t>
            </a:r>
          </a:p>
          <a:p>
            <a:pPr marL="342900" lvl="3" indent="-342900">
              <a:buFont typeface="Wingdings" panose="05000000000000000000" pitchFamily="2" charset="2"/>
              <a:buChar char="§"/>
            </a:pPr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85369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CREATING DATABASE :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</a:rPr>
              <a:t>Following two tasks must be completed: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chemeClr val="tx1"/>
              </a:solidFill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Roboto Condensed"/>
              </a:rPr>
              <a:t>Create database structure </a:t>
            </a:r>
            <a:endParaRPr lang="en-US" altLang="en-US" sz="2000" dirty="0" smtClean="0"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000" dirty="0"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000" dirty="0"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Roboto Condensed"/>
              </a:rPr>
              <a:t>Create tables that will hold end-user data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rgbClr val="00B0F0"/>
              </a:solidFill>
              <a:latin typeface="Roboto Condensed"/>
            </a:endParaRPr>
          </a:p>
          <a:p>
            <a:pPr marL="101596" indent="0">
              <a:buNone/>
            </a:pP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393396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SELECT STATEMENT : </a:t>
            </a:r>
          </a:p>
          <a:p>
            <a:endParaRPr lang="en-US" sz="2400" b="1" dirty="0" smtClean="0">
              <a:latin typeface="Roboto Condensed"/>
            </a:endParaRPr>
          </a:p>
          <a:p>
            <a:pPr marL="101596" indent="0">
              <a:buNone/>
            </a:pPr>
            <a:endParaRPr lang="en-US" sz="32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SELECT statement is used to select data from a database.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data returned is stored in a result table, called the result-set.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SELECT Syntax :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SELECT column1, column2, ...... 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; 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OR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SELECT  * FROM TABLE_NAME ;</a:t>
            </a:r>
          </a:p>
          <a:p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310102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56685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SELECT DISTINCT STATEMENT :</a:t>
            </a:r>
          </a:p>
          <a:p>
            <a:endParaRPr lang="en-US" sz="24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SELECT DISTINCT statement is used to return only distinct (different) values.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Inside a table, a column often contains many duplicate values; and sometimes you only want to list the different (distinct) values.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SELECT DISTINCT Syntax :</a:t>
            </a:r>
          </a:p>
          <a:p>
            <a:endParaRPr lang="en-US" sz="2000" dirty="0">
              <a:latin typeface="Roboto Condensed"/>
            </a:endParaRP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  <a:cs typeface="Arial" panose="020B0604020202020204" pitchFamily="34" charset="0"/>
              </a:rPr>
              <a:t>SELECT DISTINCT column1, column2, …….FROM </a:t>
            </a:r>
            <a:r>
              <a:rPr lang="en-US" sz="2000" dirty="0" err="1">
                <a:latin typeface="Roboto Condensed"/>
                <a:cs typeface="Arial" panose="020B0604020202020204" pitchFamily="34" charset="0"/>
              </a:rPr>
              <a:t>table_name</a:t>
            </a:r>
            <a:r>
              <a:rPr lang="en-US" sz="2000" dirty="0">
                <a:latin typeface="Roboto Condensed"/>
              </a:rPr>
              <a:t>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Example:  1]     SELECT DISTINCT Country FROM Customers;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2]    SELECT COUNT(DISTINCT Country) FROM </a:t>
            </a:r>
            <a:r>
              <a:rPr lang="en-US" sz="2000" dirty="0" smtClean="0">
                <a:latin typeface="Roboto Condensed"/>
              </a:rPr>
              <a:t>Customers;</a:t>
            </a: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767993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WHERE CLAUSE:</a:t>
            </a:r>
          </a:p>
          <a:p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WHERE clause is used to filter records.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WHERE clause is used to extract only those records that fulfill a specified condition.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WHERE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/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WHERE condition; 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Example : SELECT * FROM Customers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/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          WHERE Country =  'Mexico‘ ; 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01213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6073025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ALIAS</a:t>
            </a:r>
            <a:r>
              <a:rPr lang="en-US" sz="2800" dirty="0" smtClean="0">
                <a:latin typeface="Arial(body)"/>
              </a:rPr>
              <a:t>  </a:t>
            </a:r>
            <a:r>
              <a:rPr lang="en-US" sz="2800" dirty="0">
                <a:latin typeface="Arial(body)"/>
              </a:rPr>
              <a:t>:</a:t>
            </a:r>
          </a:p>
          <a:p>
            <a:endParaRPr lang="en-US" sz="2800" dirty="0">
              <a:latin typeface="Arial(body)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SQL aliases are used to give a table, or a column in a table, a temporary name.</a:t>
            </a:r>
          </a:p>
          <a:p>
            <a:pPr marL="101596" indent="0">
              <a:buNone/>
            </a:pPr>
            <a:endParaRPr lang="en-US" sz="24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Aliases are often used to make column names more readable.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Alias Column Syntax: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 SELECT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AS </a:t>
            </a:r>
            <a:r>
              <a:rPr lang="en-US" sz="2000" dirty="0" err="1">
                <a:latin typeface="Roboto Condensed"/>
              </a:rPr>
              <a:t>alias_name</a:t>
            </a:r>
            <a:r>
              <a:rPr lang="en-US" sz="2000" dirty="0">
                <a:latin typeface="Roboto Condensed"/>
              </a:rPr>
              <a:t>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;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Alias Table Syntax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SELECT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AS </a:t>
            </a:r>
            <a:r>
              <a:rPr lang="en-US" sz="2000" dirty="0" err="1">
                <a:latin typeface="Roboto Condensed"/>
              </a:rPr>
              <a:t>alias_name</a:t>
            </a:r>
            <a:r>
              <a:rPr lang="en-US" sz="2000" dirty="0">
                <a:latin typeface="Roboto Condensed"/>
              </a:rPr>
              <a:t>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Example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SELECT </a:t>
            </a:r>
            <a:r>
              <a:rPr lang="en-US" sz="2000" dirty="0" err="1">
                <a:latin typeface="Roboto Condensed"/>
              </a:rPr>
              <a:t>CustomerID</a:t>
            </a:r>
            <a:r>
              <a:rPr lang="en-US" sz="2000" dirty="0">
                <a:latin typeface="Roboto Condensed"/>
              </a:rPr>
              <a:t> AS ID, </a:t>
            </a:r>
            <a:r>
              <a:rPr lang="en-US" sz="2000" dirty="0" err="1">
                <a:latin typeface="Roboto Condensed"/>
              </a:rPr>
              <a:t>CustomerName</a:t>
            </a:r>
            <a:r>
              <a:rPr lang="en-US" sz="2000" dirty="0">
                <a:latin typeface="Roboto Condensed"/>
              </a:rPr>
              <a:t> AS Customer FROM Customers;</a:t>
            </a: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061240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US" sz="2200" b="1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Hierarchical DBMS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:</a:t>
            </a:r>
          </a:p>
          <a:p>
            <a:pPr marL="342900" indent="-342900"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has a style of “parent-child ” relationship to storing data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It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has a structure like tree with nodes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Example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:Windows Registry used in Window-XP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Network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DBMS</a:t>
            </a:r>
          </a:p>
          <a:p>
            <a:pPr marL="342900" indent="-342900"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Supports many to many relations.</a:t>
            </a:r>
          </a:p>
          <a:p>
            <a:pPr marL="0" indent="0">
              <a:buNone/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Usually results in complex database structures.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Example : </a:t>
            </a:r>
            <a:r>
              <a:rPr lang="en-US" sz="2200" dirty="0" err="1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Rdm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server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5648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OPERATORS :</a:t>
            </a:r>
          </a:p>
          <a:p>
            <a:endParaRPr lang="en-US" sz="2400" b="1" dirty="0">
              <a:latin typeface="Roboto Condensed"/>
            </a:endParaRPr>
          </a:p>
          <a:p>
            <a:endParaRPr lang="en-US" sz="2000" b="1" dirty="0" smtClean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An operators is reserved word or a character used primarily in an SQL statement’s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Operators are used to specify conditions in an SQL statement’s and serves as conjunctions for multiple  conditions in a statements.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0" indent="0">
              <a:buNone/>
            </a:pPr>
            <a:r>
              <a:rPr lang="en-US" sz="2000" dirty="0">
                <a:latin typeface="Roboto Condensed"/>
              </a:rPr>
              <a:t>Operators are :</a:t>
            </a:r>
          </a:p>
          <a:p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Arithmetic </a:t>
            </a:r>
            <a:r>
              <a:rPr lang="en-US" sz="2000" dirty="0" smtClean="0">
                <a:latin typeface="Roboto Condensed"/>
              </a:rPr>
              <a:t>Operators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Comparison </a:t>
            </a:r>
            <a:r>
              <a:rPr lang="en-US" sz="2000" dirty="0" smtClean="0">
                <a:latin typeface="Roboto Condensed"/>
              </a:rPr>
              <a:t>Operators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Logical </a:t>
            </a:r>
            <a:r>
              <a:rPr lang="en-US" sz="2000" dirty="0" smtClean="0">
                <a:latin typeface="Roboto Condensed"/>
              </a:rPr>
              <a:t>Operators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767296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890381"/>
          </a:xfrm>
        </p:spPr>
        <p:txBody>
          <a:bodyPr/>
          <a:lstStyle/>
          <a:p>
            <a:r>
              <a:rPr lang="en-US" sz="2400" b="1" dirty="0" smtClean="0"/>
              <a:t>ARITHMETIC OPERATORS :</a:t>
            </a:r>
            <a:endParaRPr lang="en-IN" sz="2400" b="1" dirty="0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1241510" y="6461580"/>
            <a:ext cx="815117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lvl="0" algn="ctr" defTabSz="914377" rtl="0" eaLnBrk="1" latinLnBrk="0" hangingPunct="1">
              <a:buNone/>
              <a:defRPr sz="1867" b="1" kern="1200">
                <a:solidFill>
                  <a:schemeClr val="bg1"/>
                </a:solidFill>
                <a:latin typeface="Roboto Condensed" pitchFamily="2" charset="0"/>
                <a:ea typeface="+mn-ea"/>
                <a:cs typeface="+mn-cs"/>
              </a:defRPr>
            </a:lvl1pPr>
            <a:lvl2pPr marL="457189" lvl="1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lvl="2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lvl="3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lvl="4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lvl="5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lvl="6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lvl="7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lvl="8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FE59A5-F4B4-47F3-8C4B-BD6C0C97D865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A416B-1E89-994D-80E5-9D1F52D600CA}"/>
              </a:ext>
            </a:extLst>
          </p:cNvPr>
          <p:cNvSpPr txBox="1"/>
          <p:nvPr/>
        </p:nvSpPr>
        <p:spPr>
          <a:xfrm>
            <a:off x="418011" y="1210593"/>
            <a:ext cx="11484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US" sz="3200" dirty="0" smtClean="0"/>
          </a:p>
          <a:p>
            <a:pPr lvl="3"/>
            <a:endParaRPr lang="en-US" sz="3200" dirty="0"/>
          </a:p>
          <a:p>
            <a:pPr lvl="3"/>
            <a:r>
              <a:rPr lang="en-US" sz="3200" dirty="0" smtClean="0"/>
              <a:t>: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29844"/>
              </p:ext>
            </p:extLst>
          </p:nvPr>
        </p:nvGraphicFramePr>
        <p:xfrm>
          <a:off x="166257" y="1210594"/>
          <a:ext cx="11881890" cy="5647408"/>
        </p:xfrm>
        <a:graphic>
          <a:graphicData uri="http://schemas.openxmlformats.org/drawingml/2006/table">
            <a:tbl>
              <a:tblPr/>
              <a:tblGrid>
                <a:gridCol w="1188188">
                  <a:extLst>
                    <a:ext uri="{9D8B030D-6E8A-4147-A177-3AD203B41FA5}">
                      <a16:colId xmlns:a16="http://schemas.microsoft.com/office/drawing/2014/main" val="1775825090"/>
                    </a:ext>
                  </a:extLst>
                </a:gridCol>
                <a:gridCol w="5346851">
                  <a:extLst>
                    <a:ext uri="{9D8B030D-6E8A-4147-A177-3AD203B41FA5}">
                      <a16:colId xmlns:a16="http://schemas.microsoft.com/office/drawing/2014/main" val="676743929"/>
                    </a:ext>
                  </a:extLst>
                </a:gridCol>
                <a:gridCol w="5346851">
                  <a:extLst>
                    <a:ext uri="{9D8B030D-6E8A-4147-A177-3AD203B41FA5}">
                      <a16:colId xmlns:a16="http://schemas.microsoft.com/office/drawing/2014/main" val="2081008998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Roboto Condensed"/>
                        </a:rPr>
                        <a:t>Operator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Roboto Condensed"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Roboto Condensed"/>
                        </a:rPr>
                        <a:t>Example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21900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>
                          <a:latin typeface="Roboto Condensed"/>
                        </a:rPr>
                        <a:t>+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Addition - Adds values on either side of </a:t>
                      </a:r>
                      <a:r>
                        <a:rPr lang="en-US" sz="1800" dirty="0" smtClean="0">
                          <a:latin typeface="Roboto Condensed"/>
                        </a:rPr>
                        <a:t>the </a:t>
                      </a:r>
                      <a:r>
                        <a:rPr lang="en-US" sz="1800" dirty="0">
                          <a:latin typeface="Roboto Condensed"/>
                        </a:rPr>
                        <a:t>operator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a + b will give 30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88683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Roboto Condensed"/>
                        </a:rPr>
                        <a:t>-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Subtraction - Subtracts right hand operand from left hand operand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Roboto Condensed"/>
                        </a:rPr>
                        <a:t>a - b will give -10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5336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>
                          <a:latin typeface="Roboto Condensed"/>
                        </a:rPr>
                        <a:t>*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Multiplication - Multiplies values on either side of the operator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a * b will give 200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94539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>
                          <a:latin typeface="Roboto Condensed"/>
                        </a:rPr>
                        <a:t>/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Division - Divides left hand operand by right hand operand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Roboto Condensed"/>
                        </a:rPr>
                        <a:t>b / a will give 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955800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Roboto Condensed"/>
                        </a:rPr>
                        <a:t>%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Modulus - Divides left hand operand by right hand operand and returns remainder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b % a will give 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147579"/>
                  </a:ext>
                </a:extLst>
              </a:tr>
            </a:tbl>
          </a:graphicData>
        </a:graphic>
      </p:graphicFrame>
      <p:sp>
        <p:nvSpPr>
          <p:cNvPr id="14" name="Rectangle 2">
            <a:hlinkClick r:id="rId2"/>
          </p:cNvPr>
          <p:cNvSpPr>
            <a:spLocks noChangeArrowheads="1"/>
          </p:cNvSpPr>
          <p:nvPr/>
        </p:nvSpPr>
        <p:spPr bwMode="auto">
          <a:xfrm>
            <a:off x="838200" y="2151063"/>
            <a:ext cx="1264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32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pPr marL="101596" indent="0">
              <a:buNone/>
            </a:pPr>
            <a:r>
              <a:rPr lang="en-US" sz="2000" b="1" dirty="0" smtClean="0"/>
              <a:t>COMPARISION OPERATORS :</a:t>
            </a:r>
            <a:endParaRPr lang="en-IN" sz="2000" b="1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2627857" y="6785843"/>
            <a:ext cx="800023" cy="378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lvl="0" algn="ctr" defTabSz="914377" rtl="0" eaLnBrk="1" latinLnBrk="0" hangingPunct="1">
              <a:buNone/>
              <a:defRPr sz="1867" b="1" kern="1200">
                <a:solidFill>
                  <a:schemeClr val="bg1"/>
                </a:solidFill>
                <a:latin typeface="Roboto Condensed" pitchFamily="2" charset="0"/>
                <a:ea typeface="+mn-ea"/>
                <a:cs typeface="+mn-cs"/>
              </a:defRPr>
            </a:lvl1pPr>
            <a:lvl2pPr marL="457189" lvl="1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lvl="2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lvl="3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lvl="4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lvl="5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lvl="6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lvl="7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lvl="8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FE59A5-F4B4-47F3-8C4B-BD6C0C97D865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553564" y="1574430"/>
            <a:ext cx="11537820" cy="49379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50797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Font typeface="Wingdings" panose="05000000000000000000" pitchFamily="2" charset="2"/>
              <a:buChar char="§"/>
              <a:defRPr sz="2133" b="0" i="0" u="none" strike="noStrike" cap="none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6" indent="0" defTabSz="914400">
              <a:buFont typeface="Wingdings" panose="05000000000000000000" pitchFamily="2" charset="2"/>
              <a:buNone/>
            </a:pPr>
            <a:endParaRPr lang="en-US" sz="3600" kern="0" smtClean="0">
              <a:latin typeface="Arial(body)"/>
            </a:endParaRPr>
          </a:p>
          <a:p>
            <a:pPr marL="0" lvl="3" defTabSz="914400"/>
            <a:endParaRPr lang="en-US" sz="3200" kern="0" smtClean="0"/>
          </a:p>
          <a:p>
            <a:pPr defTabSz="914400"/>
            <a:endParaRPr lang="en-IN" kern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56874"/>
              </p:ext>
            </p:extLst>
          </p:nvPr>
        </p:nvGraphicFramePr>
        <p:xfrm>
          <a:off x="167216" y="1224641"/>
          <a:ext cx="12024783" cy="5561202"/>
        </p:xfrm>
        <a:graphic>
          <a:graphicData uri="http://schemas.openxmlformats.org/drawingml/2006/table">
            <a:tbl>
              <a:tblPr/>
              <a:tblGrid>
                <a:gridCol w="1202477">
                  <a:extLst>
                    <a:ext uri="{9D8B030D-6E8A-4147-A177-3AD203B41FA5}">
                      <a16:colId xmlns:a16="http://schemas.microsoft.com/office/drawing/2014/main" val="1999929641"/>
                    </a:ext>
                  </a:extLst>
                </a:gridCol>
                <a:gridCol w="5411153">
                  <a:extLst>
                    <a:ext uri="{9D8B030D-6E8A-4147-A177-3AD203B41FA5}">
                      <a16:colId xmlns:a16="http://schemas.microsoft.com/office/drawing/2014/main" val="3805430613"/>
                    </a:ext>
                  </a:extLst>
                </a:gridCol>
                <a:gridCol w="5411153">
                  <a:extLst>
                    <a:ext uri="{9D8B030D-6E8A-4147-A177-3AD203B41FA5}">
                      <a16:colId xmlns:a16="http://schemas.microsoft.com/office/drawing/2014/main" val="1804881610"/>
                    </a:ext>
                  </a:extLst>
                </a:gridCol>
              </a:tblGrid>
              <a:tr h="294030">
                <a:tc>
                  <a:txBody>
                    <a:bodyPr/>
                    <a:lstStyle/>
                    <a:p>
                      <a:r>
                        <a:rPr lang="en-IN" sz="1600" b="1" dirty="0"/>
                        <a:t>Operator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Roboto Condensed"/>
                        </a:rPr>
                        <a:t>Description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Roboto Condensed"/>
                        </a:rPr>
                        <a:t>Example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5766"/>
                  </a:ext>
                </a:extLst>
              </a:tr>
              <a:tr h="479256">
                <a:tc>
                  <a:txBody>
                    <a:bodyPr/>
                    <a:lstStyle/>
                    <a:p>
                      <a:r>
                        <a:rPr lang="en-IN" sz="1400"/>
                        <a:t>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two operands are equal or not,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(a = b) is not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96637"/>
                  </a:ext>
                </a:extLst>
              </a:tr>
              <a:tr h="479256">
                <a:tc>
                  <a:txBody>
                    <a:bodyPr/>
                    <a:lstStyle/>
                    <a:p>
                      <a:r>
                        <a:rPr lang="en-IN" sz="1400"/>
                        <a:t>!=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two operands are equal or not, if values are not equal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!=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66710"/>
                  </a:ext>
                </a:extLst>
              </a:tr>
              <a:tr h="479256">
                <a:tc>
                  <a:txBody>
                    <a:bodyPr/>
                    <a:lstStyle/>
                    <a:p>
                      <a:r>
                        <a:rPr lang="en-IN" sz="1400"/>
                        <a:t>&lt;&gt;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two operands are equal or not, if values are not equal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&lt;&gt;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20227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&gt;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(a &gt; b) is not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63623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&lt;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&lt;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426881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&gt;=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(a &gt;= b) is not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242182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&lt;=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&lt;=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891909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!&lt;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not less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!&lt; b) is false.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054959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 dirty="0"/>
                        <a:t>!&gt;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left operand is not greater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!&gt;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1709"/>
                  </a:ext>
                </a:extLst>
              </a:tr>
            </a:tbl>
          </a:graphicData>
        </a:graphic>
      </p:graphicFrame>
      <p:sp>
        <p:nvSpPr>
          <p:cNvPr id="9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-860581" y="2153578"/>
            <a:ext cx="14380638" cy="4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13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8976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LOGICAL OPERATORS :</a:t>
            </a:r>
            <a:endParaRPr lang="en-IN" sz="2400" b="1" dirty="0">
              <a:latin typeface="Roboto Condensed"/>
            </a:endParaRPr>
          </a:p>
          <a:p>
            <a:endParaRPr lang="en-IN" sz="2400" dirty="0">
              <a:latin typeface="Roboto Condensed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1241511" y="6496281"/>
            <a:ext cx="773002" cy="190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lvl="0" algn="ctr" defTabSz="914377" rtl="0" eaLnBrk="1" latinLnBrk="0" hangingPunct="1">
              <a:buNone/>
              <a:defRPr sz="1867" b="1" kern="1200">
                <a:solidFill>
                  <a:schemeClr val="bg1"/>
                </a:solidFill>
                <a:latin typeface="Roboto Condensed" pitchFamily="2" charset="0"/>
                <a:ea typeface="+mn-ea"/>
                <a:cs typeface="+mn-cs"/>
              </a:defRPr>
            </a:lvl1pPr>
            <a:lvl2pPr marL="457189" lvl="1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lvl="2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lvl="3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lvl="4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lvl="5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lvl="6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lvl="7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lvl="8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FE59A5-F4B4-47F3-8C4B-BD6C0C97D865}" type="slidenum">
              <a:rPr lang="en-IN" smtClean="0"/>
              <a:pPr/>
              <a:t>32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0062"/>
              </p:ext>
            </p:extLst>
          </p:nvPr>
        </p:nvGraphicFramePr>
        <p:xfrm>
          <a:off x="884903" y="1780237"/>
          <a:ext cx="9489267" cy="3576744"/>
        </p:xfrm>
        <a:graphic>
          <a:graphicData uri="http://schemas.openxmlformats.org/drawingml/2006/table">
            <a:tbl>
              <a:tblPr/>
              <a:tblGrid>
                <a:gridCol w="1849269">
                  <a:extLst>
                    <a:ext uri="{9D8B030D-6E8A-4147-A177-3AD203B41FA5}">
                      <a16:colId xmlns:a16="http://schemas.microsoft.com/office/drawing/2014/main" val="1277645322"/>
                    </a:ext>
                  </a:extLst>
                </a:gridCol>
                <a:gridCol w="7639998">
                  <a:extLst>
                    <a:ext uri="{9D8B030D-6E8A-4147-A177-3AD203B41FA5}">
                      <a16:colId xmlns:a16="http://schemas.microsoft.com/office/drawing/2014/main" val="1415912952"/>
                    </a:ext>
                  </a:extLst>
                </a:gridCol>
              </a:tblGrid>
              <a:tr h="292841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Roboto Condensed"/>
                        </a:rPr>
                        <a:t>Operator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Roboto Condensed"/>
                        </a:rPr>
                        <a:t>Description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81073"/>
                  </a:ext>
                </a:extLst>
              </a:tr>
              <a:tr h="52667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Roboto Condensed"/>
                        </a:rPr>
                        <a:t>AND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Roboto Condensed"/>
                        </a:rPr>
                        <a:t>The AND operator allows the existence of multiple conditions in an SQL statement's WHERE clause</a:t>
                      </a:r>
                      <a:r>
                        <a:rPr lang="en-US" sz="2000" dirty="0" smtClean="0">
                          <a:latin typeface="Roboto Condensed"/>
                        </a:rPr>
                        <a:t>.</a:t>
                      </a:r>
                    </a:p>
                    <a:p>
                      <a:endParaRPr lang="en-US" sz="2000" dirty="0">
                        <a:latin typeface="Roboto Condensed"/>
                      </a:endParaRP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724441"/>
                  </a:ext>
                </a:extLst>
              </a:tr>
              <a:tr h="98875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Roboto Condensed"/>
                        </a:rPr>
                        <a:t>NOT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Roboto Condensed"/>
                      </a:endParaRPr>
                    </a:p>
                    <a:p>
                      <a:r>
                        <a:rPr lang="en-US" sz="2000" dirty="0" smtClean="0">
                          <a:latin typeface="Roboto Condensed"/>
                        </a:rPr>
                        <a:t>The </a:t>
                      </a:r>
                      <a:r>
                        <a:rPr lang="en-US" sz="2000" dirty="0">
                          <a:latin typeface="Roboto Condensed"/>
                        </a:rPr>
                        <a:t>NOT operator reverses the meaning of the logical operator with which it is used. </a:t>
                      </a:r>
                      <a:r>
                        <a:rPr lang="en-US" sz="2000" dirty="0" err="1">
                          <a:latin typeface="Roboto Condensed"/>
                        </a:rPr>
                        <a:t>Eg</a:t>
                      </a:r>
                      <a:r>
                        <a:rPr lang="en-US" sz="2000" dirty="0">
                          <a:latin typeface="Roboto Condensed"/>
                        </a:rPr>
                        <a:t>. NOT EXISTS, NOT BETWEEN, NOT IN etc. </a:t>
                      </a:r>
                      <a:r>
                        <a:rPr lang="en-US" sz="2000" b="1" dirty="0">
                          <a:latin typeface="Roboto Condensed"/>
                        </a:rPr>
                        <a:t>This is negate operator</a:t>
                      </a:r>
                      <a:r>
                        <a:rPr lang="en-US" sz="2000" b="1" dirty="0" smtClean="0">
                          <a:latin typeface="Roboto Condensed"/>
                        </a:rPr>
                        <a:t>.</a:t>
                      </a:r>
                    </a:p>
                    <a:p>
                      <a:endParaRPr lang="en-US" sz="2000" dirty="0">
                        <a:latin typeface="Roboto Condensed"/>
                      </a:endParaRP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26483"/>
                  </a:ext>
                </a:extLst>
              </a:tr>
              <a:tr h="362296">
                <a:tc>
                  <a:txBody>
                    <a:bodyPr/>
                    <a:lstStyle/>
                    <a:p>
                      <a:r>
                        <a:rPr lang="en-IN" sz="2000">
                          <a:latin typeface="Roboto Condensed"/>
                        </a:rPr>
                        <a:t>OR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Roboto Condensed"/>
                        </a:rPr>
                        <a:t>The OR operator is used to combine multiple conditions in an SQL statement's WHERE clause.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618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3574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smtClean="0">
                <a:latin typeface="Roboto Condensed"/>
              </a:rPr>
              <a:t>SPECIAL OPERATORS :</a:t>
            </a:r>
          </a:p>
          <a:p>
            <a:endParaRPr lang="en-US" sz="2400" b="1" dirty="0">
              <a:latin typeface="Roboto Condensed"/>
            </a:endParaRPr>
          </a:p>
          <a:p>
            <a:endParaRPr lang="en-US" sz="24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Roboto Condensed"/>
              </a:rPr>
              <a:t>Not IN</a:t>
            </a:r>
            <a:r>
              <a:rPr lang="en-US" sz="2000" dirty="0">
                <a:latin typeface="Roboto Condensed"/>
              </a:rPr>
              <a:t> –  it is used for not evaluating multiple values.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u="sng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NOT IN(list of values); 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Roboto Condensed"/>
              </a:rPr>
              <a:t>Not BETWEEN</a:t>
            </a:r>
            <a:r>
              <a:rPr lang="en-US" sz="2000" dirty="0">
                <a:latin typeface="Roboto Condensed"/>
              </a:rPr>
              <a:t>  – it is used for  not searching based on range of values. </a:t>
            </a: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u="sng" dirty="0">
                <a:latin typeface="Roboto Condensed"/>
              </a:rPr>
              <a:t>Syntax </a:t>
            </a:r>
            <a:r>
              <a:rPr lang="en-US" sz="2000" dirty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NOT Between  values1 AND vaues2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75142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2"/>
            <a:ext cx="12191996" cy="6744591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Roboto Condensed"/>
              </a:rPr>
              <a:t>IS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–  it is used to check for null values.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IS NULL;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Roboto Condensed"/>
              </a:rPr>
              <a:t>LIKE</a:t>
            </a:r>
            <a:r>
              <a:rPr lang="en-US" sz="2000" dirty="0">
                <a:latin typeface="Roboto Condensed"/>
              </a:rPr>
              <a:t> – used for pattern matching</a:t>
            </a: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 </a:t>
            </a:r>
            <a:endParaRPr lang="en-IN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% (percentage) - </a:t>
            </a:r>
            <a:r>
              <a:rPr lang="en-US" sz="2000" dirty="0">
                <a:latin typeface="Roboto Condensed"/>
              </a:rPr>
              <a:t>matches 0 or ‘n’ characters</a:t>
            </a:r>
            <a:endParaRPr lang="en-IN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_ (underscore)</a:t>
            </a:r>
            <a:r>
              <a:rPr lang="en-US" sz="2000" dirty="0">
                <a:latin typeface="Roboto Condensed"/>
              </a:rPr>
              <a:t> - matches exactly one character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Like ‘%/_’; </a:t>
            </a: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r>
              <a:rPr lang="en-IN" sz="2000" dirty="0">
                <a:latin typeface="Roboto Condensed"/>
              </a:rPr>
              <a:t>  </a:t>
            </a:r>
          </a:p>
          <a:p>
            <a:pPr marL="101596" indent="0">
              <a:buNone/>
            </a:pPr>
            <a:r>
              <a:rPr lang="en-IN" sz="2000" dirty="0">
                <a:latin typeface="Roboto Condensed"/>
              </a:rPr>
              <a:t>  </a:t>
            </a: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191637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FUNCTIONS :</a:t>
            </a:r>
          </a:p>
          <a:p>
            <a:pPr marL="101596" indent="0">
              <a:buNone/>
            </a:pPr>
            <a:endParaRPr lang="en-US" sz="2400" b="1" dirty="0">
              <a:latin typeface="Roboto Condensed"/>
            </a:endParaRPr>
          </a:p>
          <a:p>
            <a:pPr marL="101596" indent="0">
              <a:buNone/>
            </a:pPr>
            <a:endParaRPr lang="en-US" sz="24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Functions is a block of code which is use to perform a specific task.</a:t>
            </a:r>
          </a:p>
          <a:p>
            <a:pPr marL="101596" indent="0">
              <a:buNone/>
            </a:pPr>
            <a:endParaRPr lang="en-US" sz="36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For doing operations on data SQL has many built in functions.</a:t>
            </a:r>
          </a:p>
          <a:p>
            <a:pPr marL="101596" indent="0">
              <a:buNone/>
            </a:pPr>
            <a:endParaRPr lang="en-US" sz="24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 They are categories and further subcategories.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Roboto Condensed"/>
              </a:rPr>
              <a:t>Aggregate Functions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4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Roboto Condensed"/>
              </a:rPr>
              <a:t>Scalar Functions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124568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01267"/>
          </a:xfrm>
        </p:spPr>
        <p:txBody>
          <a:bodyPr/>
          <a:lstStyle/>
          <a:p>
            <a:r>
              <a:rPr lang="en-US" sz="2400" b="1" dirty="0">
                <a:latin typeface="Roboto Condensed"/>
              </a:rPr>
              <a:t>Aggregate Functions</a:t>
            </a:r>
            <a:r>
              <a:rPr lang="en-US" sz="3600" dirty="0">
                <a:latin typeface="Roboto Condensed"/>
              </a:rPr>
              <a:t>:</a:t>
            </a:r>
          </a:p>
          <a:p>
            <a:endParaRPr lang="en-US" sz="36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AVG()- Returns Average Value.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COUNT()- It counts the number of rows.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MAX()-Returns maximum value of the selected column.</a:t>
            </a:r>
          </a:p>
          <a:p>
            <a:pPr marL="1828766" lvl="3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MIN()-Returns minimum value of the  selected column.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SUM()-Returns sum of all the values of the selected column.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400" dirty="0">
              <a:latin typeface="Roboto Condensed"/>
            </a:endParaRP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69755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3"/>
            <a:ext cx="12191996" cy="6744591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Scalar </a:t>
            </a:r>
            <a:r>
              <a:rPr lang="en-US" sz="2400" b="1" dirty="0">
                <a:latin typeface="Roboto Condensed"/>
              </a:rPr>
              <a:t>Functions</a:t>
            </a:r>
            <a:r>
              <a:rPr lang="en-US" sz="2000" b="1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UPPER()- It converts the value of a field to uppercase.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LOWER()-It converts the value of a field to lowercase.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LENGTH()-function returns the length of the value in a text field.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CONCAT()- is used to concatenate two strings.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REVERSE()-function is use to reverse a string.</a:t>
            </a:r>
          </a:p>
          <a:p>
            <a:pPr marL="1371566" lvl="3"/>
            <a:r>
              <a:rPr lang="en-US" sz="2000" dirty="0">
                <a:latin typeface="Roboto Condensed"/>
              </a:rPr>
              <a:t/>
            </a:r>
            <a:br>
              <a:rPr lang="en-US" sz="2000" dirty="0">
                <a:latin typeface="Roboto Condensed"/>
              </a:rPr>
            </a:br>
            <a:endParaRPr lang="en-US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5597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612174"/>
            <a:ext cx="11880930" cy="6245826"/>
          </a:xfrm>
        </p:spPr>
        <p:txBody>
          <a:bodyPr/>
          <a:lstStyle/>
          <a:p>
            <a:endParaRPr lang="en-US" sz="3200" b="1" dirty="0" smtClean="0">
              <a:latin typeface="Arial(body)"/>
            </a:endParaRPr>
          </a:p>
          <a:p>
            <a:endParaRPr lang="en-US" sz="3200" b="1" dirty="0">
              <a:latin typeface="Arial(body)"/>
            </a:endParaRPr>
          </a:p>
          <a:p>
            <a:r>
              <a:rPr lang="en-US" sz="2400" b="1" dirty="0" smtClean="0">
                <a:latin typeface="Roboto Condensed"/>
              </a:rPr>
              <a:t>Scalar </a:t>
            </a:r>
            <a:r>
              <a:rPr lang="en-US" sz="2400" b="1" dirty="0">
                <a:latin typeface="Roboto Condensed"/>
              </a:rPr>
              <a:t>Functions:</a:t>
            </a:r>
          </a:p>
          <a:p>
            <a:endParaRPr lang="en-US" sz="36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SUBSTR()- It use to extract a string from given string.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It can accept three arguments.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               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u="sng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SELECT </a:t>
            </a:r>
            <a:r>
              <a:rPr lang="en-US" sz="2000" dirty="0" err="1">
                <a:latin typeface="Roboto Condensed"/>
              </a:rPr>
              <a:t>substr</a:t>
            </a:r>
            <a:r>
              <a:rPr lang="en-US" sz="2000" dirty="0">
                <a:latin typeface="Roboto Condensed"/>
              </a:rPr>
              <a:t>(</a:t>
            </a:r>
            <a:r>
              <a:rPr lang="en-US" sz="2000" dirty="0" err="1">
                <a:latin typeface="Roboto Condensed"/>
              </a:rPr>
              <a:t>String,position,length</a:t>
            </a:r>
            <a:r>
              <a:rPr lang="en-US" sz="2000" dirty="0">
                <a:latin typeface="Roboto Condensed"/>
              </a:rPr>
              <a:t>)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371566" lvl="3"/>
            <a:r>
              <a:rPr lang="en-US" sz="2000" dirty="0">
                <a:latin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070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  <a:defRPr/>
            </a:pPr>
            <a:endParaRPr lang="en-US" sz="2000" b="1" dirty="0" smtClean="0"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000" b="1" dirty="0">
              <a:latin typeface="Roboto Condensed"/>
              <a:ea typeface="Cambria" pitchFamily="18" charset="0"/>
            </a:endParaRPr>
          </a:p>
          <a:p>
            <a:pPr>
              <a:defRPr/>
            </a:pPr>
            <a:r>
              <a:rPr lang="en-US" sz="2200" b="1" dirty="0" smtClean="0">
                <a:latin typeface="Roboto Condensed"/>
                <a:ea typeface="Cambria" pitchFamily="18" charset="0"/>
              </a:rPr>
              <a:t>Relational DBMS</a:t>
            </a:r>
          </a:p>
          <a:p>
            <a:pPr>
              <a:defRPr/>
            </a:pPr>
            <a:endParaRPr lang="en-US" sz="2000" b="1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This defines database relationship in the form tables , also known as relations</a:t>
            </a:r>
            <a:r>
              <a:rPr lang="en-US" sz="2200" dirty="0" smtClean="0">
                <a:latin typeface="Roboto Condensed"/>
                <a:ea typeface="Cambria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sz="2200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Example: MY-SQL 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sz="2200" dirty="0">
              <a:latin typeface="Roboto Condensed"/>
              <a:ea typeface="Cambria" pitchFamily="18" charset="0"/>
            </a:endParaRPr>
          </a:p>
          <a:p>
            <a:pPr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 </a:t>
            </a:r>
            <a:r>
              <a:rPr lang="en-US" sz="2200" b="1" dirty="0">
                <a:latin typeface="Roboto Condensed"/>
                <a:ea typeface="Cambria" pitchFamily="18" charset="0"/>
              </a:rPr>
              <a:t>Object-Oriented </a:t>
            </a:r>
            <a:r>
              <a:rPr lang="en-US" sz="2200" b="1" dirty="0" smtClean="0">
                <a:latin typeface="Roboto Condensed"/>
                <a:ea typeface="Cambria" pitchFamily="18" charset="0"/>
              </a:rPr>
              <a:t>DBMS</a:t>
            </a:r>
          </a:p>
          <a:p>
            <a:pPr>
              <a:defRPr/>
            </a:pPr>
            <a:endParaRPr lang="en-US" sz="2200" b="1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latin typeface="Roboto Condensed"/>
                <a:ea typeface="Cambria" pitchFamily="18" charset="0"/>
              </a:rPr>
              <a:t>Data </a:t>
            </a:r>
            <a:r>
              <a:rPr lang="en-US" sz="2200" dirty="0">
                <a:latin typeface="Roboto Condensed"/>
                <a:ea typeface="Cambria" pitchFamily="18" charset="0"/>
              </a:rPr>
              <a:t>to be stored in the form of objects</a:t>
            </a:r>
            <a:r>
              <a:rPr lang="en-US" sz="2200" dirty="0" smtClean="0">
                <a:latin typeface="Roboto Condensed"/>
                <a:ea typeface="Cambria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sz="2200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Example: post SQL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83864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" y="612174"/>
            <a:ext cx="12191997" cy="6245826"/>
          </a:xfrm>
        </p:spPr>
        <p:txBody>
          <a:bodyPr/>
          <a:lstStyle/>
          <a:p>
            <a:endParaRPr lang="en-US" sz="32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Scalar </a:t>
            </a:r>
            <a:r>
              <a:rPr lang="en-US" sz="2400" b="1" dirty="0">
                <a:latin typeface="Roboto Condensed"/>
              </a:rPr>
              <a:t>Functions:</a:t>
            </a:r>
          </a:p>
          <a:p>
            <a:endParaRPr lang="en-US" sz="24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INSTR()- It used to check whether a substring is present into the given string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               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u="sng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SELECT  INSTR(</a:t>
            </a:r>
            <a:r>
              <a:rPr lang="en-US" sz="2000" dirty="0" err="1">
                <a:latin typeface="Roboto Condensed"/>
              </a:rPr>
              <a:t>String,SubString</a:t>
            </a:r>
            <a:r>
              <a:rPr lang="en-US" sz="2000" dirty="0">
                <a:latin typeface="Roboto Condensed"/>
              </a:rPr>
              <a:t>)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642143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5874053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ORDER </a:t>
            </a:r>
            <a:r>
              <a:rPr lang="en-US" sz="2400" b="1" dirty="0">
                <a:latin typeface="Roboto Condensed"/>
              </a:rPr>
              <a:t>BY </a:t>
            </a:r>
            <a:r>
              <a:rPr lang="en-US" sz="2000" b="1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ORDER BY keyword is used to sort the result-set in ascending or descending order.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ORDER BY keyword sorts the records in ascending order by default. To sort the records in descending order, use the DESC keyword.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ORDER BY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/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ORDER BY column1, column2, ... ASC|DESC;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Example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Employee</a:t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ORDER BY </a:t>
            </a:r>
            <a:r>
              <a:rPr lang="en-US" sz="2000" dirty="0" err="1">
                <a:latin typeface="Roboto Condensed"/>
              </a:rPr>
              <a:t>Deptno</a:t>
            </a:r>
            <a:r>
              <a:rPr lang="en-US" sz="2000" dirty="0">
                <a:latin typeface="Roboto Condensed"/>
              </a:rPr>
              <a:t> </a:t>
            </a:r>
            <a:r>
              <a:rPr lang="en-US" sz="2000" dirty="0" err="1">
                <a:latin typeface="Roboto Condensed"/>
              </a:rPr>
              <a:t>Desc</a:t>
            </a:r>
            <a:r>
              <a:rPr lang="en-US" sz="2000" dirty="0">
                <a:latin typeface="Roboto Condensed"/>
              </a:rPr>
              <a:t>;; </a:t>
            </a:r>
          </a:p>
        </p:txBody>
      </p:sp>
    </p:spTree>
    <p:extLst>
      <p:ext uri="{BB962C8B-B14F-4D97-AF65-F5344CB8AC3E}">
        <p14:creationId xmlns:p14="http://schemas.microsoft.com/office/powerpoint/2010/main" val="22621018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56685"/>
          </a:xfrm>
        </p:spPr>
        <p:txBody>
          <a:bodyPr/>
          <a:lstStyle/>
          <a:p>
            <a:r>
              <a:rPr lang="en-US" sz="2400" b="1" dirty="0">
                <a:latin typeface="Roboto Condensed"/>
              </a:rPr>
              <a:t>Group By </a:t>
            </a:r>
            <a:r>
              <a:rPr lang="en-US" sz="2000" b="1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GROUP BY statement group rows that have the same values into summary rows.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GROUP BY statement is often used with aggregate functions (COUNT, MAX, MIN, SUM, AVG) to group the result-set by one or more columns.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GROUP BY Syntax:        </a:t>
            </a:r>
            <a:r>
              <a:rPr lang="en-US" sz="2000" dirty="0" smtClean="0">
                <a:latin typeface="Roboto Condensed"/>
              </a:rPr>
              <a:t>                                       </a:t>
            </a:r>
            <a:r>
              <a:rPr lang="en-US" sz="2000" dirty="0">
                <a:latin typeface="Roboto Condensed"/>
              </a:rPr>
              <a:t>EXAMPLE</a:t>
            </a:r>
            <a:r>
              <a:rPr lang="en-US" sz="2000" dirty="0" smtClean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SELECT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                   SELECT COUNT(*)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                              FROM EMPLOYEE</a:t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                 WHERE condition                                GROUP BY DEPTNO ; </a:t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                 GROUP BY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(s);      </a:t>
            </a:r>
            <a:endParaRPr lang="en-IN" sz="2000" dirty="0"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83612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4"/>
            <a:ext cx="12191996" cy="6265183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endParaRPr lang="en-US" sz="2000" b="1" dirty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Having</a:t>
            </a:r>
            <a:r>
              <a:rPr lang="en-US" sz="2000" b="1" dirty="0" smtClean="0">
                <a:latin typeface="Roboto Condensed"/>
              </a:rPr>
              <a:t> </a:t>
            </a:r>
            <a:r>
              <a:rPr lang="en-US" sz="2000" b="1" dirty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HAVING clause is often used with the GROUP BY clause to filter groups based on a specified condition.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In HAVING clause we can use only use an column ,</a:t>
            </a:r>
            <a:r>
              <a:rPr lang="en-US" sz="2000" dirty="0" err="1">
                <a:latin typeface="Roboto Condensed"/>
              </a:rPr>
              <a:t>i.e.used</a:t>
            </a:r>
            <a:r>
              <a:rPr lang="en-US" sz="2000" dirty="0">
                <a:latin typeface="Roboto Condensed"/>
              </a:rPr>
              <a:t> in group by clause.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condition GROUP BY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  HAVING condition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sz="2000" dirty="0" smtClean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14274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4"/>
            <a:ext cx="12191996" cy="6265184"/>
          </a:xfrm>
        </p:spPr>
        <p:txBody>
          <a:bodyPr/>
          <a:lstStyle/>
          <a:p>
            <a:endParaRPr lang="en-US" sz="2000" b="1" dirty="0" smtClean="0">
              <a:latin typeface="Arial(body)"/>
            </a:endParaRPr>
          </a:p>
          <a:p>
            <a:endParaRPr lang="en-US" sz="2000" b="1" dirty="0">
              <a:latin typeface="Arial(body)"/>
            </a:endParaRPr>
          </a:p>
          <a:p>
            <a:r>
              <a:rPr lang="en-US" sz="2400" b="1" dirty="0" smtClean="0">
                <a:latin typeface="Roboto Condensed"/>
              </a:rPr>
              <a:t>What </a:t>
            </a:r>
            <a:r>
              <a:rPr lang="en-US" sz="2400" b="1" dirty="0">
                <a:latin typeface="Roboto Condensed"/>
              </a:rPr>
              <a:t>is Subqueries ?</a:t>
            </a:r>
          </a:p>
          <a:p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Query written inside another query is known as “Subquery”.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Subquery also known as “Inner Query” or “Nested Query”.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Subqueries are an alternate way of returning data from multiple tables.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Subqueries must be enclosed within parentheses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Subqueries can be classified into two categories based on the operators used…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557213" indent="-457200">
              <a:buAutoNum type="arabicPeriod"/>
              <a:tabLst>
                <a:tab pos="442913" algn="l"/>
              </a:tabLst>
            </a:pPr>
            <a:r>
              <a:rPr lang="en-US" sz="2000" dirty="0">
                <a:latin typeface="Roboto Condensed"/>
              </a:rPr>
              <a:t>Single Row Subquery</a:t>
            </a:r>
          </a:p>
          <a:p>
            <a:pPr marL="558796" indent="-457200">
              <a:buAutoNum type="arabicPeriod"/>
              <a:tabLst>
                <a:tab pos="442913" algn="l"/>
              </a:tabLst>
            </a:pPr>
            <a:endParaRPr lang="en-US" sz="2000" dirty="0">
              <a:latin typeface="Roboto Condensed"/>
            </a:endParaRPr>
          </a:p>
          <a:p>
            <a:pPr marL="558796" indent="-457200">
              <a:buAutoNum type="arabicPeriod"/>
              <a:tabLst>
                <a:tab pos="442913" algn="l"/>
              </a:tabLst>
            </a:pPr>
            <a:r>
              <a:rPr lang="en-US" sz="2000" dirty="0">
                <a:latin typeface="Roboto Condensed"/>
              </a:rPr>
              <a:t>Multi-Row Subquery</a:t>
            </a:r>
          </a:p>
          <a:p>
            <a:pPr marL="101596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2535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777240"/>
            <a:ext cx="12048144" cy="6080759"/>
          </a:xfrm>
        </p:spPr>
        <p:txBody>
          <a:bodyPr/>
          <a:lstStyle/>
          <a:p>
            <a:r>
              <a:rPr lang="en-US" sz="2400" b="1" dirty="0" smtClean="0"/>
              <a:t>Subqueries…..</a:t>
            </a:r>
          </a:p>
          <a:p>
            <a:endParaRPr lang="en-US" sz="2400" b="1" dirty="0"/>
          </a:p>
          <a:p>
            <a:r>
              <a:rPr lang="en-US" sz="2000" dirty="0">
                <a:latin typeface="Roboto Condensed"/>
              </a:rPr>
              <a:t>Flow of execution in subquery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Always inner query execute first.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output of inner query is given as input to the outer queries.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final output is obtain from the outermost query.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635831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000" dirty="0" smtClean="0">
              <a:latin typeface="Roboto Condensed"/>
            </a:endParaRPr>
          </a:p>
          <a:p>
            <a:r>
              <a:rPr lang="en-US" sz="2400" b="1" dirty="0">
                <a:latin typeface="Roboto Condensed"/>
              </a:rPr>
              <a:t>Single Row Subquery: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If the single value operators such as equal to , less than , greater than , less than or equal to ,  greater than or equal to and not equal to (=,&lt; ,&lt;,&gt;=,&lt;=,!=) are used.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We call  it as “single row subquery”.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Single row subquery must and should return a single record.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(The inner query should return only one  row).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.... FROM table  WHERE column1 </a:t>
            </a:r>
            <a:r>
              <a:rPr lang="en-US" sz="2000" b="1" u="sng" dirty="0">
                <a:latin typeface="Roboto Condensed"/>
              </a:rPr>
              <a:t>operator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(SELECT column  FROM table  WHERE expr1 =value);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10954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400" b="1" dirty="0" err="1" smtClean="0"/>
              <a:t>MultiRow</a:t>
            </a:r>
            <a:r>
              <a:rPr lang="en-US" sz="2400" b="1" dirty="0" smtClean="0"/>
              <a:t> </a:t>
            </a:r>
            <a:r>
              <a:rPr lang="en-US" sz="2400" b="1" dirty="0"/>
              <a:t>Subqueries:</a:t>
            </a:r>
          </a:p>
          <a:p>
            <a:pPr marL="101596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If the operator  such as multi value operator (IN) are used.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We call it as “Multi row subquery”.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Multi row  subquery can return one or more number of rows.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(inner query can return any number of rows).</a:t>
            </a: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 </a:t>
            </a: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.... FROM table WHERE column1 </a:t>
            </a:r>
            <a:r>
              <a:rPr lang="en-US" sz="2000" b="1" u="sng" dirty="0">
                <a:latin typeface="Roboto Condensed"/>
              </a:rPr>
              <a:t>operator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(SELECT column FROM table  WHERE expr1 =value);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899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JOINS:</a:t>
            </a:r>
          </a:p>
          <a:p>
            <a:pPr marL="101596" indent="0">
              <a:buNone/>
            </a:pPr>
            <a:endParaRPr lang="en-US" sz="24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Joins </a:t>
            </a:r>
            <a:r>
              <a:rPr lang="en-US" sz="2000" dirty="0">
                <a:latin typeface="Roboto Condensed"/>
              </a:rPr>
              <a:t>is used to fetch the data from two or more tables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It is used for combining column from two or more tables by using values common column to both the tables.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Roboto Condensed"/>
              </a:rPr>
              <a:t>JOIN </a:t>
            </a:r>
            <a:r>
              <a:rPr lang="en-US" sz="2000" dirty="0">
                <a:latin typeface="Roboto Condensed"/>
              </a:rPr>
              <a:t>keyword is used in SQL queries for joining two or more tables.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Minimum required condition for joining table is , at least number of tables should be two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Types of JOIN </a:t>
            </a:r>
          </a:p>
          <a:p>
            <a:pPr marL="101596" indent="0">
              <a:buNone/>
            </a:pPr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Following are the types of join that we can use in SQL.</a:t>
            </a:r>
          </a:p>
          <a:p>
            <a:pPr marL="101596" indent="0">
              <a:buNone/>
            </a:pP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CROSS JOIN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INNER JOIN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OUTER JOIN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>
              <a:latin typeface="Roboto Condensed"/>
            </a:endParaRPr>
          </a:p>
          <a:p>
            <a:endParaRPr lang="en-IN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78291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39367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CROSS JOINS :</a:t>
            </a:r>
          </a:p>
          <a:p>
            <a:endParaRPr lang="en-US" sz="24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This </a:t>
            </a:r>
            <a:r>
              <a:rPr lang="en-US" sz="2000" dirty="0">
                <a:latin typeface="Roboto Condensed"/>
              </a:rPr>
              <a:t>type of JOIN returns the Cartesian product of rows from the tables in JOIN.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CROSS JOIN Syntax </a:t>
            </a:r>
            <a:r>
              <a:rPr lang="en-US" sz="2000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                SELECT Column- name –list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                From table-name1 CROSS JOIN table-name1;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In other words it gives us combinations of each row of first table with all records in second table.</a:t>
            </a:r>
          </a:p>
          <a:p>
            <a:endParaRPr lang="en-US" sz="2000" dirty="0">
              <a:latin typeface="Roboto Condensed"/>
            </a:endParaRP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EXAMPLE: Shows in diagram</a:t>
            </a:r>
          </a:p>
          <a:p>
            <a:endParaRPr lang="en-IN" sz="2000" dirty="0">
              <a:latin typeface="Roboto Condense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0" y="4310743"/>
            <a:ext cx="4359729" cy="23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9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-36611"/>
            <a:ext cx="6730423" cy="1190006"/>
          </a:xfrm>
        </p:spPr>
        <p:txBody>
          <a:bodyPr/>
          <a:lstStyle/>
          <a:p>
            <a:r>
              <a:rPr lang="en-US" sz="4000" dirty="0"/>
              <a:t>Advantages of DBMS </a:t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Sharing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security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Better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integration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Minimized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inconsistency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access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decision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making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Increased end user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11654197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Roboto Condensed"/>
              </a:rPr>
              <a:t>INNER JOINS :</a:t>
            </a:r>
          </a:p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The inner JOIN is used to return rows from both tables that satisfy the given condition.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This is a simple JOIN in which the result is based on matched data as per the equality condition specified in the SQL query.</a:t>
            </a:r>
          </a:p>
          <a:p>
            <a:endParaRPr lang="en-US" sz="2000" dirty="0" smtClean="0">
              <a:latin typeface="Roboto Condensed"/>
            </a:endParaRPr>
          </a:p>
          <a:p>
            <a:r>
              <a:rPr lang="en-US" sz="2000" b="1" dirty="0" smtClean="0">
                <a:latin typeface="Roboto Condensed"/>
              </a:rPr>
              <a:t>  INNER JOIN Syntax is,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                                   Select Column- name _list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                                   From table-name1 INNER JOIN table-name2;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                                   ON table-name1.column-name=table-name2.column-name;</a:t>
            </a:r>
          </a:p>
          <a:p>
            <a:pPr marL="101596" indent="0">
              <a:buNone/>
            </a:pPr>
            <a:endParaRPr lang="en-US" sz="2000" dirty="0" smtClean="0">
              <a:latin typeface="Roboto Condensed"/>
            </a:endParaRPr>
          </a:p>
          <a:p>
            <a:pPr fontAlgn="base"/>
            <a:r>
              <a:rPr lang="en-US" sz="2000" b="1" dirty="0" smtClean="0">
                <a:latin typeface="Roboto Condensed"/>
              </a:rPr>
              <a:t>Note</a:t>
            </a:r>
            <a:r>
              <a:rPr lang="en-US" sz="2000" dirty="0" smtClean="0">
                <a:latin typeface="Roboto Condensed"/>
              </a:rPr>
              <a:t>: We can also write JOIN instead of INNER JOIN. JOIN is same as INNER JOIN</a:t>
            </a:r>
          </a:p>
          <a:p>
            <a:pPr marL="101596" indent="0" fontAlgn="base">
              <a:buNone/>
            </a:pPr>
            <a:r>
              <a:rPr lang="en-US" sz="2000" dirty="0" smtClean="0">
                <a:latin typeface="Roboto Condensed"/>
              </a:rPr>
              <a:t>.</a:t>
            </a:r>
          </a:p>
          <a:p>
            <a:pPr fontAlgn="base"/>
            <a:r>
              <a:rPr lang="en-US" sz="2000" b="1" dirty="0" smtClean="0">
                <a:latin typeface="Roboto Condensed"/>
              </a:rPr>
              <a:t>EXAMPLE:  </a:t>
            </a:r>
            <a:r>
              <a:rPr lang="en-US" sz="2000" dirty="0" smtClean="0">
                <a:latin typeface="Roboto Condensed"/>
              </a:rPr>
              <a:t>Shows in diagram        </a:t>
            </a:r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endParaRPr lang="en-IN" sz="2000" i="1" dirty="0">
              <a:latin typeface="Roboto Condensed"/>
            </a:endParaRPr>
          </a:p>
        </p:txBody>
      </p:sp>
      <p:pic>
        <p:nvPicPr>
          <p:cNvPr id="6" name="Picture 58" descr="http://www.vertabelo.com/_file/blog/sql-joins/sql-joins-venn-diagrams-inner-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69" y="4931229"/>
            <a:ext cx="3365212" cy="194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854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smtClean="0">
                <a:latin typeface="Roboto Condensed"/>
              </a:rPr>
              <a:t>OUTER JOIN 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Outer </a:t>
            </a:r>
            <a:r>
              <a:rPr lang="en-US" sz="2000" dirty="0">
                <a:latin typeface="Roboto Condensed"/>
              </a:rPr>
              <a:t>JOIN return all  the records matching from both tables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It can detect records having no match in joined table.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 It returns </a:t>
            </a:r>
            <a:r>
              <a:rPr lang="en-US" sz="2000" b="1" dirty="0">
                <a:latin typeface="Roboto Condensed"/>
              </a:rPr>
              <a:t>NULL</a:t>
            </a:r>
            <a:r>
              <a:rPr lang="en-US" sz="2000" dirty="0">
                <a:latin typeface="Roboto Condensed"/>
              </a:rPr>
              <a:t> values for records of joined table if no match is found in table.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There are two types of OUTER JOIN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LEFT OUTER JOIN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RIGHT OUTER JOIN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771252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8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LEFT OUTER JOIN :</a:t>
            </a:r>
          </a:p>
          <a:p>
            <a:endParaRPr lang="en-US" sz="24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 Condensed"/>
              </a:rPr>
              <a:t> </a:t>
            </a:r>
            <a:r>
              <a:rPr lang="en-US" dirty="0">
                <a:latin typeface="Roboto Condensed"/>
              </a:rPr>
              <a:t>join returns all the rows of the table on the left side of the join and matching rows for the table on the right side of join.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Roboto Condensed"/>
              </a:rPr>
              <a:t> The rows for which there is no matching row on right side, the result-set will contain </a:t>
            </a:r>
            <a:r>
              <a:rPr lang="en-US" i="1" dirty="0">
                <a:latin typeface="Roboto Condensed"/>
              </a:rPr>
              <a:t>null</a:t>
            </a:r>
            <a:r>
              <a:rPr lang="en-US" dirty="0">
                <a:latin typeface="Roboto Condensed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Roboto Condensed"/>
              </a:rPr>
              <a:t> LEFT JOIN is also known as LEFT OUTER JOIN.</a:t>
            </a:r>
          </a:p>
          <a:p>
            <a:endParaRPr lang="en-US" dirty="0">
              <a:latin typeface="Roboto Condensed"/>
            </a:endParaRPr>
          </a:p>
          <a:p>
            <a:r>
              <a:rPr lang="en-US" b="1" dirty="0">
                <a:latin typeface="Roboto Condensed"/>
              </a:rPr>
              <a:t>Syntax:</a:t>
            </a:r>
          </a:p>
          <a:p>
            <a:endParaRPr lang="en-US" b="1" dirty="0">
              <a:latin typeface="Roboto Condensed"/>
            </a:endParaRPr>
          </a:p>
          <a:p>
            <a:pPr marL="101596" indent="0">
              <a:buNone/>
            </a:pPr>
            <a:r>
              <a:rPr lang="en-US" dirty="0">
                <a:latin typeface="Roboto Condensed"/>
              </a:rPr>
              <a:t>                 </a:t>
            </a:r>
            <a:r>
              <a:rPr lang="en-US" sz="1800" dirty="0">
                <a:latin typeface="Roboto Condensed"/>
              </a:rPr>
              <a:t>SELECT table1.column1,table1.column2,table2.column1,…….</a:t>
            </a: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                   FROM table1</a:t>
            </a: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                   LEFT JOIN table2</a:t>
            </a: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                   ON table1.matching_column = table2.matching_column</a:t>
            </a:r>
            <a:r>
              <a:rPr lang="en-US" dirty="0">
                <a:latin typeface="Roboto Condensed"/>
              </a:rPr>
              <a:t>;</a:t>
            </a:r>
          </a:p>
          <a:p>
            <a:pPr marL="101596" indent="0">
              <a:buNone/>
            </a:pPr>
            <a:endParaRPr lang="en-US"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Example:   </a:t>
            </a:r>
            <a:r>
              <a:rPr lang="en-US" sz="2000" dirty="0">
                <a:latin typeface="Roboto Condensed"/>
              </a:rPr>
              <a:t>Shows in diagram</a:t>
            </a:r>
          </a:p>
          <a:p>
            <a:endParaRPr lang="en-US" dirty="0">
              <a:latin typeface="Roboto Condensed"/>
            </a:endParaRPr>
          </a:p>
          <a:p>
            <a:endParaRPr lang="en-US" dirty="0">
              <a:latin typeface="Roboto Condensed"/>
            </a:endParaRPr>
          </a:p>
          <a:p>
            <a:endParaRPr lang="en-IN" dirty="0">
              <a:latin typeface="Roboto Condensed"/>
            </a:endParaRPr>
          </a:p>
          <a:p>
            <a:endParaRPr lang="en-IN" dirty="0">
              <a:latin typeface="Roboto Condensed"/>
            </a:endParaRPr>
          </a:p>
        </p:txBody>
      </p:sp>
      <p:pic>
        <p:nvPicPr>
          <p:cNvPr id="5" name="Picture 5" descr="https://i.stack.imgur.com/VkA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54361"/>
            <a:ext cx="3362632" cy="218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77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6053667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RIGHT OUTER JOIN :</a:t>
            </a:r>
          </a:p>
          <a:p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RIGHT JOIN is similar to LEFT JOIN.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This join returns all the rows of the table on the right side of the join and matching rows for the table on the left side of join.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rows for which there is no matching row on left side, the result-set will contain </a:t>
            </a:r>
            <a:r>
              <a:rPr lang="en-US" sz="2000" i="1" dirty="0">
                <a:latin typeface="Roboto Condensed"/>
              </a:rPr>
              <a:t>null</a:t>
            </a:r>
            <a:r>
              <a:rPr lang="en-US" sz="2000" dirty="0">
                <a:latin typeface="Roboto Condensed"/>
              </a:rPr>
              <a:t>.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RIGHT JOIN is also known as RIGHT OUTER JOIN.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Syntax</a:t>
            </a:r>
            <a:r>
              <a:rPr lang="en-US" sz="2000" b="1" dirty="0" smtClean="0">
                <a:latin typeface="Roboto Condensed"/>
              </a:rPr>
              <a:t>:</a:t>
            </a:r>
            <a:endParaRPr lang="en-US" sz="2000" b="1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SELECT table1.column1,table1.column2,table2.column1</a:t>
            </a:r>
            <a:r>
              <a:rPr lang="en-US" sz="2000" dirty="0" smtClean="0">
                <a:latin typeface="Roboto Condensed"/>
              </a:rPr>
              <a:t>,…….  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FROM table1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LEFT JOIN table2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ON table1.matching_column = table2.matching_column;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Example: Shows in diagram</a:t>
            </a:r>
          </a:p>
          <a:p>
            <a:endParaRPr lang="en-IN" sz="2000" b="1" dirty="0">
              <a:latin typeface="Roboto Condense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3641271"/>
            <a:ext cx="3440188" cy="25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0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VIEWS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Views in SQL are considered as a virtual table, that can be created on an existing table.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view is same as table it also contains rows and columns.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view can either have specific rows based on certain condition or all the rows of a table.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Any operations performed on view will be reflected on the base table.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74591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874053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endParaRPr lang="en-US" sz="2400" b="1" dirty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Syntax </a:t>
            </a:r>
            <a:r>
              <a:rPr lang="en-US" sz="2400" b="1" dirty="0">
                <a:latin typeface="Roboto Condensed"/>
              </a:rPr>
              <a:t>to create view in SQL: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CREATE VIEW </a:t>
            </a:r>
            <a:r>
              <a:rPr lang="en-US" sz="2000" dirty="0" err="1" smtClean="0">
                <a:latin typeface="Roboto Condensed"/>
              </a:rPr>
              <a:t>view_name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AS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SELECT columns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FROM tables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[ WHERE conditions];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Here,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</a:t>
            </a:r>
            <a:r>
              <a:rPr lang="en-US" sz="2000" dirty="0" err="1" smtClean="0">
                <a:latin typeface="Roboto Condensed"/>
              </a:rPr>
              <a:t>view_name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– name of the view that you wish to create.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WHERE Conditions - Optional</a:t>
            </a:r>
          </a:p>
          <a:p>
            <a:pPr marL="101596" indent="0">
              <a:buNone/>
            </a:pPr>
            <a:endParaRPr lang="en-US" sz="2000" dirty="0">
              <a:latin typeface="Arial(body)"/>
            </a:endParaRPr>
          </a:p>
          <a:p>
            <a:pPr marL="101596" indent="0">
              <a:buNone/>
            </a:pPr>
            <a:endParaRPr lang="en-IN" sz="2000" dirty="0">
              <a:latin typeface="Arial(body)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6442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06710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STORED PROCEDURE :</a:t>
            </a:r>
          </a:p>
          <a:p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stored procedure is a collection or group of SQL Statements , stored in the database’s data dictionary and called from either a remote program , another stored procedure or the command line.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OR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stored procedure is a prepared SQL code that you can save, so the code can be reused over and over again.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Stored procedures are commonly called  SP’s.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Stored procedure features and command syntax are specific to the database engine.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Roboto Condensed"/>
            </a:endParaRPr>
          </a:p>
          <a:p>
            <a:pPr marL="101596" indent="0">
              <a:buNone/>
            </a:pPr>
            <a:r>
              <a:rPr lang="en-US" sz="2400" dirty="0">
                <a:latin typeface="Roboto Condensed"/>
              </a:rPr>
              <a:t>                  </a:t>
            </a:r>
          </a:p>
          <a:p>
            <a:endParaRPr lang="en-IN" sz="24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73562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smtClean="0"/>
              <a:t>STORED PROCEDURE…..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583871" y="1997839"/>
            <a:ext cx="87031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Roboto Condensed"/>
              </a:rPr>
              <a:t>Syntax to Create Stored Procedure </a:t>
            </a:r>
            <a:r>
              <a:rPr lang="en-US" sz="2000" dirty="0">
                <a:latin typeface="Roboto Condensed"/>
              </a:rPr>
              <a:t>: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DELIMITER $$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Create procedure &lt;</a:t>
            </a:r>
            <a:r>
              <a:rPr lang="en-US" sz="2000" dirty="0" err="1">
                <a:latin typeface="Roboto Condensed"/>
              </a:rPr>
              <a:t>procedure_Name</a:t>
            </a:r>
            <a:r>
              <a:rPr lang="en-US" sz="2000" dirty="0">
                <a:latin typeface="Roboto Condensed"/>
              </a:rPr>
              <a:t>&gt;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As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Begin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&lt;SQL Statement&gt; ;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End $$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DELIMITER;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245729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880930" cy="5420784"/>
          </a:xfrm>
        </p:spPr>
        <p:txBody>
          <a:bodyPr/>
          <a:lstStyle/>
          <a:p>
            <a:r>
              <a:rPr lang="en-US" sz="2400" b="1" dirty="0"/>
              <a:t>Trigger:</a:t>
            </a:r>
          </a:p>
          <a:p>
            <a:pPr marL="101596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trigger is a  just like stored procedure in database which automatically invokes whenever a special event in the database occurs.</a:t>
            </a:r>
          </a:p>
          <a:p>
            <a:pPr marL="101596" indent="0">
              <a:buNone/>
            </a:pPr>
            <a:endParaRPr lang="en-US" sz="2000" b="1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DELIMITER $$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CREATE TRIGGER &lt;TRIGGER _Name&gt;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BEFORE/AFTER   INSERT/UPDATE/DELETE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ON `&lt;Table Name&gt;`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FOR EACH ROW BEGIN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[</a:t>
            </a:r>
            <a:r>
              <a:rPr lang="en-US" sz="2000" dirty="0" err="1">
                <a:latin typeface="Roboto Condensed"/>
              </a:rPr>
              <a:t>trigger_body</a:t>
            </a:r>
            <a:r>
              <a:rPr lang="en-US" sz="2000" dirty="0">
                <a:latin typeface="Roboto Condensed"/>
              </a:rPr>
              <a:t>]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END$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DELIMITER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488722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/>
              <a:t>Keys in RDBMS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Non 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Prime 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Non Prime 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Composite 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Super Key.</a:t>
            </a:r>
          </a:p>
          <a:p>
            <a:pPr marL="101596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Foreign Key.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5049176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Disadvantages of 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IN" sz="2400" b="1" dirty="0" smtClean="0"/>
          </a:p>
          <a:p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Increased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Costs.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Management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Complexity.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Maintaining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Currency.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Frequent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upgrade</a:t>
            </a:r>
            <a:endParaRPr lang="en-US" altLang="en-US" sz="2200" dirty="0"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6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1.  Key Attributes 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An Attribute  using which we can uniquely determine a record in a table we call it as “KEY ATTRIBUTE”.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101596" indent="0">
              <a:buNone/>
            </a:pPr>
            <a:r>
              <a:rPr lang="en-US" sz="2400" b="1" dirty="0" smtClean="0"/>
              <a:t>2.Non Key Attribute :</a:t>
            </a:r>
          </a:p>
          <a:p>
            <a:pPr marL="101596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All the attribute except Key Attribute are known as “Non Key Attribute”.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400" b="1" dirty="0" smtClean="0"/>
              <a:t>3. Prime Key Attribute :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key attribute  which is chosen to be the main attribute, to determine the record uniquely in a table is known as “Prime Key Attribute”.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400" b="1" dirty="0" smtClean="0"/>
              <a:t>4. Non prime Key Attribute 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All the Attribute except Prime key attribute is known as “Non Prime Key Attribute”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87394881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5. Composite Key Attribute :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combination of two or more attributes which determines a record uniquely is known as “composite key attributes”</a:t>
            </a:r>
            <a:endParaRPr lang="en-US" sz="2000" dirty="0"/>
          </a:p>
          <a:p>
            <a:pPr marL="101596" indent="0">
              <a:buNone/>
            </a:pPr>
            <a:endParaRPr lang="en-US" sz="2400" b="1" dirty="0" smtClean="0"/>
          </a:p>
          <a:p>
            <a:pPr marL="101596" indent="0">
              <a:buNone/>
            </a:pPr>
            <a:r>
              <a:rPr lang="en-US" sz="2400" b="1" dirty="0" smtClean="0"/>
              <a:t>6. Super Key :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set of all the key attributes of an entity is known as “Super Key”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 marL="101596" indent="0">
              <a:buNone/>
            </a:pPr>
            <a:r>
              <a:rPr lang="en-US" sz="2400" b="1" dirty="0" smtClean="0"/>
              <a:t>7. Foreign Key :</a:t>
            </a:r>
          </a:p>
          <a:p>
            <a:pPr marL="101596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Foreign Key is an attribute which actually access an attribute of another entity to represent the relationship.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1748408"/>
      </p:ext>
    </p:extLst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/>
              <a:t>Functional Dependency  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Relation Exist such that an attribute determines another attribute uniquely is known as </a:t>
            </a:r>
            <a:r>
              <a:rPr lang="en-US" sz="2000" b="1" dirty="0" smtClean="0"/>
              <a:t>“Functional dependency”.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101596" indent="0">
              <a:buNone/>
            </a:pPr>
            <a:r>
              <a:rPr lang="en-US" sz="2000" b="1" dirty="0" smtClean="0"/>
              <a:t>Example : </a:t>
            </a:r>
          </a:p>
          <a:p>
            <a:pPr marL="101596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</a:t>
            </a:r>
            <a:r>
              <a:rPr lang="en-US" sz="2000" dirty="0" smtClean="0"/>
              <a:t>et us consider a relation ‘R’ such that ‘X’ determines ‘Y’.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functional dependency between them </a:t>
            </a:r>
            <a:r>
              <a:rPr lang="en-US" sz="2000" dirty="0"/>
              <a:t>can be express </a:t>
            </a:r>
            <a:r>
              <a:rPr lang="en-US" sz="2000" dirty="0" smtClean="0"/>
              <a:t>as follows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R { x, y}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Functional </a:t>
            </a:r>
            <a:r>
              <a:rPr lang="en-US" sz="2000" dirty="0" smtClean="0"/>
              <a:t>dependency Represented as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000" b="1" dirty="0" smtClean="0"/>
              <a:t>X  ------&gt;  Y 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here X – is determinant and Y is dependent.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36556"/>
      </p:ext>
    </p:extLst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The Types of Functional Dependency  :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pPr marL="101596" indent="0">
              <a:buNone/>
            </a:pPr>
            <a:r>
              <a:rPr lang="en-US" sz="2000" dirty="0" smtClean="0"/>
              <a:t>There are 3 types of Functional Dependency as follows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1. Total </a:t>
            </a:r>
            <a:r>
              <a:rPr lang="en-US" sz="2000" dirty="0"/>
              <a:t>Functional Dependency </a:t>
            </a:r>
            <a:endParaRPr lang="en-US" sz="2000" dirty="0" smtClean="0"/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2. Partial </a:t>
            </a:r>
            <a:r>
              <a:rPr lang="en-US" sz="2000" dirty="0"/>
              <a:t>Functional Dependency </a:t>
            </a:r>
            <a:endParaRPr lang="en-US" sz="2000" dirty="0" smtClean="0"/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3.Transitive </a:t>
            </a:r>
            <a:r>
              <a:rPr lang="en-US" sz="2000" dirty="0"/>
              <a:t>Functional Dependency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44534722"/>
      </p:ext>
    </p:extLst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612174"/>
            <a:ext cx="11800414" cy="6245826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Total </a:t>
            </a:r>
            <a:r>
              <a:rPr lang="en-US" sz="2400" b="1" dirty="0"/>
              <a:t>Functional Dependency 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If all the attribute of a relation a determined by a </a:t>
            </a:r>
            <a:r>
              <a:rPr lang="en-US" sz="2000" b="1" dirty="0" smtClean="0"/>
              <a:t>key attribute</a:t>
            </a:r>
            <a:r>
              <a:rPr lang="en-US" sz="2000" dirty="0" smtClean="0"/>
              <a:t> called as </a:t>
            </a:r>
            <a:r>
              <a:rPr lang="en-US" sz="2000" b="1" dirty="0" smtClean="0"/>
              <a:t>“Total </a:t>
            </a:r>
            <a:r>
              <a:rPr lang="en-US" sz="2000" b="1" dirty="0"/>
              <a:t>Functional Dependency </a:t>
            </a:r>
            <a:r>
              <a:rPr lang="en-US" sz="2000" b="1" dirty="0" smtClean="0"/>
              <a:t>”.</a:t>
            </a:r>
          </a:p>
          <a:p>
            <a:endParaRPr lang="en-US" sz="2400" b="1" dirty="0"/>
          </a:p>
          <a:p>
            <a:r>
              <a:rPr lang="en-US" sz="2000" b="1" dirty="0" smtClean="0"/>
              <a:t>Example :</a:t>
            </a:r>
          </a:p>
          <a:p>
            <a:endParaRPr lang="en-US" sz="2000" b="1" dirty="0"/>
          </a:p>
          <a:p>
            <a:pPr marL="101596" indent="0">
              <a:buNone/>
            </a:pPr>
            <a:r>
              <a:rPr lang="en-US" sz="2000" dirty="0" smtClean="0"/>
              <a:t>Let us consider a Relation R1 with 4 attribute A,B,C and D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R1  {A,B,C,D}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Where ‘A’ is the KEY attribute.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A ---&gt; B</a:t>
            </a:r>
          </a:p>
          <a:p>
            <a:pPr marL="101596" indent="0">
              <a:buNone/>
            </a:pPr>
            <a:r>
              <a:rPr lang="en-US" sz="2000" dirty="0" smtClean="0"/>
              <a:t>A --- &gt;C</a:t>
            </a:r>
          </a:p>
          <a:p>
            <a:pPr marL="101596" indent="0">
              <a:buNone/>
            </a:pPr>
            <a:r>
              <a:rPr lang="en-US" sz="2000" dirty="0" smtClean="0"/>
              <a:t>A ----&gt;D</a:t>
            </a:r>
          </a:p>
          <a:p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We can say     </a:t>
            </a:r>
            <a:r>
              <a:rPr lang="en-US" sz="2000" b="1" dirty="0" smtClean="0"/>
              <a:t> A --- &gt; B,C,D    (B,C,D dependent on Attribute A)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87189306"/>
      </p:ext>
    </p:extLst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3038"/>
          </a:xfrm>
        </p:spPr>
        <p:txBody>
          <a:bodyPr/>
          <a:lstStyle/>
          <a:p>
            <a:r>
              <a:rPr lang="en-US" sz="2400" b="1" dirty="0" smtClean="0"/>
              <a:t>Partial </a:t>
            </a:r>
            <a:r>
              <a:rPr lang="en-US" sz="2400" b="1" dirty="0"/>
              <a:t>Functional Dependency 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Relation is said to have partial functional dependency  if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1.     It consist a composite key attribute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2.    There exist a dependency such that an attribute can be determine by another attribute, which is part of composite key attribute. 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/>
              <a:t>Let us consider a Relation R1 with </a:t>
            </a:r>
            <a:r>
              <a:rPr lang="en-US" sz="2000" dirty="0" smtClean="0"/>
              <a:t> attributes </a:t>
            </a:r>
            <a:r>
              <a:rPr lang="en-US" sz="2000" dirty="0"/>
              <a:t>A,B,C ,</a:t>
            </a:r>
            <a:r>
              <a:rPr lang="en-US" sz="2000" dirty="0" smtClean="0"/>
              <a:t> </a:t>
            </a:r>
            <a:r>
              <a:rPr lang="en-US" sz="2000" dirty="0"/>
              <a:t>D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R1  {A,B,C,D}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Where ‘</a:t>
            </a:r>
            <a:r>
              <a:rPr lang="en-US" sz="2000" dirty="0" smtClean="0"/>
              <a:t>AB’ </a:t>
            </a:r>
            <a:r>
              <a:rPr lang="en-US" sz="2000" dirty="0"/>
              <a:t>is the </a:t>
            </a:r>
            <a:r>
              <a:rPr lang="en-US" sz="2000" b="1" dirty="0" smtClean="0"/>
              <a:t>COMPOSITE KEY </a:t>
            </a:r>
            <a:r>
              <a:rPr lang="en-US" sz="2000" dirty="0"/>
              <a:t>attribute.</a:t>
            </a:r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AB  ---&gt; D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B    --- &gt; C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AB  ----&gt; C,D</a:t>
            </a:r>
            <a:endParaRPr lang="en-US" sz="2000" dirty="0"/>
          </a:p>
          <a:p>
            <a:endParaRPr lang="en-US" sz="2000" dirty="0"/>
          </a:p>
          <a:p>
            <a:pPr marL="101596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7183566"/>
      </p:ext>
    </p:extLst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734786"/>
            <a:ext cx="12024783" cy="6123213"/>
          </a:xfrm>
        </p:spPr>
        <p:txBody>
          <a:bodyPr/>
          <a:lstStyle/>
          <a:p>
            <a:r>
              <a:rPr lang="en-US" sz="2400" b="1" dirty="0" smtClean="0"/>
              <a:t>Transitive Functional Dependency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relation is said to have an </a:t>
            </a:r>
            <a:r>
              <a:rPr lang="en-US" sz="2000" dirty="0"/>
              <a:t>Transitive Functional Dependency </a:t>
            </a:r>
            <a:r>
              <a:rPr lang="en-US" sz="2000" dirty="0" smtClean="0"/>
              <a:t> if</a:t>
            </a:r>
          </a:p>
          <a:p>
            <a:pPr marL="101596" indent="0">
              <a:buNone/>
            </a:pPr>
            <a:r>
              <a:rPr lang="en-US" sz="2000" dirty="0" smtClean="0"/>
              <a:t>             </a:t>
            </a:r>
          </a:p>
          <a:p>
            <a:pPr marL="101596" indent="0">
              <a:buNone/>
            </a:pPr>
            <a:r>
              <a:rPr lang="en-US" sz="2000" dirty="0" smtClean="0"/>
              <a:t>1. There exist  an relation such that an attribute is determine by a non key attribute which </a:t>
            </a:r>
            <a:r>
              <a:rPr lang="en-US" sz="2000" dirty="0" err="1" smtClean="0"/>
              <a:t>interm</a:t>
            </a:r>
            <a:r>
              <a:rPr lang="en-US" sz="2000" dirty="0" smtClean="0"/>
              <a:t> determined by a key attribute . [there exist a transitive closure].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Let us consider a Relation R1 with  attributes </a:t>
            </a:r>
            <a:r>
              <a:rPr lang="en-US" sz="2000" dirty="0" smtClean="0"/>
              <a:t>A,B,C,D</a:t>
            </a:r>
            <a:endParaRPr lang="en-US" sz="2000" dirty="0"/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R1  {A,B,C,D}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Where ‘</a:t>
            </a:r>
            <a:r>
              <a:rPr lang="en-US" sz="2000" dirty="0" smtClean="0"/>
              <a:t>A’ </a:t>
            </a:r>
            <a:r>
              <a:rPr lang="en-US" sz="2000" dirty="0"/>
              <a:t>is the </a:t>
            </a:r>
            <a:r>
              <a:rPr lang="en-US" sz="2000" b="1" dirty="0" smtClean="0"/>
              <a:t>KEY </a:t>
            </a:r>
            <a:r>
              <a:rPr lang="en-US" sz="2000" dirty="0"/>
              <a:t>attribute.</a:t>
            </a:r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  </a:t>
            </a:r>
            <a:r>
              <a:rPr lang="en-US" sz="2000" dirty="0"/>
              <a:t>---&gt; </a:t>
            </a:r>
            <a:r>
              <a:rPr lang="en-US" sz="2000" dirty="0" smtClean="0"/>
              <a:t>B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  ---&gt; D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 </a:t>
            </a:r>
            <a:r>
              <a:rPr lang="en-US" sz="2000" dirty="0"/>
              <a:t>----&gt; </a:t>
            </a:r>
            <a:r>
              <a:rPr lang="en-US" sz="2000" dirty="0" smtClean="0"/>
              <a:t>C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 ----&gt; C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We can say that.</a:t>
            </a:r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 ---- &gt; B,C,D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1613133"/>
      </p:ext>
    </p:extLst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Normalization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process of  the decomposing the table into smaller tables in order to remove redundancy and Anomalies by Identifying the dependencies is known as </a:t>
            </a:r>
            <a:r>
              <a:rPr lang="en-US" sz="2000" b="1" dirty="0" smtClean="0"/>
              <a:t>“Normalization</a:t>
            </a:r>
            <a:r>
              <a:rPr lang="en-US" sz="2000" dirty="0" smtClean="0"/>
              <a:t>”.</a:t>
            </a:r>
          </a:p>
          <a:p>
            <a:pPr marL="101596" indent="0">
              <a:buNone/>
            </a:pPr>
            <a:r>
              <a:rPr lang="en-US" sz="2400" b="1" dirty="0" smtClean="0"/>
              <a:t>OR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process of reducing the table into its Normal Form is Known as “</a:t>
            </a:r>
            <a:r>
              <a:rPr lang="en-US" sz="2000" b="1" dirty="0" smtClean="0"/>
              <a:t>Normalization</a:t>
            </a:r>
            <a:r>
              <a:rPr lang="en-US" sz="2000" dirty="0" smtClean="0"/>
              <a:t>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r>
              <a:rPr lang="en-US" sz="2400" b="1" dirty="0" smtClean="0"/>
              <a:t>Normal Form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state of table without a table redundancy and anomalies is known as “Normal Form”.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Table can be reduced to different levels of Normal Form.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3450206"/>
      </p:ext>
    </p:extLst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3038"/>
          </a:xfrm>
        </p:spPr>
        <p:txBody>
          <a:bodyPr/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Normal Forms are 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1NF – First Normal Form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2NF – Second Normal Form.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3NF– Third Normal Form.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BCNF – Boyce-</a:t>
            </a:r>
            <a:r>
              <a:rPr lang="en-US" sz="2000" dirty="0" err="1" smtClean="0"/>
              <a:t>codd</a:t>
            </a:r>
            <a:r>
              <a:rPr lang="en-US" sz="2000" dirty="0" smtClean="0"/>
              <a:t> Normal Form.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4NF– Fourth Normal Form.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[ Tables are said to be normalized if it is reduced till 3NF(Third Normal Form)].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1949165"/>
      </p:ext>
    </p:extLst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/>
              <a:t>1NF – First Normal Form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table are said to be in 1NF if they satisfy the following conditions or rules 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1. Table should not have duplicate s rows.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558796" indent="-457200">
              <a:buAutoNum type="arabicPeriod" startAt="2"/>
            </a:pPr>
            <a:r>
              <a:rPr lang="en-US" sz="2000" dirty="0" smtClean="0"/>
              <a:t>Every cell in a table should be single value( atomic value).</a:t>
            </a:r>
          </a:p>
          <a:p>
            <a:pPr marL="558796" indent="-457200">
              <a:buAutoNum type="arabicPeriod" startAt="2"/>
            </a:pPr>
            <a:endParaRPr lang="en-US" sz="2400" b="1" dirty="0"/>
          </a:p>
          <a:p>
            <a:r>
              <a:rPr lang="en-US" sz="2400" b="1" dirty="0" smtClean="0"/>
              <a:t>2NF – Second Normal Form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Table are said to in 2NF if the following conditions are satisfied 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558796" indent="-457200">
              <a:buAutoNum type="arabicPeriod"/>
            </a:pPr>
            <a:r>
              <a:rPr lang="en-US" sz="2000" dirty="0" smtClean="0"/>
              <a:t>Table should be in 1NF.</a:t>
            </a:r>
          </a:p>
          <a:p>
            <a:pPr marL="558796" indent="-457200">
              <a:buAutoNum type="arabicPeriod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2. Table should not have partial functional dependency (should not have composite key).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b="1" dirty="0" smtClean="0"/>
              <a:t>Note :</a:t>
            </a:r>
            <a:r>
              <a:rPr lang="en-US" sz="2000" dirty="0" smtClean="0"/>
              <a:t> if table consist partial dependency the attribute which are responsible are removed from the table.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75494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04332"/>
            <a:ext cx="12024783" cy="6053667"/>
          </a:xfrm>
        </p:spPr>
        <p:txBody>
          <a:bodyPr/>
          <a:lstStyle/>
          <a:p>
            <a:pPr marL="101596" indent="0">
              <a:buNone/>
            </a:pPr>
            <a:endParaRPr lang="en-US" sz="2000" b="1" dirty="0" smtClean="0"/>
          </a:p>
          <a:p>
            <a:pPr marL="101596" indent="0">
              <a:buNone/>
            </a:pPr>
            <a:endParaRPr lang="en-US" sz="2000" b="1" dirty="0"/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SQL Constraints are rules used to limit the type of data that can go into a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table to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maintain data accuracy and integrity of the data inside the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table.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/>
              <a:t>SQL constraints are used to specify rules for the data in a table</a:t>
            </a: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Constraints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are divided into two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level-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Column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Level Constraints – limits only Column data</a:t>
            </a:r>
          </a:p>
          <a:p>
            <a:pPr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Table Level Constraints – limits whole table data.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296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/>
              <a:t>3NF – Third Normal Form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Tables </a:t>
            </a:r>
            <a:r>
              <a:rPr lang="en-US" sz="2000" dirty="0"/>
              <a:t>are said to in </a:t>
            </a:r>
            <a:r>
              <a:rPr lang="en-US" sz="2000" dirty="0" smtClean="0"/>
              <a:t>3NF </a:t>
            </a:r>
            <a:r>
              <a:rPr lang="en-US" sz="2000" dirty="0"/>
              <a:t>if the following conditions are satisfied </a:t>
            </a:r>
            <a:r>
              <a:rPr lang="en-US" sz="2000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558796" indent="-457200">
              <a:buAutoNum type="arabicPeriod"/>
            </a:pPr>
            <a:r>
              <a:rPr lang="en-US" sz="2000" dirty="0" smtClean="0"/>
              <a:t>The table should be 2NF .</a:t>
            </a:r>
          </a:p>
          <a:p>
            <a:pPr marL="558796" indent="-457200">
              <a:buAutoNum type="arabicPeriod"/>
            </a:pPr>
            <a:endParaRPr lang="en-US" sz="2000" dirty="0" smtClean="0"/>
          </a:p>
          <a:p>
            <a:pPr marL="558796" indent="-457200">
              <a:buAutoNum type="arabicPeriod" startAt="2"/>
            </a:pPr>
            <a:r>
              <a:rPr lang="en-US" sz="2000" dirty="0" smtClean="0"/>
              <a:t>The table should not have Transitive functional dependency.</a:t>
            </a:r>
          </a:p>
          <a:p>
            <a:pPr marL="558796" indent="-457200">
              <a:buAutoNum type="arabicPeriod" startAt="2"/>
            </a:pPr>
            <a:endParaRPr lang="en-US" sz="2000" dirty="0"/>
          </a:p>
          <a:p>
            <a:pPr marL="558796" indent="-457200">
              <a:buFont typeface="Wingdings" panose="05000000000000000000" pitchFamily="2" charset="2"/>
              <a:buAutoNum type="arabicPeriod" startAt="2"/>
            </a:pPr>
            <a:r>
              <a:rPr lang="en-US" sz="2000" b="1" dirty="0"/>
              <a:t>Note :</a:t>
            </a:r>
            <a:r>
              <a:rPr lang="en-US" sz="2000" dirty="0"/>
              <a:t> if </a:t>
            </a:r>
            <a:r>
              <a:rPr lang="en-US" sz="2000" dirty="0" smtClean="0"/>
              <a:t>Transitive dependency is present the attribute responsible </a:t>
            </a:r>
            <a:r>
              <a:rPr lang="en-US" sz="2000" dirty="0"/>
              <a:t>are removed from the table.</a:t>
            </a:r>
            <a:endParaRPr lang="en-IN" sz="2000" dirty="0"/>
          </a:p>
          <a:p>
            <a:pPr marL="558796" indent="-457200">
              <a:buAutoNum type="arabicPeriod" startAt="2"/>
            </a:pPr>
            <a:endParaRPr lang="en-US" sz="2400" b="1" dirty="0" smtClean="0"/>
          </a:p>
          <a:p>
            <a:r>
              <a:rPr lang="en-US" sz="2400" b="1" dirty="0" smtClean="0"/>
              <a:t>BCNF :</a:t>
            </a:r>
          </a:p>
          <a:p>
            <a:pPr marL="101596" indent="0">
              <a:buNone/>
            </a:pPr>
            <a:r>
              <a:rPr lang="en-US" sz="2400" b="1" dirty="0" smtClean="0"/>
              <a:t>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 a table to satisfy the Boyce-</a:t>
            </a:r>
            <a:r>
              <a:rPr lang="en-US" sz="2000" dirty="0" err="1"/>
              <a:t>Codd</a:t>
            </a:r>
            <a:r>
              <a:rPr lang="en-US" sz="2000" dirty="0"/>
              <a:t> Normal Form, it should satisfy the following two </a:t>
            </a:r>
            <a:r>
              <a:rPr lang="en-US" sz="2000" dirty="0" smtClean="0"/>
              <a:t>conditions: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58796" indent="-457200">
              <a:buAutoNum type="arabicPeriod"/>
            </a:pPr>
            <a:r>
              <a:rPr lang="en-US" sz="2000" dirty="0" smtClean="0"/>
              <a:t>It </a:t>
            </a:r>
            <a:r>
              <a:rPr lang="en-US" sz="2000" dirty="0"/>
              <a:t>should be in the </a:t>
            </a:r>
            <a:r>
              <a:rPr lang="en-US" sz="2000" b="1" dirty="0"/>
              <a:t>Third Normal Form</a:t>
            </a:r>
            <a:r>
              <a:rPr lang="en-US" sz="2000" dirty="0" smtClean="0"/>
              <a:t>.</a:t>
            </a:r>
          </a:p>
          <a:p>
            <a:pPr marL="558796" indent="-457200">
              <a:buAutoNum type="arabicPeriod"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2. And</a:t>
            </a:r>
            <a:r>
              <a:rPr lang="en-US" sz="2000" dirty="0"/>
              <a:t>, for any dependency A → B, A should be a </a:t>
            </a:r>
            <a:r>
              <a:rPr lang="en-US" sz="2000" b="1" dirty="0"/>
              <a:t>super key</a:t>
            </a:r>
            <a:r>
              <a:rPr lang="en-US" sz="2000" dirty="0"/>
              <a:t>.</a:t>
            </a:r>
          </a:p>
          <a:p>
            <a:endParaRPr lang="en-US" sz="20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400" b="1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64633935"/>
      </p:ext>
    </p:extLst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39367"/>
          </a:xfrm>
        </p:spPr>
        <p:txBody>
          <a:bodyPr/>
          <a:lstStyle/>
          <a:p>
            <a:r>
              <a:rPr lang="en-US" sz="2400" b="1" dirty="0" smtClean="0"/>
              <a:t>4NF – Fourth Normal Form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 a table to satisfy the Fourth Normal Form, it should satisfy the following two conditions</a:t>
            </a:r>
            <a:r>
              <a:rPr lang="en-US" sz="2000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58796" indent="-457200">
              <a:buAutoNum type="arabicPeriod"/>
            </a:pPr>
            <a:r>
              <a:rPr lang="en-US" sz="2000" dirty="0" smtClean="0"/>
              <a:t>It </a:t>
            </a:r>
            <a:r>
              <a:rPr lang="en-US" sz="2000" dirty="0"/>
              <a:t>should be in the </a:t>
            </a:r>
            <a:r>
              <a:rPr lang="en-US" sz="2000" b="1" dirty="0"/>
              <a:t>Boyce-</a:t>
            </a:r>
            <a:r>
              <a:rPr lang="en-US" sz="2000" b="1" dirty="0" err="1"/>
              <a:t>Codd</a:t>
            </a:r>
            <a:r>
              <a:rPr lang="en-US" sz="2000" b="1" dirty="0"/>
              <a:t> Normal </a:t>
            </a:r>
            <a:r>
              <a:rPr lang="en-US" sz="2000" b="1" dirty="0" smtClean="0"/>
              <a:t>Form</a:t>
            </a:r>
            <a:r>
              <a:rPr lang="en-US" sz="2000" dirty="0" smtClean="0"/>
              <a:t>.</a:t>
            </a:r>
          </a:p>
          <a:p>
            <a:pPr marL="558796" indent="-457200">
              <a:buAutoNum type="arabicPeriod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2. And, the table should not have any </a:t>
            </a:r>
            <a:r>
              <a:rPr lang="en-US" sz="2000" b="1" dirty="0" smtClean="0"/>
              <a:t>Multi-valued Dependency</a:t>
            </a:r>
            <a:r>
              <a:rPr lang="en-US" sz="2000" dirty="0" smtClean="0"/>
              <a:t>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18349879"/>
      </p:ext>
    </p:extLst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601946"/>
            <a:ext cx="12048144" cy="6256054"/>
          </a:xfrm>
        </p:spPr>
        <p:txBody>
          <a:bodyPr/>
          <a:lstStyle/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200" b="1" dirty="0" smtClean="0">
                <a:latin typeface="Roboto Condensed"/>
              </a:rPr>
              <a:t>1. NOT NULL :</a:t>
            </a:r>
          </a:p>
          <a:p>
            <a:endParaRPr lang="en-US" sz="2000" b="1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Constraints restricts  a column from having a NULL value . once you applied NOT NULL Constraints to a column you can not pass NULL value to that column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can not be applicable on table level.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2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 UNIQUE:</a:t>
            </a:r>
          </a:p>
          <a:p>
            <a:pPr marL="101596" indent="0">
              <a:buNone/>
              <a:defRPr/>
            </a:pPr>
            <a:endParaRPr lang="en-US" sz="2000" b="1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Unique constraints ensure that a field or column will only have unique values . will not have duplicate data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Can be applied at column level or table level.</a:t>
            </a:r>
          </a:p>
          <a:p>
            <a:pPr marL="342900" indent="-342900">
              <a:buFont typeface="Wingdings" pitchFamily="2" charset="2"/>
              <a:buChar char="ü"/>
              <a:defRPr/>
            </a:pPr>
            <a:endParaRPr lang="en-US" sz="2000" dirty="0">
              <a:solidFill>
                <a:srgbClr val="00B0F0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3.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PRIMARY KEY:</a:t>
            </a:r>
          </a:p>
          <a:p>
            <a:pPr marL="101596" indent="0">
              <a:buNone/>
              <a:defRPr/>
            </a:pPr>
            <a:endParaRPr lang="en-US" sz="2100" b="1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r>
              <a:rPr lang="en-US" sz="2100" dirty="0">
                <a:latin typeface="Roboto Condensed" panose="02000000000000000000"/>
              </a:rPr>
              <a:t>We can have ONLY ONE primary in a table.</a:t>
            </a:r>
          </a:p>
          <a:p>
            <a:r>
              <a:rPr lang="en-US" sz="2100" dirty="0" smtClean="0">
                <a:latin typeface="Roboto Condensed" panose="02000000000000000000"/>
              </a:rPr>
              <a:t>Primary </a:t>
            </a:r>
            <a:r>
              <a:rPr lang="en-US" sz="2100" dirty="0">
                <a:latin typeface="Roboto Condensed" panose="02000000000000000000"/>
              </a:rPr>
              <a:t>Key cannot accept DUPLICATE value. </a:t>
            </a:r>
          </a:p>
          <a:p>
            <a:pPr marL="101596" indent="0">
              <a:buNone/>
              <a:defRPr/>
            </a:pPr>
            <a:endParaRPr lang="en-US" sz="2200" b="1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431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200" dirty="0" smtClean="0"/>
          </a:p>
          <a:p>
            <a:r>
              <a:rPr lang="en-US" sz="2200" dirty="0" smtClean="0"/>
              <a:t>Primary </a:t>
            </a:r>
            <a:r>
              <a:rPr lang="en-US" sz="2200" dirty="0"/>
              <a:t>Key is always a combination of UNIQUE &amp; NOT NULL. </a:t>
            </a:r>
          </a:p>
          <a:p>
            <a:r>
              <a:rPr lang="en-US" sz="2200" dirty="0" smtClean="0"/>
              <a:t>Primary </a:t>
            </a:r>
            <a:r>
              <a:rPr lang="en-US" sz="2200" dirty="0"/>
              <a:t>Key is not MANDATORY but it is HIGHLY RECCOMENDED</a:t>
            </a:r>
            <a:r>
              <a:rPr lang="en-US" sz="2200" dirty="0" smtClean="0"/>
              <a:t>.</a:t>
            </a:r>
          </a:p>
          <a:p>
            <a:pPr marL="101596" indent="0">
              <a:buNone/>
            </a:pPr>
            <a:endParaRPr lang="en-US" sz="2200" dirty="0"/>
          </a:p>
          <a:p>
            <a:pPr marL="101596" indent="0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4.FOREIGN </a:t>
            </a: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KEY :</a:t>
            </a:r>
            <a:r>
              <a:rPr lang="en-US" sz="2200" dirty="0" smtClean="0"/>
              <a:t>  </a:t>
            </a:r>
            <a:endParaRPr lang="en-US" sz="2200" dirty="0"/>
          </a:p>
          <a:p>
            <a:pPr marL="101596" indent="0">
              <a:buNone/>
            </a:pPr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dirty="0"/>
              <a:t>We can have ANY NUMBER of FOREIGN KEY. 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It can accept DUPLICATE VALUES and can be NULL.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It is present in CHILD table but actually belongs to the PARENT table. 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An attribute defined as Primary Key in its table can only become Foreign Key in other table</a:t>
            </a:r>
          </a:p>
        </p:txBody>
      </p:sp>
    </p:spTree>
    <p:extLst>
      <p:ext uri="{BB962C8B-B14F-4D97-AF65-F5344CB8AC3E}">
        <p14:creationId xmlns:p14="http://schemas.microsoft.com/office/powerpoint/2010/main" val="122373988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TYSS_2019</Template>
  <TotalTime>11384</TotalTime>
  <Words>4512</Words>
  <Application>Microsoft Office PowerPoint</Application>
  <PresentationFormat>Widescreen</PresentationFormat>
  <Paragraphs>1128</Paragraphs>
  <Slides>72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Arial(body)</vt:lpstr>
      <vt:lpstr>Arvo</vt:lpstr>
      <vt:lpstr>Calibri</vt:lpstr>
      <vt:lpstr>Cambria</vt:lpstr>
      <vt:lpstr>Roboto Condensed</vt:lpstr>
      <vt:lpstr>Wingdings</vt:lpstr>
      <vt:lpstr>TYSS_2019</vt:lpstr>
      <vt:lpstr> SQL</vt:lpstr>
      <vt:lpstr>DBMS</vt:lpstr>
      <vt:lpstr>TYPES OF DBMS</vt:lpstr>
      <vt:lpstr>TYPES OF DBMS</vt:lpstr>
      <vt:lpstr>Advantages of DBMS  </vt:lpstr>
      <vt:lpstr>Disadvantages of DBMS</vt:lpstr>
      <vt:lpstr>Constraints</vt:lpstr>
      <vt:lpstr>Constraints</vt:lpstr>
      <vt:lpstr>Constraints</vt:lpstr>
      <vt:lpstr>Constraints</vt:lpstr>
      <vt:lpstr>DATA TYPES</vt:lpstr>
      <vt:lpstr>NUMERIC DATA TYPES</vt:lpstr>
      <vt:lpstr>DATE AND TIME DATA TYPES</vt:lpstr>
      <vt:lpstr> STRING DATA TYPES</vt:lpstr>
      <vt:lpstr>Miscellaneous Data Types</vt:lpstr>
      <vt:lpstr>MYSQL   </vt:lpstr>
      <vt:lpstr>Features Of MySQL</vt:lpstr>
      <vt:lpstr>INTRODUCTION  </vt:lpstr>
      <vt:lpstr>SQL Statement</vt:lpstr>
      <vt:lpstr>SQL Statement</vt:lpstr>
      <vt:lpstr>SQL Statement</vt:lpstr>
      <vt:lpstr>SQL Statement</vt:lpstr>
      <vt:lpstr>SQL….</vt:lpstr>
      <vt:lpstr>SQL…</vt:lpstr>
      <vt:lpstr>SQL…..</vt:lpstr>
      <vt:lpstr>SQL… </vt:lpstr>
      <vt:lpstr>SQL….</vt:lpstr>
      <vt:lpstr>SQL….</vt:lpstr>
      <vt:lpstr>SQL….</vt:lpstr>
      <vt:lpstr>SQL….</vt:lpstr>
      <vt:lpstr>SQL….</vt:lpstr>
      <vt:lpstr>SQL….</vt:lpstr>
      <vt:lpstr>SQL….</vt:lpstr>
      <vt:lpstr>SQL…</vt:lpstr>
      <vt:lpstr>SQL….</vt:lpstr>
      <vt:lpstr>SQL….</vt:lpstr>
      <vt:lpstr>SQL….</vt:lpstr>
      <vt:lpstr>SQL….</vt:lpstr>
      <vt:lpstr>SQL….</vt:lpstr>
      <vt:lpstr>SQL….</vt:lpstr>
      <vt:lpstr>SQL….</vt:lpstr>
      <vt:lpstr>SQL…</vt:lpstr>
      <vt:lpstr>SQL…..</vt:lpstr>
      <vt:lpstr>SQL….</vt:lpstr>
      <vt:lpstr>SQL….</vt:lpstr>
      <vt:lpstr>SQL…..</vt:lpstr>
      <vt:lpstr>SQL….</vt:lpstr>
      <vt:lpstr>SQL….</vt:lpstr>
      <vt:lpstr>SQL….</vt:lpstr>
      <vt:lpstr>SQL….</vt:lpstr>
      <vt:lpstr>SQL…..</vt:lpstr>
      <vt:lpstr>SQL….</vt:lpstr>
      <vt:lpstr>SQL….</vt:lpstr>
      <vt:lpstr>SQL…</vt:lpstr>
      <vt:lpstr>SQL…</vt:lpstr>
      <vt:lpstr>SQL….</vt:lpstr>
      <vt:lpstr>SQL….</vt:lpstr>
      <vt:lpstr>SQL….</vt:lpstr>
      <vt:lpstr>SQL…</vt:lpstr>
      <vt:lpstr>SQL…</vt:lpstr>
      <vt:lpstr>SQL…</vt:lpstr>
      <vt:lpstr>SQL…</vt:lpstr>
      <vt:lpstr>SQL….</vt:lpstr>
      <vt:lpstr>SQL….</vt:lpstr>
      <vt:lpstr>SQL…</vt:lpstr>
      <vt:lpstr>SQL…</vt:lpstr>
      <vt:lpstr>SQL….</vt:lpstr>
      <vt:lpstr>SQL….</vt:lpstr>
      <vt:lpstr>SQL…</vt:lpstr>
      <vt:lpstr>SQL…</vt:lpstr>
      <vt:lpstr>SQL….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Deepthi</cp:lastModifiedBy>
  <cp:revision>920</cp:revision>
  <cp:lastPrinted>2019-04-15T13:18:47Z</cp:lastPrinted>
  <dcterms:created xsi:type="dcterms:W3CDTF">2019-02-12T10:18:40Z</dcterms:created>
  <dcterms:modified xsi:type="dcterms:W3CDTF">2021-07-30T06:10:58Z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fec11c-25d8-42e8-86a7-7bc4f742eaf5_Enabled">
    <vt:lpwstr>True</vt:lpwstr>
  </property>
  <property fmtid="{D5CDD505-2E9C-101B-9397-08002B2CF9AE}" pid="3" name="MSIP_Label_c3fec11c-25d8-42e8-86a7-7bc4f742eaf5_SiteId">
    <vt:lpwstr>0eb7ab75-0226-4f22-876b-7b29fe557678</vt:lpwstr>
  </property>
  <property fmtid="{D5CDD505-2E9C-101B-9397-08002B2CF9AE}" pid="4" name="MSIP_Label_c3fec11c-25d8-42e8-86a7-7bc4f742eaf5_Owner">
    <vt:lpwstr>anusaya@servion.com</vt:lpwstr>
  </property>
  <property fmtid="{D5CDD505-2E9C-101B-9397-08002B2CF9AE}" pid="5" name="MSIP_Label_c3fec11c-25d8-42e8-86a7-7bc4f742eaf5_SetDate">
    <vt:lpwstr>2019-07-01T18:22:14.9878337Z</vt:lpwstr>
  </property>
  <property fmtid="{D5CDD505-2E9C-101B-9397-08002B2CF9AE}" pid="6" name="MSIP_Label_c3fec11c-25d8-42e8-86a7-7bc4f742eaf5_Name">
    <vt:lpwstr>General</vt:lpwstr>
  </property>
  <property fmtid="{D5CDD505-2E9C-101B-9397-08002B2CF9AE}" pid="7" name="MSIP_Label_c3fec11c-25d8-42e8-86a7-7bc4f742eaf5_Application">
    <vt:lpwstr>Microsoft Azure Information Protection</vt:lpwstr>
  </property>
  <property fmtid="{D5CDD505-2E9C-101B-9397-08002B2CF9AE}" pid="8" name="MSIP_Label_c3fec11c-25d8-42e8-86a7-7bc4f742eaf5_Extended_MSFT_Method">
    <vt:lpwstr>Automatic</vt:lpwstr>
  </property>
  <property fmtid="{D5CDD505-2E9C-101B-9397-08002B2CF9AE}" pid="9" name="Sensitivity">
    <vt:lpwstr>General</vt:lpwstr>
  </property>
</Properties>
</file>