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70"/>
  </p:notesMasterIdLst>
  <p:sldIdLst>
    <p:sldId id="256" r:id="rId2"/>
    <p:sldId id="257" r:id="rId3"/>
    <p:sldId id="258" r:id="rId4"/>
    <p:sldId id="265" r:id="rId5"/>
    <p:sldId id="259" r:id="rId6"/>
    <p:sldId id="289" r:id="rId7"/>
    <p:sldId id="290" r:id="rId8"/>
    <p:sldId id="285" r:id="rId9"/>
    <p:sldId id="260" r:id="rId10"/>
    <p:sldId id="299" r:id="rId11"/>
    <p:sldId id="300" r:id="rId12"/>
    <p:sldId id="261" r:id="rId13"/>
    <p:sldId id="301" r:id="rId14"/>
    <p:sldId id="266" r:id="rId15"/>
    <p:sldId id="302" r:id="rId16"/>
    <p:sldId id="303" r:id="rId17"/>
    <p:sldId id="304" r:id="rId18"/>
    <p:sldId id="305" r:id="rId19"/>
    <p:sldId id="306" r:id="rId20"/>
    <p:sldId id="307" r:id="rId21"/>
    <p:sldId id="286" r:id="rId22"/>
    <p:sldId id="312" r:id="rId23"/>
    <p:sldId id="313" r:id="rId24"/>
    <p:sldId id="314" r:id="rId25"/>
    <p:sldId id="309" r:id="rId26"/>
    <p:sldId id="310" r:id="rId27"/>
    <p:sldId id="308" r:id="rId28"/>
    <p:sldId id="311" r:id="rId29"/>
    <p:sldId id="287" r:id="rId30"/>
    <p:sldId id="288" r:id="rId31"/>
    <p:sldId id="319" r:id="rId32"/>
    <p:sldId id="318" r:id="rId33"/>
    <p:sldId id="317" r:id="rId34"/>
    <p:sldId id="316" r:id="rId35"/>
    <p:sldId id="315" r:id="rId36"/>
    <p:sldId id="269" r:id="rId37"/>
    <p:sldId id="270" r:id="rId38"/>
    <p:sldId id="271" r:id="rId39"/>
    <p:sldId id="320" r:id="rId40"/>
    <p:sldId id="321" r:id="rId41"/>
    <p:sldId id="322" r:id="rId42"/>
    <p:sldId id="323" r:id="rId43"/>
    <p:sldId id="274" r:id="rId44"/>
    <p:sldId id="272" r:id="rId45"/>
    <p:sldId id="324" r:id="rId46"/>
    <p:sldId id="325" r:id="rId47"/>
    <p:sldId id="326" r:id="rId48"/>
    <p:sldId id="275" r:id="rId49"/>
    <p:sldId id="276" r:id="rId50"/>
    <p:sldId id="336" r:id="rId51"/>
    <p:sldId id="337" r:id="rId52"/>
    <p:sldId id="339" r:id="rId53"/>
    <p:sldId id="338" r:id="rId54"/>
    <p:sldId id="277" r:id="rId55"/>
    <p:sldId id="263" r:id="rId56"/>
    <p:sldId id="327" r:id="rId57"/>
    <p:sldId id="328" r:id="rId58"/>
    <p:sldId id="329" r:id="rId59"/>
    <p:sldId id="330" r:id="rId60"/>
    <p:sldId id="331" r:id="rId61"/>
    <p:sldId id="332" r:id="rId62"/>
    <p:sldId id="333" r:id="rId63"/>
    <p:sldId id="278" r:id="rId64"/>
    <p:sldId id="335" r:id="rId65"/>
    <p:sldId id="297" r:id="rId66"/>
    <p:sldId id="298" r:id="rId67"/>
    <p:sldId id="334" r:id="rId68"/>
    <p:sldId id="264" r:id="rId6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570">
          <p15:clr>
            <a:srgbClr val="9AA0A6"/>
          </p15:clr>
        </p15:guide>
        <p15:guide id="2" pos="5868">
          <p15:clr>
            <a:srgbClr val="9AA0A6"/>
          </p15:clr>
        </p15:guide>
        <p15:guide id="3" orient="horz" pos="1571">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71" roundtripDataSignature="AMtx7mhXQ1N1MafN4fY+Bs9ldogAdiZ6C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ACE1"/>
    <a:srgbClr val="66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guide orient="horz" pos="1570"/>
        <p:guide pos="5868"/>
        <p:guide orient="horz" pos="157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dirty="0"/>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dirty="0"/>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dirty="0"/>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dirty="0">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0" name="Google Shape;7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 name="Google Shape;133;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dirty="0"/>
              <a:t>Add graphical </a:t>
            </a:r>
            <a:endParaRPr dirty="0"/>
          </a:p>
        </p:txBody>
      </p:sp>
      <p:sp>
        <p:nvSpPr>
          <p:cNvPr id="134" name="Google Shape;134;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55</a:t>
            </a:fld>
            <a:endParaRPr sz="1200" b="0" i="0" u="none" strike="noStrike" cap="none" dirty="0">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 name="Google Shape;133;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dirty="0"/>
              <a:t>Add graphical </a:t>
            </a:r>
            <a:endParaRPr dirty="0"/>
          </a:p>
        </p:txBody>
      </p:sp>
      <p:sp>
        <p:nvSpPr>
          <p:cNvPr id="134" name="Google Shape;134;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56</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958086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 name="Google Shape;133;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dirty="0"/>
              <a:t>Add graphical </a:t>
            </a:r>
            <a:endParaRPr dirty="0"/>
          </a:p>
        </p:txBody>
      </p:sp>
      <p:sp>
        <p:nvSpPr>
          <p:cNvPr id="134" name="Google Shape;134;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57</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857091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 name="Google Shape;133;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dirty="0"/>
              <a:t>Add graphical </a:t>
            </a:r>
            <a:endParaRPr dirty="0"/>
          </a:p>
        </p:txBody>
      </p:sp>
      <p:sp>
        <p:nvSpPr>
          <p:cNvPr id="134" name="Google Shape;134;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58</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674594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 name="Google Shape;133;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dirty="0"/>
              <a:t>Add graphical </a:t>
            </a:r>
            <a:endParaRPr dirty="0"/>
          </a:p>
        </p:txBody>
      </p:sp>
      <p:sp>
        <p:nvSpPr>
          <p:cNvPr id="134" name="Google Shape;134;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59</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101494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 name="Google Shape;133;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dirty="0"/>
              <a:t>Add graphical </a:t>
            </a:r>
            <a:endParaRPr dirty="0"/>
          </a:p>
        </p:txBody>
      </p:sp>
      <p:sp>
        <p:nvSpPr>
          <p:cNvPr id="134" name="Google Shape;134;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60</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183274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 name="Google Shape;133;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dirty="0"/>
              <a:t>Add graphical </a:t>
            </a:r>
            <a:endParaRPr dirty="0"/>
          </a:p>
        </p:txBody>
      </p:sp>
      <p:sp>
        <p:nvSpPr>
          <p:cNvPr id="134" name="Google Shape;134;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61</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195198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 name="Google Shape;133;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dirty="0"/>
              <a:t>Add graphical </a:t>
            </a:r>
            <a:endParaRPr dirty="0"/>
          </a:p>
        </p:txBody>
      </p:sp>
      <p:sp>
        <p:nvSpPr>
          <p:cNvPr id="134" name="Google Shape;134;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62</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058574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 name="Google Shape;133;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dirty="0"/>
              <a:t>Add graphical </a:t>
            </a:r>
            <a:endParaRPr dirty="0"/>
          </a:p>
        </p:txBody>
      </p:sp>
      <p:sp>
        <p:nvSpPr>
          <p:cNvPr id="134" name="Google Shape;134;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63</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944194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 name="Google Shape;133;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dirty="0"/>
              <a:t>Add graphical </a:t>
            </a:r>
            <a:endParaRPr dirty="0"/>
          </a:p>
        </p:txBody>
      </p:sp>
      <p:sp>
        <p:nvSpPr>
          <p:cNvPr id="134" name="Google Shape;134;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64</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727130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f3a8d4be09_2_18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Change </a:t>
            </a:r>
            <a:endParaRPr dirty="0"/>
          </a:p>
        </p:txBody>
      </p:sp>
      <p:sp>
        <p:nvSpPr>
          <p:cNvPr id="79" name="Google Shape;79;gf3a8d4be09_2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65</a:t>
            </a:fld>
            <a:endParaRPr lang="en-US"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599876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42" name="Google Shape;142;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7" name="Google Shape;8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3a8d4be09_2_9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93" name="Google Shape;93;gf3a8d4be09_2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19c79fd7f2_1_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panose="020F0502020204030204"/>
              <a:buNone/>
            </a:pPr>
            <a:endParaRPr sz="1100" dirty="0"/>
          </a:p>
          <a:p>
            <a:pPr marL="0" lvl="0" indent="0" algn="l" rtl="0">
              <a:lnSpc>
                <a:spcPct val="100000"/>
              </a:lnSpc>
              <a:spcBef>
                <a:spcPts val="0"/>
              </a:spcBef>
              <a:spcAft>
                <a:spcPts val="0"/>
              </a:spcAft>
              <a:buClr>
                <a:schemeClr val="dk1"/>
              </a:buClr>
              <a:buSzPts val="1100"/>
              <a:buFont typeface="Calibri" panose="020F0502020204030204"/>
              <a:buNone/>
            </a:pPr>
            <a:endParaRPr sz="1100" dirty="0"/>
          </a:p>
          <a:p>
            <a:pPr marL="0" lvl="0" indent="0" algn="l" rtl="0">
              <a:lnSpc>
                <a:spcPct val="100000"/>
              </a:lnSpc>
              <a:spcBef>
                <a:spcPts val="0"/>
              </a:spcBef>
              <a:spcAft>
                <a:spcPts val="0"/>
              </a:spcAft>
              <a:buClr>
                <a:schemeClr val="dk1"/>
              </a:buClr>
              <a:buSzPts val="1100"/>
              <a:buFont typeface="Calibri" panose="020F0502020204030204"/>
              <a:buNone/>
            </a:pPr>
            <a:endParaRPr sz="1100" dirty="0"/>
          </a:p>
        </p:txBody>
      </p:sp>
      <p:sp>
        <p:nvSpPr>
          <p:cNvPr id="180" name="Google Shape;180;g119c79fd7f2_1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17b53b5ae0_10_10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panose="020F0502020204030204"/>
              <a:buNone/>
            </a:pPr>
            <a:endParaRPr sz="1100" dirty="0"/>
          </a:p>
        </p:txBody>
      </p:sp>
      <p:sp>
        <p:nvSpPr>
          <p:cNvPr id="249" name="Google Shape;249;g117b53b5ae0_1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04" name="Google Shape;104;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200" dirty="0"/>
              <a:t>EDA is used for </a:t>
            </a:r>
            <a:r>
              <a:rPr lang="en-US" sz="1200" b="1" dirty="0"/>
              <a:t>seeing what the data can tell us before the modeling task</a:t>
            </a:r>
            <a:r>
              <a:rPr lang="en-US" sz="1200" dirty="0"/>
              <a:t>.</a:t>
            </a:r>
            <a:endParaRPr dirty="0"/>
          </a:p>
          <a:p>
            <a:pPr marL="0" lvl="0" indent="0" algn="l" rtl="0">
              <a:lnSpc>
                <a:spcPct val="100000"/>
              </a:lnSpc>
              <a:spcBef>
                <a:spcPts val="0"/>
              </a:spcBef>
              <a:spcAft>
                <a:spcPts val="0"/>
              </a:spcAft>
              <a:buSzPts val="1400"/>
              <a:buNone/>
            </a:pPr>
            <a:endParaRPr sz="1200" dirty="0"/>
          </a:p>
          <a:p>
            <a:pPr marL="0" lvl="0" indent="0" algn="l" rtl="0">
              <a:lnSpc>
                <a:spcPct val="100000"/>
              </a:lnSpc>
              <a:spcBef>
                <a:spcPts val="0"/>
              </a:spcBef>
              <a:spcAft>
                <a:spcPts val="0"/>
              </a:spcAft>
              <a:buSzPts val="1400"/>
              <a:buNone/>
            </a:pPr>
            <a:r>
              <a:rPr lang="en-US" sz="1200" dirty="0"/>
              <a:t>Change</a:t>
            </a:r>
            <a:endParaRPr dirty="0"/>
          </a:p>
          <a:p>
            <a:pPr marL="0" lvl="0" indent="0" algn="l" rtl="0">
              <a:lnSpc>
                <a:spcPct val="100000"/>
              </a:lnSpc>
              <a:spcBef>
                <a:spcPts val="0"/>
              </a:spcBef>
              <a:spcAft>
                <a:spcPts val="0"/>
              </a:spcAft>
              <a:buSzPts val="1400"/>
              <a:buNone/>
            </a:pPr>
            <a:endParaRPr dirty="0"/>
          </a:p>
        </p:txBody>
      </p:sp>
      <p:sp>
        <p:nvSpPr>
          <p:cNvPr id="110" name="Google Shape;110;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14</a:t>
            </a:fld>
            <a:endParaRPr lang="en-US"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42710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39"/>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39"/>
          <p:cNvSpPr txBox="1">
            <a:spLocks noGrp="1"/>
          </p:cNvSpPr>
          <p:nvPr>
            <p:ph type="body" idx="1"/>
          </p:nvPr>
        </p:nvSpPr>
        <p:spPr>
          <a:xfrm>
            <a:off x="838200" y="1825625"/>
            <a:ext cx="10515600" cy="4351339"/>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39"/>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19" name="Google Shape;19;p39"/>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20" name="Google Shape;20;p39"/>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dirty="0"/>
          </a:p>
        </p:txBody>
      </p:sp>
      <p:sp>
        <p:nvSpPr>
          <p:cNvPr id="4" name="Footer Placeholder 3"/>
          <p:cNvSpPr>
            <a:spLocks noGrp="1"/>
          </p:cNvSpPr>
          <p:nvPr>
            <p:ph type="ftr" sz="quarter" idx="11"/>
          </p:nvPr>
        </p:nvSpPr>
        <p:spPr/>
        <p:txBody>
          <a:bodyPr/>
          <a:lstStyle/>
          <a:p>
            <a:endParaRPr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t>‹#›</a:t>
            </a:fld>
            <a:endParaRPr sz="1500" dirty="0">
              <a:solidFill>
                <a:srgbClr val="000000"/>
              </a:solidFill>
              <a:latin typeface="Arial" panose="020B0604020202020204"/>
              <a:ea typeface="Arial" panose="020B0604020202020204"/>
              <a:cs typeface="Arial" panose="020B0604020202020204"/>
              <a:sym typeface="Arial" panose="020B0604020202020204"/>
            </a:endParaRPr>
          </a:p>
        </p:txBody>
      </p:sp>
    </p:spTree>
    <p:extLst>
      <p:ext uri="{BB962C8B-B14F-4D97-AF65-F5344CB8AC3E}">
        <p14:creationId xmlns:p14="http://schemas.microsoft.com/office/powerpoint/2010/main" val="787960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1">
  <p:cSld name="Title and Content">
    <p:spTree>
      <p:nvGrpSpPr>
        <p:cNvPr id="1" name="Shape 21"/>
        <p:cNvGrpSpPr/>
        <p:nvPr/>
      </p:nvGrpSpPr>
      <p:grpSpPr>
        <a:xfrm>
          <a:off x="0" y="0"/>
          <a:ext cx="0" cy="0"/>
          <a:chOff x="0" y="0"/>
          <a:chExt cx="0" cy="0"/>
        </a:xfrm>
      </p:grpSpPr>
      <p:sp>
        <p:nvSpPr>
          <p:cNvPr id="22" name="Google Shape;22;gf3a8d4be09_2_86"/>
          <p:cNvSpPr/>
          <p:nvPr/>
        </p:nvSpPr>
        <p:spPr>
          <a:xfrm>
            <a:off x="0" y="3"/>
            <a:ext cx="12192000" cy="819300"/>
          </a:xfrm>
          <a:prstGeom prst="rect">
            <a:avLst/>
          </a:prstGeom>
          <a:solidFill>
            <a:srgbClr val="D5DBE5"/>
          </a:solidFill>
          <a:ln>
            <a:noFill/>
          </a:ln>
        </p:spPr>
        <p:txBody>
          <a:bodyPr spcFirstLastPara="1" wrap="square" lIns="91400" tIns="45675" rIns="91400" bIns="456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900" b="0" i="0" u="none" strike="noStrike" cap="none" dirty="0">
              <a:solidFill>
                <a:schemeClr val="lt1"/>
              </a:solidFill>
              <a:latin typeface="Calibri"/>
              <a:ea typeface="Calibri"/>
              <a:cs typeface="Calibri"/>
              <a:sym typeface="Calibri"/>
            </a:endParaRPr>
          </a:p>
        </p:txBody>
      </p:sp>
      <p:sp>
        <p:nvSpPr>
          <p:cNvPr id="23" name="Google Shape;23;gf3a8d4be09_2_86"/>
          <p:cNvSpPr txBox="1">
            <a:spLocks noGrp="1"/>
          </p:cNvSpPr>
          <p:nvPr>
            <p:ph type="title"/>
          </p:nvPr>
        </p:nvSpPr>
        <p:spPr>
          <a:xfrm>
            <a:off x="228600" y="187044"/>
            <a:ext cx="10515600" cy="517024"/>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30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gf3a8d4be09_2_86"/>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cxnSp>
        <p:nvCxnSpPr>
          <p:cNvPr id="25" name="Google Shape;25;gf3a8d4be09_2_86"/>
          <p:cNvCxnSpPr/>
          <p:nvPr/>
        </p:nvCxnSpPr>
        <p:spPr>
          <a:xfrm>
            <a:off x="0" y="6457951"/>
            <a:ext cx="9608400"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6_Title and Content">
    <p:spTree>
      <p:nvGrpSpPr>
        <p:cNvPr id="1" name="Shape 26"/>
        <p:cNvGrpSpPr/>
        <p:nvPr/>
      </p:nvGrpSpPr>
      <p:grpSpPr>
        <a:xfrm>
          <a:off x="0" y="0"/>
          <a:ext cx="0" cy="0"/>
          <a:chOff x="0" y="0"/>
          <a:chExt cx="0" cy="0"/>
        </a:xfrm>
      </p:grpSpPr>
      <p:sp>
        <p:nvSpPr>
          <p:cNvPr id="27" name="Google Shape;27;p61"/>
          <p:cNvSpPr/>
          <p:nvPr/>
        </p:nvSpPr>
        <p:spPr>
          <a:xfrm>
            <a:off x="0" y="13"/>
            <a:ext cx="12192000" cy="819151"/>
          </a:xfrm>
          <a:prstGeom prst="rect">
            <a:avLst/>
          </a:prstGeom>
          <a:solidFill>
            <a:srgbClr val="D5DBE5"/>
          </a:solidFill>
          <a:ln>
            <a:noFill/>
          </a:ln>
        </p:spPr>
        <p:txBody>
          <a:bodyPr spcFirstLastPara="1" wrap="square" lIns="91400" tIns="45675" rIns="91400" bIns="45675"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dirty="0">
              <a:solidFill>
                <a:schemeClr val="lt1"/>
              </a:solidFill>
              <a:latin typeface="Calibri"/>
              <a:ea typeface="Calibri"/>
              <a:cs typeface="Calibri"/>
              <a:sym typeface="Calibri"/>
            </a:endParaRPr>
          </a:p>
        </p:txBody>
      </p:sp>
      <p:sp>
        <p:nvSpPr>
          <p:cNvPr id="28" name="Google Shape;28;p61"/>
          <p:cNvSpPr txBox="1">
            <a:spLocks noGrp="1"/>
          </p:cNvSpPr>
          <p:nvPr>
            <p:ph type="title"/>
          </p:nvPr>
        </p:nvSpPr>
        <p:spPr>
          <a:xfrm>
            <a:off x="228600" y="184714"/>
            <a:ext cx="10515600" cy="521639"/>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23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9" name="Google Shape;29;p61"/>
          <p:cNvSpPr txBox="1">
            <a:spLocks noGrp="1"/>
          </p:cNvSpPr>
          <p:nvPr>
            <p:ph type="sldNum" idx="12"/>
          </p:nvPr>
        </p:nvSpPr>
        <p:spPr>
          <a:xfrm>
            <a:off x="11639552" y="6350000"/>
            <a:ext cx="390525" cy="2889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cxnSp>
        <p:nvCxnSpPr>
          <p:cNvPr id="30" name="Google Shape;30;p61"/>
          <p:cNvCxnSpPr/>
          <p:nvPr/>
        </p:nvCxnSpPr>
        <p:spPr>
          <a:xfrm>
            <a:off x="13" y="6457951"/>
            <a:ext cx="9608457"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40"/>
          <p:cNvSpPr txBox="1">
            <a:spLocks noGrp="1"/>
          </p:cNvSpPr>
          <p:nvPr>
            <p:ph type="title"/>
          </p:nvPr>
        </p:nvSpPr>
        <p:spPr>
          <a:xfrm>
            <a:off x="831851" y="1709750"/>
            <a:ext cx="10515600" cy="2852737"/>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40"/>
          <p:cNvSpPr txBox="1">
            <a:spLocks noGrp="1"/>
          </p:cNvSpPr>
          <p:nvPr>
            <p:ph type="body" idx="1"/>
          </p:nvPr>
        </p:nvSpPr>
        <p:spPr>
          <a:xfrm>
            <a:off x="831851" y="4589465"/>
            <a:ext cx="10515600" cy="1500187"/>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9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40"/>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35" name="Google Shape;35;p40"/>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36" name="Google Shape;36;p40"/>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7"/>
        <p:cNvGrpSpPr/>
        <p:nvPr/>
      </p:nvGrpSpPr>
      <p:grpSpPr>
        <a:xfrm>
          <a:off x="0" y="0"/>
          <a:ext cx="0" cy="0"/>
          <a:chOff x="0" y="0"/>
          <a:chExt cx="0" cy="0"/>
        </a:xfrm>
      </p:grpSpPr>
      <p:sp>
        <p:nvSpPr>
          <p:cNvPr id="38" name="Google Shape;38;p43"/>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43"/>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40" name="Google Shape;40;p43"/>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41" name="Google Shape;41;p43"/>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2"/>
        <p:cNvGrpSpPr/>
        <p:nvPr/>
      </p:nvGrpSpPr>
      <p:grpSpPr>
        <a:xfrm>
          <a:off x="0" y="0"/>
          <a:ext cx="0" cy="0"/>
          <a:chOff x="0" y="0"/>
          <a:chExt cx="0" cy="0"/>
        </a:xfrm>
      </p:grpSpPr>
      <p:sp>
        <p:nvSpPr>
          <p:cNvPr id="43" name="Google Shape;43;p44"/>
          <p:cNvSpPr txBox="1">
            <a:spLocks noGrp="1"/>
          </p:cNvSpPr>
          <p:nvPr>
            <p:ph type="title"/>
          </p:nvPr>
        </p:nvSpPr>
        <p:spPr>
          <a:xfrm>
            <a:off x="839788" y="457200"/>
            <a:ext cx="3932237" cy="1600200"/>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44"/>
          <p:cNvSpPr txBox="1">
            <a:spLocks noGrp="1"/>
          </p:cNvSpPr>
          <p:nvPr>
            <p:ph type="body" idx="1"/>
          </p:nvPr>
        </p:nvSpPr>
        <p:spPr>
          <a:xfrm>
            <a:off x="5183188" y="987437"/>
            <a:ext cx="6172200" cy="4873625"/>
          </a:xfrm>
          <a:prstGeom prst="rect">
            <a:avLst/>
          </a:prstGeom>
          <a:noFill/>
          <a:ln>
            <a:noFill/>
          </a:ln>
        </p:spPr>
        <p:txBody>
          <a:bodyPr spcFirstLastPara="1" wrap="square" lIns="91400" tIns="45675" rIns="91400" bIns="45675"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45" name="Google Shape;45;p44"/>
          <p:cNvSpPr txBox="1">
            <a:spLocks noGrp="1"/>
          </p:cNvSpPr>
          <p:nvPr>
            <p:ph type="body" idx="2"/>
          </p:nvPr>
        </p:nvSpPr>
        <p:spPr>
          <a:xfrm>
            <a:off x="839788" y="2057403"/>
            <a:ext cx="3932237" cy="3811588"/>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5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100"/>
            </a:lvl4pPr>
            <a:lvl5pPr marL="2286000" lvl="4" indent="-228600" algn="l">
              <a:lnSpc>
                <a:spcPct val="90000"/>
              </a:lnSpc>
              <a:spcBef>
                <a:spcPts val="500"/>
              </a:spcBef>
              <a:spcAft>
                <a:spcPts val="0"/>
              </a:spcAft>
              <a:buClr>
                <a:schemeClr val="dk1"/>
              </a:buClr>
              <a:buSzPts val="1000"/>
              <a:buNone/>
              <a:defRPr sz="1100"/>
            </a:lvl5pPr>
            <a:lvl6pPr marL="2743200" lvl="5" indent="-228600" algn="l">
              <a:lnSpc>
                <a:spcPct val="90000"/>
              </a:lnSpc>
              <a:spcBef>
                <a:spcPts val="500"/>
              </a:spcBef>
              <a:spcAft>
                <a:spcPts val="0"/>
              </a:spcAft>
              <a:buClr>
                <a:schemeClr val="dk1"/>
              </a:buClr>
              <a:buSzPts val="1000"/>
              <a:buNone/>
              <a:defRPr sz="1100"/>
            </a:lvl6pPr>
            <a:lvl7pPr marL="3200400" lvl="6" indent="-228600" algn="l">
              <a:lnSpc>
                <a:spcPct val="90000"/>
              </a:lnSpc>
              <a:spcBef>
                <a:spcPts val="500"/>
              </a:spcBef>
              <a:spcAft>
                <a:spcPts val="0"/>
              </a:spcAft>
              <a:buClr>
                <a:schemeClr val="dk1"/>
              </a:buClr>
              <a:buSzPts val="1000"/>
              <a:buNone/>
              <a:defRPr sz="1100"/>
            </a:lvl7pPr>
            <a:lvl8pPr marL="3657600" lvl="7" indent="-228600" algn="l">
              <a:lnSpc>
                <a:spcPct val="90000"/>
              </a:lnSpc>
              <a:spcBef>
                <a:spcPts val="500"/>
              </a:spcBef>
              <a:spcAft>
                <a:spcPts val="0"/>
              </a:spcAft>
              <a:buClr>
                <a:schemeClr val="dk1"/>
              </a:buClr>
              <a:buSzPts val="1000"/>
              <a:buNone/>
              <a:defRPr sz="1100"/>
            </a:lvl8pPr>
            <a:lvl9pPr marL="4114800" lvl="8" indent="-228600" algn="l">
              <a:lnSpc>
                <a:spcPct val="90000"/>
              </a:lnSpc>
              <a:spcBef>
                <a:spcPts val="500"/>
              </a:spcBef>
              <a:spcAft>
                <a:spcPts val="0"/>
              </a:spcAft>
              <a:buClr>
                <a:schemeClr val="dk1"/>
              </a:buClr>
              <a:buSzPts val="1000"/>
              <a:buNone/>
              <a:defRPr sz="1100"/>
            </a:lvl9pPr>
          </a:lstStyle>
          <a:p>
            <a:endParaRPr/>
          </a:p>
        </p:txBody>
      </p:sp>
      <p:sp>
        <p:nvSpPr>
          <p:cNvPr id="46" name="Google Shape;46;p44"/>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47" name="Google Shape;47;p44"/>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48" name="Google Shape;48;p44"/>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9"/>
        <p:cNvGrpSpPr/>
        <p:nvPr/>
      </p:nvGrpSpPr>
      <p:grpSpPr>
        <a:xfrm>
          <a:off x="0" y="0"/>
          <a:ext cx="0" cy="0"/>
          <a:chOff x="0" y="0"/>
          <a:chExt cx="0" cy="0"/>
        </a:xfrm>
      </p:grpSpPr>
      <p:sp>
        <p:nvSpPr>
          <p:cNvPr id="50" name="Google Shape;50;p45"/>
          <p:cNvSpPr txBox="1">
            <a:spLocks noGrp="1"/>
          </p:cNvSpPr>
          <p:nvPr>
            <p:ph type="title"/>
          </p:nvPr>
        </p:nvSpPr>
        <p:spPr>
          <a:xfrm>
            <a:off x="839788" y="457200"/>
            <a:ext cx="3932237" cy="1600200"/>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45"/>
          <p:cNvSpPr>
            <a:spLocks noGrp="1"/>
          </p:cNvSpPr>
          <p:nvPr>
            <p:ph type="pic" idx="2"/>
          </p:nvPr>
        </p:nvSpPr>
        <p:spPr>
          <a:xfrm>
            <a:off x="5183188" y="987437"/>
            <a:ext cx="6172200" cy="4873625"/>
          </a:xfrm>
          <a:prstGeom prst="rect">
            <a:avLst/>
          </a:prstGeom>
          <a:noFill/>
          <a:ln>
            <a:noFill/>
          </a:ln>
        </p:spPr>
      </p:sp>
      <p:sp>
        <p:nvSpPr>
          <p:cNvPr id="52" name="Google Shape;52;p45"/>
          <p:cNvSpPr txBox="1">
            <a:spLocks noGrp="1"/>
          </p:cNvSpPr>
          <p:nvPr>
            <p:ph type="body" idx="1"/>
          </p:nvPr>
        </p:nvSpPr>
        <p:spPr>
          <a:xfrm>
            <a:off x="839788" y="2057403"/>
            <a:ext cx="3932237" cy="3811588"/>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5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100"/>
            </a:lvl4pPr>
            <a:lvl5pPr marL="2286000" lvl="4" indent="-228600" algn="l">
              <a:lnSpc>
                <a:spcPct val="90000"/>
              </a:lnSpc>
              <a:spcBef>
                <a:spcPts val="500"/>
              </a:spcBef>
              <a:spcAft>
                <a:spcPts val="0"/>
              </a:spcAft>
              <a:buClr>
                <a:schemeClr val="dk1"/>
              </a:buClr>
              <a:buSzPts val="1000"/>
              <a:buNone/>
              <a:defRPr sz="1100"/>
            </a:lvl5pPr>
            <a:lvl6pPr marL="2743200" lvl="5" indent="-228600" algn="l">
              <a:lnSpc>
                <a:spcPct val="90000"/>
              </a:lnSpc>
              <a:spcBef>
                <a:spcPts val="500"/>
              </a:spcBef>
              <a:spcAft>
                <a:spcPts val="0"/>
              </a:spcAft>
              <a:buClr>
                <a:schemeClr val="dk1"/>
              </a:buClr>
              <a:buSzPts val="1000"/>
              <a:buNone/>
              <a:defRPr sz="1100"/>
            </a:lvl6pPr>
            <a:lvl7pPr marL="3200400" lvl="6" indent="-228600" algn="l">
              <a:lnSpc>
                <a:spcPct val="90000"/>
              </a:lnSpc>
              <a:spcBef>
                <a:spcPts val="500"/>
              </a:spcBef>
              <a:spcAft>
                <a:spcPts val="0"/>
              </a:spcAft>
              <a:buClr>
                <a:schemeClr val="dk1"/>
              </a:buClr>
              <a:buSzPts val="1000"/>
              <a:buNone/>
              <a:defRPr sz="1100"/>
            </a:lvl7pPr>
            <a:lvl8pPr marL="3657600" lvl="7" indent="-228600" algn="l">
              <a:lnSpc>
                <a:spcPct val="90000"/>
              </a:lnSpc>
              <a:spcBef>
                <a:spcPts val="500"/>
              </a:spcBef>
              <a:spcAft>
                <a:spcPts val="0"/>
              </a:spcAft>
              <a:buClr>
                <a:schemeClr val="dk1"/>
              </a:buClr>
              <a:buSzPts val="1000"/>
              <a:buNone/>
              <a:defRPr sz="1100"/>
            </a:lvl8pPr>
            <a:lvl9pPr marL="4114800" lvl="8" indent="-228600" algn="l">
              <a:lnSpc>
                <a:spcPct val="90000"/>
              </a:lnSpc>
              <a:spcBef>
                <a:spcPts val="500"/>
              </a:spcBef>
              <a:spcAft>
                <a:spcPts val="0"/>
              </a:spcAft>
              <a:buClr>
                <a:schemeClr val="dk1"/>
              </a:buClr>
              <a:buSzPts val="1000"/>
              <a:buNone/>
              <a:defRPr sz="1100"/>
            </a:lvl9pPr>
          </a:lstStyle>
          <a:p>
            <a:endParaRPr/>
          </a:p>
        </p:txBody>
      </p:sp>
      <p:sp>
        <p:nvSpPr>
          <p:cNvPr id="53" name="Google Shape;53;p45"/>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54" name="Google Shape;54;p45"/>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55" name="Google Shape;55;p45"/>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56"/>
        <p:cNvGrpSpPr/>
        <p:nvPr/>
      </p:nvGrpSpPr>
      <p:grpSpPr>
        <a:xfrm>
          <a:off x="0" y="0"/>
          <a:ext cx="0" cy="0"/>
          <a:chOff x="0" y="0"/>
          <a:chExt cx="0" cy="0"/>
        </a:xfrm>
      </p:grpSpPr>
      <p:sp>
        <p:nvSpPr>
          <p:cNvPr id="57" name="Google Shape;57;p46"/>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46"/>
          <p:cNvSpPr txBox="1">
            <a:spLocks noGrp="1"/>
          </p:cNvSpPr>
          <p:nvPr>
            <p:ph type="body" idx="1"/>
          </p:nvPr>
        </p:nvSpPr>
        <p:spPr>
          <a:xfrm rot="5400000">
            <a:off x="3920333" y="-1256507"/>
            <a:ext cx="4351339" cy="10515600"/>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46"/>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60" name="Google Shape;60;p46"/>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61" name="Google Shape;61;p46"/>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62"/>
        <p:cNvGrpSpPr/>
        <p:nvPr/>
      </p:nvGrpSpPr>
      <p:grpSpPr>
        <a:xfrm>
          <a:off x="0" y="0"/>
          <a:ext cx="0" cy="0"/>
          <a:chOff x="0" y="0"/>
          <a:chExt cx="0" cy="0"/>
        </a:xfrm>
      </p:grpSpPr>
      <p:sp>
        <p:nvSpPr>
          <p:cNvPr id="63" name="Google Shape;63;p47"/>
          <p:cNvSpPr txBox="1">
            <a:spLocks noGrp="1"/>
          </p:cNvSpPr>
          <p:nvPr>
            <p:ph type="title"/>
          </p:nvPr>
        </p:nvSpPr>
        <p:spPr>
          <a:xfrm rot="5400000">
            <a:off x="7133442" y="1956595"/>
            <a:ext cx="5811839" cy="2628900"/>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47"/>
          <p:cNvSpPr txBox="1">
            <a:spLocks noGrp="1"/>
          </p:cNvSpPr>
          <p:nvPr>
            <p:ph type="body" idx="1"/>
          </p:nvPr>
        </p:nvSpPr>
        <p:spPr>
          <a:xfrm rot="5400000">
            <a:off x="1799442" y="-596106"/>
            <a:ext cx="5811839" cy="7734300"/>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47"/>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66" name="Google Shape;66;p47"/>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67" name="Google Shape;67;p47"/>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5"/>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35"/>
          <p:cNvSpPr txBox="1">
            <a:spLocks noGrp="1"/>
          </p:cNvSpPr>
          <p:nvPr>
            <p:ph type="body" idx="1"/>
          </p:nvPr>
        </p:nvSpPr>
        <p:spPr>
          <a:xfrm>
            <a:off x="838200" y="1825625"/>
            <a:ext cx="10515600" cy="4351339"/>
          </a:xfrm>
          <a:prstGeom prst="rect">
            <a:avLst/>
          </a:prstGeom>
          <a:noFill/>
          <a:ln>
            <a:noFill/>
          </a:ln>
        </p:spPr>
        <p:txBody>
          <a:bodyPr spcFirstLastPara="1" wrap="square" lIns="91400" tIns="45675" rIns="91400" bIns="45675"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35"/>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dirty="0"/>
          </a:p>
        </p:txBody>
      </p:sp>
      <p:sp>
        <p:nvSpPr>
          <p:cNvPr id="13" name="Google Shape;13;p35"/>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dirty="0"/>
          </a:p>
        </p:txBody>
      </p:sp>
      <p:sp>
        <p:nvSpPr>
          <p:cNvPr id="14" name="Google Shape;14;p35"/>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500" dirty="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5.jpeg"/><Relationship Id="rId1" Type="http://schemas.openxmlformats.org/officeDocument/2006/relationships/slideLayout" Target="../slideLayouts/slideLayout3.xml"/><Relationship Id="rId4" Type="http://schemas.openxmlformats.org/officeDocument/2006/relationships/image" Target="../media/image6.jpeg"/></Relationships>
</file>

<file path=ppt/slides/_rels/slide4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54.png"/></Relationships>
</file>

<file path=ppt/slides/_rels/slide5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55.png"/></Relationships>
</file>

<file path=ppt/slides/_rels/slide5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56.pn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2.jp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6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57.png"/></Relationships>
</file>

<file path=ppt/slides/_rels/slide6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58.png"/></Relationships>
</file>

<file path=ppt/slides/_rels/slide6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59.png"/></Relationships>
</file>

<file path=ppt/slides/_rels/slide6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image" Target="../media/image60.jp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p>
            <a:pPr marL="0" lvl="0" indent="0" algn="l" rtl="0">
              <a:lnSpc>
                <a:spcPct val="90000"/>
              </a:lnSpc>
              <a:spcBef>
                <a:spcPts val="0"/>
              </a:spcBef>
              <a:spcAft>
                <a:spcPts val="0"/>
              </a:spcAft>
              <a:buClr>
                <a:schemeClr val="dk1"/>
              </a:buClr>
              <a:buSzPts val="1800"/>
              <a:buNone/>
            </a:pPr>
            <a:r>
              <a:rPr lang="en-US" b="1" dirty="0">
                <a:solidFill>
                  <a:schemeClr val="tx1"/>
                </a:solidFill>
              </a:rPr>
              <a:t>Optimization of Solar Power Generation</a:t>
            </a:r>
            <a:endParaRPr b="1" dirty="0">
              <a:solidFill>
                <a:schemeClr val="tx1"/>
              </a:solidFill>
            </a:endParaRPr>
          </a:p>
        </p:txBody>
      </p:sp>
      <p:sp>
        <p:nvSpPr>
          <p:cNvPr id="74" name="Google Shape;74;p1"/>
          <p:cNvSpPr txBox="1"/>
          <p:nvPr/>
        </p:nvSpPr>
        <p:spPr>
          <a:xfrm>
            <a:off x="242944" y="860611"/>
            <a:ext cx="3537600" cy="492400"/>
          </a:xfrm>
          <a:prstGeom prst="rect">
            <a:avLst/>
          </a:prstGeom>
          <a:noFill/>
          <a:ln>
            <a:noFill/>
          </a:ln>
        </p:spPr>
        <p:txBody>
          <a:bodyPr spcFirstLastPara="1" wrap="square" lIns="121875" tIns="60925" rIns="121875" bIns="60925" anchor="t" anchorCtr="0">
            <a:sp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rgbClr val="000000"/>
              </a:solidFill>
              <a:latin typeface="Times New Roman"/>
              <a:ea typeface="Times New Roman"/>
              <a:cs typeface="Times New Roman"/>
              <a:sym typeface="Times New Roman"/>
            </a:endParaRPr>
          </a:p>
        </p:txBody>
      </p:sp>
      <p:pic>
        <p:nvPicPr>
          <p:cNvPr id="75" name="Google Shape;75;p1"/>
          <p:cNvPicPr preferRelativeResize="0"/>
          <p:nvPr/>
        </p:nvPicPr>
        <p:blipFill rotWithShape="1">
          <a:blip r:embed="rId3">
            <a:alphaModFix/>
          </a:blip>
          <a:srcRect/>
          <a:stretch/>
        </p:blipFill>
        <p:spPr>
          <a:xfrm>
            <a:off x="14086508" y="11637873"/>
            <a:ext cx="158226" cy="163709"/>
          </a:xfrm>
          <a:prstGeom prst="rect">
            <a:avLst/>
          </a:prstGeom>
          <a:noFill/>
          <a:ln>
            <a:noFill/>
          </a:ln>
        </p:spPr>
      </p:pic>
      <p:pic>
        <p:nvPicPr>
          <p:cNvPr id="76" name="Google Shape;76;p1" descr="360DigiTMG Reviews - 52 Reviews of 360digitmg.com | Sitejabber"/>
          <p:cNvPicPr preferRelativeResize="0"/>
          <p:nvPr/>
        </p:nvPicPr>
        <p:blipFill rotWithShape="1">
          <a:blip r:embed="rId4">
            <a:alphaModFix/>
          </a:blip>
          <a:srcRect/>
          <a:stretch/>
        </p:blipFill>
        <p:spPr>
          <a:xfrm>
            <a:off x="9751545" y="6046934"/>
            <a:ext cx="2277039" cy="808338"/>
          </a:xfrm>
          <a:prstGeom prst="rect">
            <a:avLst/>
          </a:prstGeom>
          <a:noFill/>
          <a:ln>
            <a:noFill/>
          </a:ln>
        </p:spPr>
      </p:pic>
      <p:pic>
        <p:nvPicPr>
          <p:cNvPr id="1028" name="Picture 4" descr="The Positive Impacts of Solar Energy on People and Country - Pioneer Solar  &amp; Renewables">
            <a:extLst>
              <a:ext uri="{FF2B5EF4-FFF2-40B4-BE49-F238E27FC236}">
                <a16:creationId xmlns:a16="http://schemas.microsoft.com/office/drawing/2014/main" id="{70F8CDC0-A712-4E90-AFEE-F5CFB0AB9AF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81845" y="1554721"/>
            <a:ext cx="8021809" cy="44922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06;p15">
            <a:extLst>
              <a:ext uri="{FF2B5EF4-FFF2-40B4-BE49-F238E27FC236}">
                <a16:creationId xmlns:a16="http://schemas.microsoft.com/office/drawing/2014/main" id="{2CEB7428-D166-4988-82B6-7C3E3AAB248D}"/>
              </a:ext>
            </a:extLst>
          </p:cNvPr>
          <p:cNvSpPr txBox="1">
            <a:spLocks noGrp="1"/>
          </p:cNvSpPr>
          <p:nvPr>
            <p:ph type="title"/>
          </p:nvPr>
        </p:nvSpPr>
        <p:spPr>
          <a:xfrm>
            <a:off x="253218" y="149655"/>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Data Dictionary </a:t>
            </a:r>
            <a:endParaRPr sz="3200" b="1" dirty="0">
              <a:latin typeface="Times New Roman"/>
              <a:ea typeface="Times New Roman"/>
              <a:cs typeface="Times New Roman"/>
              <a:sym typeface="Times New Roman"/>
            </a:endParaRPr>
          </a:p>
        </p:txBody>
      </p:sp>
      <p:pic>
        <p:nvPicPr>
          <p:cNvPr id="5" name="Google Shape;107;p15" descr="360DigiTMG Reviews - 52 Reviews of 360digitmg.com | Sitejabber">
            <a:extLst>
              <a:ext uri="{FF2B5EF4-FFF2-40B4-BE49-F238E27FC236}">
                <a16:creationId xmlns:a16="http://schemas.microsoft.com/office/drawing/2014/main" id="{728D0E9C-FB58-46C6-A737-0C029CDD5DBA}"/>
              </a:ext>
            </a:extLst>
          </p:cNvPr>
          <p:cNvPicPr preferRelativeResize="0"/>
          <p:nvPr/>
        </p:nvPicPr>
        <p:blipFill rotWithShape="1">
          <a:blip r:embed="rId2">
            <a:alphaModFix/>
          </a:blip>
          <a:srcRect/>
          <a:stretch/>
        </p:blipFill>
        <p:spPr>
          <a:xfrm>
            <a:off x="9692919" y="5896947"/>
            <a:ext cx="2277039" cy="808338"/>
          </a:xfrm>
          <a:prstGeom prst="rect">
            <a:avLst/>
          </a:prstGeom>
          <a:noFill/>
          <a:ln>
            <a:noFill/>
          </a:ln>
        </p:spPr>
      </p:pic>
      <p:graphicFrame>
        <p:nvGraphicFramePr>
          <p:cNvPr id="6" name="Table 2">
            <a:extLst>
              <a:ext uri="{FF2B5EF4-FFF2-40B4-BE49-F238E27FC236}">
                <a16:creationId xmlns:a16="http://schemas.microsoft.com/office/drawing/2014/main" id="{715E0431-36D1-41F7-89E0-7AF88F835C98}"/>
              </a:ext>
            </a:extLst>
          </p:cNvPr>
          <p:cNvGraphicFramePr>
            <a:graphicFrameLocks noGrp="1"/>
          </p:cNvGraphicFramePr>
          <p:nvPr>
            <p:extLst>
              <p:ext uri="{D42A27DB-BD31-4B8C-83A1-F6EECF244321}">
                <p14:modId xmlns:p14="http://schemas.microsoft.com/office/powerpoint/2010/main" val="4023153832"/>
              </p:ext>
            </p:extLst>
          </p:nvPr>
        </p:nvGraphicFramePr>
        <p:xfrm>
          <a:off x="182880" y="925145"/>
          <a:ext cx="11787081" cy="5515122"/>
        </p:xfrm>
        <a:graphic>
          <a:graphicData uri="http://schemas.openxmlformats.org/drawingml/2006/table">
            <a:tbl>
              <a:tblPr firstRow="1" bandRow="1">
                <a:tableStyleId>{073A0DAA-6AF3-43AB-8588-CEC1D06C72B9}</a:tableStyleId>
              </a:tblPr>
              <a:tblGrid>
                <a:gridCol w="815926">
                  <a:extLst>
                    <a:ext uri="{9D8B030D-6E8A-4147-A177-3AD203B41FA5}">
                      <a16:colId xmlns:a16="http://schemas.microsoft.com/office/drawing/2014/main" val="1770791677"/>
                    </a:ext>
                  </a:extLst>
                </a:gridCol>
                <a:gridCol w="2082019">
                  <a:extLst>
                    <a:ext uri="{9D8B030D-6E8A-4147-A177-3AD203B41FA5}">
                      <a16:colId xmlns:a16="http://schemas.microsoft.com/office/drawing/2014/main" val="1663771003"/>
                    </a:ext>
                  </a:extLst>
                </a:gridCol>
                <a:gridCol w="4417255">
                  <a:extLst>
                    <a:ext uri="{9D8B030D-6E8A-4147-A177-3AD203B41FA5}">
                      <a16:colId xmlns:a16="http://schemas.microsoft.com/office/drawing/2014/main" val="1877575735"/>
                    </a:ext>
                  </a:extLst>
                </a:gridCol>
                <a:gridCol w="1026942">
                  <a:extLst>
                    <a:ext uri="{9D8B030D-6E8A-4147-A177-3AD203B41FA5}">
                      <a16:colId xmlns:a16="http://schemas.microsoft.com/office/drawing/2014/main" val="2320580925"/>
                    </a:ext>
                  </a:extLst>
                </a:gridCol>
                <a:gridCol w="928467">
                  <a:extLst>
                    <a:ext uri="{9D8B030D-6E8A-4147-A177-3AD203B41FA5}">
                      <a16:colId xmlns:a16="http://schemas.microsoft.com/office/drawing/2014/main" val="3636967542"/>
                    </a:ext>
                  </a:extLst>
                </a:gridCol>
                <a:gridCol w="1187076">
                  <a:extLst>
                    <a:ext uri="{9D8B030D-6E8A-4147-A177-3AD203B41FA5}">
                      <a16:colId xmlns:a16="http://schemas.microsoft.com/office/drawing/2014/main" val="1667287465"/>
                    </a:ext>
                  </a:extLst>
                </a:gridCol>
                <a:gridCol w="1329396">
                  <a:extLst>
                    <a:ext uri="{9D8B030D-6E8A-4147-A177-3AD203B41FA5}">
                      <a16:colId xmlns:a16="http://schemas.microsoft.com/office/drawing/2014/main" val="3874357883"/>
                    </a:ext>
                  </a:extLst>
                </a:gridCol>
              </a:tblGrid>
              <a:tr h="715646">
                <a:tc>
                  <a:txBody>
                    <a:bodyPr/>
                    <a:lstStyle/>
                    <a:p>
                      <a:pPr algn="ctr">
                        <a:buNone/>
                      </a:pPr>
                      <a:r>
                        <a:rPr lang="en-US" sz="1600" b="1" dirty="0">
                          <a:solidFill>
                            <a:schemeClr val="tx1"/>
                          </a:solidFill>
                          <a:latin typeface="+mj-lt"/>
                          <a:cs typeface="+mj-lt"/>
                        </a:rPr>
                        <a:t>Sn. No</a:t>
                      </a:r>
                    </a:p>
                  </a:txBody>
                  <a:tcPr anchor="ctr">
                    <a:solidFill>
                      <a:schemeClr val="bg1">
                        <a:lumMod val="85000"/>
                      </a:schemeClr>
                    </a:solidFill>
                  </a:tcPr>
                </a:tc>
                <a:tc>
                  <a:txBody>
                    <a:bodyPr/>
                    <a:lstStyle/>
                    <a:p>
                      <a:pPr marL="0" indent="0" algn="ctr">
                        <a:buNone/>
                      </a:pPr>
                      <a:r>
                        <a:rPr lang="en-US" sz="1600" b="1" dirty="0">
                          <a:solidFill>
                            <a:schemeClr val="tx1"/>
                          </a:solidFill>
                          <a:latin typeface="+mj-lt"/>
                          <a:cs typeface="+mj-lt"/>
                        </a:rPr>
                        <a:t>Variable name</a:t>
                      </a:r>
                    </a:p>
                  </a:txBody>
                  <a:tcPr marL="12700" marR="12700" marT="12700" anchor="ctr">
                    <a:solidFill>
                      <a:schemeClr val="bg1">
                        <a:lumMod val="85000"/>
                      </a:schemeClr>
                    </a:solidFill>
                  </a:tcPr>
                </a:tc>
                <a:tc>
                  <a:txBody>
                    <a:bodyPr/>
                    <a:lstStyle/>
                    <a:p>
                      <a:pPr marL="0" indent="0" algn="ctr">
                        <a:buNone/>
                      </a:pPr>
                      <a:r>
                        <a:rPr lang="en-US" sz="1600" b="1" dirty="0">
                          <a:solidFill>
                            <a:schemeClr val="tx1"/>
                          </a:solidFill>
                          <a:latin typeface="+mj-lt"/>
                          <a:cs typeface="+mj-lt"/>
                        </a:rPr>
                        <a:t>Variable Description</a:t>
                      </a:r>
                    </a:p>
                  </a:txBody>
                  <a:tcPr marL="12700" marR="12700" marT="12700" anchor="ctr">
                    <a:solidFill>
                      <a:schemeClr val="bg1">
                        <a:lumMod val="85000"/>
                      </a:schemeClr>
                    </a:solidFill>
                  </a:tcPr>
                </a:tc>
                <a:tc>
                  <a:txBody>
                    <a:bodyPr/>
                    <a:lstStyle/>
                    <a:p>
                      <a:pPr marL="0" indent="0" algn="ctr">
                        <a:buNone/>
                      </a:pPr>
                      <a:r>
                        <a:rPr lang="en-US" sz="1600" b="1" dirty="0">
                          <a:solidFill>
                            <a:schemeClr val="tx1"/>
                          </a:solidFill>
                          <a:latin typeface="+mj-lt"/>
                          <a:cs typeface="+mj-lt"/>
                        </a:rPr>
                        <a:t>Data Type</a:t>
                      </a:r>
                    </a:p>
                  </a:txBody>
                  <a:tcPr marL="12700" marR="12700" marT="12700" anchor="ctr">
                    <a:solidFill>
                      <a:schemeClr val="bg1">
                        <a:lumMod val="85000"/>
                      </a:schemeClr>
                    </a:solidFill>
                  </a:tcPr>
                </a:tc>
                <a:tc>
                  <a:txBody>
                    <a:bodyPr/>
                    <a:lstStyle/>
                    <a:p>
                      <a:pPr marL="0" indent="0" algn="ctr">
                        <a:buNone/>
                      </a:pPr>
                      <a:r>
                        <a:rPr lang="en-US" sz="1600" b="1" dirty="0">
                          <a:solidFill>
                            <a:schemeClr val="tx1"/>
                          </a:solidFill>
                          <a:latin typeface="+mj-lt"/>
                          <a:cs typeface="+mj-lt"/>
                        </a:rPr>
                        <a:t>Unit</a:t>
                      </a:r>
                    </a:p>
                  </a:txBody>
                  <a:tcPr marL="12700" marR="12700" marT="12700" anchor="ctr">
                    <a:solidFill>
                      <a:schemeClr val="bg1">
                        <a:lumMod val="85000"/>
                      </a:schemeClr>
                    </a:solidFill>
                  </a:tcPr>
                </a:tc>
                <a:tc>
                  <a:txBody>
                    <a:bodyPr/>
                    <a:lstStyle/>
                    <a:p>
                      <a:pPr marL="0" marR="0" indent="0" algn="ctr" rtl="0" fontAlgn="ctr">
                        <a:lnSpc>
                          <a:spcPct val="100000"/>
                        </a:lnSpc>
                        <a:spcBef>
                          <a:spcPts val="0"/>
                        </a:spcBef>
                        <a:spcAft>
                          <a:spcPts val="0"/>
                        </a:spcAft>
                        <a:buClr>
                          <a:srgbClr val="000000"/>
                        </a:buClr>
                        <a:buFont typeface="Arial"/>
                        <a:buNone/>
                      </a:pPr>
                      <a:r>
                        <a:rPr lang="en-IN" sz="1600" b="1" i="0" u="none" strike="noStrike" cap="none" dirty="0">
                          <a:solidFill>
                            <a:schemeClr val="tx1"/>
                          </a:solidFill>
                          <a:latin typeface="+mj-lt"/>
                          <a:ea typeface="+mn-ea"/>
                          <a:cs typeface="+mj-lt"/>
                          <a:sym typeface="Arial"/>
                        </a:rPr>
                        <a:t>Relevance</a:t>
                      </a:r>
                    </a:p>
                  </a:txBody>
                  <a:tcPr marL="9525" marR="9525" marT="9525" marB="0" anchor="ctr">
                    <a:solidFill>
                      <a:schemeClr val="bg1">
                        <a:lumMod val="85000"/>
                      </a:schemeClr>
                    </a:solidFill>
                  </a:tcPr>
                </a:tc>
                <a:tc>
                  <a:txBody>
                    <a:bodyPr/>
                    <a:lstStyle/>
                    <a:p>
                      <a:pPr marL="0" marR="0" indent="0" algn="ctr" rtl="0" fontAlgn="ctr">
                        <a:lnSpc>
                          <a:spcPct val="100000"/>
                        </a:lnSpc>
                        <a:spcBef>
                          <a:spcPts val="0"/>
                        </a:spcBef>
                        <a:spcAft>
                          <a:spcPts val="0"/>
                        </a:spcAft>
                        <a:buClr>
                          <a:srgbClr val="000000"/>
                        </a:buClr>
                        <a:buFont typeface="Arial"/>
                        <a:buNone/>
                      </a:pPr>
                      <a:r>
                        <a:rPr lang="en-IN" sz="1600" b="1" i="0" u="none" strike="noStrike" cap="none" dirty="0">
                          <a:solidFill>
                            <a:schemeClr val="tx1"/>
                          </a:solidFill>
                          <a:latin typeface="+mj-lt"/>
                          <a:ea typeface="+mn-ea"/>
                          <a:cs typeface="+mj-lt"/>
                          <a:sym typeface="Arial"/>
                        </a:rPr>
                        <a:t>Data Measurement Scale</a:t>
                      </a:r>
                    </a:p>
                  </a:txBody>
                  <a:tcPr marL="9525" marR="9525" marT="9525" marB="0" anchor="ctr">
                    <a:solidFill>
                      <a:schemeClr val="bg1">
                        <a:lumMod val="85000"/>
                      </a:schemeClr>
                    </a:solidFill>
                  </a:tcPr>
                </a:tc>
                <a:extLst>
                  <a:ext uri="{0D108BD9-81ED-4DB2-BD59-A6C34878D82A}">
                    <a16:rowId xmlns:a16="http://schemas.microsoft.com/office/drawing/2014/main" val="57439668"/>
                  </a:ext>
                </a:extLst>
              </a:tr>
              <a:tr h="682011">
                <a:tc>
                  <a:txBody>
                    <a:bodyPr/>
                    <a:lstStyle/>
                    <a:p>
                      <a:pPr fontAlgn="base"/>
                      <a:r>
                        <a:rPr lang="en-US" dirty="0">
                          <a:effectLst/>
                        </a:rPr>
                        <a:t>10</a:t>
                      </a:r>
                    </a:p>
                  </a:txBody>
                  <a:tcPr anchor="ctr"/>
                </a:tc>
                <a:tc>
                  <a:txBody>
                    <a:bodyPr/>
                    <a:lstStyle/>
                    <a:p>
                      <a:pPr algn="l" fontAlgn="ctr"/>
                      <a:r>
                        <a:rPr lang="en-IN" sz="1100" b="0" i="0" u="none" strike="noStrike" dirty="0">
                          <a:solidFill>
                            <a:srgbClr val="000000"/>
                          </a:solidFill>
                          <a:effectLst/>
                          <a:latin typeface="Calibri" panose="020F0502020204030204" pitchFamily="34" charset="0"/>
                        </a:rPr>
                        <a:t>TDIG, MWh</a:t>
                      </a:r>
                    </a:p>
                  </a:txBody>
                  <a:tcPr marL="9525" marR="9525" marT="9525" marB="0" anchor="ctr"/>
                </a:tc>
                <a:tc>
                  <a:txBody>
                    <a:bodyPr/>
                    <a:lstStyle/>
                    <a:p>
                      <a:pPr algn="l" fontAlgn="ctr"/>
                      <a:r>
                        <a:rPr lang="en-US" sz="1100" b="0" i="0" u="none" strike="noStrike" dirty="0">
                          <a:solidFill>
                            <a:srgbClr val="000000"/>
                          </a:solidFill>
                          <a:effectLst/>
                          <a:latin typeface="Calibri" panose="020F0502020204030204" pitchFamily="34" charset="0"/>
                        </a:rPr>
                        <a:t>Total Daily Integrated Generation, which is the total energy generated by the plant over the course of a day, measured in megawatt-hours (MWh).</a:t>
                      </a: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Numeric</a:t>
                      </a: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MWh</a:t>
                      </a: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Relevant</a:t>
                      </a: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Ratio</a:t>
                      </a:r>
                    </a:p>
                  </a:txBody>
                  <a:tcPr marL="9525" marR="9525" marT="9525" marB="0" anchor="ctr"/>
                </a:tc>
                <a:extLst>
                  <a:ext uri="{0D108BD9-81ED-4DB2-BD59-A6C34878D82A}">
                    <a16:rowId xmlns:a16="http://schemas.microsoft.com/office/drawing/2014/main" val="461813979"/>
                  </a:ext>
                </a:extLst>
              </a:tr>
              <a:tr h="682011">
                <a:tc>
                  <a:txBody>
                    <a:bodyPr/>
                    <a:lstStyle/>
                    <a:p>
                      <a:pPr fontAlgn="base"/>
                      <a:r>
                        <a:rPr lang="en-US" dirty="0">
                          <a:effectLst/>
                        </a:rPr>
                        <a:t>11</a:t>
                      </a:r>
                    </a:p>
                  </a:txBody>
                  <a:tcPr anchor="ctr"/>
                </a:tc>
                <a:tc>
                  <a:txBody>
                    <a:bodyPr/>
                    <a:lstStyle/>
                    <a:p>
                      <a:pPr algn="l" fontAlgn="ctr"/>
                      <a:r>
                        <a:rPr lang="en-US" sz="1100" b="0" i="0" u="none" strike="noStrike" dirty="0">
                          <a:solidFill>
                            <a:srgbClr val="000000"/>
                          </a:solidFill>
                          <a:effectLst/>
                          <a:latin typeface="Calibri" panose="020F0502020204030204" pitchFamily="34" charset="0"/>
                        </a:rPr>
                        <a:t>PSS Main Meter (Cumulative Plant end meter reading)(Export),MWH</a:t>
                      </a:r>
                    </a:p>
                  </a:txBody>
                  <a:tcPr marL="9525" marR="9525" marT="9525" marB="0" anchor="ctr"/>
                </a:tc>
                <a:tc>
                  <a:txBody>
                    <a:bodyPr/>
                    <a:lstStyle/>
                    <a:p>
                      <a:pPr algn="l" fontAlgn="ctr"/>
                      <a:r>
                        <a:rPr lang="en-US" sz="1100" b="0" i="0" u="none" strike="noStrike" dirty="0">
                          <a:solidFill>
                            <a:srgbClr val="000000"/>
                          </a:solidFill>
                          <a:effectLst/>
                          <a:latin typeface="Calibri" panose="020F0502020204030204" pitchFamily="34" charset="0"/>
                        </a:rPr>
                        <a:t>Cumulative energy reading from the main meter at the plant end for energy exported to the grid, measured in megawatt-hours (MWh).</a:t>
                      </a: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Numeric</a:t>
                      </a: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MWh</a:t>
                      </a: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Relevant</a:t>
                      </a: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Ratio</a:t>
                      </a:r>
                    </a:p>
                  </a:txBody>
                  <a:tcPr marL="9525" marR="9525" marT="9525" marB="0" anchor="ctr"/>
                </a:tc>
                <a:extLst>
                  <a:ext uri="{0D108BD9-81ED-4DB2-BD59-A6C34878D82A}">
                    <a16:rowId xmlns:a16="http://schemas.microsoft.com/office/drawing/2014/main" val="1663821440"/>
                  </a:ext>
                </a:extLst>
              </a:tr>
              <a:tr h="682011">
                <a:tc>
                  <a:txBody>
                    <a:bodyPr/>
                    <a:lstStyle/>
                    <a:p>
                      <a:pPr fontAlgn="base"/>
                      <a:r>
                        <a:rPr lang="en-US" dirty="0">
                          <a:effectLst/>
                        </a:rPr>
                        <a:t>12</a:t>
                      </a:r>
                      <a:endParaRPr lang="en-IN" dirty="0">
                        <a:effectLst/>
                      </a:endParaRPr>
                    </a:p>
                  </a:txBody>
                  <a:tcPr anchor="ctr"/>
                </a:tc>
                <a:tc>
                  <a:txBody>
                    <a:bodyPr/>
                    <a:lstStyle/>
                    <a:p>
                      <a:pPr algn="l" fontAlgn="ctr"/>
                      <a:r>
                        <a:rPr lang="en-US" sz="1100" b="0" i="0" u="none" strike="noStrike" dirty="0">
                          <a:solidFill>
                            <a:srgbClr val="000000"/>
                          </a:solidFill>
                          <a:effectLst/>
                          <a:latin typeface="Calibri" panose="020F0502020204030204" pitchFamily="34" charset="0"/>
                        </a:rPr>
                        <a:t>PSS Main Meter (Cumulative Plant end meter reading)(Import), MWh</a:t>
                      </a:r>
                    </a:p>
                  </a:txBody>
                  <a:tcPr marL="9525" marR="9525" marT="9525" marB="0" anchor="ctr"/>
                </a:tc>
                <a:tc>
                  <a:txBody>
                    <a:bodyPr/>
                    <a:lstStyle/>
                    <a:p>
                      <a:pPr algn="l" fontAlgn="ctr"/>
                      <a:r>
                        <a:rPr lang="en-US" sz="1100" b="0" i="0" u="none" strike="noStrike" dirty="0">
                          <a:solidFill>
                            <a:srgbClr val="000000"/>
                          </a:solidFill>
                          <a:effectLst/>
                          <a:latin typeface="Calibri" panose="020F0502020204030204" pitchFamily="34" charset="0"/>
                        </a:rPr>
                        <a:t>Cumulative energy reading from the main meter at the plant end for energy imported from the grid, measured in megawatt-hours (MWh).</a:t>
                      </a: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Numeric</a:t>
                      </a: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MWh</a:t>
                      </a: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Relevant</a:t>
                      </a: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Ratio</a:t>
                      </a:r>
                    </a:p>
                  </a:txBody>
                  <a:tcPr marL="9525" marR="9525" marT="9525" marB="0" anchor="ctr"/>
                </a:tc>
                <a:extLst>
                  <a:ext uri="{0D108BD9-81ED-4DB2-BD59-A6C34878D82A}">
                    <a16:rowId xmlns:a16="http://schemas.microsoft.com/office/drawing/2014/main" val="3900218196"/>
                  </a:ext>
                </a:extLst>
              </a:tr>
              <a:tr h="682011">
                <a:tc>
                  <a:txBody>
                    <a:bodyPr/>
                    <a:lstStyle/>
                    <a:p>
                      <a:pPr fontAlgn="base"/>
                      <a:r>
                        <a:rPr lang="en-US" dirty="0">
                          <a:effectLst/>
                        </a:rPr>
                        <a:t>13</a:t>
                      </a:r>
                      <a:endParaRPr lang="en-IN" dirty="0">
                        <a:effectLst/>
                      </a:endParaRPr>
                    </a:p>
                  </a:txBody>
                  <a:tcPr anchor="ctr"/>
                </a:tc>
                <a:tc>
                  <a:txBody>
                    <a:bodyPr/>
                    <a:lstStyle/>
                    <a:p>
                      <a:pPr algn="l" fontAlgn="ctr"/>
                      <a:r>
                        <a:rPr lang="en-US" sz="1100" b="0" i="0" u="none" strike="noStrike" dirty="0">
                          <a:solidFill>
                            <a:srgbClr val="000000"/>
                          </a:solidFill>
                          <a:effectLst/>
                          <a:latin typeface="Calibri" panose="020F0502020204030204" pitchFamily="34" charset="0"/>
                        </a:rPr>
                        <a:t>PSS Check Meter (Cumulative Plant end meter reading)(Export)MWh</a:t>
                      </a:r>
                    </a:p>
                  </a:txBody>
                  <a:tcPr marL="9525" marR="9525" marT="9525" marB="0" anchor="ctr"/>
                </a:tc>
                <a:tc>
                  <a:txBody>
                    <a:bodyPr/>
                    <a:lstStyle/>
                    <a:p>
                      <a:pPr algn="l" fontAlgn="ctr"/>
                      <a:r>
                        <a:rPr lang="en-US" sz="1100" b="0" i="0" u="none" strike="noStrike" dirty="0">
                          <a:solidFill>
                            <a:srgbClr val="000000"/>
                          </a:solidFill>
                          <a:effectLst/>
                          <a:latin typeface="Calibri" panose="020F0502020204030204" pitchFamily="34" charset="0"/>
                        </a:rPr>
                        <a:t>Cumulative energy reading from the check meter at the plant end for energy exported to the grid, measured in megawatt-hours (MWh).</a:t>
                      </a: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Numeric</a:t>
                      </a: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MWh</a:t>
                      </a: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Relevant</a:t>
                      </a: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Ratio</a:t>
                      </a:r>
                    </a:p>
                  </a:txBody>
                  <a:tcPr marL="9525" marR="9525" marT="9525" marB="0" anchor="ctr"/>
                </a:tc>
                <a:extLst>
                  <a:ext uri="{0D108BD9-81ED-4DB2-BD59-A6C34878D82A}">
                    <a16:rowId xmlns:a16="http://schemas.microsoft.com/office/drawing/2014/main" val="3986449076"/>
                  </a:ext>
                </a:extLst>
              </a:tr>
              <a:tr h="682011">
                <a:tc>
                  <a:txBody>
                    <a:bodyPr/>
                    <a:lstStyle/>
                    <a:p>
                      <a:pPr fontAlgn="base"/>
                      <a:r>
                        <a:rPr lang="en-US" dirty="0">
                          <a:effectLst/>
                        </a:rPr>
                        <a:t>14</a:t>
                      </a:r>
                      <a:endParaRPr lang="en-IN" dirty="0">
                        <a:effectLst/>
                      </a:endParaRPr>
                    </a:p>
                  </a:txBody>
                  <a:tcPr anchor="ctr"/>
                </a:tc>
                <a:tc>
                  <a:txBody>
                    <a:bodyPr/>
                    <a:lstStyle/>
                    <a:p>
                      <a:pPr algn="l" fontAlgn="ctr"/>
                      <a:r>
                        <a:rPr lang="en-US" sz="1100" b="0" i="0" u="none" strike="noStrike" dirty="0">
                          <a:solidFill>
                            <a:srgbClr val="000000"/>
                          </a:solidFill>
                          <a:effectLst/>
                          <a:latin typeface="Calibri" panose="020F0502020204030204" pitchFamily="34" charset="0"/>
                        </a:rPr>
                        <a:t>PSS Check Meter (Cumulative Plant end meter reading)(Import), MWh</a:t>
                      </a:r>
                    </a:p>
                  </a:txBody>
                  <a:tcPr marL="9525" marR="9525" marT="9525" marB="0" anchor="ctr"/>
                </a:tc>
                <a:tc>
                  <a:txBody>
                    <a:bodyPr/>
                    <a:lstStyle/>
                    <a:p>
                      <a:pPr algn="l" fontAlgn="ctr"/>
                      <a:r>
                        <a:rPr lang="en-US" sz="1100" b="0" i="0" u="none" strike="noStrike" dirty="0">
                          <a:solidFill>
                            <a:srgbClr val="000000"/>
                          </a:solidFill>
                          <a:effectLst/>
                          <a:latin typeface="Calibri" panose="020F0502020204030204" pitchFamily="34" charset="0"/>
                        </a:rPr>
                        <a:t>Cumulative energy reading from the check meter at the plant end for energy imported from the grid, measured in megawatt-hours (MWh).</a:t>
                      </a: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Numeric</a:t>
                      </a: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MWh</a:t>
                      </a: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Relevant</a:t>
                      </a: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Ratio</a:t>
                      </a:r>
                    </a:p>
                  </a:txBody>
                  <a:tcPr marL="9525" marR="9525" marT="9525" marB="0" anchor="ctr"/>
                </a:tc>
                <a:extLst>
                  <a:ext uri="{0D108BD9-81ED-4DB2-BD59-A6C34878D82A}">
                    <a16:rowId xmlns:a16="http://schemas.microsoft.com/office/drawing/2014/main" val="2663964063"/>
                  </a:ext>
                </a:extLst>
              </a:tr>
              <a:tr h="682011">
                <a:tc>
                  <a:txBody>
                    <a:bodyPr/>
                    <a:lstStyle/>
                    <a:p>
                      <a:pPr fontAlgn="base"/>
                      <a:r>
                        <a:rPr lang="en-US" dirty="0">
                          <a:effectLst/>
                        </a:rPr>
                        <a:t>15</a:t>
                      </a:r>
                      <a:endParaRPr lang="en-IN" dirty="0">
                        <a:effectLst/>
                      </a:endParaRPr>
                    </a:p>
                  </a:txBody>
                  <a:tcPr anchor="ctr"/>
                </a:tc>
                <a:tc>
                  <a:txBody>
                    <a:bodyPr/>
                    <a:lstStyle/>
                    <a:p>
                      <a:pPr algn="l" fontAlgn="ctr"/>
                      <a:r>
                        <a:rPr lang="en-US" sz="1100" b="0" i="0" u="none" strike="noStrike" dirty="0">
                          <a:solidFill>
                            <a:srgbClr val="000000"/>
                          </a:solidFill>
                          <a:effectLst/>
                          <a:latin typeface="Calibri" panose="020F0502020204030204" pitchFamily="34" charset="0"/>
                        </a:rPr>
                        <a:t>PSS Main Meter (Daily Generation Plant end meter )(Export), MWh</a:t>
                      </a:r>
                    </a:p>
                  </a:txBody>
                  <a:tcPr marL="9525" marR="9525" marT="9525" marB="0" anchor="ctr"/>
                </a:tc>
                <a:tc>
                  <a:txBody>
                    <a:bodyPr/>
                    <a:lstStyle/>
                    <a:p>
                      <a:pPr algn="l" fontAlgn="ctr"/>
                      <a:r>
                        <a:rPr lang="en-US" sz="1100" b="0" i="0" u="none" strike="noStrike" dirty="0">
                          <a:solidFill>
                            <a:srgbClr val="000000"/>
                          </a:solidFill>
                          <a:effectLst/>
                          <a:latin typeface="Calibri" panose="020F0502020204030204" pitchFamily="34" charset="0"/>
                        </a:rPr>
                        <a:t>Daily energy generation reading from the main meter at the plant end for energy exported to the grid, measured in megawatt-hours (MWh).</a:t>
                      </a: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Numeric</a:t>
                      </a: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MWh</a:t>
                      </a: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Relevant</a:t>
                      </a: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Ratio</a:t>
                      </a:r>
                    </a:p>
                  </a:txBody>
                  <a:tcPr marL="9525" marR="9525" marT="9525" marB="0" anchor="ctr"/>
                </a:tc>
                <a:extLst>
                  <a:ext uri="{0D108BD9-81ED-4DB2-BD59-A6C34878D82A}">
                    <a16:rowId xmlns:a16="http://schemas.microsoft.com/office/drawing/2014/main" val="4098876612"/>
                  </a:ext>
                </a:extLst>
              </a:tr>
              <a:tr h="682011">
                <a:tc>
                  <a:txBody>
                    <a:bodyPr/>
                    <a:lstStyle/>
                    <a:p>
                      <a:pPr fontAlgn="base"/>
                      <a:r>
                        <a:rPr lang="en-US" dirty="0">
                          <a:effectLst/>
                        </a:rPr>
                        <a:t>16</a:t>
                      </a:r>
                      <a:endParaRPr lang="en-IN" dirty="0">
                        <a:effectLst/>
                      </a:endParaRPr>
                    </a:p>
                  </a:txBody>
                  <a:tcPr anchor="ctr"/>
                </a:tc>
                <a:tc>
                  <a:txBody>
                    <a:bodyPr/>
                    <a:lstStyle/>
                    <a:p>
                      <a:pPr algn="l" fontAlgn="ctr"/>
                      <a:r>
                        <a:rPr lang="en-US" sz="1100" b="0" i="0" u="none" strike="noStrike" dirty="0">
                          <a:solidFill>
                            <a:srgbClr val="000000"/>
                          </a:solidFill>
                          <a:effectLst/>
                          <a:latin typeface="Calibri" panose="020F0502020204030204" pitchFamily="34" charset="0"/>
                        </a:rPr>
                        <a:t>PSS Main Meter (Daily Generation Plant end meter )(Import), MWh</a:t>
                      </a:r>
                    </a:p>
                  </a:txBody>
                  <a:tcPr marL="9525" marR="9525" marT="9525" marB="0" anchor="ctr"/>
                </a:tc>
                <a:tc>
                  <a:txBody>
                    <a:bodyPr/>
                    <a:lstStyle/>
                    <a:p>
                      <a:pPr algn="l" fontAlgn="ctr"/>
                      <a:r>
                        <a:rPr lang="en-US" sz="1100" b="0" i="0" u="none" strike="noStrike" dirty="0">
                          <a:solidFill>
                            <a:srgbClr val="000000"/>
                          </a:solidFill>
                          <a:effectLst/>
                          <a:latin typeface="Calibri" panose="020F0502020204030204" pitchFamily="34" charset="0"/>
                        </a:rPr>
                        <a:t>Daily energy generation reading from the main meter at the plant end for energy imported from the grid, measured in megawatt-hours (MWh).</a:t>
                      </a: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Numeric</a:t>
                      </a: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MWh</a:t>
                      </a: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Relevant</a:t>
                      </a: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Ratio</a:t>
                      </a:r>
                    </a:p>
                  </a:txBody>
                  <a:tcPr marL="9525" marR="9525" marT="9525" marB="0" anchor="ctr"/>
                </a:tc>
                <a:extLst>
                  <a:ext uri="{0D108BD9-81ED-4DB2-BD59-A6C34878D82A}">
                    <a16:rowId xmlns:a16="http://schemas.microsoft.com/office/drawing/2014/main" val="3389080876"/>
                  </a:ext>
                </a:extLst>
              </a:tr>
            </a:tbl>
          </a:graphicData>
        </a:graphic>
      </p:graphicFrame>
    </p:spTree>
    <p:extLst>
      <p:ext uri="{BB962C8B-B14F-4D97-AF65-F5344CB8AC3E}">
        <p14:creationId xmlns:p14="http://schemas.microsoft.com/office/powerpoint/2010/main" val="487526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6;p15">
            <a:extLst>
              <a:ext uri="{FF2B5EF4-FFF2-40B4-BE49-F238E27FC236}">
                <a16:creationId xmlns:a16="http://schemas.microsoft.com/office/drawing/2014/main" id="{7E51F5D2-8158-4EEE-87B8-FEBAABE2DEBC}"/>
              </a:ext>
            </a:extLst>
          </p:cNvPr>
          <p:cNvSpPr txBox="1">
            <a:spLocks noGrp="1"/>
          </p:cNvSpPr>
          <p:nvPr>
            <p:ph type="title"/>
          </p:nvPr>
        </p:nvSpPr>
        <p:spPr>
          <a:xfrm>
            <a:off x="222042" y="203520"/>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Data Dictionary </a:t>
            </a:r>
            <a:endParaRPr sz="3200" b="1" dirty="0">
              <a:latin typeface="Times New Roman"/>
              <a:ea typeface="Times New Roman"/>
              <a:cs typeface="Times New Roman"/>
              <a:sym typeface="Times New Roman"/>
            </a:endParaRPr>
          </a:p>
        </p:txBody>
      </p:sp>
      <p:pic>
        <p:nvPicPr>
          <p:cNvPr id="5" name="Google Shape;107;p15" descr="360DigiTMG Reviews - 52 Reviews of 360digitmg.com | Sitejabber">
            <a:extLst>
              <a:ext uri="{FF2B5EF4-FFF2-40B4-BE49-F238E27FC236}">
                <a16:creationId xmlns:a16="http://schemas.microsoft.com/office/drawing/2014/main" id="{577B1699-4DDB-4B97-AF38-DA116D32050C}"/>
              </a:ext>
            </a:extLst>
          </p:cNvPr>
          <p:cNvPicPr preferRelativeResize="0"/>
          <p:nvPr/>
        </p:nvPicPr>
        <p:blipFill rotWithShape="1">
          <a:blip r:embed="rId2">
            <a:alphaModFix/>
          </a:blip>
          <a:srcRect/>
          <a:stretch/>
        </p:blipFill>
        <p:spPr>
          <a:xfrm>
            <a:off x="9692919" y="5896947"/>
            <a:ext cx="2277039" cy="808338"/>
          </a:xfrm>
          <a:prstGeom prst="rect">
            <a:avLst/>
          </a:prstGeom>
          <a:noFill/>
          <a:ln>
            <a:noFill/>
          </a:ln>
        </p:spPr>
      </p:pic>
      <p:graphicFrame>
        <p:nvGraphicFramePr>
          <p:cNvPr id="6" name="Table 5">
            <a:extLst>
              <a:ext uri="{FF2B5EF4-FFF2-40B4-BE49-F238E27FC236}">
                <a16:creationId xmlns:a16="http://schemas.microsoft.com/office/drawing/2014/main" id="{7BFFDCA6-F598-45F4-A2EA-F80A470ED7F6}"/>
              </a:ext>
            </a:extLst>
          </p:cNvPr>
          <p:cNvGraphicFramePr>
            <a:graphicFrameLocks noGrp="1"/>
          </p:cNvGraphicFramePr>
          <p:nvPr>
            <p:extLst>
              <p:ext uri="{D42A27DB-BD31-4B8C-83A1-F6EECF244321}">
                <p14:modId xmlns:p14="http://schemas.microsoft.com/office/powerpoint/2010/main" val="1163704184"/>
              </p:ext>
            </p:extLst>
          </p:nvPr>
        </p:nvGraphicFramePr>
        <p:xfrm>
          <a:off x="182880" y="925146"/>
          <a:ext cx="11787081" cy="5463042"/>
        </p:xfrm>
        <a:graphic>
          <a:graphicData uri="http://schemas.openxmlformats.org/drawingml/2006/table">
            <a:tbl>
              <a:tblPr firstRow="1" bandRow="1">
                <a:tableStyleId>{073A0DAA-6AF3-43AB-8588-CEC1D06C72B9}</a:tableStyleId>
              </a:tblPr>
              <a:tblGrid>
                <a:gridCol w="844062">
                  <a:extLst>
                    <a:ext uri="{9D8B030D-6E8A-4147-A177-3AD203B41FA5}">
                      <a16:colId xmlns:a16="http://schemas.microsoft.com/office/drawing/2014/main" val="1770791677"/>
                    </a:ext>
                  </a:extLst>
                </a:gridCol>
                <a:gridCol w="2138289">
                  <a:extLst>
                    <a:ext uri="{9D8B030D-6E8A-4147-A177-3AD203B41FA5}">
                      <a16:colId xmlns:a16="http://schemas.microsoft.com/office/drawing/2014/main" val="1663771003"/>
                    </a:ext>
                  </a:extLst>
                </a:gridCol>
                <a:gridCol w="4009292">
                  <a:extLst>
                    <a:ext uri="{9D8B030D-6E8A-4147-A177-3AD203B41FA5}">
                      <a16:colId xmlns:a16="http://schemas.microsoft.com/office/drawing/2014/main" val="1877575735"/>
                    </a:ext>
                  </a:extLst>
                </a:gridCol>
                <a:gridCol w="1111348">
                  <a:extLst>
                    <a:ext uri="{9D8B030D-6E8A-4147-A177-3AD203B41FA5}">
                      <a16:colId xmlns:a16="http://schemas.microsoft.com/office/drawing/2014/main" val="2320580925"/>
                    </a:ext>
                  </a:extLst>
                </a:gridCol>
                <a:gridCol w="1125415">
                  <a:extLst>
                    <a:ext uri="{9D8B030D-6E8A-4147-A177-3AD203B41FA5}">
                      <a16:colId xmlns:a16="http://schemas.microsoft.com/office/drawing/2014/main" val="3636967542"/>
                    </a:ext>
                  </a:extLst>
                </a:gridCol>
                <a:gridCol w="1229279">
                  <a:extLst>
                    <a:ext uri="{9D8B030D-6E8A-4147-A177-3AD203B41FA5}">
                      <a16:colId xmlns:a16="http://schemas.microsoft.com/office/drawing/2014/main" val="1667287465"/>
                    </a:ext>
                  </a:extLst>
                </a:gridCol>
                <a:gridCol w="1329396">
                  <a:extLst>
                    <a:ext uri="{9D8B030D-6E8A-4147-A177-3AD203B41FA5}">
                      <a16:colId xmlns:a16="http://schemas.microsoft.com/office/drawing/2014/main" val="3874357883"/>
                    </a:ext>
                  </a:extLst>
                </a:gridCol>
              </a:tblGrid>
              <a:tr h="725524">
                <a:tc>
                  <a:txBody>
                    <a:bodyPr/>
                    <a:lstStyle/>
                    <a:p>
                      <a:pPr algn="ctr">
                        <a:buNone/>
                      </a:pPr>
                      <a:r>
                        <a:rPr lang="en-US" sz="1600" b="1" dirty="0">
                          <a:solidFill>
                            <a:schemeClr val="tx1"/>
                          </a:solidFill>
                          <a:latin typeface="+mj-lt"/>
                          <a:cs typeface="+mj-lt"/>
                        </a:rPr>
                        <a:t>Sn. No</a:t>
                      </a:r>
                    </a:p>
                  </a:txBody>
                  <a:tcPr anchor="ctr">
                    <a:solidFill>
                      <a:schemeClr val="bg1">
                        <a:lumMod val="85000"/>
                      </a:schemeClr>
                    </a:solidFill>
                  </a:tcPr>
                </a:tc>
                <a:tc>
                  <a:txBody>
                    <a:bodyPr/>
                    <a:lstStyle/>
                    <a:p>
                      <a:pPr marL="0" indent="0" algn="ctr">
                        <a:buNone/>
                      </a:pPr>
                      <a:r>
                        <a:rPr lang="en-US" sz="1600" b="1" dirty="0">
                          <a:solidFill>
                            <a:schemeClr val="tx1"/>
                          </a:solidFill>
                          <a:latin typeface="+mj-lt"/>
                          <a:cs typeface="+mj-lt"/>
                        </a:rPr>
                        <a:t>Variable name</a:t>
                      </a:r>
                    </a:p>
                  </a:txBody>
                  <a:tcPr marL="12700" marR="12700" marT="12700" anchor="ctr">
                    <a:solidFill>
                      <a:schemeClr val="bg1">
                        <a:lumMod val="85000"/>
                      </a:schemeClr>
                    </a:solidFill>
                  </a:tcPr>
                </a:tc>
                <a:tc>
                  <a:txBody>
                    <a:bodyPr/>
                    <a:lstStyle/>
                    <a:p>
                      <a:pPr marL="0" indent="0" algn="ctr">
                        <a:buNone/>
                      </a:pPr>
                      <a:r>
                        <a:rPr lang="en-US" sz="1600" b="1" dirty="0">
                          <a:solidFill>
                            <a:schemeClr val="tx1"/>
                          </a:solidFill>
                          <a:latin typeface="+mj-lt"/>
                          <a:cs typeface="+mj-lt"/>
                        </a:rPr>
                        <a:t>Variable Description</a:t>
                      </a:r>
                    </a:p>
                  </a:txBody>
                  <a:tcPr marL="12700" marR="12700" marT="12700" anchor="ctr">
                    <a:solidFill>
                      <a:schemeClr val="bg1">
                        <a:lumMod val="85000"/>
                      </a:schemeClr>
                    </a:solidFill>
                  </a:tcPr>
                </a:tc>
                <a:tc>
                  <a:txBody>
                    <a:bodyPr/>
                    <a:lstStyle/>
                    <a:p>
                      <a:pPr marL="0" indent="0" algn="ctr">
                        <a:buNone/>
                      </a:pPr>
                      <a:r>
                        <a:rPr lang="en-US" sz="1600" b="1" dirty="0">
                          <a:solidFill>
                            <a:schemeClr val="tx1"/>
                          </a:solidFill>
                          <a:latin typeface="+mj-lt"/>
                          <a:cs typeface="+mj-lt"/>
                        </a:rPr>
                        <a:t>Data Type</a:t>
                      </a:r>
                    </a:p>
                  </a:txBody>
                  <a:tcPr marL="12700" marR="12700" marT="12700" anchor="ctr">
                    <a:solidFill>
                      <a:schemeClr val="bg1">
                        <a:lumMod val="85000"/>
                      </a:schemeClr>
                    </a:solidFill>
                  </a:tcPr>
                </a:tc>
                <a:tc>
                  <a:txBody>
                    <a:bodyPr/>
                    <a:lstStyle/>
                    <a:p>
                      <a:pPr marL="0" indent="0" algn="ctr">
                        <a:buNone/>
                      </a:pPr>
                      <a:r>
                        <a:rPr lang="en-US" sz="1600" b="1" dirty="0">
                          <a:solidFill>
                            <a:schemeClr val="tx1"/>
                          </a:solidFill>
                          <a:latin typeface="+mj-lt"/>
                          <a:cs typeface="+mj-lt"/>
                        </a:rPr>
                        <a:t>Unit</a:t>
                      </a:r>
                    </a:p>
                  </a:txBody>
                  <a:tcPr marL="12700" marR="12700" marT="12700" anchor="ctr">
                    <a:solidFill>
                      <a:schemeClr val="bg1">
                        <a:lumMod val="85000"/>
                      </a:schemeClr>
                    </a:solidFill>
                  </a:tcPr>
                </a:tc>
                <a:tc>
                  <a:txBody>
                    <a:bodyPr/>
                    <a:lstStyle/>
                    <a:p>
                      <a:pPr marL="0" marR="0" indent="0" algn="ctr" rtl="0" fontAlgn="ctr">
                        <a:lnSpc>
                          <a:spcPct val="100000"/>
                        </a:lnSpc>
                        <a:spcBef>
                          <a:spcPts val="0"/>
                        </a:spcBef>
                        <a:spcAft>
                          <a:spcPts val="0"/>
                        </a:spcAft>
                        <a:buClr>
                          <a:srgbClr val="000000"/>
                        </a:buClr>
                        <a:buFont typeface="Arial"/>
                        <a:buNone/>
                      </a:pPr>
                      <a:r>
                        <a:rPr lang="en-IN" sz="1600" b="1" i="0" u="none" strike="noStrike" cap="none" dirty="0">
                          <a:solidFill>
                            <a:schemeClr val="tx1"/>
                          </a:solidFill>
                          <a:latin typeface="+mj-lt"/>
                          <a:ea typeface="+mn-ea"/>
                          <a:cs typeface="+mj-lt"/>
                          <a:sym typeface="Arial"/>
                        </a:rPr>
                        <a:t>Relevance</a:t>
                      </a:r>
                    </a:p>
                  </a:txBody>
                  <a:tcPr marL="9525" marR="9525" marT="9525" marB="0" anchor="ctr">
                    <a:solidFill>
                      <a:schemeClr val="bg1">
                        <a:lumMod val="85000"/>
                      </a:schemeClr>
                    </a:solidFill>
                  </a:tcPr>
                </a:tc>
                <a:tc>
                  <a:txBody>
                    <a:bodyPr/>
                    <a:lstStyle/>
                    <a:p>
                      <a:pPr marL="0" marR="0" indent="0" algn="ctr" rtl="0" fontAlgn="ctr">
                        <a:lnSpc>
                          <a:spcPct val="100000"/>
                        </a:lnSpc>
                        <a:spcBef>
                          <a:spcPts val="0"/>
                        </a:spcBef>
                        <a:spcAft>
                          <a:spcPts val="0"/>
                        </a:spcAft>
                        <a:buClr>
                          <a:srgbClr val="000000"/>
                        </a:buClr>
                        <a:buFont typeface="Arial"/>
                        <a:buNone/>
                      </a:pPr>
                      <a:r>
                        <a:rPr lang="en-IN" sz="1600" b="1" i="0" u="none" strike="noStrike" cap="none" dirty="0">
                          <a:solidFill>
                            <a:schemeClr val="tx1"/>
                          </a:solidFill>
                          <a:latin typeface="+mj-lt"/>
                          <a:ea typeface="+mn-ea"/>
                          <a:cs typeface="+mj-lt"/>
                          <a:sym typeface="Arial"/>
                        </a:rPr>
                        <a:t>Data Measurement Scale</a:t>
                      </a:r>
                    </a:p>
                  </a:txBody>
                  <a:tcPr marL="9525" marR="9525" marT="9525" marB="0" anchor="ctr">
                    <a:solidFill>
                      <a:schemeClr val="bg1">
                        <a:lumMod val="85000"/>
                      </a:schemeClr>
                    </a:solidFill>
                  </a:tcPr>
                </a:tc>
                <a:extLst>
                  <a:ext uri="{0D108BD9-81ED-4DB2-BD59-A6C34878D82A}">
                    <a16:rowId xmlns:a16="http://schemas.microsoft.com/office/drawing/2014/main" val="57439668"/>
                  </a:ext>
                </a:extLst>
              </a:tr>
              <a:tr h="674571">
                <a:tc>
                  <a:txBody>
                    <a:bodyPr/>
                    <a:lstStyle/>
                    <a:p>
                      <a:pPr fontAlgn="base"/>
                      <a:r>
                        <a:rPr lang="en-US" dirty="0">
                          <a:effectLst/>
                        </a:rPr>
                        <a:t>17</a:t>
                      </a:r>
                    </a:p>
                  </a:txBody>
                  <a:tcPr anchor="ctr"/>
                </a:tc>
                <a:tc>
                  <a:txBody>
                    <a:bodyPr/>
                    <a:lstStyle/>
                    <a:p>
                      <a:pPr algn="l" fontAlgn="ctr"/>
                      <a:r>
                        <a:rPr lang="en-US" sz="1100" b="0" i="0" u="none" strike="noStrike" dirty="0">
                          <a:solidFill>
                            <a:srgbClr val="000000"/>
                          </a:solidFill>
                          <a:effectLst/>
                          <a:latin typeface="Calibri" panose="020F0502020204030204" pitchFamily="34" charset="0"/>
                        </a:rPr>
                        <a:t>Daily Generation Plant end meter (net), MWh</a:t>
                      </a:r>
                    </a:p>
                  </a:txBody>
                  <a:tcPr marL="9525" marR="9525" marT="9525" marB="0" anchor="ctr"/>
                </a:tc>
                <a:tc>
                  <a:txBody>
                    <a:bodyPr/>
                    <a:lstStyle/>
                    <a:p>
                      <a:pPr algn="l" fontAlgn="ctr"/>
                      <a:r>
                        <a:rPr lang="en-US" sz="1100" b="0" i="0" u="none" strike="noStrike" dirty="0">
                          <a:solidFill>
                            <a:srgbClr val="000000"/>
                          </a:solidFill>
                          <a:effectLst/>
                          <a:latin typeface="Calibri" panose="020F0502020204030204" pitchFamily="34" charset="0"/>
                        </a:rPr>
                        <a:t>Net daily energy generation reading from the plant end meter, measured in megawatt-hours (MWh).</a:t>
                      </a: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Numeric</a:t>
                      </a: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MWh</a:t>
                      </a: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Relevant</a:t>
                      </a: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Ratio</a:t>
                      </a:r>
                    </a:p>
                  </a:txBody>
                  <a:tcPr marL="9525" marR="9525" marT="9525" marB="0" anchor="ctr"/>
                </a:tc>
                <a:extLst>
                  <a:ext uri="{0D108BD9-81ED-4DB2-BD59-A6C34878D82A}">
                    <a16:rowId xmlns:a16="http://schemas.microsoft.com/office/drawing/2014/main" val="1663821440"/>
                  </a:ext>
                </a:extLst>
              </a:tr>
              <a:tr h="674571">
                <a:tc>
                  <a:txBody>
                    <a:bodyPr/>
                    <a:lstStyle/>
                    <a:p>
                      <a:pPr fontAlgn="base"/>
                      <a:r>
                        <a:rPr lang="en-US" dirty="0">
                          <a:effectLst/>
                        </a:rPr>
                        <a:t>18</a:t>
                      </a:r>
                      <a:endParaRPr lang="en-IN" dirty="0">
                        <a:effectLst/>
                      </a:endParaRPr>
                    </a:p>
                  </a:txBody>
                  <a:tcPr anchor="ctr"/>
                </a:tc>
                <a:tc>
                  <a:txBody>
                    <a:bodyPr/>
                    <a:lstStyle/>
                    <a:p>
                      <a:pPr algn="l" fontAlgn="ctr"/>
                      <a:r>
                        <a:rPr lang="en-IN" sz="1100" b="0" i="0" u="none" strike="noStrike" dirty="0">
                          <a:solidFill>
                            <a:srgbClr val="000000"/>
                          </a:solidFill>
                          <a:effectLst/>
                          <a:latin typeface="Calibri" panose="020F0502020204030204" pitchFamily="34" charset="0"/>
                        </a:rPr>
                        <a:t>Global Tilted Irradiation/Irradiance (GTI)kWh/m2</a:t>
                      </a:r>
                    </a:p>
                  </a:txBody>
                  <a:tcPr marL="9525" marR="9525" marT="9525" marB="0" anchor="ctr"/>
                </a:tc>
                <a:tc>
                  <a:txBody>
                    <a:bodyPr/>
                    <a:lstStyle/>
                    <a:p>
                      <a:pPr algn="l" fontAlgn="ctr"/>
                      <a:r>
                        <a:rPr lang="en-US" sz="1100" b="0" i="0" u="none" strike="noStrike" dirty="0">
                          <a:solidFill>
                            <a:srgbClr val="000000"/>
                          </a:solidFill>
                          <a:effectLst/>
                          <a:latin typeface="Calibri" panose="020F0502020204030204" pitchFamily="34" charset="0"/>
                        </a:rPr>
                        <a:t>The amount of solar radiation received by the tilted solar panels, measured in kilowatt-hours per square meter (kWh/m²).</a:t>
                      </a: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Numeric</a:t>
                      </a: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kWh/m^2</a:t>
                      </a: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Relevant</a:t>
                      </a: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Ratio</a:t>
                      </a:r>
                    </a:p>
                  </a:txBody>
                  <a:tcPr marL="9525" marR="9525" marT="9525" marB="0" anchor="ctr"/>
                </a:tc>
                <a:extLst>
                  <a:ext uri="{0D108BD9-81ED-4DB2-BD59-A6C34878D82A}">
                    <a16:rowId xmlns:a16="http://schemas.microsoft.com/office/drawing/2014/main" val="3900218196"/>
                  </a:ext>
                </a:extLst>
              </a:tr>
              <a:tr h="674571">
                <a:tc>
                  <a:txBody>
                    <a:bodyPr/>
                    <a:lstStyle/>
                    <a:p>
                      <a:pPr fontAlgn="base"/>
                      <a:r>
                        <a:rPr lang="en-US" dirty="0">
                          <a:effectLst/>
                        </a:rPr>
                        <a:t>19</a:t>
                      </a:r>
                      <a:endParaRPr lang="en-IN" dirty="0">
                        <a:effectLst/>
                      </a:endParaRPr>
                    </a:p>
                  </a:txBody>
                  <a:tcPr anchor="ctr"/>
                </a:tc>
                <a:tc>
                  <a:txBody>
                    <a:bodyPr/>
                    <a:lstStyle/>
                    <a:p>
                      <a:pPr algn="l" fontAlgn="ctr"/>
                      <a:r>
                        <a:rPr lang="en-IN" sz="1100" b="0" i="0" u="none" strike="noStrike" dirty="0">
                          <a:solidFill>
                            <a:srgbClr val="000000"/>
                          </a:solidFill>
                          <a:effectLst/>
                          <a:latin typeface="Calibri" panose="020F0502020204030204" pitchFamily="34" charset="0"/>
                        </a:rPr>
                        <a:t>Global horizontal irradiance (GHI)kWh/m2</a:t>
                      </a:r>
                    </a:p>
                  </a:txBody>
                  <a:tcPr marL="9525" marR="9525" marT="9525" marB="0" anchor="ctr"/>
                </a:tc>
                <a:tc>
                  <a:txBody>
                    <a:bodyPr/>
                    <a:lstStyle/>
                    <a:p>
                      <a:pPr algn="l" fontAlgn="ctr"/>
                      <a:r>
                        <a:rPr lang="en-US" sz="1100" b="0" i="0" u="none" strike="noStrike" dirty="0">
                          <a:solidFill>
                            <a:srgbClr val="000000"/>
                          </a:solidFill>
                          <a:effectLst/>
                          <a:latin typeface="Calibri" panose="020F0502020204030204" pitchFamily="34" charset="0"/>
                        </a:rPr>
                        <a:t>The amount of solar radiation received on a horizontal surface, measured in kilowatt-hours per square meter (kWh/m²).</a:t>
                      </a: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Numeric</a:t>
                      </a: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kWh/m^2</a:t>
                      </a: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Relevant</a:t>
                      </a: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Ratio</a:t>
                      </a:r>
                    </a:p>
                  </a:txBody>
                  <a:tcPr marL="9525" marR="9525" marT="9525" marB="0" anchor="ctr"/>
                </a:tc>
                <a:extLst>
                  <a:ext uri="{0D108BD9-81ED-4DB2-BD59-A6C34878D82A}">
                    <a16:rowId xmlns:a16="http://schemas.microsoft.com/office/drawing/2014/main" val="3986449076"/>
                  </a:ext>
                </a:extLst>
              </a:tr>
              <a:tr h="674571">
                <a:tc>
                  <a:txBody>
                    <a:bodyPr/>
                    <a:lstStyle/>
                    <a:p>
                      <a:pPr fontAlgn="base"/>
                      <a:r>
                        <a:rPr lang="en-US" dirty="0">
                          <a:effectLst/>
                        </a:rPr>
                        <a:t>20</a:t>
                      </a:r>
                      <a:endParaRPr lang="en-IN" dirty="0">
                        <a:effectLst/>
                      </a:endParaRPr>
                    </a:p>
                  </a:txBody>
                  <a:tcPr anchor="ctr"/>
                </a:tc>
                <a:tc>
                  <a:txBody>
                    <a:bodyPr/>
                    <a:lstStyle/>
                    <a:p>
                      <a:pPr algn="l" fontAlgn="ctr"/>
                      <a:r>
                        <a:rPr lang="en-IN" sz="1100" b="0" i="0" u="none" strike="noStrike" dirty="0">
                          <a:solidFill>
                            <a:srgbClr val="000000"/>
                          </a:solidFill>
                          <a:effectLst/>
                          <a:latin typeface="Calibri" panose="020F0502020204030204" pitchFamily="34" charset="0"/>
                        </a:rPr>
                        <a:t>Performance Ratio (PR) %</a:t>
                      </a:r>
                    </a:p>
                  </a:txBody>
                  <a:tcPr marL="9525" marR="9525" marT="9525" marB="0" anchor="ctr"/>
                </a:tc>
                <a:tc>
                  <a:txBody>
                    <a:bodyPr/>
                    <a:lstStyle/>
                    <a:p>
                      <a:pPr algn="l" fontAlgn="ctr"/>
                      <a:r>
                        <a:rPr lang="en-US" sz="1100" b="0" i="0" u="none" strike="noStrike" dirty="0">
                          <a:solidFill>
                            <a:srgbClr val="000000"/>
                          </a:solidFill>
                          <a:effectLst/>
                          <a:latin typeface="Calibri" panose="020F0502020204030204" pitchFamily="34" charset="0"/>
                        </a:rPr>
                        <a:t>A dimensionless ratio that measures the plant's performance relative to its theoretical maximum output.</a:t>
                      </a: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Numeric</a:t>
                      </a: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a:t>
                      </a: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Relevant</a:t>
                      </a: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Ratio</a:t>
                      </a:r>
                    </a:p>
                  </a:txBody>
                  <a:tcPr marL="9525" marR="9525" marT="9525" marB="0" anchor="ctr"/>
                </a:tc>
                <a:extLst>
                  <a:ext uri="{0D108BD9-81ED-4DB2-BD59-A6C34878D82A}">
                    <a16:rowId xmlns:a16="http://schemas.microsoft.com/office/drawing/2014/main" val="2663964063"/>
                  </a:ext>
                </a:extLst>
              </a:tr>
              <a:tr h="674571">
                <a:tc>
                  <a:txBody>
                    <a:bodyPr/>
                    <a:lstStyle/>
                    <a:p>
                      <a:pPr fontAlgn="base"/>
                      <a:r>
                        <a:rPr lang="en-US" dirty="0">
                          <a:effectLst/>
                        </a:rPr>
                        <a:t>21</a:t>
                      </a:r>
                      <a:endParaRPr lang="en-IN" dirty="0">
                        <a:effectLst/>
                      </a:endParaRPr>
                    </a:p>
                  </a:txBody>
                  <a:tcPr anchor="ctr"/>
                </a:tc>
                <a:tc>
                  <a:txBody>
                    <a:bodyPr/>
                    <a:lstStyle/>
                    <a:p>
                      <a:pPr algn="l" fontAlgn="ctr"/>
                      <a:r>
                        <a:rPr lang="en-IN" sz="1100" b="0" i="0" u="none" strike="noStrike" dirty="0">
                          <a:solidFill>
                            <a:srgbClr val="000000"/>
                          </a:solidFill>
                          <a:effectLst/>
                          <a:latin typeface="Calibri" panose="020F0502020204030204" pitchFamily="34" charset="0"/>
                        </a:rPr>
                        <a:t>Grid Downtime HH:MM</a:t>
                      </a:r>
                    </a:p>
                  </a:txBody>
                  <a:tcPr marL="9525" marR="9525" marT="9525" marB="0" anchor="ctr"/>
                </a:tc>
                <a:tc>
                  <a:txBody>
                    <a:bodyPr/>
                    <a:lstStyle/>
                    <a:p>
                      <a:pPr algn="l" fontAlgn="ctr"/>
                      <a:r>
                        <a:rPr lang="en-US" sz="1100" b="0" i="0" u="none" strike="noStrike" dirty="0">
                          <a:solidFill>
                            <a:srgbClr val="000000"/>
                          </a:solidFill>
                          <a:effectLst/>
                          <a:latin typeface="Calibri" panose="020F0502020204030204" pitchFamily="34" charset="0"/>
                        </a:rPr>
                        <a:t>The duration (in hours and minutes) when the plant was disconnected from the grid.</a:t>
                      </a: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Time</a:t>
                      </a: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Hours: Minutes</a:t>
                      </a: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Relevant</a:t>
                      </a: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Interval</a:t>
                      </a:r>
                    </a:p>
                  </a:txBody>
                  <a:tcPr marL="9525" marR="9525" marT="9525" marB="0" anchor="ctr"/>
                </a:tc>
                <a:extLst>
                  <a:ext uri="{0D108BD9-81ED-4DB2-BD59-A6C34878D82A}">
                    <a16:rowId xmlns:a16="http://schemas.microsoft.com/office/drawing/2014/main" val="4098876612"/>
                  </a:ext>
                </a:extLst>
              </a:tr>
              <a:tr h="674571">
                <a:tc>
                  <a:txBody>
                    <a:bodyPr/>
                    <a:lstStyle/>
                    <a:p>
                      <a:pPr fontAlgn="base"/>
                      <a:r>
                        <a:rPr lang="en-US" dirty="0">
                          <a:effectLst/>
                        </a:rPr>
                        <a:t>22</a:t>
                      </a:r>
                      <a:endParaRPr lang="en-IN" dirty="0">
                        <a:effectLst/>
                      </a:endParaRPr>
                    </a:p>
                  </a:txBody>
                  <a:tcPr anchor="ctr"/>
                </a:tc>
                <a:tc>
                  <a:txBody>
                    <a:bodyPr/>
                    <a:lstStyle/>
                    <a:p>
                      <a:pPr algn="l" fontAlgn="ctr"/>
                      <a:r>
                        <a:rPr lang="en-IN" sz="1100" b="0" i="0" u="none" strike="noStrike" dirty="0">
                          <a:solidFill>
                            <a:srgbClr val="000000"/>
                          </a:solidFill>
                          <a:effectLst/>
                          <a:latin typeface="Calibri" panose="020F0502020204030204" pitchFamily="34" charset="0"/>
                        </a:rPr>
                        <a:t>Plant Downtime HH:MM</a:t>
                      </a:r>
                    </a:p>
                  </a:txBody>
                  <a:tcPr marL="9525" marR="9525" marT="9525" marB="0" anchor="ctr"/>
                </a:tc>
                <a:tc>
                  <a:txBody>
                    <a:bodyPr/>
                    <a:lstStyle/>
                    <a:p>
                      <a:pPr algn="l" fontAlgn="ctr"/>
                      <a:r>
                        <a:rPr lang="en-US" sz="1100" b="0" i="0" u="none" strike="noStrike" dirty="0">
                          <a:solidFill>
                            <a:srgbClr val="000000"/>
                          </a:solidFill>
                          <a:effectLst/>
                          <a:latin typeface="Calibri" panose="020F0502020204030204" pitchFamily="34" charset="0"/>
                        </a:rPr>
                        <a:t>The duration (in hours and minutes) when the plant was not operational.</a:t>
                      </a: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Time</a:t>
                      </a: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Hours: Minutes</a:t>
                      </a: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Relevant</a:t>
                      </a: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Interval</a:t>
                      </a:r>
                    </a:p>
                  </a:txBody>
                  <a:tcPr marL="9525" marR="9525" marT="9525" marB="0" anchor="ctr"/>
                </a:tc>
                <a:extLst>
                  <a:ext uri="{0D108BD9-81ED-4DB2-BD59-A6C34878D82A}">
                    <a16:rowId xmlns:a16="http://schemas.microsoft.com/office/drawing/2014/main" val="3389080876"/>
                  </a:ext>
                </a:extLst>
              </a:tr>
              <a:tr h="674571">
                <a:tc>
                  <a:txBody>
                    <a:bodyPr/>
                    <a:lstStyle/>
                    <a:p>
                      <a:pPr fontAlgn="base"/>
                      <a:r>
                        <a:rPr lang="en-US" dirty="0">
                          <a:effectLst/>
                        </a:rPr>
                        <a:t>23</a:t>
                      </a:r>
                      <a:endParaRPr lang="en-IN" dirty="0">
                        <a:effectLst/>
                      </a:endParaRPr>
                    </a:p>
                  </a:txBody>
                  <a:tcPr anchor="ctr"/>
                </a:tc>
                <a:tc>
                  <a:txBody>
                    <a:bodyPr/>
                    <a:lstStyle/>
                    <a:p>
                      <a:pPr algn="l" fontAlgn="ctr"/>
                      <a:r>
                        <a:rPr lang="en-IN" sz="1100" b="0" i="0" u="none" strike="noStrike" dirty="0">
                          <a:solidFill>
                            <a:srgbClr val="000000"/>
                          </a:solidFill>
                          <a:effectLst/>
                          <a:latin typeface="Calibri" panose="020F0502020204030204" pitchFamily="34" charset="0"/>
                        </a:rPr>
                        <a:t>Remarks</a:t>
                      </a:r>
                    </a:p>
                  </a:txBody>
                  <a:tcPr marL="9525" marR="9525" marT="9525" marB="0" anchor="ctr"/>
                </a:tc>
                <a:tc>
                  <a:txBody>
                    <a:bodyPr/>
                    <a:lstStyle/>
                    <a:p>
                      <a:pPr algn="l" fontAlgn="ctr"/>
                      <a:r>
                        <a:rPr lang="en-US" sz="1100" b="0" i="0" u="none" strike="noStrike" dirty="0">
                          <a:solidFill>
                            <a:srgbClr val="000000"/>
                          </a:solidFill>
                          <a:effectLst/>
                          <a:latin typeface="Calibri" panose="020F0502020204030204" pitchFamily="34" charset="0"/>
                        </a:rPr>
                        <a:t>A column for any additional remarks or comments related to the data.</a:t>
                      </a: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Text</a:t>
                      </a: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a:t>
                      </a: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Relevant</a:t>
                      </a: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Nominal</a:t>
                      </a:r>
                    </a:p>
                  </a:txBody>
                  <a:tcPr marL="9525" marR="9525" marT="9525" marB="0" anchor="ctr"/>
                </a:tc>
                <a:extLst>
                  <a:ext uri="{0D108BD9-81ED-4DB2-BD59-A6C34878D82A}">
                    <a16:rowId xmlns:a16="http://schemas.microsoft.com/office/drawing/2014/main" val="1685824212"/>
                  </a:ext>
                </a:extLst>
              </a:tr>
            </a:tbl>
          </a:graphicData>
        </a:graphic>
      </p:graphicFrame>
    </p:spTree>
    <p:extLst>
      <p:ext uri="{BB962C8B-B14F-4D97-AF65-F5344CB8AC3E}">
        <p14:creationId xmlns:p14="http://schemas.microsoft.com/office/powerpoint/2010/main" val="922793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5"/>
          <p:cNvSpPr txBox="1">
            <a:spLocks noGrp="1"/>
          </p:cNvSpPr>
          <p:nvPr>
            <p:ph type="title"/>
          </p:nvPr>
        </p:nvSpPr>
        <p:spPr>
          <a:xfrm>
            <a:off x="191575" y="122850"/>
            <a:ext cx="92472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Exploratory Data Analysis [EDA]</a:t>
            </a:r>
            <a:endParaRPr sz="3200" dirty="0">
              <a:latin typeface="Times New Roman"/>
              <a:ea typeface="Times New Roman"/>
              <a:cs typeface="Times New Roman"/>
              <a:sym typeface="Times New Roman"/>
            </a:endParaRPr>
          </a:p>
        </p:txBody>
      </p:sp>
      <p:sp>
        <p:nvSpPr>
          <p:cNvPr id="113" name="Google Shape;113;p25"/>
          <p:cNvSpPr txBox="1">
            <a:spLocks noGrp="1"/>
          </p:cNvSpPr>
          <p:nvPr>
            <p:ph type="sldNum" idx="12"/>
          </p:nvPr>
        </p:nvSpPr>
        <p:spPr>
          <a:xfrm>
            <a:off x="11639552" y="6350000"/>
            <a:ext cx="390525" cy="288925"/>
          </a:xfrm>
          <a:prstGeom prst="rect">
            <a:avLst/>
          </a:prstGeom>
          <a:noFill/>
          <a:ln>
            <a:noFill/>
          </a:ln>
        </p:spPr>
        <p:txBody>
          <a:bodyPr spcFirstLastPara="1" wrap="square" lIns="91400" tIns="45675" rIns="91400" bIns="4567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12</a:t>
            </a:fld>
            <a:endParaRPr dirty="0"/>
          </a:p>
        </p:txBody>
      </p:sp>
      <p:sp>
        <p:nvSpPr>
          <p:cNvPr id="114" name="Google Shape;114;p25"/>
          <p:cNvSpPr txBox="1"/>
          <p:nvPr/>
        </p:nvSpPr>
        <p:spPr>
          <a:xfrm>
            <a:off x="609600" y="1181100"/>
            <a:ext cx="19431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Calibri"/>
              <a:ea typeface="Calibri"/>
              <a:cs typeface="Calibri"/>
              <a:sym typeface="Calibri"/>
            </a:endParaRPr>
          </a:p>
        </p:txBody>
      </p:sp>
      <p:sp>
        <p:nvSpPr>
          <p:cNvPr id="115" name="Google Shape;115;p25"/>
          <p:cNvSpPr txBox="1"/>
          <p:nvPr/>
        </p:nvSpPr>
        <p:spPr>
          <a:xfrm>
            <a:off x="3238500" y="2076450"/>
            <a:ext cx="89916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Calibri"/>
              <a:ea typeface="Calibri"/>
              <a:cs typeface="Calibri"/>
              <a:sym typeface="Calibri"/>
            </a:endParaRPr>
          </a:p>
        </p:txBody>
      </p:sp>
      <p:sp>
        <p:nvSpPr>
          <p:cNvPr id="116" name="Google Shape;116;p25"/>
          <p:cNvSpPr txBox="1"/>
          <p:nvPr/>
        </p:nvSpPr>
        <p:spPr>
          <a:xfrm>
            <a:off x="4686300" y="4057650"/>
            <a:ext cx="7543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Calibri"/>
              <a:ea typeface="Calibri"/>
              <a:cs typeface="Calibri"/>
              <a:sym typeface="Calibri"/>
            </a:endParaRPr>
          </a:p>
        </p:txBody>
      </p:sp>
      <p:sp>
        <p:nvSpPr>
          <p:cNvPr id="117" name="Google Shape;117;p25"/>
          <p:cNvSpPr txBox="1"/>
          <p:nvPr/>
        </p:nvSpPr>
        <p:spPr>
          <a:xfrm>
            <a:off x="191575" y="4750800"/>
            <a:ext cx="11034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Calibri"/>
              <a:ea typeface="Calibri"/>
              <a:cs typeface="Calibri"/>
              <a:sym typeface="Calibri"/>
            </a:endParaRPr>
          </a:p>
        </p:txBody>
      </p:sp>
      <p:pic>
        <p:nvPicPr>
          <p:cNvPr id="118" name="Google Shape;118;p25" descr="360DigiTMG Reviews - 52 Reviews of 360digitmg.com | Sitejabber"/>
          <p:cNvPicPr preferRelativeResize="0"/>
          <p:nvPr/>
        </p:nvPicPr>
        <p:blipFill rotWithShape="1">
          <a:blip r:embed="rId3">
            <a:alphaModFix/>
          </a:blip>
          <a:srcRect/>
          <a:stretch/>
        </p:blipFill>
        <p:spPr>
          <a:xfrm>
            <a:off x="9753038" y="5945831"/>
            <a:ext cx="2277039" cy="808338"/>
          </a:xfrm>
          <a:prstGeom prst="rect">
            <a:avLst/>
          </a:prstGeom>
          <a:noFill/>
          <a:ln>
            <a:noFill/>
          </a:ln>
        </p:spPr>
      </p:pic>
      <p:sp>
        <p:nvSpPr>
          <p:cNvPr id="2" name="TextBox 1">
            <a:extLst>
              <a:ext uri="{FF2B5EF4-FFF2-40B4-BE49-F238E27FC236}">
                <a16:creationId xmlns:a16="http://schemas.microsoft.com/office/drawing/2014/main" id="{01BB1B4F-F8EB-4FD6-BAA3-7BDC714261F7}"/>
              </a:ext>
            </a:extLst>
          </p:cNvPr>
          <p:cNvSpPr txBox="1"/>
          <p:nvPr/>
        </p:nvSpPr>
        <p:spPr>
          <a:xfrm>
            <a:off x="454855" y="889843"/>
            <a:ext cx="10972800" cy="3970318"/>
          </a:xfrm>
          <a:prstGeom prst="rect">
            <a:avLst/>
          </a:prstGeom>
          <a:noFill/>
        </p:spPr>
        <p:txBody>
          <a:bodyPr wrap="square" rtlCol="0">
            <a:spAutoFit/>
          </a:bodyPr>
          <a:lstStyle/>
          <a:p>
            <a:pPr marL="285750" indent="-285750">
              <a:buFont typeface="Arial" panose="020B0604020202020204" pitchFamily="34" charset="0"/>
              <a:buChar char="•"/>
            </a:pPr>
            <a:r>
              <a:rPr lang="en-US" sz="1800" b="1" dirty="0">
                <a:latin typeface="Calibri" panose="020F0502020204030204" charset="0"/>
                <a:cs typeface="Calibri" panose="020F0502020204030204" charset="0"/>
              </a:rPr>
              <a:t>The Solar dataset comprises 366  records and includes 23 essential columns: 'Date', 'ICR-3 - INV1', 'ICR-3 - INV2', 'ICR-3 - INV3', 'ICR-3 - INV4’,    'ICR-4 - INV1', 'ICR-4 - INV2', 'ICR-4 - INV3', 'ICR-4 - INV4',     </a:t>
            </a:r>
          </a:p>
          <a:p>
            <a:r>
              <a:rPr lang="en-US" sz="1800" b="1" dirty="0">
                <a:latin typeface="Calibri" panose="020F0502020204030204" charset="0"/>
                <a:cs typeface="Calibri" panose="020F0502020204030204" charset="0"/>
              </a:rPr>
              <a:t>      'Total Daily Integrated Generation MWh',</a:t>
            </a:r>
          </a:p>
          <a:p>
            <a:r>
              <a:rPr lang="en-US" sz="1800" b="1" dirty="0">
                <a:latin typeface="Calibri" panose="020F0502020204030204" charset="0"/>
                <a:cs typeface="Calibri" panose="020F0502020204030204" charset="0"/>
              </a:rPr>
              <a:t>       'PSS Main Meter (Cumulative Plant end meter reading)(Export)MWH',</a:t>
            </a:r>
          </a:p>
          <a:p>
            <a:r>
              <a:rPr lang="en-US" sz="1800" b="1" dirty="0">
                <a:latin typeface="Calibri" panose="020F0502020204030204" charset="0"/>
                <a:cs typeface="Calibri" panose="020F0502020204030204" charset="0"/>
              </a:rPr>
              <a:t>       'PSS Main Meter (Cumulative Plant end meter reading)(Import)MWh',</a:t>
            </a:r>
          </a:p>
          <a:p>
            <a:r>
              <a:rPr lang="en-US" sz="1800" b="1" dirty="0">
                <a:latin typeface="Calibri" panose="020F0502020204030204" charset="0"/>
                <a:cs typeface="Calibri" panose="020F0502020204030204" charset="0"/>
              </a:rPr>
              <a:t>       'PSS Check Meter (Cumulative Plant end meter reading)(Export)MWh',</a:t>
            </a:r>
          </a:p>
          <a:p>
            <a:r>
              <a:rPr lang="en-US" sz="1800" b="1" dirty="0">
                <a:latin typeface="Calibri" panose="020F0502020204030204" charset="0"/>
                <a:cs typeface="Calibri" panose="020F0502020204030204" charset="0"/>
              </a:rPr>
              <a:t>       'PSS Check Meter (Cumulative Plant end meter reading)(Import)MWh',</a:t>
            </a:r>
          </a:p>
          <a:p>
            <a:r>
              <a:rPr lang="en-US" sz="1800" b="1" dirty="0">
                <a:latin typeface="Calibri" panose="020F0502020204030204" charset="0"/>
                <a:cs typeface="Calibri" panose="020F0502020204030204" charset="0"/>
              </a:rPr>
              <a:t>       'PSS Main Meter (Daily Generation Plant end meter )(Export)MWh',</a:t>
            </a:r>
          </a:p>
          <a:p>
            <a:r>
              <a:rPr lang="en-US" sz="1800" b="1" dirty="0">
                <a:latin typeface="Calibri" panose="020F0502020204030204" charset="0"/>
                <a:cs typeface="Calibri" panose="020F0502020204030204" charset="0"/>
              </a:rPr>
              <a:t>       'PSS Main Meter (Daily Generation Plant end meter )(Import)MWh',</a:t>
            </a:r>
          </a:p>
          <a:p>
            <a:r>
              <a:rPr lang="en-US" sz="1800" b="1" dirty="0">
                <a:latin typeface="Calibri" panose="020F0502020204030204" charset="0"/>
                <a:cs typeface="Calibri" panose="020F0502020204030204" charset="0"/>
              </a:rPr>
              <a:t>       'Daily Generation Plant end meter (net)MWh',</a:t>
            </a:r>
          </a:p>
          <a:p>
            <a:r>
              <a:rPr lang="en-US" sz="1800" b="1" dirty="0">
                <a:latin typeface="Calibri" panose="020F0502020204030204" charset="0"/>
                <a:cs typeface="Calibri" panose="020F0502020204030204" charset="0"/>
              </a:rPr>
              <a:t>       'Global Tilted Irradiation/Irradiance (GTI)kWh/m2',</a:t>
            </a:r>
          </a:p>
          <a:p>
            <a:r>
              <a:rPr lang="en-US" sz="1800" b="1" dirty="0">
                <a:latin typeface="Calibri" panose="020F0502020204030204" charset="0"/>
                <a:cs typeface="Calibri" panose="020F0502020204030204" charset="0"/>
              </a:rPr>
              <a:t>       'Global horizontal irradiance (GHI)kMh/m2', 'Performance Ratio (PR) %',</a:t>
            </a:r>
          </a:p>
          <a:p>
            <a:r>
              <a:rPr lang="en-US" sz="1800" b="1" dirty="0">
                <a:latin typeface="Calibri" panose="020F0502020204030204" charset="0"/>
                <a:cs typeface="Calibri" panose="020F0502020204030204" charset="0"/>
              </a:rPr>
              <a:t>       'Grid Downtime HH:MM', 'Plant Downtime HH:MM', 'Remarks'</a:t>
            </a:r>
            <a:endParaRPr lang="en-IN" sz="1800" b="1" dirty="0">
              <a:latin typeface="Calibri" panose="020F0502020204030204" charset="0"/>
              <a:cs typeface="Calibri" panose="020F0502020204030204" charset="0"/>
            </a:endParaRPr>
          </a:p>
          <a:p>
            <a:endParaRPr lang="en-IN" sz="1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10CDE2-4E7D-4D6F-9D61-E34C23FEE560}"/>
              </a:ext>
            </a:extLst>
          </p:cNvPr>
          <p:cNvSpPr txBox="1"/>
          <p:nvPr/>
        </p:nvSpPr>
        <p:spPr>
          <a:xfrm>
            <a:off x="914401" y="1139482"/>
            <a:ext cx="10044332" cy="5078313"/>
          </a:xfrm>
          <a:prstGeom prst="rect">
            <a:avLst/>
          </a:prstGeom>
          <a:noFill/>
        </p:spPr>
        <p:txBody>
          <a:bodyPr wrap="square" rtlCol="0">
            <a:spAutoFit/>
          </a:bodyPr>
          <a:lstStyle/>
          <a:p>
            <a:pPr marL="285750" indent="-285750">
              <a:buFont typeface="Arial" panose="020B0604020202020204" pitchFamily="34" charset="0"/>
              <a:buChar char="•"/>
            </a:pPr>
            <a:r>
              <a:rPr lang="en-IN" sz="1800" b="1" dirty="0">
                <a:latin typeface="Calibri" panose="020F0502020204030204" charset="0"/>
                <a:ea typeface="Calibri" panose="020F0502020204030204"/>
                <a:cs typeface="Calibri" panose="020F0502020204030204" charset="0"/>
                <a:sym typeface="Calibri" panose="020F0502020204030204"/>
              </a:rPr>
              <a:t>Descriptive statistics for numeric columns (</a:t>
            </a:r>
            <a:r>
              <a:rPr lang="en-US" sz="1800" b="1" dirty="0">
                <a:latin typeface="Calibri" panose="020F0502020204030204" charset="0"/>
                <a:cs typeface="Calibri" panose="020F0502020204030204" charset="0"/>
              </a:rPr>
              <a:t>', 'ICR-3 - INV1', 'ICR-3 - INV2', 'ICR-3 - INV3', 'ICR-3 - INV4’,    'ICR-4 - INV1', 'ICR-4 - INV2', 'ICR-4 - INV3', 'ICR-4 - INV4',     </a:t>
            </a:r>
          </a:p>
          <a:p>
            <a:r>
              <a:rPr lang="en-US" sz="1800" b="1" dirty="0">
                <a:latin typeface="Calibri" panose="020F0502020204030204" charset="0"/>
                <a:cs typeface="Calibri" panose="020F0502020204030204" charset="0"/>
              </a:rPr>
              <a:t>      'Total Daily Integrated Generation MWh',</a:t>
            </a:r>
          </a:p>
          <a:p>
            <a:r>
              <a:rPr lang="en-US" sz="1800" b="1" dirty="0">
                <a:latin typeface="Calibri" panose="020F0502020204030204" charset="0"/>
                <a:cs typeface="Calibri" panose="020F0502020204030204" charset="0"/>
              </a:rPr>
              <a:t>       'PSS Main Meter (Cumulative Plant end meter reading)(Export)MWH',</a:t>
            </a:r>
          </a:p>
          <a:p>
            <a:r>
              <a:rPr lang="en-US" sz="1800" b="1" dirty="0">
                <a:latin typeface="Calibri" panose="020F0502020204030204" charset="0"/>
                <a:cs typeface="Calibri" panose="020F0502020204030204" charset="0"/>
              </a:rPr>
              <a:t>       'PSS Main Meter (Cumulative Plant end meter reading)(Import)MWh',</a:t>
            </a:r>
          </a:p>
          <a:p>
            <a:r>
              <a:rPr lang="en-US" sz="1800" b="1" dirty="0">
                <a:latin typeface="Calibri" panose="020F0502020204030204" charset="0"/>
                <a:cs typeface="Calibri" panose="020F0502020204030204" charset="0"/>
              </a:rPr>
              <a:t>       'PSS Check Meter (Cumulative Plant end meter reading)(Export)MWh',</a:t>
            </a:r>
          </a:p>
          <a:p>
            <a:r>
              <a:rPr lang="en-US" sz="1800" b="1" dirty="0">
                <a:latin typeface="Calibri" panose="020F0502020204030204" charset="0"/>
                <a:cs typeface="Calibri" panose="020F0502020204030204" charset="0"/>
              </a:rPr>
              <a:t>       'PSS Check Meter (Cumulative Plant end meter reading)(Import)MWh',</a:t>
            </a:r>
          </a:p>
          <a:p>
            <a:r>
              <a:rPr lang="en-US" sz="1800" b="1" dirty="0">
                <a:latin typeface="Calibri" panose="020F0502020204030204" charset="0"/>
                <a:cs typeface="Calibri" panose="020F0502020204030204" charset="0"/>
              </a:rPr>
              <a:t>       'PSS Main Meter (Daily Generation Plant end meter )(Export)MWh',</a:t>
            </a:r>
          </a:p>
          <a:p>
            <a:r>
              <a:rPr lang="en-US" sz="1800" b="1" dirty="0">
                <a:latin typeface="Calibri" panose="020F0502020204030204" charset="0"/>
                <a:cs typeface="Calibri" panose="020F0502020204030204" charset="0"/>
              </a:rPr>
              <a:t>       'PSS Main Meter (Daily Generation Plant end meter )(Import)MWh',</a:t>
            </a:r>
          </a:p>
          <a:p>
            <a:r>
              <a:rPr lang="en-US" sz="1800" b="1" dirty="0">
                <a:latin typeface="Calibri" panose="020F0502020204030204" charset="0"/>
                <a:cs typeface="Calibri" panose="020F0502020204030204" charset="0"/>
              </a:rPr>
              <a:t>       'Daily Generation Plant end meter (net)MWh',</a:t>
            </a:r>
          </a:p>
          <a:p>
            <a:r>
              <a:rPr lang="en-US" sz="1800" b="1" dirty="0">
                <a:latin typeface="Calibri" panose="020F0502020204030204" charset="0"/>
                <a:cs typeface="Calibri" panose="020F0502020204030204" charset="0"/>
              </a:rPr>
              <a:t>       'Global Tilted Irradiation/Irradiance (GTI)kWh/m2',</a:t>
            </a:r>
          </a:p>
          <a:p>
            <a:r>
              <a:rPr lang="en-US" sz="1800" b="1" dirty="0">
                <a:latin typeface="Calibri" panose="020F0502020204030204" charset="0"/>
                <a:cs typeface="Calibri" panose="020F0502020204030204" charset="0"/>
              </a:rPr>
              <a:t>       'Global horizontal irradiance (GHI)kMh/m2', 'Performance Ratio (PR) %</a:t>
            </a:r>
            <a:r>
              <a:rPr lang="en-IN" sz="1800" b="1" dirty="0">
                <a:latin typeface="Calibri" panose="020F0502020204030204" charset="0"/>
                <a:ea typeface="Calibri" panose="020F0502020204030204"/>
                <a:cs typeface="Calibri" panose="020F0502020204030204" charset="0"/>
                <a:sym typeface="Calibri" panose="020F0502020204030204"/>
              </a:rPr>
              <a:t>) like mean, median, variance, standard deviation, range, skewness, and kurtosis provide insights into distribution and variability, aiding in inventory planning and risk assessment.</a:t>
            </a:r>
          </a:p>
          <a:p>
            <a:endParaRPr lang="en-IN" sz="1800" b="1" dirty="0">
              <a:latin typeface="Calibri" panose="020F0502020204030204" charset="0"/>
              <a:ea typeface="Calibri" panose="020F0502020204030204"/>
              <a:cs typeface="Calibri" panose="020F0502020204030204" charset="0"/>
              <a:sym typeface="Calibri" panose="020F0502020204030204"/>
            </a:endParaRPr>
          </a:p>
          <a:p>
            <a:pPr marL="285750" indent="-285750">
              <a:buFont typeface="Arial" panose="020B0604020202020204" pitchFamily="34" charset="0"/>
              <a:buChar char="•"/>
            </a:pPr>
            <a:r>
              <a:rPr lang="en-IN" sz="1800" b="1" dirty="0">
                <a:latin typeface="Calibri" panose="020F0502020204030204" charset="0"/>
                <a:ea typeface="Calibri" panose="020F0502020204030204"/>
                <a:cs typeface="Calibri" panose="020F0502020204030204" charset="0"/>
                <a:sym typeface="Calibri" panose="020F0502020204030204"/>
              </a:rPr>
              <a:t>Mode for Category column </a:t>
            </a:r>
            <a:r>
              <a:rPr lang="en-US" sz="1800" b="1" dirty="0">
                <a:latin typeface="Calibri" panose="020F0502020204030204" charset="0"/>
                <a:cs typeface="Calibri" panose="020F0502020204030204" charset="0"/>
              </a:rPr>
              <a:t>'Remarks'</a:t>
            </a:r>
            <a:endParaRPr lang="en-IN" sz="1800" b="1" dirty="0">
              <a:latin typeface="Calibri" panose="020F0502020204030204" charset="0"/>
              <a:cs typeface="Calibri" panose="020F0502020204030204" charset="0"/>
            </a:endParaRPr>
          </a:p>
          <a:p>
            <a:endParaRPr lang="en-IN" sz="1800" b="1" dirty="0">
              <a:latin typeface="Calibri" panose="020F0502020204030204" charset="0"/>
              <a:ea typeface="Calibri" panose="020F0502020204030204"/>
              <a:cs typeface="Calibri" panose="020F0502020204030204" charset="0"/>
              <a:sym typeface="Calibri" panose="020F0502020204030204"/>
            </a:endParaRPr>
          </a:p>
          <a:p>
            <a:endParaRPr lang="en-IN" sz="1800" dirty="0"/>
          </a:p>
        </p:txBody>
      </p:sp>
      <p:sp>
        <p:nvSpPr>
          <p:cNvPr id="4" name="Google Shape;112;p25">
            <a:extLst>
              <a:ext uri="{FF2B5EF4-FFF2-40B4-BE49-F238E27FC236}">
                <a16:creationId xmlns:a16="http://schemas.microsoft.com/office/drawing/2014/main" id="{09B3F5CE-04B6-4123-BA19-9936A3C1A2F7}"/>
              </a:ext>
            </a:extLst>
          </p:cNvPr>
          <p:cNvSpPr txBox="1">
            <a:spLocks noGrp="1"/>
          </p:cNvSpPr>
          <p:nvPr>
            <p:ph type="title"/>
          </p:nvPr>
        </p:nvSpPr>
        <p:spPr>
          <a:xfrm>
            <a:off x="191575" y="122850"/>
            <a:ext cx="92472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Exploratory Data Analysis [EDA]</a:t>
            </a:r>
            <a:endParaRPr sz="3200"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719689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12;p25">
            <a:extLst>
              <a:ext uri="{FF2B5EF4-FFF2-40B4-BE49-F238E27FC236}">
                <a16:creationId xmlns:a16="http://schemas.microsoft.com/office/drawing/2014/main" id="{7E51173A-1D05-4F66-BAEC-3E5AF37B3ED7}"/>
              </a:ext>
            </a:extLst>
          </p:cNvPr>
          <p:cNvSpPr txBox="1">
            <a:spLocks/>
          </p:cNvSpPr>
          <p:nvPr/>
        </p:nvSpPr>
        <p:spPr>
          <a:xfrm>
            <a:off x="117231" y="193188"/>
            <a:ext cx="9247200" cy="535500"/>
          </a:xfrm>
          <a:prstGeom prst="rect">
            <a:avLst/>
          </a:prstGeom>
          <a:noFill/>
          <a:ln>
            <a:noFill/>
          </a:ln>
        </p:spPr>
        <p:txBody>
          <a:bodyPr spcFirstLastPara="1" wrap="square" lIns="91400" tIns="45675" rIns="91400" bIns="45675" anchor="ctr" anchorCtr="0">
            <a:sp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2300"/>
              <a:buFont typeface="Georgia"/>
              <a:buNone/>
              <a:defRPr sz="31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9pPr>
          </a:lstStyle>
          <a:p>
            <a:r>
              <a:rPr lang="en-US" sz="3200" b="1" dirty="0">
                <a:latin typeface="Times New Roman"/>
                <a:ea typeface="Times New Roman"/>
                <a:cs typeface="Times New Roman"/>
                <a:sym typeface="Times New Roman"/>
              </a:rPr>
              <a:t>Exploratory Data Analysis [EDA]</a:t>
            </a:r>
            <a:endParaRPr lang="en-US" sz="3200" dirty="0">
              <a:latin typeface="Times New Roman"/>
              <a:ea typeface="Times New Roman"/>
              <a:cs typeface="Times New Roman"/>
              <a:sym typeface="Times New Roman"/>
            </a:endParaRPr>
          </a:p>
        </p:txBody>
      </p:sp>
      <p:pic>
        <p:nvPicPr>
          <p:cNvPr id="4" name="Google Shape;118;p25" descr="360DigiTMG Reviews - 52 Reviews of 360digitmg.com | Sitejabber">
            <a:extLst>
              <a:ext uri="{FF2B5EF4-FFF2-40B4-BE49-F238E27FC236}">
                <a16:creationId xmlns:a16="http://schemas.microsoft.com/office/drawing/2014/main" id="{6F99A787-8E4C-441B-A4CE-58DA5EA25F5C}"/>
              </a:ext>
            </a:extLst>
          </p:cNvPr>
          <p:cNvPicPr preferRelativeResize="0"/>
          <p:nvPr/>
        </p:nvPicPr>
        <p:blipFill rotWithShape="1">
          <a:blip r:embed="rId3">
            <a:alphaModFix/>
          </a:blip>
          <a:srcRect/>
          <a:stretch/>
        </p:blipFill>
        <p:spPr>
          <a:xfrm>
            <a:off x="9753038" y="6013938"/>
            <a:ext cx="2277039" cy="808338"/>
          </a:xfrm>
          <a:prstGeom prst="rect">
            <a:avLst/>
          </a:prstGeom>
          <a:noFill/>
          <a:ln>
            <a:noFill/>
          </a:ln>
        </p:spPr>
      </p:pic>
      <p:graphicFrame>
        <p:nvGraphicFramePr>
          <p:cNvPr id="5" name="Table 5">
            <a:extLst>
              <a:ext uri="{FF2B5EF4-FFF2-40B4-BE49-F238E27FC236}">
                <a16:creationId xmlns:a16="http://schemas.microsoft.com/office/drawing/2014/main" id="{60AC8595-05DD-4B7E-A2B7-B9E0B63D9096}"/>
              </a:ext>
            </a:extLst>
          </p:cNvPr>
          <p:cNvGraphicFramePr>
            <a:graphicFrameLocks noGrp="1"/>
          </p:cNvGraphicFramePr>
          <p:nvPr>
            <p:extLst>
              <p:ext uri="{D42A27DB-BD31-4B8C-83A1-F6EECF244321}">
                <p14:modId xmlns:p14="http://schemas.microsoft.com/office/powerpoint/2010/main" val="2776195988"/>
              </p:ext>
            </p:extLst>
          </p:nvPr>
        </p:nvGraphicFramePr>
        <p:xfrm>
          <a:off x="161923" y="844062"/>
          <a:ext cx="11725280" cy="5404404"/>
        </p:xfrm>
        <a:graphic>
          <a:graphicData uri="http://schemas.openxmlformats.org/drawingml/2006/table">
            <a:tbl>
              <a:tblPr firstRow="1" bandRow="1">
                <a:tableStyleId>{073A0DAA-6AF3-43AB-8588-CEC1D06C72B9}</a:tableStyleId>
              </a:tblPr>
              <a:tblGrid>
                <a:gridCol w="1230779">
                  <a:extLst>
                    <a:ext uri="{9D8B030D-6E8A-4147-A177-3AD203B41FA5}">
                      <a16:colId xmlns:a16="http://schemas.microsoft.com/office/drawing/2014/main" val="750966922"/>
                    </a:ext>
                  </a:extLst>
                </a:gridCol>
                <a:gridCol w="4631861">
                  <a:extLst>
                    <a:ext uri="{9D8B030D-6E8A-4147-A177-3AD203B41FA5}">
                      <a16:colId xmlns:a16="http://schemas.microsoft.com/office/drawing/2014/main" val="4285484405"/>
                    </a:ext>
                  </a:extLst>
                </a:gridCol>
                <a:gridCol w="2931320">
                  <a:extLst>
                    <a:ext uri="{9D8B030D-6E8A-4147-A177-3AD203B41FA5}">
                      <a16:colId xmlns:a16="http://schemas.microsoft.com/office/drawing/2014/main" val="1783760755"/>
                    </a:ext>
                  </a:extLst>
                </a:gridCol>
                <a:gridCol w="2931320">
                  <a:extLst>
                    <a:ext uri="{9D8B030D-6E8A-4147-A177-3AD203B41FA5}">
                      <a16:colId xmlns:a16="http://schemas.microsoft.com/office/drawing/2014/main" val="2935301890"/>
                    </a:ext>
                  </a:extLst>
                </a:gridCol>
              </a:tblGrid>
              <a:tr h="501674">
                <a:tc>
                  <a:txBody>
                    <a:bodyPr/>
                    <a:lstStyle/>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First moment  Business Decision</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1" i="0" u="none" strike="noStrike" cap="none" dirty="0">
                          <a:solidFill>
                            <a:schemeClr val="lt1"/>
                          </a:solidFill>
                          <a:latin typeface="+mn-lt"/>
                          <a:ea typeface="+mn-ea"/>
                          <a:cs typeface="+mn-cs"/>
                          <a:sym typeface="Arial"/>
                        </a:rPr>
                        <a:t>Before Data Pre-processing </a:t>
                      </a:r>
                      <a:endParaRPr lang="en-IN" sz="1400" b="1" i="0" u="none" strike="noStrike" cap="none" dirty="0">
                        <a:solidFill>
                          <a:schemeClr val="lt1"/>
                        </a:solidFill>
                        <a:latin typeface="+mn-lt"/>
                        <a:ea typeface="+mn-ea"/>
                        <a:cs typeface="+mn-cs"/>
                        <a:sym typeface="Arial"/>
                      </a:endParaRPr>
                    </a:p>
                  </a:txBody>
                  <a:tcPr marL="68580" marR="68580" marT="0" marB="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1" i="0" u="none" strike="noStrike" cap="none" dirty="0">
                          <a:solidFill>
                            <a:schemeClr val="lt1"/>
                          </a:solidFill>
                          <a:latin typeface="+mn-lt"/>
                          <a:ea typeface="+mn-ea"/>
                          <a:cs typeface="+mn-cs"/>
                          <a:sym typeface="Arial"/>
                        </a:rPr>
                        <a:t>After Data Pre-processing</a:t>
                      </a:r>
                      <a:endParaRPr lang="en-IN" sz="1400" b="1" i="0" u="none" strike="noStrike" cap="none" dirty="0">
                        <a:solidFill>
                          <a:schemeClr val="lt1"/>
                        </a:solidFill>
                        <a:latin typeface="+mn-lt"/>
                        <a:ea typeface="+mn-ea"/>
                        <a:cs typeface="+mn-cs"/>
                        <a:sym typeface="Arial"/>
                      </a:endParaRPr>
                    </a:p>
                  </a:txBody>
                  <a:tcPr marL="68580" marR="68580" marT="0" marB="0"/>
                </a:tc>
                <a:extLst>
                  <a:ext uri="{0D108BD9-81ED-4DB2-BD59-A6C34878D82A}">
                    <a16:rowId xmlns:a16="http://schemas.microsoft.com/office/drawing/2014/main" val="3491463657"/>
                  </a:ext>
                </a:extLst>
              </a:tr>
              <a:tr h="228524">
                <a:tc rowSpan="19">
                  <a:txBody>
                    <a:bodyPr/>
                    <a:lstStyle/>
                    <a:p>
                      <a:pPr algn="ctr"/>
                      <a:r>
                        <a:rPr lang="en-US" sz="1600" b="1" dirty="0"/>
                        <a:t>Mean</a:t>
                      </a:r>
                    </a:p>
                  </a:txBody>
                  <a:tcPr anchor="ctr"/>
                </a:tc>
                <a:tc>
                  <a:txBody>
                    <a:bodyPr/>
                    <a:lstStyle/>
                    <a:p>
                      <a:pPr algn="l" fontAlgn="ctr"/>
                      <a:r>
                        <a:rPr lang="en-IN" sz="1100" b="1" i="0" u="none" strike="noStrike" dirty="0">
                          <a:solidFill>
                            <a:srgbClr val="000000"/>
                          </a:solidFill>
                          <a:effectLst/>
                          <a:latin typeface="Calibri" panose="020F0502020204030204" pitchFamily="34" charset="0"/>
                        </a:rPr>
                        <a:t>ICR-3 - INV1</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15.32</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15.31799</a:t>
                      </a:r>
                    </a:p>
                  </a:txBody>
                  <a:tcPr marL="9525" marR="9525" marT="9525" marB="0" anchor="ctr"/>
                </a:tc>
                <a:extLst>
                  <a:ext uri="{0D108BD9-81ED-4DB2-BD59-A6C34878D82A}">
                    <a16:rowId xmlns:a16="http://schemas.microsoft.com/office/drawing/2014/main" val="1259539615"/>
                  </a:ext>
                </a:extLst>
              </a:tr>
              <a:tr h="228524">
                <a:tc vMerge="1">
                  <a:txBody>
                    <a:bodyPr/>
                    <a:lstStyle/>
                    <a:p>
                      <a:endParaRPr lang="en-IN"/>
                    </a:p>
                  </a:txBody>
                  <a:tcPr/>
                </a:tc>
                <a:tc>
                  <a:txBody>
                    <a:bodyPr/>
                    <a:lstStyle/>
                    <a:p>
                      <a:pPr algn="l" fontAlgn="ctr"/>
                      <a:r>
                        <a:rPr lang="en-IN" sz="1100" b="1" i="0" u="none" strike="noStrike" dirty="0">
                          <a:solidFill>
                            <a:srgbClr val="000000"/>
                          </a:solidFill>
                          <a:effectLst/>
                          <a:latin typeface="Calibri" panose="020F0502020204030204" pitchFamily="34" charset="0"/>
                        </a:rPr>
                        <a:t>ICR-3 - INV2</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15.13</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15.13379</a:t>
                      </a:r>
                    </a:p>
                  </a:txBody>
                  <a:tcPr marL="9525" marR="9525" marT="9525" marB="0" anchor="ctr"/>
                </a:tc>
                <a:extLst>
                  <a:ext uri="{0D108BD9-81ED-4DB2-BD59-A6C34878D82A}">
                    <a16:rowId xmlns:a16="http://schemas.microsoft.com/office/drawing/2014/main" val="2762753675"/>
                  </a:ext>
                </a:extLst>
              </a:tr>
              <a:tr h="228524">
                <a:tc vMerge="1">
                  <a:txBody>
                    <a:bodyPr/>
                    <a:lstStyle/>
                    <a:p>
                      <a:endParaRPr lang="en-IN" dirty="0"/>
                    </a:p>
                  </a:txBody>
                  <a:tcPr/>
                </a:tc>
                <a:tc>
                  <a:txBody>
                    <a:bodyPr/>
                    <a:lstStyle/>
                    <a:p>
                      <a:pPr algn="l" fontAlgn="ctr"/>
                      <a:r>
                        <a:rPr lang="en-IN" sz="1100" b="1" i="0" u="none" strike="noStrike" dirty="0">
                          <a:solidFill>
                            <a:srgbClr val="000000"/>
                          </a:solidFill>
                          <a:effectLst/>
                          <a:latin typeface="Calibri" panose="020F0502020204030204" pitchFamily="34" charset="0"/>
                        </a:rPr>
                        <a:t>ICR-3 - INV3</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15.36</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15.36045</a:t>
                      </a:r>
                    </a:p>
                  </a:txBody>
                  <a:tcPr marL="9525" marR="9525" marT="9525" marB="0" anchor="ctr"/>
                </a:tc>
                <a:extLst>
                  <a:ext uri="{0D108BD9-81ED-4DB2-BD59-A6C34878D82A}">
                    <a16:rowId xmlns:a16="http://schemas.microsoft.com/office/drawing/2014/main" val="606439904"/>
                  </a:ext>
                </a:extLst>
              </a:tr>
              <a:tr h="228524">
                <a:tc vMerge="1">
                  <a:txBody>
                    <a:bodyPr/>
                    <a:lstStyle/>
                    <a:p>
                      <a:endParaRPr lang="en-IN"/>
                    </a:p>
                  </a:txBody>
                  <a:tcPr/>
                </a:tc>
                <a:tc>
                  <a:txBody>
                    <a:bodyPr/>
                    <a:lstStyle/>
                    <a:p>
                      <a:pPr algn="l" fontAlgn="ctr"/>
                      <a:r>
                        <a:rPr lang="en-IN" sz="1100" b="1" i="0" u="none" strike="noStrike" dirty="0">
                          <a:solidFill>
                            <a:srgbClr val="000000"/>
                          </a:solidFill>
                          <a:effectLst/>
                          <a:latin typeface="Calibri" panose="020F0502020204030204" pitchFamily="34" charset="0"/>
                        </a:rPr>
                        <a:t>ICR-3 - INV4</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15.42</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15.4177</a:t>
                      </a:r>
                    </a:p>
                  </a:txBody>
                  <a:tcPr marL="9525" marR="9525" marT="9525" marB="0" anchor="ctr"/>
                </a:tc>
                <a:extLst>
                  <a:ext uri="{0D108BD9-81ED-4DB2-BD59-A6C34878D82A}">
                    <a16:rowId xmlns:a16="http://schemas.microsoft.com/office/drawing/2014/main" val="1902478198"/>
                  </a:ext>
                </a:extLst>
              </a:tr>
              <a:tr h="228524">
                <a:tc vMerge="1">
                  <a:txBody>
                    <a:bodyPr/>
                    <a:lstStyle/>
                    <a:p>
                      <a:endParaRPr lang="en-IN" dirty="0"/>
                    </a:p>
                  </a:txBody>
                  <a:tcPr/>
                </a:tc>
                <a:tc>
                  <a:txBody>
                    <a:bodyPr/>
                    <a:lstStyle/>
                    <a:p>
                      <a:pPr algn="l" fontAlgn="ctr"/>
                      <a:r>
                        <a:rPr lang="en-IN" sz="1100" b="1" i="0" u="none" strike="noStrike" dirty="0">
                          <a:solidFill>
                            <a:srgbClr val="000000"/>
                          </a:solidFill>
                          <a:effectLst/>
                          <a:latin typeface="Calibri" panose="020F0502020204030204" pitchFamily="34" charset="0"/>
                        </a:rPr>
                        <a:t>ICR-4 - INV1</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15.11</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15.10945</a:t>
                      </a:r>
                    </a:p>
                  </a:txBody>
                  <a:tcPr marL="9525" marR="9525" marT="9525" marB="0" anchor="ctr"/>
                </a:tc>
                <a:extLst>
                  <a:ext uri="{0D108BD9-81ED-4DB2-BD59-A6C34878D82A}">
                    <a16:rowId xmlns:a16="http://schemas.microsoft.com/office/drawing/2014/main" val="3871428686"/>
                  </a:ext>
                </a:extLst>
              </a:tr>
              <a:tr h="228524">
                <a:tc vMerge="1">
                  <a:txBody>
                    <a:bodyPr/>
                    <a:lstStyle/>
                    <a:p>
                      <a:endParaRPr lang="en-IN" dirty="0"/>
                    </a:p>
                  </a:txBody>
                  <a:tcPr/>
                </a:tc>
                <a:tc>
                  <a:txBody>
                    <a:bodyPr/>
                    <a:lstStyle/>
                    <a:p>
                      <a:pPr algn="l" fontAlgn="ctr"/>
                      <a:r>
                        <a:rPr lang="en-IN" sz="1100" b="1" i="0" u="none" strike="noStrike" dirty="0">
                          <a:solidFill>
                            <a:srgbClr val="000000"/>
                          </a:solidFill>
                          <a:effectLst/>
                          <a:latin typeface="Calibri" panose="020F0502020204030204" pitchFamily="34" charset="0"/>
                        </a:rPr>
                        <a:t>ICR-4 - INV2</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15.2</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15.19701</a:t>
                      </a:r>
                    </a:p>
                  </a:txBody>
                  <a:tcPr marL="9525" marR="9525" marT="9525" marB="0" anchor="ctr"/>
                </a:tc>
                <a:extLst>
                  <a:ext uri="{0D108BD9-81ED-4DB2-BD59-A6C34878D82A}">
                    <a16:rowId xmlns:a16="http://schemas.microsoft.com/office/drawing/2014/main" val="3531407587"/>
                  </a:ext>
                </a:extLst>
              </a:tr>
              <a:tr h="228524">
                <a:tc vMerge="1">
                  <a:txBody>
                    <a:bodyPr/>
                    <a:lstStyle/>
                    <a:p>
                      <a:endParaRPr lang="en-IN" dirty="0"/>
                    </a:p>
                  </a:txBody>
                  <a:tcPr/>
                </a:tc>
                <a:tc>
                  <a:txBody>
                    <a:bodyPr/>
                    <a:lstStyle/>
                    <a:p>
                      <a:pPr algn="l" fontAlgn="ctr"/>
                      <a:r>
                        <a:rPr lang="en-IN" sz="1100" b="1" i="0" u="none" strike="noStrike" dirty="0">
                          <a:solidFill>
                            <a:srgbClr val="000000"/>
                          </a:solidFill>
                          <a:effectLst/>
                          <a:latin typeface="Calibri" panose="020F0502020204030204" pitchFamily="34" charset="0"/>
                        </a:rPr>
                        <a:t>ICR-4 - INV3</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15.45</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15.44945</a:t>
                      </a:r>
                    </a:p>
                  </a:txBody>
                  <a:tcPr marL="9525" marR="9525" marT="9525" marB="0" anchor="ctr"/>
                </a:tc>
                <a:extLst>
                  <a:ext uri="{0D108BD9-81ED-4DB2-BD59-A6C34878D82A}">
                    <a16:rowId xmlns:a16="http://schemas.microsoft.com/office/drawing/2014/main" val="3130814894"/>
                  </a:ext>
                </a:extLst>
              </a:tr>
              <a:tr h="228524">
                <a:tc vMerge="1">
                  <a:txBody>
                    <a:bodyPr/>
                    <a:lstStyle/>
                    <a:p>
                      <a:endParaRPr lang="en-IN" dirty="0"/>
                    </a:p>
                  </a:txBody>
                  <a:tcPr/>
                </a:tc>
                <a:tc>
                  <a:txBody>
                    <a:bodyPr/>
                    <a:lstStyle/>
                    <a:p>
                      <a:pPr algn="l" fontAlgn="ctr"/>
                      <a:r>
                        <a:rPr lang="en-IN" sz="1100" b="1" i="0" u="none" strike="noStrike" dirty="0">
                          <a:solidFill>
                            <a:srgbClr val="000000"/>
                          </a:solidFill>
                          <a:effectLst/>
                          <a:latin typeface="Calibri" panose="020F0502020204030204" pitchFamily="34" charset="0"/>
                        </a:rPr>
                        <a:t>ICR-4 - INV4</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15.2</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15.19615</a:t>
                      </a:r>
                    </a:p>
                  </a:txBody>
                  <a:tcPr marL="9525" marR="9525" marT="9525" marB="0" anchor="ctr"/>
                </a:tc>
                <a:extLst>
                  <a:ext uri="{0D108BD9-81ED-4DB2-BD59-A6C34878D82A}">
                    <a16:rowId xmlns:a16="http://schemas.microsoft.com/office/drawing/2014/main" val="910533362"/>
                  </a:ext>
                </a:extLst>
              </a:tr>
              <a:tr h="261292">
                <a:tc vMerge="1">
                  <a:txBody>
                    <a:bodyPr/>
                    <a:lstStyle/>
                    <a:p>
                      <a:endParaRPr lang="en-IN" dirty="0"/>
                    </a:p>
                  </a:txBody>
                  <a:tcPr/>
                </a:tc>
                <a:tc>
                  <a:txBody>
                    <a:bodyPr/>
                    <a:lstStyle/>
                    <a:p>
                      <a:pPr algn="l" fontAlgn="ctr"/>
                      <a:r>
                        <a:rPr lang="en-US" sz="1100" b="1" i="0" u="none" strike="noStrike" dirty="0">
                          <a:solidFill>
                            <a:srgbClr val="000000"/>
                          </a:solidFill>
                          <a:effectLst/>
                          <a:latin typeface="Calibri" panose="020F0502020204030204" pitchFamily="34" charset="0"/>
                        </a:rPr>
                        <a:t>Total Daily Integrated Generation MWh</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122.16</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122.1645</a:t>
                      </a:r>
                    </a:p>
                  </a:txBody>
                  <a:tcPr marL="9525" marR="9525" marT="9525" marB="0" anchor="ctr"/>
                </a:tc>
                <a:extLst>
                  <a:ext uri="{0D108BD9-81ED-4DB2-BD59-A6C34878D82A}">
                    <a16:rowId xmlns:a16="http://schemas.microsoft.com/office/drawing/2014/main" val="2446533253"/>
                  </a:ext>
                </a:extLst>
              </a:tr>
              <a:tr h="279676">
                <a:tc vMerge="1">
                  <a:txBody>
                    <a:bodyPr/>
                    <a:lstStyle/>
                    <a:p>
                      <a:pPr algn="ctr"/>
                      <a:r>
                        <a:rPr lang="en-US" sz="1600" b="1" dirty="0"/>
                        <a:t>Median</a:t>
                      </a:r>
                      <a:endParaRPr lang="en-IN" sz="1600" b="1" dirty="0"/>
                    </a:p>
                  </a:txBody>
                  <a:tcPr anchor="ctr"/>
                </a:tc>
                <a:tc>
                  <a:txBody>
                    <a:bodyPr/>
                    <a:lstStyle/>
                    <a:p>
                      <a:pPr algn="l" fontAlgn="ctr"/>
                      <a:r>
                        <a:rPr lang="en-US" sz="1100" b="1" i="0" u="none" strike="noStrike" dirty="0">
                          <a:solidFill>
                            <a:srgbClr val="000000"/>
                          </a:solidFill>
                          <a:effectLst/>
                          <a:latin typeface="Calibri" panose="020F0502020204030204" pitchFamily="34" charset="0"/>
                        </a:rPr>
                        <a:t>PSS Main Meter (Cumulative Plant end meter reading)(Export)MWH</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30685.52</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30685.52</a:t>
                      </a:r>
                    </a:p>
                  </a:txBody>
                  <a:tcPr marL="9525" marR="9525" marT="9525" marB="0" anchor="ctr"/>
                </a:tc>
                <a:extLst>
                  <a:ext uri="{0D108BD9-81ED-4DB2-BD59-A6C34878D82A}">
                    <a16:rowId xmlns:a16="http://schemas.microsoft.com/office/drawing/2014/main" val="2337612149"/>
                  </a:ext>
                </a:extLst>
              </a:tr>
              <a:tr h="279676">
                <a:tc vMerge="1">
                  <a:txBody>
                    <a:bodyPr/>
                    <a:lstStyle/>
                    <a:p>
                      <a:endParaRPr lang="en-IN" dirty="0"/>
                    </a:p>
                  </a:txBody>
                  <a:tcPr/>
                </a:tc>
                <a:tc>
                  <a:txBody>
                    <a:bodyPr/>
                    <a:lstStyle/>
                    <a:p>
                      <a:pPr algn="l" fontAlgn="ctr"/>
                      <a:r>
                        <a:rPr lang="en-US" sz="1100" b="1" i="0" u="none" strike="noStrike" dirty="0">
                          <a:solidFill>
                            <a:srgbClr val="000000"/>
                          </a:solidFill>
                          <a:effectLst/>
                          <a:latin typeface="Calibri" panose="020F0502020204030204" pitchFamily="34" charset="0"/>
                        </a:rPr>
                        <a:t>PSS Main Meter (Cumulative Plant end meter reading)(Import)MWh</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213.03</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213.0339</a:t>
                      </a:r>
                    </a:p>
                  </a:txBody>
                  <a:tcPr marL="9525" marR="9525" marT="9525" marB="0" anchor="ctr"/>
                </a:tc>
                <a:extLst>
                  <a:ext uri="{0D108BD9-81ED-4DB2-BD59-A6C34878D82A}">
                    <a16:rowId xmlns:a16="http://schemas.microsoft.com/office/drawing/2014/main" val="3764422014"/>
                  </a:ext>
                </a:extLst>
              </a:tr>
              <a:tr h="279676">
                <a:tc vMerge="1">
                  <a:txBody>
                    <a:bodyPr/>
                    <a:lstStyle/>
                    <a:p>
                      <a:endParaRPr lang="en-IN" dirty="0"/>
                    </a:p>
                  </a:txBody>
                  <a:tcPr/>
                </a:tc>
                <a:tc>
                  <a:txBody>
                    <a:bodyPr/>
                    <a:lstStyle/>
                    <a:p>
                      <a:pPr algn="l" fontAlgn="ctr"/>
                      <a:r>
                        <a:rPr lang="en-US" sz="1100" b="1" i="0" u="none" strike="noStrike" dirty="0">
                          <a:solidFill>
                            <a:srgbClr val="000000"/>
                          </a:solidFill>
                          <a:effectLst/>
                          <a:latin typeface="Calibri" panose="020F0502020204030204" pitchFamily="34" charset="0"/>
                        </a:rPr>
                        <a:t>PSS Check Meter (Cumulative Plant end meter reading)(Export)MWh</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6394.81</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6394.81</a:t>
                      </a:r>
                    </a:p>
                  </a:txBody>
                  <a:tcPr marL="9525" marR="9525" marT="9525" marB="0" anchor="ctr"/>
                </a:tc>
                <a:extLst>
                  <a:ext uri="{0D108BD9-81ED-4DB2-BD59-A6C34878D82A}">
                    <a16:rowId xmlns:a16="http://schemas.microsoft.com/office/drawing/2014/main" val="2646016817"/>
                  </a:ext>
                </a:extLst>
              </a:tr>
              <a:tr h="279676">
                <a:tc vMerge="1">
                  <a:txBody>
                    <a:bodyPr/>
                    <a:lstStyle/>
                    <a:p>
                      <a:endParaRPr lang="en-IN" dirty="0"/>
                    </a:p>
                  </a:txBody>
                  <a:tcPr/>
                </a:tc>
                <a:tc>
                  <a:txBody>
                    <a:bodyPr/>
                    <a:lstStyle/>
                    <a:p>
                      <a:pPr algn="l" fontAlgn="ctr"/>
                      <a:r>
                        <a:rPr lang="en-US" sz="1100" b="1" i="0" u="none" strike="noStrike" dirty="0">
                          <a:solidFill>
                            <a:srgbClr val="000000"/>
                          </a:solidFill>
                          <a:effectLst/>
                          <a:latin typeface="Calibri" panose="020F0502020204030204" pitchFamily="34" charset="0"/>
                        </a:rPr>
                        <a:t>PSS Check Meter (Cumulative Plant end meter reading)(Import)MWh</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42.42</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42.42241</a:t>
                      </a:r>
                    </a:p>
                  </a:txBody>
                  <a:tcPr marL="9525" marR="9525" marT="9525" marB="0" anchor="ctr"/>
                </a:tc>
                <a:extLst>
                  <a:ext uri="{0D108BD9-81ED-4DB2-BD59-A6C34878D82A}">
                    <a16:rowId xmlns:a16="http://schemas.microsoft.com/office/drawing/2014/main" val="1107187761"/>
                  </a:ext>
                </a:extLst>
              </a:tr>
              <a:tr h="279676">
                <a:tc vMerge="1">
                  <a:txBody>
                    <a:bodyPr/>
                    <a:lstStyle/>
                    <a:p>
                      <a:endParaRPr lang="en-IN" dirty="0"/>
                    </a:p>
                  </a:txBody>
                  <a:tcPr/>
                </a:tc>
                <a:tc>
                  <a:txBody>
                    <a:bodyPr/>
                    <a:lstStyle/>
                    <a:p>
                      <a:pPr algn="l" fontAlgn="ctr"/>
                      <a:r>
                        <a:rPr lang="en-US" sz="1100" b="1" i="0" u="none" strike="noStrike" dirty="0">
                          <a:solidFill>
                            <a:srgbClr val="000000"/>
                          </a:solidFill>
                          <a:effectLst/>
                          <a:latin typeface="Calibri" panose="020F0502020204030204" pitchFamily="34" charset="0"/>
                        </a:rPr>
                        <a:t>PSS Main Meter (Daily Generation Plant end meter )(Export)MWh</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157.63</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157.6346</a:t>
                      </a:r>
                    </a:p>
                  </a:txBody>
                  <a:tcPr marL="9525" marR="9525" marT="9525" marB="0" anchor="ctr"/>
                </a:tc>
                <a:extLst>
                  <a:ext uri="{0D108BD9-81ED-4DB2-BD59-A6C34878D82A}">
                    <a16:rowId xmlns:a16="http://schemas.microsoft.com/office/drawing/2014/main" val="2100456710"/>
                  </a:ext>
                </a:extLst>
              </a:tr>
              <a:tr h="279676">
                <a:tc vMerge="1">
                  <a:txBody>
                    <a:bodyPr/>
                    <a:lstStyle/>
                    <a:p>
                      <a:endParaRPr lang="en-IN" dirty="0"/>
                    </a:p>
                  </a:txBody>
                  <a:tcPr/>
                </a:tc>
                <a:tc>
                  <a:txBody>
                    <a:bodyPr/>
                    <a:lstStyle/>
                    <a:p>
                      <a:pPr algn="l" fontAlgn="ctr"/>
                      <a:r>
                        <a:rPr lang="en-US" sz="1100" b="1" i="0" u="none" strike="noStrike" dirty="0">
                          <a:solidFill>
                            <a:srgbClr val="000000"/>
                          </a:solidFill>
                          <a:effectLst/>
                          <a:latin typeface="Calibri" panose="020F0502020204030204" pitchFamily="34" charset="0"/>
                        </a:rPr>
                        <a:t>PSS Main Meter (Daily Generation Plant end meter )(Import)MWh</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0.78</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0.777291</a:t>
                      </a:r>
                    </a:p>
                  </a:txBody>
                  <a:tcPr marL="9525" marR="9525" marT="9525" marB="0" anchor="ctr"/>
                </a:tc>
                <a:extLst>
                  <a:ext uri="{0D108BD9-81ED-4DB2-BD59-A6C34878D82A}">
                    <a16:rowId xmlns:a16="http://schemas.microsoft.com/office/drawing/2014/main" val="1523232617"/>
                  </a:ext>
                </a:extLst>
              </a:tr>
              <a:tr h="279676">
                <a:tc vMerge="1">
                  <a:txBody>
                    <a:bodyPr/>
                    <a:lstStyle/>
                    <a:p>
                      <a:endParaRPr lang="en-IN" dirty="0"/>
                    </a:p>
                  </a:txBody>
                  <a:tcPr/>
                </a:tc>
                <a:tc>
                  <a:txBody>
                    <a:bodyPr/>
                    <a:lstStyle/>
                    <a:p>
                      <a:pPr algn="l" fontAlgn="ctr"/>
                      <a:r>
                        <a:rPr lang="en-US" sz="1100" b="1" i="0" u="none" strike="noStrike" dirty="0">
                          <a:solidFill>
                            <a:srgbClr val="000000"/>
                          </a:solidFill>
                          <a:effectLst/>
                          <a:latin typeface="Calibri" panose="020F0502020204030204" pitchFamily="34" charset="0"/>
                        </a:rPr>
                        <a:t>Daily Generation Plant end meter (net)MWh</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156.86</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156.8601</a:t>
                      </a:r>
                    </a:p>
                  </a:txBody>
                  <a:tcPr marL="9525" marR="9525" marT="9525" marB="0" anchor="ctr"/>
                </a:tc>
                <a:extLst>
                  <a:ext uri="{0D108BD9-81ED-4DB2-BD59-A6C34878D82A}">
                    <a16:rowId xmlns:a16="http://schemas.microsoft.com/office/drawing/2014/main" val="1324469992"/>
                  </a:ext>
                </a:extLst>
              </a:tr>
              <a:tr h="279676">
                <a:tc vMerge="1">
                  <a:txBody>
                    <a:bodyPr/>
                    <a:lstStyle/>
                    <a:p>
                      <a:endParaRPr lang="en-IN" dirty="0"/>
                    </a:p>
                  </a:txBody>
                  <a:tcPr/>
                </a:tc>
                <a:tc>
                  <a:txBody>
                    <a:bodyPr/>
                    <a:lstStyle/>
                    <a:p>
                      <a:pPr algn="l" fontAlgn="ctr"/>
                      <a:r>
                        <a:rPr lang="en-IN" sz="1100" b="1" i="0" u="none" strike="noStrike" dirty="0">
                          <a:solidFill>
                            <a:srgbClr val="000000"/>
                          </a:solidFill>
                          <a:effectLst/>
                          <a:latin typeface="Calibri" panose="020F0502020204030204" pitchFamily="34" charset="0"/>
                        </a:rPr>
                        <a:t>Global Tilted Irradiation/Irradiance (GTI)kWh/m2</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5.08</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5.07569</a:t>
                      </a:r>
                    </a:p>
                  </a:txBody>
                  <a:tcPr marL="9525" marR="9525" marT="9525" marB="0" anchor="ctr"/>
                </a:tc>
                <a:extLst>
                  <a:ext uri="{0D108BD9-81ED-4DB2-BD59-A6C34878D82A}">
                    <a16:rowId xmlns:a16="http://schemas.microsoft.com/office/drawing/2014/main" val="3342906436"/>
                  </a:ext>
                </a:extLst>
              </a:tr>
              <a:tr h="279676">
                <a:tc vMerge="1">
                  <a:txBody>
                    <a:bodyPr/>
                    <a:lstStyle/>
                    <a:p>
                      <a:endParaRPr lang="en-IN" dirty="0"/>
                    </a:p>
                  </a:txBody>
                  <a:tcPr/>
                </a:tc>
                <a:tc>
                  <a:txBody>
                    <a:bodyPr/>
                    <a:lstStyle/>
                    <a:p>
                      <a:pPr algn="l" fontAlgn="ctr"/>
                      <a:r>
                        <a:rPr lang="en-IN" sz="1100" b="1" i="0" u="none" strike="noStrike" dirty="0">
                          <a:solidFill>
                            <a:srgbClr val="000000"/>
                          </a:solidFill>
                          <a:effectLst/>
                          <a:latin typeface="Calibri" panose="020F0502020204030204" pitchFamily="34" charset="0"/>
                        </a:rPr>
                        <a:t>Global horizontal irradiance(GHI)kWh/m2</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4.79</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4.794511</a:t>
                      </a:r>
                    </a:p>
                  </a:txBody>
                  <a:tcPr marL="9525" marR="9525" marT="9525" marB="0" anchor="ctr"/>
                </a:tc>
                <a:extLst>
                  <a:ext uri="{0D108BD9-81ED-4DB2-BD59-A6C34878D82A}">
                    <a16:rowId xmlns:a16="http://schemas.microsoft.com/office/drawing/2014/main" val="121535389"/>
                  </a:ext>
                </a:extLst>
              </a:tr>
              <a:tr h="279676">
                <a:tc vMerge="1">
                  <a:txBody>
                    <a:bodyPr/>
                    <a:lstStyle/>
                    <a:p>
                      <a:pPr algn="ctr"/>
                      <a:endParaRPr lang="en-US" sz="1600" b="1" dirty="0"/>
                    </a:p>
                  </a:txBody>
                  <a:tcPr anchor="ctr"/>
                </a:tc>
                <a:tc>
                  <a:txBody>
                    <a:bodyPr/>
                    <a:lstStyle/>
                    <a:p>
                      <a:pPr algn="l" fontAlgn="ctr"/>
                      <a:r>
                        <a:rPr lang="en-IN" sz="1100" b="1" i="0" u="none" strike="noStrike" dirty="0">
                          <a:solidFill>
                            <a:srgbClr val="000000"/>
                          </a:solidFill>
                          <a:effectLst/>
                          <a:latin typeface="Calibri" panose="020F0502020204030204" pitchFamily="34" charset="0"/>
                        </a:rPr>
                        <a:t>Performance Ratio (PR) %</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79</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78.9971</a:t>
                      </a:r>
                    </a:p>
                  </a:txBody>
                  <a:tcPr marL="9525" marR="9525" marT="9525" marB="0" anchor="ctr"/>
                </a:tc>
                <a:extLst>
                  <a:ext uri="{0D108BD9-81ED-4DB2-BD59-A6C34878D82A}">
                    <a16:rowId xmlns:a16="http://schemas.microsoft.com/office/drawing/2014/main" val="1716270931"/>
                  </a:ext>
                </a:extLst>
              </a:tr>
            </a:tbl>
          </a:graphicData>
        </a:graphic>
      </p:graphicFrame>
    </p:spTree>
    <p:extLst>
      <p:ext uri="{BB962C8B-B14F-4D97-AF65-F5344CB8AC3E}">
        <p14:creationId xmlns:p14="http://schemas.microsoft.com/office/powerpoint/2010/main" val="14751441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112;p25">
            <a:extLst>
              <a:ext uri="{FF2B5EF4-FFF2-40B4-BE49-F238E27FC236}">
                <a16:creationId xmlns:a16="http://schemas.microsoft.com/office/drawing/2014/main" id="{461D1B97-02B2-49CA-9FAC-D997D96386DA}"/>
              </a:ext>
            </a:extLst>
          </p:cNvPr>
          <p:cNvSpPr txBox="1">
            <a:spLocks/>
          </p:cNvSpPr>
          <p:nvPr/>
        </p:nvSpPr>
        <p:spPr>
          <a:xfrm>
            <a:off x="117231" y="193188"/>
            <a:ext cx="9247200" cy="535500"/>
          </a:xfrm>
          <a:prstGeom prst="rect">
            <a:avLst/>
          </a:prstGeom>
          <a:noFill/>
          <a:ln>
            <a:noFill/>
          </a:ln>
        </p:spPr>
        <p:txBody>
          <a:bodyPr spcFirstLastPara="1" wrap="square" lIns="91400" tIns="45675" rIns="91400" bIns="45675" anchor="ctr" anchorCtr="0">
            <a:sp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2300"/>
              <a:buFont typeface="Georgia"/>
              <a:buNone/>
              <a:defRPr sz="31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9pPr>
          </a:lstStyle>
          <a:p>
            <a:r>
              <a:rPr lang="en-US" sz="3200" b="1" dirty="0">
                <a:latin typeface="Times New Roman"/>
                <a:ea typeface="Times New Roman"/>
                <a:cs typeface="Times New Roman"/>
                <a:sym typeface="Times New Roman"/>
              </a:rPr>
              <a:t>Exploratory Data Analysis [EDA]</a:t>
            </a:r>
            <a:endParaRPr lang="en-US" sz="3200" dirty="0">
              <a:latin typeface="Times New Roman"/>
              <a:ea typeface="Times New Roman"/>
              <a:cs typeface="Times New Roman"/>
              <a:sym typeface="Times New Roman"/>
            </a:endParaRPr>
          </a:p>
        </p:txBody>
      </p:sp>
      <p:pic>
        <p:nvPicPr>
          <p:cNvPr id="9" name="Google Shape;118;p25" descr="360DigiTMG Reviews - 52 Reviews of 360digitmg.com | Sitejabber">
            <a:extLst>
              <a:ext uri="{FF2B5EF4-FFF2-40B4-BE49-F238E27FC236}">
                <a16:creationId xmlns:a16="http://schemas.microsoft.com/office/drawing/2014/main" id="{9E9A6F18-21DA-4F31-9730-B4EFC8A66C19}"/>
              </a:ext>
            </a:extLst>
          </p:cNvPr>
          <p:cNvPicPr preferRelativeResize="0"/>
          <p:nvPr/>
        </p:nvPicPr>
        <p:blipFill rotWithShape="1">
          <a:blip r:embed="rId2">
            <a:alphaModFix/>
          </a:blip>
          <a:srcRect/>
          <a:stretch/>
        </p:blipFill>
        <p:spPr>
          <a:xfrm>
            <a:off x="9753038" y="6013938"/>
            <a:ext cx="2277039" cy="808338"/>
          </a:xfrm>
          <a:prstGeom prst="rect">
            <a:avLst/>
          </a:prstGeom>
          <a:noFill/>
          <a:ln>
            <a:noFill/>
          </a:ln>
        </p:spPr>
      </p:pic>
      <p:graphicFrame>
        <p:nvGraphicFramePr>
          <p:cNvPr id="10" name="Table 5">
            <a:extLst>
              <a:ext uri="{FF2B5EF4-FFF2-40B4-BE49-F238E27FC236}">
                <a16:creationId xmlns:a16="http://schemas.microsoft.com/office/drawing/2014/main" id="{F2542403-FEBF-48A4-961C-4AD468B72E3B}"/>
              </a:ext>
            </a:extLst>
          </p:cNvPr>
          <p:cNvGraphicFramePr>
            <a:graphicFrameLocks noGrp="1"/>
          </p:cNvGraphicFramePr>
          <p:nvPr>
            <p:extLst>
              <p:ext uri="{D42A27DB-BD31-4B8C-83A1-F6EECF244321}">
                <p14:modId xmlns:p14="http://schemas.microsoft.com/office/powerpoint/2010/main" val="3025358953"/>
              </p:ext>
            </p:extLst>
          </p:nvPr>
        </p:nvGraphicFramePr>
        <p:xfrm>
          <a:off x="161923" y="844063"/>
          <a:ext cx="11725280" cy="5578252"/>
        </p:xfrm>
        <a:graphic>
          <a:graphicData uri="http://schemas.openxmlformats.org/drawingml/2006/table">
            <a:tbl>
              <a:tblPr firstRow="1" bandRow="1">
                <a:tableStyleId>{073A0DAA-6AF3-43AB-8588-CEC1D06C72B9}</a:tableStyleId>
              </a:tblPr>
              <a:tblGrid>
                <a:gridCol w="1258914">
                  <a:extLst>
                    <a:ext uri="{9D8B030D-6E8A-4147-A177-3AD203B41FA5}">
                      <a16:colId xmlns:a16="http://schemas.microsoft.com/office/drawing/2014/main" val="750966922"/>
                    </a:ext>
                  </a:extLst>
                </a:gridCol>
                <a:gridCol w="4603726">
                  <a:extLst>
                    <a:ext uri="{9D8B030D-6E8A-4147-A177-3AD203B41FA5}">
                      <a16:colId xmlns:a16="http://schemas.microsoft.com/office/drawing/2014/main" val="4285484405"/>
                    </a:ext>
                  </a:extLst>
                </a:gridCol>
                <a:gridCol w="2931320">
                  <a:extLst>
                    <a:ext uri="{9D8B030D-6E8A-4147-A177-3AD203B41FA5}">
                      <a16:colId xmlns:a16="http://schemas.microsoft.com/office/drawing/2014/main" val="1783760755"/>
                    </a:ext>
                  </a:extLst>
                </a:gridCol>
                <a:gridCol w="2931320">
                  <a:extLst>
                    <a:ext uri="{9D8B030D-6E8A-4147-A177-3AD203B41FA5}">
                      <a16:colId xmlns:a16="http://schemas.microsoft.com/office/drawing/2014/main" val="2935301890"/>
                    </a:ext>
                  </a:extLst>
                </a:gridCol>
              </a:tblGrid>
              <a:tr h="513637">
                <a:tc>
                  <a:txBody>
                    <a:bodyPr/>
                    <a:lstStyle/>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First moment  Business Decision</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1" i="0" u="none" strike="noStrike" cap="none" dirty="0">
                          <a:solidFill>
                            <a:schemeClr val="lt1"/>
                          </a:solidFill>
                          <a:latin typeface="+mn-lt"/>
                          <a:ea typeface="+mn-ea"/>
                          <a:cs typeface="+mn-cs"/>
                          <a:sym typeface="Arial"/>
                        </a:rPr>
                        <a:t>Before Data Pre-processing </a:t>
                      </a:r>
                      <a:endParaRPr lang="en-IN" sz="1400" b="1" i="0" u="none" strike="noStrike" cap="none" dirty="0">
                        <a:solidFill>
                          <a:schemeClr val="lt1"/>
                        </a:solidFill>
                        <a:latin typeface="+mn-lt"/>
                        <a:ea typeface="+mn-ea"/>
                        <a:cs typeface="+mn-cs"/>
                        <a:sym typeface="Arial"/>
                      </a:endParaRPr>
                    </a:p>
                  </a:txBody>
                  <a:tcPr marL="68580" marR="68580" marT="0" marB="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1" i="0" u="none" strike="noStrike" cap="none" dirty="0">
                          <a:solidFill>
                            <a:schemeClr val="lt1"/>
                          </a:solidFill>
                          <a:latin typeface="+mn-lt"/>
                          <a:ea typeface="+mn-ea"/>
                          <a:cs typeface="+mn-cs"/>
                          <a:sym typeface="Arial"/>
                        </a:rPr>
                        <a:t>After Data Pre-processing</a:t>
                      </a:r>
                      <a:endParaRPr lang="en-IN" sz="1400" b="1" i="0" u="none" strike="noStrike" cap="none" dirty="0">
                        <a:solidFill>
                          <a:schemeClr val="lt1"/>
                        </a:solidFill>
                        <a:latin typeface="+mn-lt"/>
                        <a:ea typeface="+mn-ea"/>
                        <a:cs typeface="+mn-cs"/>
                        <a:sym typeface="Arial"/>
                      </a:endParaRPr>
                    </a:p>
                  </a:txBody>
                  <a:tcPr marL="68580" marR="68580" marT="0" marB="0"/>
                </a:tc>
                <a:extLst>
                  <a:ext uri="{0D108BD9-81ED-4DB2-BD59-A6C34878D82A}">
                    <a16:rowId xmlns:a16="http://schemas.microsoft.com/office/drawing/2014/main" val="3491463657"/>
                  </a:ext>
                </a:extLst>
              </a:tr>
              <a:tr h="220974">
                <a:tc rowSpan="19">
                  <a:txBody>
                    <a:bodyPr/>
                    <a:lstStyle/>
                    <a:p>
                      <a:pPr algn="ctr"/>
                      <a:r>
                        <a:rPr lang="en-US" sz="1600" b="1" dirty="0"/>
                        <a:t>Median</a:t>
                      </a:r>
                    </a:p>
                  </a:txBody>
                  <a:tcPr anchor="ctr"/>
                </a:tc>
                <a:tc>
                  <a:txBody>
                    <a:bodyPr/>
                    <a:lstStyle/>
                    <a:p>
                      <a:pPr algn="l" fontAlgn="ctr"/>
                      <a:r>
                        <a:rPr lang="en-IN" sz="1100" b="1" i="0" u="none" strike="noStrike" dirty="0">
                          <a:solidFill>
                            <a:srgbClr val="000000"/>
                          </a:solidFill>
                          <a:effectLst/>
                          <a:latin typeface="Calibri" panose="020F0502020204030204" pitchFamily="34" charset="0"/>
                        </a:rPr>
                        <a:t>ICR-3 - INV1</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16.12</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16.12</a:t>
                      </a:r>
                    </a:p>
                  </a:txBody>
                  <a:tcPr marL="9525" marR="9525" marT="9525" marB="0" anchor="ctr"/>
                </a:tc>
                <a:extLst>
                  <a:ext uri="{0D108BD9-81ED-4DB2-BD59-A6C34878D82A}">
                    <a16:rowId xmlns:a16="http://schemas.microsoft.com/office/drawing/2014/main" val="1259539615"/>
                  </a:ext>
                </a:extLst>
              </a:tr>
              <a:tr h="220974">
                <a:tc vMerge="1">
                  <a:txBody>
                    <a:bodyPr/>
                    <a:lstStyle/>
                    <a:p>
                      <a:endParaRPr lang="en-IN"/>
                    </a:p>
                  </a:txBody>
                  <a:tcPr/>
                </a:tc>
                <a:tc>
                  <a:txBody>
                    <a:bodyPr/>
                    <a:lstStyle/>
                    <a:p>
                      <a:pPr algn="l" fontAlgn="ctr"/>
                      <a:r>
                        <a:rPr lang="en-IN" sz="1100" b="1" i="0" u="none" strike="noStrike" dirty="0">
                          <a:solidFill>
                            <a:srgbClr val="000000"/>
                          </a:solidFill>
                          <a:effectLst/>
                          <a:latin typeface="Calibri" panose="020F0502020204030204" pitchFamily="34" charset="0"/>
                        </a:rPr>
                        <a:t>ICR-3 - INV2</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15.82</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15.82</a:t>
                      </a:r>
                    </a:p>
                  </a:txBody>
                  <a:tcPr marL="9525" marR="9525" marT="9525" marB="0" anchor="ctr"/>
                </a:tc>
                <a:extLst>
                  <a:ext uri="{0D108BD9-81ED-4DB2-BD59-A6C34878D82A}">
                    <a16:rowId xmlns:a16="http://schemas.microsoft.com/office/drawing/2014/main" val="2762753675"/>
                  </a:ext>
                </a:extLst>
              </a:tr>
              <a:tr h="220974">
                <a:tc vMerge="1">
                  <a:txBody>
                    <a:bodyPr/>
                    <a:lstStyle/>
                    <a:p>
                      <a:endParaRPr lang="en-IN" dirty="0"/>
                    </a:p>
                  </a:txBody>
                  <a:tcPr/>
                </a:tc>
                <a:tc>
                  <a:txBody>
                    <a:bodyPr/>
                    <a:lstStyle/>
                    <a:p>
                      <a:pPr algn="l" fontAlgn="ctr"/>
                      <a:r>
                        <a:rPr lang="en-IN" sz="1100" b="1" i="0" u="none" strike="noStrike" dirty="0">
                          <a:solidFill>
                            <a:srgbClr val="000000"/>
                          </a:solidFill>
                          <a:effectLst/>
                          <a:latin typeface="Calibri" panose="020F0502020204030204" pitchFamily="34" charset="0"/>
                        </a:rPr>
                        <a:t>ICR-3 - INV3</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16.02</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16.02</a:t>
                      </a:r>
                    </a:p>
                  </a:txBody>
                  <a:tcPr marL="9525" marR="9525" marT="9525" marB="0" anchor="ctr"/>
                </a:tc>
                <a:extLst>
                  <a:ext uri="{0D108BD9-81ED-4DB2-BD59-A6C34878D82A}">
                    <a16:rowId xmlns:a16="http://schemas.microsoft.com/office/drawing/2014/main" val="606439904"/>
                  </a:ext>
                </a:extLst>
              </a:tr>
              <a:tr h="220974">
                <a:tc vMerge="1">
                  <a:txBody>
                    <a:bodyPr/>
                    <a:lstStyle/>
                    <a:p>
                      <a:endParaRPr lang="en-IN"/>
                    </a:p>
                  </a:txBody>
                  <a:tcPr/>
                </a:tc>
                <a:tc>
                  <a:txBody>
                    <a:bodyPr/>
                    <a:lstStyle/>
                    <a:p>
                      <a:pPr algn="l" fontAlgn="ctr"/>
                      <a:r>
                        <a:rPr lang="en-IN" sz="1100" b="1" i="0" u="none" strike="noStrike" dirty="0">
                          <a:solidFill>
                            <a:srgbClr val="000000"/>
                          </a:solidFill>
                          <a:effectLst/>
                          <a:latin typeface="Calibri" panose="020F0502020204030204" pitchFamily="34" charset="0"/>
                        </a:rPr>
                        <a:t>ICR-3 - INV4</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16.12</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16.12</a:t>
                      </a:r>
                    </a:p>
                  </a:txBody>
                  <a:tcPr marL="9525" marR="9525" marT="9525" marB="0" anchor="ctr"/>
                </a:tc>
                <a:extLst>
                  <a:ext uri="{0D108BD9-81ED-4DB2-BD59-A6C34878D82A}">
                    <a16:rowId xmlns:a16="http://schemas.microsoft.com/office/drawing/2014/main" val="1902478198"/>
                  </a:ext>
                </a:extLst>
              </a:tr>
              <a:tr h="220974">
                <a:tc vMerge="1">
                  <a:txBody>
                    <a:bodyPr/>
                    <a:lstStyle/>
                    <a:p>
                      <a:endParaRPr lang="en-IN" dirty="0"/>
                    </a:p>
                  </a:txBody>
                  <a:tcPr/>
                </a:tc>
                <a:tc>
                  <a:txBody>
                    <a:bodyPr/>
                    <a:lstStyle/>
                    <a:p>
                      <a:pPr algn="l" fontAlgn="ctr"/>
                      <a:r>
                        <a:rPr lang="en-IN" sz="1100" b="1" i="0" u="none" strike="noStrike" dirty="0">
                          <a:solidFill>
                            <a:srgbClr val="000000"/>
                          </a:solidFill>
                          <a:effectLst/>
                          <a:latin typeface="Calibri" panose="020F0502020204030204" pitchFamily="34" charset="0"/>
                        </a:rPr>
                        <a:t>ICR-4 - INV1</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15.77</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15.77</a:t>
                      </a:r>
                    </a:p>
                  </a:txBody>
                  <a:tcPr marL="9525" marR="9525" marT="9525" marB="0" anchor="ctr"/>
                </a:tc>
                <a:extLst>
                  <a:ext uri="{0D108BD9-81ED-4DB2-BD59-A6C34878D82A}">
                    <a16:rowId xmlns:a16="http://schemas.microsoft.com/office/drawing/2014/main" val="3871428686"/>
                  </a:ext>
                </a:extLst>
              </a:tr>
              <a:tr h="220974">
                <a:tc vMerge="1">
                  <a:txBody>
                    <a:bodyPr/>
                    <a:lstStyle/>
                    <a:p>
                      <a:endParaRPr lang="en-IN" dirty="0"/>
                    </a:p>
                  </a:txBody>
                  <a:tcPr/>
                </a:tc>
                <a:tc>
                  <a:txBody>
                    <a:bodyPr/>
                    <a:lstStyle/>
                    <a:p>
                      <a:pPr algn="l" fontAlgn="ctr"/>
                      <a:r>
                        <a:rPr lang="en-IN" sz="1100" b="1" i="0" u="none" strike="noStrike" dirty="0">
                          <a:solidFill>
                            <a:srgbClr val="000000"/>
                          </a:solidFill>
                          <a:effectLst/>
                          <a:latin typeface="Calibri" panose="020F0502020204030204" pitchFamily="34" charset="0"/>
                        </a:rPr>
                        <a:t>ICR-4 - INV2</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15.82</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15.82</a:t>
                      </a:r>
                    </a:p>
                  </a:txBody>
                  <a:tcPr marL="9525" marR="9525" marT="9525" marB="0" anchor="ctr"/>
                </a:tc>
                <a:extLst>
                  <a:ext uri="{0D108BD9-81ED-4DB2-BD59-A6C34878D82A}">
                    <a16:rowId xmlns:a16="http://schemas.microsoft.com/office/drawing/2014/main" val="3531407587"/>
                  </a:ext>
                </a:extLst>
              </a:tr>
              <a:tr h="220974">
                <a:tc vMerge="1">
                  <a:txBody>
                    <a:bodyPr/>
                    <a:lstStyle/>
                    <a:p>
                      <a:endParaRPr lang="en-IN" dirty="0"/>
                    </a:p>
                  </a:txBody>
                  <a:tcPr/>
                </a:tc>
                <a:tc>
                  <a:txBody>
                    <a:bodyPr/>
                    <a:lstStyle/>
                    <a:p>
                      <a:pPr algn="l" fontAlgn="ctr"/>
                      <a:r>
                        <a:rPr lang="en-IN" sz="1100" b="1" i="0" u="none" strike="noStrike" dirty="0">
                          <a:solidFill>
                            <a:srgbClr val="000000"/>
                          </a:solidFill>
                          <a:effectLst/>
                          <a:latin typeface="Calibri" panose="020F0502020204030204" pitchFamily="34" charset="0"/>
                        </a:rPr>
                        <a:t>ICR-4 - INV3</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16.12</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16.12</a:t>
                      </a:r>
                    </a:p>
                  </a:txBody>
                  <a:tcPr marL="9525" marR="9525" marT="9525" marB="0" anchor="ctr"/>
                </a:tc>
                <a:extLst>
                  <a:ext uri="{0D108BD9-81ED-4DB2-BD59-A6C34878D82A}">
                    <a16:rowId xmlns:a16="http://schemas.microsoft.com/office/drawing/2014/main" val="3130814894"/>
                  </a:ext>
                </a:extLst>
              </a:tr>
              <a:tr h="220974">
                <a:tc vMerge="1">
                  <a:txBody>
                    <a:bodyPr/>
                    <a:lstStyle/>
                    <a:p>
                      <a:endParaRPr lang="en-IN" dirty="0"/>
                    </a:p>
                  </a:txBody>
                  <a:tcPr/>
                </a:tc>
                <a:tc>
                  <a:txBody>
                    <a:bodyPr/>
                    <a:lstStyle/>
                    <a:p>
                      <a:pPr algn="l" fontAlgn="ctr"/>
                      <a:r>
                        <a:rPr lang="en-IN" sz="1100" b="1" i="0" u="none" strike="noStrike" dirty="0">
                          <a:solidFill>
                            <a:srgbClr val="000000"/>
                          </a:solidFill>
                          <a:effectLst/>
                          <a:latin typeface="Calibri" panose="020F0502020204030204" pitchFamily="34" charset="0"/>
                        </a:rPr>
                        <a:t>ICR-4 - INV4</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15.92</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15.92</a:t>
                      </a:r>
                    </a:p>
                  </a:txBody>
                  <a:tcPr marL="9525" marR="9525" marT="9525" marB="0" anchor="ctr"/>
                </a:tc>
                <a:extLst>
                  <a:ext uri="{0D108BD9-81ED-4DB2-BD59-A6C34878D82A}">
                    <a16:rowId xmlns:a16="http://schemas.microsoft.com/office/drawing/2014/main" val="910533362"/>
                  </a:ext>
                </a:extLst>
              </a:tr>
              <a:tr h="252660">
                <a:tc vMerge="1">
                  <a:txBody>
                    <a:bodyPr/>
                    <a:lstStyle/>
                    <a:p>
                      <a:endParaRPr lang="en-IN" dirty="0"/>
                    </a:p>
                  </a:txBody>
                  <a:tcPr/>
                </a:tc>
                <a:tc>
                  <a:txBody>
                    <a:bodyPr/>
                    <a:lstStyle/>
                    <a:p>
                      <a:pPr algn="l" fontAlgn="ctr"/>
                      <a:r>
                        <a:rPr lang="en-US" sz="1100" b="1" i="0" u="none" strike="noStrike" dirty="0">
                          <a:solidFill>
                            <a:srgbClr val="000000"/>
                          </a:solidFill>
                          <a:effectLst/>
                          <a:latin typeface="Calibri" panose="020F0502020204030204" pitchFamily="34" charset="0"/>
                        </a:rPr>
                        <a:t>Total Daily Integrated Generation MWh</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127.15</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127.15</a:t>
                      </a:r>
                    </a:p>
                  </a:txBody>
                  <a:tcPr marL="9525" marR="9525" marT="9525" marB="0" anchor="ctr"/>
                </a:tc>
                <a:extLst>
                  <a:ext uri="{0D108BD9-81ED-4DB2-BD59-A6C34878D82A}">
                    <a16:rowId xmlns:a16="http://schemas.microsoft.com/office/drawing/2014/main" val="2446533253"/>
                  </a:ext>
                </a:extLst>
              </a:tr>
              <a:tr h="270436">
                <a:tc vMerge="1">
                  <a:txBody>
                    <a:bodyPr/>
                    <a:lstStyle/>
                    <a:p>
                      <a:pPr algn="ctr"/>
                      <a:r>
                        <a:rPr lang="en-US" sz="1600" b="1" dirty="0"/>
                        <a:t>Median</a:t>
                      </a:r>
                      <a:endParaRPr lang="en-IN" sz="1600" b="1" dirty="0"/>
                    </a:p>
                  </a:txBody>
                  <a:tcPr anchor="ctr"/>
                </a:tc>
                <a:tc>
                  <a:txBody>
                    <a:bodyPr/>
                    <a:lstStyle/>
                    <a:p>
                      <a:pPr algn="l" fontAlgn="ctr"/>
                      <a:r>
                        <a:rPr lang="en-US" sz="1100" b="1" i="0" u="none" strike="noStrike" dirty="0">
                          <a:solidFill>
                            <a:srgbClr val="000000"/>
                          </a:solidFill>
                          <a:effectLst/>
                          <a:latin typeface="Calibri" panose="020F0502020204030204" pitchFamily="34" charset="0"/>
                        </a:rPr>
                        <a:t>PSS Main Meter (Cumulative Plant end meter reading)(Export)MWH</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28280.7</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28280.7</a:t>
                      </a:r>
                    </a:p>
                  </a:txBody>
                  <a:tcPr marL="9525" marR="9525" marT="9525" marB="0" anchor="ctr"/>
                </a:tc>
                <a:extLst>
                  <a:ext uri="{0D108BD9-81ED-4DB2-BD59-A6C34878D82A}">
                    <a16:rowId xmlns:a16="http://schemas.microsoft.com/office/drawing/2014/main" val="2337612149"/>
                  </a:ext>
                </a:extLst>
              </a:tr>
              <a:tr h="270436">
                <a:tc vMerge="1">
                  <a:txBody>
                    <a:bodyPr/>
                    <a:lstStyle/>
                    <a:p>
                      <a:endParaRPr lang="en-IN" dirty="0"/>
                    </a:p>
                  </a:txBody>
                  <a:tcPr/>
                </a:tc>
                <a:tc>
                  <a:txBody>
                    <a:bodyPr/>
                    <a:lstStyle/>
                    <a:p>
                      <a:pPr algn="l" fontAlgn="ctr"/>
                      <a:r>
                        <a:rPr lang="en-US" sz="1100" b="1" i="0" u="none" strike="noStrike" dirty="0">
                          <a:solidFill>
                            <a:srgbClr val="000000"/>
                          </a:solidFill>
                          <a:effectLst/>
                          <a:latin typeface="Calibri" panose="020F0502020204030204" pitchFamily="34" charset="0"/>
                        </a:rPr>
                        <a:t>PSS Main Meter (Cumulative Plant end meter reading)(Import)MWh</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196.02</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196.02</a:t>
                      </a:r>
                    </a:p>
                  </a:txBody>
                  <a:tcPr marL="9525" marR="9525" marT="9525" marB="0" anchor="ctr"/>
                </a:tc>
                <a:extLst>
                  <a:ext uri="{0D108BD9-81ED-4DB2-BD59-A6C34878D82A}">
                    <a16:rowId xmlns:a16="http://schemas.microsoft.com/office/drawing/2014/main" val="3764422014"/>
                  </a:ext>
                </a:extLst>
              </a:tr>
              <a:tr h="270436">
                <a:tc vMerge="1">
                  <a:txBody>
                    <a:bodyPr/>
                    <a:lstStyle/>
                    <a:p>
                      <a:endParaRPr lang="en-IN" dirty="0"/>
                    </a:p>
                  </a:txBody>
                  <a:tcPr/>
                </a:tc>
                <a:tc>
                  <a:txBody>
                    <a:bodyPr/>
                    <a:lstStyle/>
                    <a:p>
                      <a:pPr algn="l" fontAlgn="ctr"/>
                      <a:r>
                        <a:rPr lang="en-US" sz="1100" b="1" i="0" u="none" strike="noStrike" dirty="0">
                          <a:solidFill>
                            <a:srgbClr val="000000"/>
                          </a:solidFill>
                          <a:effectLst/>
                          <a:latin typeface="Calibri" panose="020F0502020204030204" pitchFamily="34" charset="0"/>
                        </a:rPr>
                        <a:t>PSS Check Meter (Cumulative Plant end meter reading)(Export)MWh</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5893.5</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5893.5</a:t>
                      </a:r>
                    </a:p>
                  </a:txBody>
                  <a:tcPr marL="9525" marR="9525" marT="9525" marB="0" anchor="ctr"/>
                </a:tc>
                <a:extLst>
                  <a:ext uri="{0D108BD9-81ED-4DB2-BD59-A6C34878D82A}">
                    <a16:rowId xmlns:a16="http://schemas.microsoft.com/office/drawing/2014/main" val="2646016817"/>
                  </a:ext>
                </a:extLst>
              </a:tr>
              <a:tr h="270436">
                <a:tc vMerge="1">
                  <a:txBody>
                    <a:bodyPr/>
                    <a:lstStyle/>
                    <a:p>
                      <a:endParaRPr lang="en-IN" dirty="0"/>
                    </a:p>
                  </a:txBody>
                  <a:tcPr/>
                </a:tc>
                <a:tc>
                  <a:txBody>
                    <a:bodyPr/>
                    <a:lstStyle/>
                    <a:p>
                      <a:pPr algn="l" fontAlgn="ctr"/>
                      <a:r>
                        <a:rPr lang="en-US" sz="1100" b="1" i="0" u="none" strike="noStrike" dirty="0">
                          <a:solidFill>
                            <a:srgbClr val="000000"/>
                          </a:solidFill>
                          <a:effectLst/>
                          <a:latin typeface="Calibri" panose="020F0502020204030204" pitchFamily="34" charset="0"/>
                        </a:rPr>
                        <a:t>PSS Check Meter (Cumulative Plant end meter reading)(Import)MWh</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39</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39</a:t>
                      </a:r>
                    </a:p>
                  </a:txBody>
                  <a:tcPr marL="9525" marR="9525" marT="9525" marB="0" anchor="ctr"/>
                </a:tc>
                <a:extLst>
                  <a:ext uri="{0D108BD9-81ED-4DB2-BD59-A6C34878D82A}">
                    <a16:rowId xmlns:a16="http://schemas.microsoft.com/office/drawing/2014/main" val="1107187761"/>
                  </a:ext>
                </a:extLst>
              </a:tr>
              <a:tr h="270436">
                <a:tc vMerge="1">
                  <a:txBody>
                    <a:bodyPr/>
                    <a:lstStyle/>
                    <a:p>
                      <a:endParaRPr lang="en-IN" dirty="0"/>
                    </a:p>
                  </a:txBody>
                  <a:tcPr/>
                </a:tc>
                <a:tc>
                  <a:txBody>
                    <a:bodyPr/>
                    <a:lstStyle/>
                    <a:p>
                      <a:pPr algn="l" fontAlgn="ctr"/>
                      <a:r>
                        <a:rPr lang="en-US" sz="1100" b="1" i="0" u="none" strike="noStrike" dirty="0">
                          <a:solidFill>
                            <a:srgbClr val="000000"/>
                          </a:solidFill>
                          <a:effectLst/>
                          <a:latin typeface="Calibri" panose="020F0502020204030204" pitchFamily="34" charset="0"/>
                        </a:rPr>
                        <a:t>PSS Main Meter (Daily Generation Plant end meter )(Export)MWh</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146.71</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146.71</a:t>
                      </a:r>
                    </a:p>
                  </a:txBody>
                  <a:tcPr marL="9525" marR="9525" marT="9525" marB="0" anchor="ctr"/>
                </a:tc>
                <a:extLst>
                  <a:ext uri="{0D108BD9-81ED-4DB2-BD59-A6C34878D82A}">
                    <a16:rowId xmlns:a16="http://schemas.microsoft.com/office/drawing/2014/main" val="2100456710"/>
                  </a:ext>
                </a:extLst>
              </a:tr>
              <a:tr h="270436">
                <a:tc vMerge="1">
                  <a:txBody>
                    <a:bodyPr/>
                    <a:lstStyle/>
                    <a:p>
                      <a:endParaRPr lang="en-IN" dirty="0"/>
                    </a:p>
                  </a:txBody>
                  <a:tcPr/>
                </a:tc>
                <a:tc>
                  <a:txBody>
                    <a:bodyPr/>
                    <a:lstStyle/>
                    <a:p>
                      <a:pPr algn="l" fontAlgn="ctr"/>
                      <a:r>
                        <a:rPr lang="en-US" sz="1100" b="1" i="0" u="none" strike="noStrike" dirty="0">
                          <a:solidFill>
                            <a:srgbClr val="000000"/>
                          </a:solidFill>
                          <a:effectLst/>
                          <a:latin typeface="Calibri" panose="020F0502020204030204" pitchFamily="34" charset="0"/>
                        </a:rPr>
                        <a:t>PSS Main Meter (Daily Generation Plant end meter )(Import)MWh</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0.62</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0.615</a:t>
                      </a:r>
                    </a:p>
                  </a:txBody>
                  <a:tcPr marL="9525" marR="9525" marT="9525" marB="0" anchor="ctr"/>
                </a:tc>
                <a:extLst>
                  <a:ext uri="{0D108BD9-81ED-4DB2-BD59-A6C34878D82A}">
                    <a16:rowId xmlns:a16="http://schemas.microsoft.com/office/drawing/2014/main" val="1523232617"/>
                  </a:ext>
                </a:extLst>
              </a:tr>
              <a:tr h="270436">
                <a:tc vMerge="1">
                  <a:txBody>
                    <a:bodyPr/>
                    <a:lstStyle/>
                    <a:p>
                      <a:endParaRPr lang="en-IN" dirty="0"/>
                    </a:p>
                  </a:txBody>
                  <a:tcPr/>
                </a:tc>
                <a:tc>
                  <a:txBody>
                    <a:bodyPr/>
                    <a:lstStyle/>
                    <a:p>
                      <a:pPr algn="l" fontAlgn="ctr"/>
                      <a:r>
                        <a:rPr lang="en-US" sz="1100" b="1" i="0" u="none" strike="noStrike" dirty="0">
                          <a:solidFill>
                            <a:srgbClr val="000000"/>
                          </a:solidFill>
                          <a:effectLst/>
                          <a:latin typeface="Calibri" panose="020F0502020204030204" pitchFamily="34" charset="0"/>
                        </a:rPr>
                        <a:t>Daily Generation Plant end meter (net)MWh</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146.07</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146.065</a:t>
                      </a:r>
                    </a:p>
                  </a:txBody>
                  <a:tcPr marL="9525" marR="9525" marT="9525" marB="0" anchor="ctr"/>
                </a:tc>
                <a:extLst>
                  <a:ext uri="{0D108BD9-81ED-4DB2-BD59-A6C34878D82A}">
                    <a16:rowId xmlns:a16="http://schemas.microsoft.com/office/drawing/2014/main" val="1324469992"/>
                  </a:ext>
                </a:extLst>
              </a:tr>
              <a:tr h="270436">
                <a:tc vMerge="1">
                  <a:txBody>
                    <a:bodyPr/>
                    <a:lstStyle/>
                    <a:p>
                      <a:endParaRPr lang="en-IN" dirty="0"/>
                    </a:p>
                  </a:txBody>
                  <a:tcPr/>
                </a:tc>
                <a:tc>
                  <a:txBody>
                    <a:bodyPr/>
                    <a:lstStyle/>
                    <a:p>
                      <a:pPr algn="l" fontAlgn="ctr"/>
                      <a:r>
                        <a:rPr lang="en-IN" sz="1100" b="1" i="0" u="none" strike="noStrike" dirty="0">
                          <a:solidFill>
                            <a:srgbClr val="000000"/>
                          </a:solidFill>
                          <a:effectLst/>
                          <a:latin typeface="Calibri" panose="020F0502020204030204" pitchFamily="34" charset="0"/>
                        </a:rPr>
                        <a:t>Global Tilted Irradiation/Irradiance (GTI)kWh/m2</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5.35</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5.35</a:t>
                      </a:r>
                    </a:p>
                  </a:txBody>
                  <a:tcPr marL="9525" marR="9525" marT="9525" marB="0" anchor="ctr"/>
                </a:tc>
                <a:extLst>
                  <a:ext uri="{0D108BD9-81ED-4DB2-BD59-A6C34878D82A}">
                    <a16:rowId xmlns:a16="http://schemas.microsoft.com/office/drawing/2014/main" val="3342906436"/>
                  </a:ext>
                </a:extLst>
              </a:tr>
              <a:tr h="270436">
                <a:tc vMerge="1">
                  <a:txBody>
                    <a:bodyPr/>
                    <a:lstStyle/>
                    <a:p>
                      <a:endParaRPr lang="en-IN" dirty="0"/>
                    </a:p>
                  </a:txBody>
                  <a:tcPr/>
                </a:tc>
                <a:tc>
                  <a:txBody>
                    <a:bodyPr/>
                    <a:lstStyle/>
                    <a:p>
                      <a:pPr algn="l" fontAlgn="ctr"/>
                      <a:r>
                        <a:rPr lang="en-IN" sz="1100" b="1" i="0" u="none" strike="noStrike" dirty="0">
                          <a:solidFill>
                            <a:srgbClr val="000000"/>
                          </a:solidFill>
                          <a:effectLst/>
                          <a:latin typeface="Calibri" panose="020F0502020204030204" pitchFamily="34" charset="0"/>
                        </a:rPr>
                        <a:t>Global horizontal irradiance(GHI)kWh/m2</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4.86</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4.855</a:t>
                      </a:r>
                    </a:p>
                  </a:txBody>
                  <a:tcPr marL="9525" marR="9525" marT="9525" marB="0" anchor="ctr"/>
                </a:tc>
                <a:extLst>
                  <a:ext uri="{0D108BD9-81ED-4DB2-BD59-A6C34878D82A}">
                    <a16:rowId xmlns:a16="http://schemas.microsoft.com/office/drawing/2014/main" val="121535389"/>
                  </a:ext>
                </a:extLst>
              </a:tr>
              <a:tr h="270436">
                <a:tc vMerge="1">
                  <a:txBody>
                    <a:bodyPr/>
                    <a:lstStyle/>
                    <a:p>
                      <a:pPr algn="ctr"/>
                      <a:endParaRPr lang="en-US" sz="1600" b="1" dirty="0"/>
                    </a:p>
                  </a:txBody>
                  <a:tcPr anchor="ctr"/>
                </a:tc>
                <a:tc>
                  <a:txBody>
                    <a:bodyPr/>
                    <a:lstStyle/>
                    <a:p>
                      <a:pPr algn="l" fontAlgn="ctr"/>
                      <a:r>
                        <a:rPr lang="en-IN" sz="1100" b="1" i="0" u="none" strike="noStrike" dirty="0">
                          <a:solidFill>
                            <a:srgbClr val="000000"/>
                          </a:solidFill>
                          <a:effectLst/>
                          <a:latin typeface="Calibri" panose="020F0502020204030204" pitchFamily="34" charset="0"/>
                        </a:rPr>
                        <a:t>Performance Ratio (PR) %</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78.4</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78.4</a:t>
                      </a:r>
                    </a:p>
                  </a:txBody>
                  <a:tcPr marL="9525" marR="9525" marT="9525" marB="0" anchor="ctr"/>
                </a:tc>
                <a:extLst>
                  <a:ext uri="{0D108BD9-81ED-4DB2-BD59-A6C34878D82A}">
                    <a16:rowId xmlns:a16="http://schemas.microsoft.com/office/drawing/2014/main" val="1716270931"/>
                  </a:ext>
                </a:extLst>
              </a:tr>
              <a:tr h="332353">
                <a:tc>
                  <a:txBody>
                    <a:bodyPr/>
                    <a:lstStyle/>
                    <a:p>
                      <a:pPr algn="ctr"/>
                      <a:r>
                        <a:rPr lang="en-US" sz="1600" b="1" dirty="0"/>
                        <a:t>Mode</a:t>
                      </a:r>
                    </a:p>
                  </a:txBody>
                  <a:tcPr anchor="ctr"/>
                </a:tc>
                <a:tc>
                  <a:txBody>
                    <a:bodyPr/>
                    <a:lstStyle/>
                    <a:p>
                      <a:pPr algn="l" fontAlgn="ctr"/>
                      <a:r>
                        <a:rPr lang="en-IN" sz="1100" b="1" i="0" u="none" strike="noStrike" dirty="0">
                          <a:solidFill>
                            <a:srgbClr val="000000"/>
                          </a:solidFill>
                          <a:effectLst/>
                          <a:latin typeface="Calibri" panose="020F0502020204030204" pitchFamily="34" charset="0"/>
                        </a:rPr>
                        <a:t>Remarks</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Weather was Partially Cloudy</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Weather was Partially Cloudy</a:t>
                      </a:r>
                    </a:p>
                  </a:txBody>
                  <a:tcPr marL="9525" marR="9525" marT="9525" marB="0" anchor="ctr"/>
                </a:tc>
                <a:extLst>
                  <a:ext uri="{0D108BD9-81ED-4DB2-BD59-A6C34878D82A}">
                    <a16:rowId xmlns:a16="http://schemas.microsoft.com/office/drawing/2014/main" val="4151805494"/>
                  </a:ext>
                </a:extLst>
              </a:tr>
            </a:tbl>
          </a:graphicData>
        </a:graphic>
      </p:graphicFrame>
    </p:spTree>
    <p:extLst>
      <p:ext uri="{BB962C8B-B14F-4D97-AF65-F5344CB8AC3E}">
        <p14:creationId xmlns:p14="http://schemas.microsoft.com/office/powerpoint/2010/main" val="18080169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12;p25">
            <a:extLst>
              <a:ext uri="{FF2B5EF4-FFF2-40B4-BE49-F238E27FC236}">
                <a16:creationId xmlns:a16="http://schemas.microsoft.com/office/drawing/2014/main" id="{9CDC4D54-682E-4927-B58A-57E3DEFB60E1}"/>
              </a:ext>
            </a:extLst>
          </p:cNvPr>
          <p:cNvSpPr txBox="1">
            <a:spLocks/>
          </p:cNvSpPr>
          <p:nvPr/>
        </p:nvSpPr>
        <p:spPr>
          <a:xfrm>
            <a:off x="117231" y="193188"/>
            <a:ext cx="9247200" cy="535500"/>
          </a:xfrm>
          <a:prstGeom prst="rect">
            <a:avLst/>
          </a:prstGeom>
          <a:noFill/>
          <a:ln>
            <a:noFill/>
          </a:ln>
        </p:spPr>
        <p:txBody>
          <a:bodyPr spcFirstLastPara="1" wrap="square" lIns="91400" tIns="45675" rIns="91400" bIns="45675" anchor="ctr" anchorCtr="0">
            <a:sp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2300"/>
              <a:buFont typeface="Georgia"/>
              <a:buNone/>
              <a:defRPr sz="31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9pPr>
          </a:lstStyle>
          <a:p>
            <a:r>
              <a:rPr lang="en-US" sz="3200" b="1" dirty="0">
                <a:latin typeface="Times New Roman"/>
                <a:ea typeface="Times New Roman"/>
                <a:cs typeface="Times New Roman"/>
                <a:sym typeface="Times New Roman"/>
              </a:rPr>
              <a:t>Exploratory Data Analysis [EDA]</a:t>
            </a:r>
            <a:endParaRPr lang="en-US" sz="3200" dirty="0">
              <a:latin typeface="Times New Roman"/>
              <a:ea typeface="Times New Roman"/>
              <a:cs typeface="Times New Roman"/>
              <a:sym typeface="Times New Roman"/>
            </a:endParaRPr>
          </a:p>
        </p:txBody>
      </p:sp>
      <p:graphicFrame>
        <p:nvGraphicFramePr>
          <p:cNvPr id="5" name="Table 5">
            <a:extLst>
              <a:ext uri="{FF2B5EF4-FFF2-40B4-BE49-F238E27FC236}">
                <a16:creationId xmlns:a16="http://schemas.microsoft.com/office/drawing/2014/main" id="{8CF7576A-A4E5-4D11-AF5B-109A576EF6B0}"/>
              </a:ext>
            </a:extLst>
          </p:cNvPr>
          <p:cNvGraphicFramePr>
            <a:graphicFrameLocks noGrp="1"/>
          </p:cNvGraphicFramePr>
          <p:nvPr>
            <p:extLst>
              <p:ext uri="{D42A27DB-BD31-4B8C-83A1-F6EECF244321}">
                <p14:modId xmlns:p14="http://schemas.microsoft.com/office/powerpoint/2010/main" val="1518835523"/>
              </p:ext>
            </p:extLst>
          </p:nvPr>
        </p:nvGraphicFramePr>
        <p:xfrm>
          <a:off x="161923" y="844062"/>
          <a:ext cx="11725280" cy="5404404"/>
        </p:xfrm>
        <a:graphic>
          <a:graphicData uri="http://schemas.openxmlformats.org/drawingml/2006/table">
            <a:tbl>
              <a:tblPr firstRow="1" bandRow="1">
                <a:tableStyleId>{073A0DAA-6AF3-43AB-8588-CEC1D06C72B9}</a:tableStyleId>
              </a:tblPr>
              <a:tblGrid>
                <a:gridCol w="1202643">
                  <a:extLst>
                    <a:ext uri="{9D8B030D-6E8A-4147-A177-3AD203B41FA5}">
                      <a16:colId xmlns:a16="http://schemas.microsoft.com/office/drawing/2014/main" val="750966922"/>
                    </a:ext>
                  </a:extLst>
                </a:gridCol>
                <a:gridCol w="4659997">
                  <a:extLst>
                    <a:ext uri="{9D8B030D-6E8A-4147-A177-3AD203B41FA5}">
                      <a16:colId xmlns:a16="http://schemas.microsoft.com/office/drawing/2014/main" val="4285484405"/>
                    </a:ext>
                  </a:extLst>
                </a:gridCol>
                <a:gridCol w="2931320">
                  <a:extLst>
                    <a:ext uri="{9D8B030D-6E8A-4147-A177-3AD203B41FA5}">
                      <a16:colId xmlns:a16="http://schemas.microsoft.com/office/drawing/2014/main" val="1783760755"/>
                    </a:ext>
                  </a:extLst>
                </a:gridCol>
                <a:gridCol w="2931320">
                  <a:extLst>
                    <a:ext uri="{9D8B030D-6E8A-4147-A177-3AD203B41FA5}">
                      <a16:colId xmlns:a16="http://schemas.microsoft.com/office/drawing/2014/main" val="2935301890"/>
                    </a:ext>
                  </a:extLst>
                </a:gridCol>
              </a:tblGrid>
              <a:tr h="489950">
                <a:tc>
                  <a:txBody>
                    <a:bodyPr/>
                    <a:lstStyle/>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First moment  Business Decision</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1" i="0" u="none" strike="noStrike" cap="none" dirty="0">
                          <a:solidFill>
                            <a:schemeClr val="lt1"/>
                          </a:solidFill>
                          <a:latin typeface="+mn-lt"/>
                          <a:ea typeface="+mn-ea"/>
                          <a:cs typeface="+mn-cs"/>
                          <a:sym typeface="Arial"/>
                        </a:rPr>
                        <a:t>Before Data Pre-processing </a:t>
                      </a:r>
                      <a:endParaRPr lang="en-IN" sz="1400" b="1" i="0" u="none" strike="noStrike" cap="none" dirty="0">
                        <a:solidFill>
                          <a:schemeClr val="lt1"/>
                        </a:solidFill>
                        <a:latin typeface="+mn-lt"/>
                        <a:ea typeface="+mn-ea"/>
                        <a:cs typeface="+mn-cs"/>
                        <a:sym typeface="Arial"/>
                      </a:endParaRPr>
                    </a:p>
                  </a:txBody>
                  <a:tcPr marL="68580" marR="68580" marT="0" marB="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1" i="0" u="none" strike="noStrike" cap="none" dirty="0">
                          <a:solidFill>
                            <a:schemeClr val="lt1"/>
                          </a:solidFill>
                          <a:latin typeface="+mn-lt"/>
                          <a:ea typeface="+mn-ea"/>
                          <a:cs typeface="+mn-cs"/>
                          <a:sym typeface="Arial"/>
                        </a:rPr>
                        <a:t>After Data Pre-processing</a:t>
                      </a:r>
                      <a:endParaRPr lang="en-IN" sz="1400" b="1" i="0" u="none" strike="noStrike" cap="none" dirty="0">
                        <a:solidFill>
                          <a:schemeClr val="lt1"/>
                        </a:solidFill>
                        <a:latin typeface="+mn-lt"/>
                        <a:ea typeface="+mn-ea"/>
                        <a:cs typeface="+mn-cs"/>
                        <a:sym typeface="Arial"/>
                      </a:endParaRPr>
                    </a:p>
                  </a:txBody>
                  <a:tcPr marL="68580" marR="68580" marT="0" marB="0"/>
                </a:tc>
                <a:extLst>
                  <a:ext uri="{0D108BD9-81ED-4DB2-BD59-A6C34878D82A}">
                    <a16:rowId xmlns:a16="http://schemas.microsoft.com/office/drawing/2014/main" val="3491463657"/>
                  </a:ext>
                </a:extLst>
              </a:tr>
              <a:tr h="228524">
                <a:tc rowSpan="19">
                  <a:txBody>
                    <a:bodyPr/>
                    <a:lstStyle/>
                    <a:p>
                      <a:pPr marR="0" algn="ctr" rtl="0">
                        <a:lnSpc>
                          <a:spcPct val="100000"/>
                        </a:lnSpc>
                        <a:spcBef>
                          <a:spcPts val="0"/>
                        </a:spcBef>
                        <a:spcAft>
                          <a:spcPts val="0"/>
                        </a:spcAft>
                        <a:buClr>
                          <a:srgbClr val="000000"/>
                        </a:buClr>
                        <a:buFont typeface="Arial"/>
                      </a:pPr>
                      <a:r>
                        <a:rPr lang="en-IN" sz="1600" b="1" i="0" u="none" strike="noStrike" cap="none" dirty="0">
                          <a:solidFill>
                            <a:schemeClr val="dk1"/>
                          </a:solidFill>
                          <a:latin typeface="+mn-lt"/>
                          <a:ea typeface="+mn-ea"/>
                          <a:cs typeface="+mn-cs"/>
                          <a:sym typeface="Arial"/>
                        </a:rPr>
                        <a:t>Variance</a:t>
                      </a:r>
                      <a:endParaRPr lang="en-US" sz="1600" b="1" i="0" u="none" strike="noStrike" cap="none" dirty="0">
                        <a:solidFill>
                          <a:schemeClr val="dk1"/>
                        </a:solidFill>
                        <a:latin typeface="+mn-lt"/>
                        <a:ea typeface="+mn-ea"/>
                        <a:cs typeface="+mn-cs"/>
                        <a:sym typeface="Arial"/>
                      </a:endParaRPr>
                    </a:p>
                  </a:txBody>
                  <a:tcPr anchor="ctr"/>
                </a:tc>
                <a:tc>
                  <a:txBody>
                    <a:bodyPr/>
                    <a:lstStyle/>
                    <a:p>
                      <a:pPr algn="l" fontAlgn="ctr"/>
                      <a:r>
                        <a:rPr lang="en-IN" sz="1100" b="1" i="0" u="none" strike="noStrike" dirty="0">
                          <a:solidFill>
                            <a:srgbClr val="000000"/>
                          </a:solidFill>
                          <a:effectLst/>
                          <a:latin typeface="Calibri" panose="020F0502020204030204" pitchFamily="34" charset="0"/>
                        </a:rPr>
                        <a:t>ICR-3 - INV1</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15.69</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15.69358</a:t>
                      </a:r>
                    </a:p>
                  </a:txBody>
                  <a:tcPr marL="9525" marR="9525" marT="9525" marB="0" anchor="ctr"/>
                </a:tc>
                <a:extLst>
                  <a:ext uri="{0D108BD9-81ED-4DB2-BD59-A6C34878D82A}">
                    <a16:rowId xmlns:a16="http://schemas.microsoft.com/office/drawing/2014/main" val="1259539615"/>
                  </a:ext>
                </a:extLst>
              </a:tr>
              <a:tr h="228524">
                <a:tc vMerge="1">
                  <a:txBody>
                    <a:bodyPr/>
                    <a:lstStyle/>
                    <a:p>
                      <a:endParaRPr lang="en-IN"/>
                    </a:p>
                  </a:txBody>
                  <a:tcPr/>
                </a:tc>
                <a:tc>
                  <a:txBody>
                    <a:bodyPr/>
                    <a:lstStyle/>
                    <a:p>
                      <a:pPr algn="l" fontAlgn="ctr"/>
                      <a:r>
                        <a:rPr lang="en-IN" sz="1100" b="1" i="0" u="none" strike="noStrike" dirty="0">
                          <a:solidFill>
                            <a:srgbClr val="000000"/>
                          </a:solidFill>
                          <a:effectLst/>
                          <a:latin typeface="Calibri" panose="020F0502020204030204" pitchFamily="34" charset="0"/>
                        </a:rPr>
                        <a:t>ICR-3 - INV2</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14.41</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14.41289</a:t>
                      </a:r>
                    </a:p>
                  </a:txBody>
                  <a:tcPr marL="9525" marR="9525" marT="9525" marB="0" anchor="ctr"/>
                </a:tc>
                <a:extLst>
                  <a:ext uri="{0D108BD9-81ED-4DB2-BD59-A6C34878D82A}">
                    <a16:rowId xmlns:a16="http://schemas.microsoft.com/office/drawing/2014/main" val="2762753675"/>
                  </a:ext>
                </a:extLst>
              </a:tr>
              <a:tr h="228524">
                <a:tc vMerge="1">
                  <a:txBody>
                    <a:bodyPr/>
                    <a:lstStyle/>
                    <a:p>
                      <a:endParaRPr lang="en-IN" dirty="0"/>
                    </a:p>
                  </a:txBody>
                  <a:tcPr/>
                </a:tc>
                <a:tc>
                  <a:txBody>
                    <a:bodyPr/>
                    <a:lstStyle/>
                    <a:p>
                      <a:pPr algn="l" fontAlgn="ctr"/>
                      <a:r>
                        <a:rPr lang="en-IN" sz="1100" b="1" i="0" u="none" strike="noStrike" dirty="0">
                          <a:solidFill>
                            <a:srgbClr val="000000"/>
                          </a:solidFill>
                          <a:effectLst/>
                          <a:latin typeface="Calibri" panose="020F0502020204030204" pitchFamily="34" charset="0"/>
                        </a:rPr>
                        <a:t>ICR-3 - INV3</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15.05</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15.0451</a:t>
                      </a:r>
                    </a:p>
                  </a:txBody>
                  <a:tcPr marL="9525" marR="9525" marT="9525" marB="0" anchor="ctr"/>
                </a:tc>
                <a:extLst>
                  <a:ext uri="{0D108BD9-81ED-4DB2-BD59-A6C34878D82A}">
                    <a16:rowId xmlns:a16="http://schemas.microsoft.com/office/drawing/2014/main" val="606439904"/>
                  </a:ext>
                </a:extLst>
              </a:tr>
              <a:tr h="228524">
                <a:tc vMerge="1">
                  <a:txBody>
                    <a:bodyPr/>
                    <a:lstStyle/>
                    <a:p>
                      <a:endParaRPr lang="en-IN"/>
                    </a:p>
                  </a:txBody>
                  <a:tcPr/>
                </a:tc>
                <a:tc>
                  <a:txBody>
                    <a:bodyPr/>
                    <a:lstStyle/>
                    <a:p>
                      <a:pPr algn="l" fontAlgn="ctr"/>
                      <a:r>
                        <a:rPr lang="en-IN" sz="1100" b="1" i="0" u="none" strike="noStrike" dirty="0">
                          <a:solidFill>
                            <a:srgbClr val="000000"/>
                          </a:solidFill>
                          <a:effectLst/>
                          <a:latin typeface="Calibri" panose="020F0502020204030204" pitchFamily="34" charset="0"/>
                        </a:rPr>
                        <a:t>ICR-3 - INV4</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15.49</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15.49025</a:t>
                      </a:r>
                    </a:p>
                  </a:txBody>
                  <a:tcPr marL="9525" marR="9525" marT="9525" marB="0" anchor="ctr"/>
                </a:tc>
                <a:extLst>
                  <a:ext uri="{0D108BD9-81ED-4DB2-BD59-A6C34878D82A}">
                    <a16:rowId xmlns:a16="http://schemas.microsoft.com/office/drawing/2014/main" val="1902478198"/>
                  </a:ext>
                </a:extLst>
              </a:tr>
              <a:tr h="228524">
                <a:tc vMerge="1">
                  <a:txBody>
                    <a:bodyPr/>
                    <a:lstStyle/>
                    <a:p>
                      <a:endParaRPr lang="en-IN" dirty="0"/>
                    </a:p>
                  </a:txBody>
                  <a:tcPr/>
                </a:tc>
                <a:tc>
                  <a:txBody>
                    <a:bodyPr/>
                    <a:lstStyle/>
                    <a:p>
                      <a:pPr algn="l" fontAlgn="ctr"/>
                      <a:r>
                        <a:rPr lang="en-IN" sz="1100" b="1" i="0" u="none" strike="noStrike" dirty="0">
                          <a:solidFill>
                            <a:srgbClr val="000000"/>
                          </a:solidFill>
                          <a:effectLst/>
                          <a:latin typeface="Calibri" panose="020F0502020204030204" pitchFamily="34" charset="0"/>
                        </a:rPr>
                        <a:t>ICR-4 - INV1</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13.97</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13.97497</a:t>
                      </a:r>
                    </a:p>
                  </a:txBody>
                  <a:tcPr marL="9525" marR="9525" marT="9525" marB="0" anchor="ctr"/>
                </a:tc>
                <a:extLst>
                  <a:ext uri="{0D108BD9-81ED-4DB2-BD59-A6C34878D82A}">
                    <a16:rowId xmlns:a16="http://schemas.microsoft.com/office/drawing/2014/main" val="3871428686"/>
                  </a:ext>
                </a:extLst>
              </a:tr>
              <a:tr h="228524">
                <a:tc vMerge="1">
                  <a:txBody>
                    <a:bodyPr/>
                    <a:lstStyle/>
                    <a:p>
                      <a:endParaRPr lang="en-IN" dirty="0"/>
                    </a:p>
                  </a:txBody>
                  <a:tcPr/>
                </a:tc>
                <a:tc>
                  <a:txBody>
                    <a:bodyPr/>
                    <a:lstStyle/>
                    <a:p>
                      <a:pPr algn="l" fontAlgn="ctr"/>
                      <a:r>
                        <a:rPr lang="en-IN" sz="1100" b="1" i="0" u="none" strike="noStrike" dirty="0">
                          <a:solidFill>
                            <a:srgbClr val="000000"/>
                          </a:solidFill>
                          <a:effectLst/>
                          <a:latin typeface="Calibri" panose="020F0502020204030204" pitchFamily="34" charset="0"/>
                        </a:rPr>
                        <a:t>ICR-4 - INV2</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16.35</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16.34634</a:t>
                      </a:r>
                    </a:p>
                  </a:txBody>
                  <a:tcPr marL="9525" marR="9525" marT="9525" marB="0" anchor="ctr"/>
                </a:tc>
                <a:extLst>
                  <a:ext uri="{0D108BD9-81ED-4DB2-BD59-A6C34878D82A}">
                    <a16:rowId xmlns:a16="http://schemas.microsoft.com/office/drawing/2014/main" val="3531407587"/>
                  </a:ext>
                </a:extLst>
              </a:tr>
              <a:tr h="228524">
                <a:tc vMerge="1">
                  <a:txBody>
                    <a:bodyPr/>
                    <a:lstStyle/>
                    <a:p>
                      <a:endParaRPr lang="en-IN" dirty="0"/>
                    </a:p>
                  </a:txBody>
                  <a:tcPr/>
                </a:tc>
                <a:tc>
                  <a:txBody>
                    <a:bodyPr/>
                    <a:lstStyle/>
                    <a:p>
                      <a:pPr algn="l" fontAlgn="ctr"/>
                      <a:r>
                        <a:rPr lang="en-IN" sz="1100" b="1" i="0" u="none" strike="noStrike" dirty="0">
                          <a:solidFill>
                            <a:srgbClr val="000000"/>
                          </a:solidFill>
                          <a:effectLst/>
                          <a:latin typeface="Calibri" panose="020F0502020204030204" pitchFamily="34" charset="0"/>
                        </a:rPr>
                        <a:t>ICR-4 - INV3</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15.61</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15.61471</a:t>
                      </a:r>
                    </a:p>
                  </a:txBody>
                  <a:tcPr marL="9525" marR="9525" marT="9525" marB="0" anchor="ctr"/>
                </a:tc>
                <a:extLst>
                  <a:ext uri="{0D108BD9-81ED-4DB2-BD59-A6C34878D82A}">
                    <a16:rowId xmlns:a16="http://schemas.microsoft.com/office/drawing/2014/main" val="3130814894"/>
                  </a:ext>
                </a:extLst>
              </a:tr>
              <a:tr h="228524">
                <a:tc vMerge="1">
                  <a:txBody>
                    <a:bodyPr/>
                    <a:lstStyle/>
                    <a:p>
                      <a:endParaRPr lang="en-IN" dirty="0"/>
                    </a:p>
                  </a:txBody>
                  <a:tcPr/>
                </a:tc>
                <a:tc>
                  <a:txBody>
                    <a:bodyPr/>
                    <a:lstStyle/>
                    <a:p>
                      <a:pPr algn="l" fontAlgn="ctr"/>
                      <a:r>
                        <a:rPr lang="en-IN" sz="1100" b="1" i="0" u="none" strike="noStrike" dirty="0">
                          <a:solidFill>
                            <a:srgbClr val="000000"/>
                          </a:solidFill>
                          <a:effectLst/>
                          <a:latin typeface="Calibri" panose="020F0502020204030204" pitchFamily="34" charset="0"/>
                        </a:rPr>
                        <a:t>ICR-4 - INV4</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15.27</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15.2681</a:t>
                      </a:r>
                    </a:p>
                  </a:txBody>
                  <a:tcPr marL="9525" marR="9525" marT="9525" marB="0" anchor="ctr"/>
                </a:tc>
                <a:extLst>
                  <a:ext uri="{0D108BD9-81ED-4DB2-BD59-A6C34878D82A}">
                    <a16:rowId xmlns:a16="http://schemas.microsoft.com/office/drawing/2014/main" val="910533362"/>
                  </a:ext>
                </a:extLst>
              </a:tr>
              <a:tr h="261292">
                <a:tc vMerge="1">
                  <a:txBody>
                    <a:bodyPr/>
                    <a:lstStyle/>
                    <a:p>
                      <a:endParaRPr lang="en-IN" dirty="0"/>
                    </a:p>
                  </a:txBody>
                  <a:tcPr/>
                </a:tc>
                <a:tc>
                  <a:txBody>
                    <a:bodyPr/>
                    <a:lstStyle/>
                    <a:p>
                      <a:pPr algn="l" fontAlgn="ctr"/>
                      <a:r>
                        <a:rPr lang="en-US" sz="1100" b="1" i="0" u="none" strike="noStrike" dirty="0">
                          <a:solidFill>
                            <a:srgbClr val="000000"/>
                          </a:solidFill>
                          <a:effectLst/>
                          <a:latin typeface="Calibri" panose="020F0502020204030204" pitchFamily="34" charset="0"/>
                        </a:rPr>
                        <a:t>Total Daily Integrated Generation MWh</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974.44</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974.4412</a:t>
                      </a:r>
                    </a:p>
                  </a:txBody>
                  <a:tcPr marL="9525" marR="9525" marT="9525" marB="0" anchor="ctr"/>
                </a:tc>
                <a:extLst>
                  <a:ext uri="{0D108BD9-81ED-4DB2-BD59-A6C34878D82A}">
                    <a16:rowId xmlns:a16="http://schemas.microsoft.com/office/drawing/2014/main" val="2446533253"/>
                  </a:ext>
                </a:extLst>
              </a:tr>
              <a:tr h="279676">
                <a:tc vMerge="1">
                  <a:txBody>
                    <a:bodyPr/>
                    <a:lstStyle/>
                    <a:p>
                      <a:pPr algn="ctr"/>
                      <a:r>
                        <a:rPr lang="en-US" sz="1600" b="1" dirty="0"/>
                        <a:t>Median</a:t>
                      </a:r>
                      <a:endParaRPr lang="en-IN" sz="1600" b="1" dirty="0"/>
                    </a:p>
                  </a:txBody>
                  <a:tcPr anchor="ctr"/>
                </a:tc>
                <a:tc>
                  <a:txBody>
                    <a:bodyPr/>
                    <a:lstStyle/>
                    <a:p>
                      <a:pPr algn="l" fontAlgn="ctr"/>
                      <a:r>
                        <a:rPr lang="en-US" sz="1100" b="1" i="0" u="none" strike="noStrike" dirty="0">
                          <a:solidFill>
                            <a:srgbClr val="000000"/>
                          </a:solidFill>
                          <a:effectLst/>
                          <a:latin typeface="Calibri" panose="020F0502020204030204" pitchFamily="34" charset="0"/>
                        </a:rPr>
                        <a:t>PSS Main Meter (Cumulative Plant end meter reading)(Export)MWH</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2.35E+08</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2.35E+08</a:t>
                      </a:r>
                    </a:p>
                  </a:txBody>
                  <a:tcPr marL="9525" marR="9525" marT="9525" marB="0" anchor="ctr"/>
                </a:tc>
                <a:extLst>
                  <a:ext uri="{0D108BD9-81ED-4DB2-BD59-A6C34878D82A}">
                    <a16:rowId xmlns:a16="http://schemas.microsoft.com/office/drawing/2014/main" val="2337612149"/>
                  </a:ext>
                </a:extLst>
              </a:tr>
              <a:tr h="279676">
                <a:tc vMerge="1">
                  <a:txBody>
                    <a:bodyPr/>
                    <a:lstStyle/>
                    <a:p>
                      <a:endParaRPr lang="en-IN" dirty="0"/>
                    </a:p>
                  </a:txBody>
                  <a:tcPr/>
                </a:tc>
                <a:tc>
                  <a:txBody>
                    <a:bodyPr/>
                    <a:lstStyle/>
                    <a:p>
                      <a:pPr algn="l" fontAlgn="ctr"/>
                      <a:r>
                        <a:rPr lang="en-US" sz="1100" b="1" i="0" u="none" strike="noStrike" dirty="0">
                          <a:solidFill>
                            <a:srgbClr val="000000"/>
                          </a:solidFill>
                          <a:effectLst/>
                          <a:latin typeface="Calibri" panose="020F0502020204030204" pitchFamily="34" charset="0"/>
                        </a:rPr>
                        <a:t>PSS Main Meter (Cumulative Plant end meter reading)(Import)MWh</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6251.42</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6251.415</a:t>
                      </a:r>
                    </a:p>
                  </a:txBody>
                  <a:tcPr marL="9525" marR="9525" marT="9525" marB="0" anchor="ctr"/>
                </a:tc>
                <a:extLst>
                  <a:ext uri="{0D108BD9-81ED-4DB2-BD59-A6C34878D82A}">
                    <a16:rowId xmlns:a16="http://schemas.microsoft.com/office/drawing/2014/main" val="3764422014"/>
                  </a:ext>
                </a:extLst>
              </a:tr>
              <a:tr h="279676">
                <a:tc vMerge="1">
                  <a:txBody>
                    <a:bodyPr/>
                    <a:lstStyle/>
                    <a:p>
                      <a:endParaRPr lang="en-IN" dirty="0"/>
                    </a:p>
                  </a:txBody>
                  <a:tcPr/>
                </a:tc>
                <a:tc>
                  <a:txBody>
                    <a:bodyPr/>
                    <a:lstStyle/>
                    <a:p>
                      <a:pPr algn="l" fontAlgn="ctr"/>
                      <a:r>
                        <a:rPr lang="en-US" sz="1100" b="1" i="0" u="none" strike="noStrike" dirty="0">
                          <a:solidFill>
                            <a:srgbClr val="000000"/>
                          </a:solidFill>
                          <a:effectLst/>
                          <a:latin typeface="Calibri" panose="020F0502020204030204" pitchFamily="34" charset="0"/>
                        </a:rPr>
                        <a:t>PSS Check Meter (Cumulative Plant end meter reading)(Export)MWh</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10185603</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10185603</a:t>
                      </a:r>
                    </a:p>
                  </a:txBody>
                  <a:tcPr marL="9525" marR="9525" marT="9525" marB="0" anchor="ctr"/>
                </a:tc>
                <a:extLst>
                  <a:ext uri="{0D108BD9-81ED-4DB2-BD59-A6C34878D82A}">
                    <a16:rowId xmlns:a16="http://schemas.microsoft.com/office/drawing/2014/main" val="2646016817"/>
                  </a:ext>
                </a:extLst>
              </a:tr>
              <a:tr h="279676">
                <a:tc vMerge="1">
                  <a:txBody>
                    <a:bodyPr/>
                    <a:lstStyle/>
                    <a:p>
                      <a:endParaRPr lang="en-IN" dirty="0"/>
                    </a:p>
                  </a:txBody>
                  <a:tcPr/>
                </a:tc>
                <a:tc>
                  <a:txBody>
                    <a:bodyPr/>
                    <a:lstStyle/>
                    <a:p>
                      <a:pPr algn="l" fontAlgn="ctr"/>
                      <a:r>
                        <a:rPr lang="en-US" sz="1100" b="1" i="0" u="none" strike="noStrike" dirty="0">
                          <a:solidFill>
                            <a:srgbClr val="000000"/>
                          </a:solidFill>
                          <a:effectLst/>
                          <a:latin typeface="Calibri" panose="020F0502020204030204" pitchFamily="34" charset="0"/>
                        </a:rPr>
                        <a:t>PSS Check Meter (Cumulative Plant end meter reading)(Import)MWh</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251.99</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251.9911</a:t>
                      </a:r>
                    </a:p>
                  </a:txBody>
                  <a:tcPr marL="9525" marR="9525" marT="9525" marB="0" anchor="ctr"/>
                </a:tc>
                <a:extLst>
                  <a:ext uri="{0D108BD9-81ED-4DB2-BD59-A6C34878D82A}">
                    <a16:rowId xmlns:a16="http://schemas.microsoft.com/office/drawing/2014/main" val="1107187761"/>
                  </a:ext>
                </a:extLst>
              </a:tr>
              <a:tr h="279676">
                <a:tc vMerge="1">
                  <a:txBody>
                    <a:bodyPr/>
                    <a:lstStyle/>
                    <a:p>
                      <a:endParaRPr lang="en-IN" dirty="0"/>
                    </a:p>
                  </a:txBody>
                  <a:tcPr/>
                </a:tc>
                <a:tc>
                  <a:txBody>
                    <a:bodyPr/>
                    <a:lstStyle/>
                    <a:p>
                      <a:pPr algn="l" fontAlgn="ctr"/>
                      <a:r>
                        <a:rPr lang="en-US" sz="1100" b="1" i="0" u="none" strike="noStrike" dirty="0">
                          <a:solidFill>
                            <a:srgbClr val="000000"/>
                          </a:solidFill>
                          <a:effectLst/>
                          <a:latin typeface="Calibri" panose="020F0502020204030204" pitchFamily="34" charset="0"/>
                        </a:rPr>
                        <a:t>PSS Main Meter (Daily Generation Plant end meter )(Export)MWh</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4424.22</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4424.224</a:t>
                      </a:r>
                    </a:p>
                  </a:txBody>
                  <a:tcPr marL="9525" marR="9525" marT="9525" marB="0" anchor="ctr"/>
                </a:tc>
                <a:extLst>
                  <a:ext uri="{0D108BD9-81ED-4DB2-BD59-A6C34878D82A}">
                    <a16:rowId xmlns:a16="http://schemas.microsoft.com/office/drawing/2014/main" val="2100456710"/>
                  </a:ext>
                </a:extLst>
              </a:tr>
              <a:tr h="279676">
                <a:tc vMerge="1">
                  <a:txBody>
                    <a:bodyPr/>
                    <a:lstStyle/>
                    <a:p>
                      <a:endParaRPr lang="en-IN" dirty="0"/>
                    </a:p>
                  </a:txBody>
                  <a:tcPr/>
                </a:tc>
                <a:tc>
                  <a:txBody>
                    <a:bodyPr/>
                    <a:lstStyle/>
                    <a:p>
                      <a:pPr algn="l" fontAlgn="ctr"/>
                      <a:r>
                        <a:rPr lang="en-US" sz="1100" b="1" i="0" u="none" strike="noStrike" dirty="0">
                          <a:solidFill>
                            <a:srgbClr val="000000"/>
                          </a:solidFill>
                          <a:effectLst/>
                          <a:latin typeface="Calibri" panose="020F0502020204030204" pitchFamily="34" charset="0"/>
                        </a:rPr>
                        <a:t>PSS Main Meter (Daily Generation Plant end meter )(Import)MWh</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0.14</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0.140793</a:t>
                      </a:r>
                    </a:p>
                  </a:txBody>
                  <a:tcPr marL="9525" marR="9525" marT="9525" marB="0" anchor="ctr"/>
                </a:tc>
                <a:extLst>
                  <a:ext uri="{0D108BD9-81ED-4DB2-BD59-A6C34878D82A}">
                    <a16:rowId xmlns:a16="http://schemas.microsoft.com/office/drawing/2014/main" val="1523232617"/>
                  </a:ext>
                </a:extLst>
              </a:tr>
              <a:tr h="279676">
                <a:tc vMerge="1">
                  <a:txBody>
                    <a:bodyPr/>
                    <a:lstStyle/>
                    <a:p>
                      <a:endParaRPr lang="en-IN" dirty="0"/>
                    </a:p>
                  </a:txBody>
                  <a:tcPr/>
                </a:tc>
                <a:tc>
                  <a:txBody>
                    <a:bodyPr/>
                    <a:lstStyle/>
                    <a:p>
                      <a:pPr algn="l" fontAlgn="ctr"/>
                      <a:r>
                        <a:rPr lang="en-US" sz="1100" b="1" i="0" u="none" strike="noStrike" dirty="0">
                          <a:solidFill>
                            <a:srgbClr val="000000"/>
                          </a:solidFill>
                          <a:effectLst/>
                          <a:latin typeface="Calibri" panose="020F0502020204030204" pitchFamily="34" charset="0"/>
                        </a:rPr>
                        <a:t>Daily Generation Plant end meter (net)MWh</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4410.37</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4410.367</a:t>
                      </a:r>
                    </a:p>
                  </a:txBody>
                  <a:tcPr marL="9525" marR="9525" marT="9525" marB="0" anchor="ctr"/>
                </a:tc>
                <a:extLst>
                  <a:ext uri="{0D108BD9-81ED-4DB2-BD59-A6C34878D82A}">
                    <a16:rowId xmlns:a16="http://schemas.microsoft.com/office/drawing/2014/main" val="1324469992"/>
                  </a:ext>
                </a:extLst>
              </a:tr>
              <a:tr h="279676">
                <a:tc vMerge="1">
                  <a:txBody>
                    <a:bodyPr/>
                    <a:lstStyle/>
                    <a:p>
                      <a:endParaRPr lang="en-IN" dirty="0"/>
                    </a:p>
                  </a:txBody>
                  <a:tcPr/>
                </a:tc>
                <a:tc>
                  <a:txBody>
                    <a:bodyPr/>
                    <a:lstStyle/>
                    <a:p>
                      <a:pPr algn="l" fontAlgn="ctr"/>
                      <a:r>
                        <a:rPr lang="en-IN" sz="1100" b="1" i="0" u="none" strike="noStrike" dirty="0">
                          <a:solidFill>
                            <a:srgbClr val="000000"/>
                          </a:solidFill>
                          <a:effectLst/>
                          <a:latin typeface="Calibri" panose="020F0502020204030204" pitchFamily="34" charset="0"/>
                        </a:rPr>
                        <a:t>Global Tilted Irradiation/Irradiance (GTI)kWh/m2</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2.02</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2.015425</a:t>
                      </a:r>
                    </a:p>
                  </a:txBody>
                  <a:tcPr marL="9525" marR="9525" marT="9525" marB="0" anchor="ctr"/>
                </a:tc>
                <a:extLst>
                  <a:ext uri="{0D108BD9-81ED-4DB2-BD59-A6C34878D82A}">
                    <a16:rowId xmlns:a16="http://schemas.microsoft.com/office/drawing/2014/main" val="3342906436"/>
                  </a:ext>
                </a:extLst>
              </a:tr>
              <a:tr h="279676">
                <a:tc vMerge="1">
                  <a:txBody>
                    <a:bodyPr/>
                    <a:lstStyle/>
                    <a:p>
                      <a:endParaRPr lang="en-IN" dirty="0"/>
                    </a:p>
                  </a:txBody>
                  <a:tcPr/>
                </a:tc>
                <a:tc>
                  <a:txBody>
                    <a:bodyPr/>
                    <a:lstStyle/>
                    <a:p>
                      <a:pPr algn="l" fontAlgn="ctr"/>
                      <a:r>
                        <a:rPr lang="en-IN" sz="1100" b="1" i="0" u="none" strike="noStrike" dirty="0">
                          <a:solidFill>
                            <a:srgbClr val="000000"/>
                          </a:solidFill>
                          <a:effectLst/>
                          <a:latin typeface="Calibri" panose="020F0502020204030204" pitchFamily="34" charset="0"/>
                        </a:rPr>
                        <a:t>Global horizontal irradiance(GHI)kWh/m2</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2.12</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2.122712</a:t>
                      </a:r>
                    </a:p>
                  </a:txBody>
                  <a:tcPr marL="9525" marR="9525" marT="9525" marB="0" anchor="ctr"/>
                </a:tc>
                <a:extLst>
                  <a:ext uri="{0D108BD9-81ED-4DB2-BD59-A6C34878D82A}">
                    <a16:rowId xmlns:a16="http://schemas.microsoft.com/office/drawing/2014/main" val="121535389"/>
                  </a:ext>
                </a:extLst>
              </a:tr>
              <a:tr h="279676">
                <a:tc vMerge="1">
                  <a:txBody>
                    <a:bodyPr/>
                    <a:lstStyle/>
                    <a:p>
                      <a:pPr algn="ctr"/>
                      <a:endParaRPr lang="en-US" sz="1600" b="1" dirty="0"/>
                    </a:p>
                  </a:txBody>
                  <a:tcPr anchor="ctr"/>
                </a:tc>
                <a:tc>
                  <a:txBody>
                    <a:bodyPr/>
                    <a:lstStyle/>
                    <a:p>
                      <a:pPr algn="l" fontAlgn="ctr"/>
                      <a:r>
                        <a:rPr lang="en-IN" sz="1100" b="1" i="0" u="none" strike="noStrike" dirty="0">
                          <a:solidFill>
                            <a:srgbClr val="000000"/>
                          </a:solidFill>
                          <a:effectLst/>
                          <a:latin typeface="Calibri" panose="020F0502020204030204" pitchFamily="34" charset="0"/>
                        </a:rPr>
                        <a:t>Performance Ratio (PR) %</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14.18</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14.17637</a:t>
                      </a:r>
                    </a:p>
                  </a:txBody>
                  <a:tcPr marL="9525" marR="9525" marT="9525" marB="0" anchor="ctr"/>
                </a:tc>
                <a:extLst>
                  <a:ext uri="{0D108BD9-81ED-4DB2-BD59-A6C34878D82A}">
                    <a16:rowId xmlns:a16="http://schemas.microsoft.com/office/drawing/2014/main" val="1716270931"/>
                  </a:ext>
                </a:extLst>
              </a:tr>
            </a:tbl>
          </a:graphicData>
        </a:graphic>
      </p:graphicFrame>
    </p:spTree>
    <p:extLst>
      <p:ext uri="{BB962C8B-B14F-4D97-AF65-F5344CB8AC3E}">
        <p14:creationId xmlns:p14="http://schemas.microsoft.com/office/powerpoint/2010/main" val="29399889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12;p25">
            <a:extLst>
              <a:ext uri="{FF2B5EF4-FFF2-40B4-BE49-F238E27FC236}">
                <a16:creationId xmlns:a16="http://schemas.microsoft.com/office/drawing/2014/main" id="{2223F716-60EF-4EDA-AA1E-36FD7B31D667}"/>
              </a:ext>
            </a:extLst>
          </p:cNvPr>
          <p:cNvSpPr txBox="1">
            <a:spLocks/>
          </p:cNvSpPr>
          <p:nvPr/>
        </p:nvSpPr>
        <p:spPr>
          <a:xfrm>
            <a:off x="117231" y="193188"/>
            <a:ext cx="9247200" cy="535500"/>
          </a:xfrm>
          <a:prstGeom prst="rect">
            <a:avLst/>
          </a:prstGeom>
          <a:noFill/>
          <a:ln>
            <a:noFill/>
          </a:ln>
        </p:spPr>
        <p:txBody>
          <a:bodyPr spcFirstLastPara="1" wrap="square" lIns="91400" tIns="45675" rIns="91400" bIns="45675" anchor="ctr" anchorCtr="0">
            <a:sp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2300"/>
              <a:buFont typeface="Georgia"/>
              <a:buNone/>
              <a:defRPr sz="31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9pPr>
          </a:lstStyle>
          <a:p>
            <a:r>
              <a:rPr lang="en-US" sz="3200" b="1" dirty="0">
                <a:latin typeface="Times New Roman"/>
                <a:ea typeface="Times New Roman"/>
                <a:cs typeface="Times New Roman"/>
                <a:sym typeface="Times New Roman"/>
              </a:rPr>
              <a:t>Exploratory Data Analysis [EDA]</a:t>
            </a:r>
            <a:endParaRPr lang="en-US" sz="3200" dirty="0">
              <a:latin typeface="Times New Roman"/>
              <a:ea typeface="Times New Roman"/>
              <a:cs typeface="Times New Roman"/>
              <a:sym typeface="Times New Roman"/>
            </a:endParaRPr>
          </a:p>
        </p:txBody>
      </p:sp>
      <p:graphicFrame>
        <p:nvGraphicFramePr>
          <p:cNvPr id="4" name="Table 5">
            <a:extLst>
              <a:ext uri="{FF2B5EF4-FFF2-40B4-BE49-F238E27FC236}">
                <a16:creationId xmlns:a16="http://schemas.microsoft.com/office/drawing/2014/main" id="{4FD061EF-8DB1-49EC-9970-D4FD9367AE5F}"/>
              </a:ext>
            </a:extLst>
          </p:cNvPr>
          <p:cNvGraphicFramePr>
            <a:graphicFrameLocks noGrp="1"/>
          </p:cNvGraphicFramePr>
          <p:nvPr>
            <p:extLst>
              <p:ext uri="{D42A27DB-BD31-4B8C-83A1-F6EECF244321}">
                <p14:modId xmlns:p14="http://schemas.microsoft.com/office/powerpoint/2010/main" val="3509202373"/>
              </p:ext>
            </p:extLst>
          </p:nvPr>
        </p:nvGraphicFramePr>
        <p:xfrm>
          <a:off x="161923" y="844062"/>
          <a:ext cx="11725280" cy="5404404"/>
        </p:xfrm>
        <a:graphic>
          <a:graphicData uri="http://schemas.openxmlformats.org/drawingml/2006/table">
            <a:tbl>
              <a:tblPr firstRow="1" bandRow="1">
                <a:tableStyleId>{073A0DAA-6AF3-43AB-8588-CEC1D06C72B9}</a:tableStyleId>
              </a:tblPr>
              <a:tblGrid>
                <a:gridCol w="1244846">
                  <a:extLst>
                    <a:ext uri="{9D8B030D-6E8A-4147-A177-3AD203B41FA5}">
                      <a16:colId xmlns:a16="http://schemas.microsoft.com/office/drawing/2014/main" val="750966922"/>
                    </a:ext>
                  </a:extLst>
                </a:gridCol>
                <a:gridCol w="4617794">
                  <a:extLst>
                    <a:ext uri="{9D8B030D-6E8A-4147-A177-3AD203B41FA5}">
                      <a16:colId xmlns:a16="http://schemas.microsoft.com/office/drawing/2014/main" val="4285484405"/>
                    </a:ext>
                  </a:extLst>
                </a:gridCol>
                <a:gridCol w="2931320">
                  <a:extLst>
                    <a:ext uri="{9D8B030D-6E8A-4147-A177-3AD203B41FA5}">
                      <a16:colId xmlns:a16="http://schemas.microsoft.com/office/drawing/2014/main" val="1783760755"/>
                    </a:ext>
                  </a:extLst>
                </a:gridCol>
                <a:gridCol w="2931320">
                  <a:extLst>
                    <a:ext uri="{9D8B030D-6E8A-4147-A177-3AD203B41FA5}">
                      <a16:colId xmlns:a16="http://schemas.microsoft.com/office/drawing/2014/main" val="2935301890"/>
                    </a:ext>
                  </a:extLst>
                </a:gridCol>
              </a:tblGrid>
              <a:tr h="501674">
                <a:tc>
                  <a:txBody>
                    <a:bodyPr/>
                    <a:lstStyle/>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First moment  Business Decision</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1" i="0" u="none" strike="noStrike" cap="none" dirty="0">
                          <a:solidFill>
                            <a:schemeClr val="lt1"/>
                          </a:solidFill>
                          <a:latin typeface="+mn-lt"/>
                          <a:ea typeface="+mn-ea"/>
                          <a:cs typeface="+mn-cs"/>
                          <a:sym typeface="Arial"/>
                        </a:rPr>
                        <a:t>Before Data Pre-processing </a:t>
                      </a:r>
                      <a:endParaRPr lang="en-IN" sz="1400" b="1" i="0" u="none" strike="noStrike" cap="none" dirty="0">
                        <a:solidFill>
                          <a:schemeClr val="lt1"/>
                        </a:solidFill>
                        <a:latin typeface="+mn-lt"/>
                        <a:ea typeface="+mn-ea"/>
                        <a:cs typeface="+mn-cs"/>
                        <a:sym typeface="Arial"/>
                      </a:endParaRPr>
                    </a:p>
                  </a:txBody>
                  <a:tcPr marL="68580" marR="68580" marT="0" marB="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1" i="0" u="none" strike="noStrike" cap="none" dirty="0">
                          <a:solidFill>
                            <a:schemeClr val="lt1"/>
                          </a:solidFill>
                          <a:latin typeface="+mn-lt"/>
                          <a:ea typeface="+mn-ea"/>
                          <a:cs typeface="+mn-cs"/>
                          <a:sym typeface="Arial"/>
                        </a:rPr>
                        <a:t>After Data Pre-processing</a:t>
                      </a:r>
                      <a:endParaRPr lang="en-IN" sz="1400" b="1" i="0" u="none" strike="noStrike" cap="none" dirty="0">
                        <a:solidFill>
                          <a:schemeClr val="lt1"/>
                        </a:solidFill>
                        <a:latin typeface="+mn-lt"/>
                        <a:ea typeface="+mn-ea"/>
                        <a:cs typeface="+mn-cs"/>
                        <a:sym typeface="Arial"/>
                      </a:endParaRPr>
                    </a:p>
                  </a:txBody>
                  <a:tcPr marL="68580" marR="68580" marT="0" marB="0"/>
                </a:tc>
                <a:extLst>
                  <a:ext uri="{0D108BD9-81ED-4DB2-BD59-A6C34878D82A}">
                    <a16:rowId xmlns:a16="http://schemas.microsoft.com/office/drawing/2014/main" val="3491463657"/>
                  </a:ext>
                </a:extLst>
              </a:tr>
              <a:tr h="228524">
                <a:tc rowSpan="19">
                  <a:txBody>
                    <a:bodyPr/>
                    <a:lstStyle/>
                    <a:p>
                      <a:pPr algn="ctr"/>
                      <a:r>
                        <a:rPr lang="en-US" sz="1600" b="1" dirty="0"/>
                        <a:t>Standard </a:t>
                      </a:r>
                    </a:p>
                    <a:p>
                      <a:pPr algn="ctr"/>
                      <a:r>
                        <a:rPr lang="en-US" sz="1600" b="1" dirty="0"/>
                        <a:t>Deviation</a:t>
                      </a:r>
                    </a:p>
                    <a:p>
                      <a:pPr algn="ctr"/>
                      <a:endParaRPr lang="en-US" sz="1600" b="1" dirty="0"/>
                    </a:p>
                  </a:txBody>
                  <a:tcPr anchor="ctr"/>
                </a:tc>
                <a:tc>
                  <a:txBody>
                    <a:bodyPr/>
                    <a:lstStyle/>
                    <a:p>
                      <a:pPr algn="l" fontAlgn="ctr"/>
                      <a:r>
                        <a:rPr lang="en-IN" sz="1100" b="1" i="0" u="none" strike="noStrike" dirty="0">
                          <a:solidFill>
                            <a:srgbClr val="000000"/>
                          </a:solidFill>
                          <a:effectLst/>
                          <a:latin typeface="Calibri" panose="020F0502020204030204" pitchFamily="34" charset="0"/>
                        </a:rPr>
                        <a:t>ICR-3 - INV1</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3.96</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3.961512</a:t>
                      </a:r>
                    </a:p>
                  </a:txBody>
                  <a:tcPr marL="9525" marR="9525" marT="9525" marB="0" anchor="ctr"/>
                </a:tc>
                <a:extLst>
                  <a:ext uri="{0D108BD9-81ED-4DB2-BD59-A6C34878D82A}">
                    <a16:rowId xmlns:a16="http://schemas.microsoft.com/office/drawing/2014/main" val="1259539615"/>
                  </a:ext>
                </a:extLst>
              </a:tr>
              <a:tr h="228524">
                <a:tc vMerge="1">
                  <a:txBody>
                    <a:bodyPr/>
                    <a:lstStyle/>
                    <a:p>
                      <a:endParaRPr lang="en-IN"/>
                    </a:p>
                  </a:txBody>
                  <a:tcPr/>
                </a:tc>
                <a:tc>
                  <a:txBody>
                    <a:bodyPr/>
                    <a:lstStyle/>
                    <a:p>
                      <a:pPr algn="l" fontAlgn="ctr"/>
                      <a:r>
                        <a:rPr lang="en-IN" sz="1100" b="1" i="0" u="none" strike="noStrike" dirty="0">
                          <a:solidFill>
                            <a:srgbClr val="000000"/>
                          </a:solidFill>
                          <a:effectLst/>
                          <a:latin typeface="Calibri" panose="020F0502020204030204" pitchFamily="34" charset="0"/>
                        </a:rPr>
                        <a:t>ICR-3 - INV2</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3.8</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3.796432</a:t>
                      </a:r>
                    </a:p>
                  </a:txBody>
                  <a:tcPr marL="9525" marR="9525" marT="9525" marB="0" anchor="ctr"/>
                </a:tc>
                <a:extLst>
                  <a:ext uri="{0D108BD9-81ED-4DB2-BD59-A6C34878D82A}">
                    <a16:rowId xmlns:a16="http://schemas.microsoft.com/office/drawing/2014/main" val="2762753675"/>
                  </a:ext>
                </a:extLst>
              </a:tr>
              <a:tr h="228524">
                <a:tc vMerge="1">
                  <a:txBody>
                    <a:bodyPr/>
                    <a:lstStyle/>
                    <a:p>
                      <a:endParaRPr lang="en-IN" dirty="0"/>
                    </a:p>
                  </a:txBody>
                  <a:tcPr/>
                </a:tc>
                <a:tc>
                  <a:txBody>
                    <a:bodyPr/>
                    <a:lstStyle/>
                    <a:p>
                      <a:pPr algn="l" fontAlgn="ctr"/>
                      <a:r>
                        <a:rPr lang="en-IN" sz="1100" b="1" i="0" u="none" strike="noStrike" dirty="0">
                          <a:solidFill>
                            <a:srgbClr val="000000"/>
                          </a:solidFill>
                          <a:effectLst/>
                          <a:latin typeface="Calibri" panose="020F0502020204030204" pitchFamily="34" charset="0"/>
                        </a:rPr>
                        <a:t>ICR-3 - INV3</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3.88</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3.878802</a:t>
                      </a:r>
                    </a:p>
                  </a:txBody>
                  <a:tcPr marL="9525" marR="9525" marT="9525" marB="0" anchor="ctr"/>
                </a:tc>
                <a:extLst>
                  <a:ext uri="{0D108BD9-81ED-4DB2-BD59-A6C34878D82A}">
                    <a16:rowId xmlns:a16="http://schemas.microsoft.com/office/drawing/2014/main" val="606439904"/>
                  </a:ext>
                </a:extLst>
              </a:tr>
              <a:tr h="228524">
                <a:tc vMerge="1">
                  <a:txBody>
                    <a:bodyPr/>
                    <a:lstStyle/>
                    <a:p>
                      <a:endParaRPr lang="en-IN"/>
                    </a:p>
                  </a:txBody>
                  <a:tcPr/>
                </a:tc>
                <a:tc>
                  <a:txBody>
                    <a:bodyPr/>
                    <a:lstStyle/>
                    <a:p>
                      <a:pPr algn="l" fontAlgn="ctr"/>
                      <a:r>
                        <a:rPr lang="en-IN" sz="1100" b="1" i="0" u="none" strike="noStrike" dirty="0">
                          <a:solidFill>
                            <a:srgbClr val="000000"/>
                          </a:solidFill>
                          <a:effectLst/>
                          <a:latin typeface="Calibri" panose="020F0502020204030204" pitchFamily="34" charset="0"/>
                        </a:rPr>
                        <a:t>ICR-3 - INV4</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3.94</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3.935766</a:t>
                      </a:r>
                    </a:p>
                  </a:txBody>
                  <a:tcPr marL="9525" marR="9525" marT="9525" marB="0" anchor="ctr"/>
                </a:tc>
                <a:extLst>
                  <a:ext uri="{0D108BD9-81ED-4DB2-BD59-A6C34878D82A}">
                    <a16:rowId xmlns:a16="http://schemas.microsoft.com/office/drawing/2014/main" val="1902478198"/>
                  </a:ext>
                </a:extLst>
              </a:tr>
              <a:tr h="228524">
                <a:tc vMerge="1">
                  <a:txBody>
                    <a:bodyPr/>
                    <a:lstStyle/>
                    <a:p>
                      <a:endParaRPr lang="en-IN" dirty="0"/>
                    </a:p>
                  </a:txBody>
                  <a:tcPr/>
                </a:tc>
                <a:tc>
                  <a:txBody>
                    <a:bodyPr/>
                    <a:lstStyle/>
                    <a:p>
                      <a:pPr algn="l" fontAlgn="ctr"/>
                      <a:r>
                        <a:rPr lang="en-IN" sz="1100" b="1" i="0" u="none" strike="noStrike" dirty="0">
                          <a:solidFill>
                            <a:srgbClr val="000000"/>
                          </a:solidFill>
                          <a:effectLst/>
                          <a:latin typeface="Calibri" panose="020F0502020204030204" pitchFamily="34" charset="0"/>
                        </a:rPr>
                        <a:t>ICR-4 - INV1</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3.74</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3.738311</a:t>
                      </a:r>
                    </a:p>
                  </a:txBody>
                  <a:tcPr marL="9525" marR="9525" marT="9525" marB="0" anchor="ctr"/>
                </a:tc>
                <a:extLst>
                  <a:ext uri="{0D108BD9-81ED-4DB2-BD59-A6C34878D82A}">
                    <a16:rowId xmlns:a16="http://schemas.microsoft.com/office/drawing/2014/main" val="3871428686"/>
                  </a:ext>
                </a:extLst>
              </a:tr>
              <a:tr h="228524">
                <a:tc vMerge="1">
                  <a:txBody>
                    <a:bodyPr/>
                    <a:lstStyle/>
                    <a:p>
                      <a:endParaRPr lang="en-IN" dirty="0"/>
                    </a:p>
                  </a:txBody>
                  <a:tcPr/>
                </a:tc>
                <a:tc>
                  <a:txBody>
                    <a:bodyPr/>
                    <a:lstStyle/>
                    <a:p>
                      <a:pPr algn="l" fontAlgn="ctr"/>
                      <a:r>
                        <a:rPr lang="en-IN" sz="1100" b="1" i="0" u="none" strike="noStrike" dirty="0">
                          <a:solidFill>
                            <a:srgbClr val="000000"/>
                          </a:solidFill>
                          <a:effectLst/>
                          <a:latin typeface="Calibri" panose="020F0502020204030204" pitchFamily="34" charset="0"/>
                        </a:rPr>
                        <a:t>ICR-4 - INV2</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4.04</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4.043061</a:t>
                      </a:r>
                    </a:p>
                  </a:txBody>
                  <a:tcPr marL="9525" marR="9525" marT="9525" marB="0" anchor="ctr"/>
                </a:tc>
                <a:extLst>
                  <a:ext uri="{0D108BD9-81ED-4DB2-BD59-A6C34878D82A}">
                    <a16:rowId xmlns:a16="http://schemas.microsoft.com/office/drawing/2014/main" val="3531407587"/>
                  </a:ext>
                </a:extLst>
              </a:tr>
              <a:tr h="228524">
                <a:tc vMerge="1">
                  <a:txBody>
                    <a:bodyPr/>
                    <a:lstStyle/>
                    <a:p>
                      <a:endParaRPr lang="en-IN" dirty="0"/>
                    </a:p>
                  </a:txBody>
                  <a:tcPr/>
                </a:tc>
                <a:tc>
                  <a:txBody>
                    <a:bodyPr/>
                    <a:lstStyle/>
                    <a:p>
                      <a:pPr algn="l" fontAlgn="ctr"/>
                      <a:r>
                        <a:rPr lang="en-IN" sz="1100" b="1" i="0" u="none" strike="noStrike" dirty="0">
                          <a:solidFill>
                            <a:srgbClr val="000000"/>
                          </a:solidFill>
                          <a:effectLst/>
                          <a:latin typeface="Calibri" panose="020F0502020204030204" pitchFamily="34" charset="0"/>
                        </a:rPr>
                        <a:t>ICR-4 - INV3</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3.95</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3.951546</a:t>
                      </a:r>
                    </a:p>
                  </a:txBody>
                  <a:tcPr marL="9525" marR="9525" marT="9525" marB="0" anchor="ctr"/>
                </a:tc>
                <a:extLst>
                  <a:ext uri="{0D108BD9-81ED-4DB2-BD59-A6C34878D82A}">
                    <a16:rowId xmlns:a16="http://schemas.microsoft.com/office/drawing/2014/main" val="3130814894"/>
                  </a:ext>
                </a:extLst>
              </a:tr>
              <a:tr h="228524">
                <a:tc vMerge="1">
                  <a:txBody>
                    <a:bodyPr/>
                    <a:lstStyle/>
                    <a:p>
                      <a:endParaRPr lang="en-IN" dirty="0"/>
                    </a:p>
                  </a:txBody>
                  <a:tcPr/>
                </a:tc>
                <a:tc>
                  <a:txBody>
                    <a:bodyPr/>
                    <a:lstStyle/>
                    <a:p>
                      <a:pPr algn="l" fontAlgn="ctr"/>
                      <a:r>
                        <a:rPr lang="en-IN" sz="1100" b="1" i="0" u="none" strike="noStrike" dirty="0">
                          <a:solidFill>
                            <a:srgbClr val="000000"/>
                          </a:solidFill>
                          <a:effectLst/>
                          <a:latin typeface="Calibri" panose="020F0502020204030204" pitchFamily="34" charset="0"/>
                        </a:rPr>
                        <a:t>ICR-4 - INV4</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3.91</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3.907442</a:t>
                      </a:r>
                    </a:p>
                  </a:txBody>
                  <a:tcPr marL="9525" marR="9525" marT="9525" marB="0" anchor="ctr"/>
                </a:tc>
                <a:extLst>
                  <a:ext uri="{0D108BD9-81ED-4DB2-BD59-A6C34878D82A}">
                    <a16:rowId xmlns:a16="http://schemas.microsoft.com/office/drawing/2014/main" val="910533362"/>
                  </a:ext>
                </a:extLst>
              </a:tr>
              <a:tr h="261292">
                <a:tc vMerge="1">
                  <a:txBody>
                    <a:bodyPr/>
                    <a:lstStyle/>
                    <a:p>
                      <a:endParaRPr lang="en-IN" dirty="0"/>
                    </a:p>
                  </a:txBody>
                  <a:tcPr/>
                </a:tc>
                <a:tc>
                  <a:txBody>
                    <a:bodyPr/>
                    <a:lstStyle/>
                    <a:p>
                      <a:pPr algn="l" fontAlgn="ctr"/>
                      <a:r>
                        <a:rPr lang="en-US" sz="1100" b="1" i="0" u="none" strike="noStrike" dirty="0">
                          <a:solidFill>
                            <a:srgbClr val="000000"/>
                          </a:solidFill>
                          <a:effectLst/>
                          <a:latin typeface="Calibri" panose="020F0502020204030204" pitchFamily="34" charset="0"/>
                        </a:rPr>
                        <a:t>Total Daily Integrated Generation MWh</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31.22</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31.21604</a:t>
                      </a:r>
                    </a:p>
                  </a:txBody>
                  <a:tcPr marL="9525" marR="9525" marT="9525" marB="0" anchor="ctr"/>
                </a:tc>
                <a:extLst>
                  <a:ext uri="{0D108BD9-81ED-4DB2-BD59-A6C34878D82A}">
                    <a16:rowId xmlns:a16="http://schemas.microsoft.com/office/drawing/2014/main" val="2446533253"/>
                  </a:ext>
                </a:extLst>
              </a:tr>
              <a:tr h="279676">
                <a:tc vMerge="1">
                  <a:txBody>
                    <a:bodyPr/>
                    <a:lstStyle/>
                    <a:p>
                      <a:pPr algn="ctr"/>
                      <a:r>
                        <a:rPr lang="en-US" sz="1600" b="1" dirty="0"/>
                        <a:t>Median</a:t>
                      </a:r>
                      <a:endParaRPr lang="en-IN" sz="1600" b="1" dirty="0"/>
                    </a:p>
                  </a:txBody>
                  <a:tcPr anchor="ctr"/>
                </a:tc>
                <a:tc>
                  <a:txBody>
                    <a:bodyPr/>
                    <a:lstStyle/>
                    <a:p>
                      <a:pPr algn="l" fontAlgn="ctr"/>
                      <a:r>
                        <a:rPr lang="en-US" sz="1100" b="1" i="0" u="none" strike="noStrike" dirty="0">
                          <a:solidFill>
                            <a:srgbClr val="000000"/>
                          </a:solidFill>
                          <a:effectLst/>
                          <a:latin typeface="Calibri" panose="020F0502020204030204" pitchFamily="34" charset="0"/>
                        </a:rPr>
                        <a:t>PSS Main Meter (Cumulative Plant end meter reading)(Export)MWH</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15317.71</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15317.71</a:t>
                      </a:r>
                    </a:p>
                  </a:txBody>
                  <a:tcPr marL="9525" marR="9525" marT="9525" marB="0" anchor="ctr"/>
                </a:tc>
                <a:extLst>
                  <a:ext uri="{0D108BD9-81ED-4DB2-BD59-A6C34878D82A}">
                    <a16:rowId xmlns:a16="http://schemas.microsoft.com/office/drawing/2014/main" val="2337612149"/>
                  </a:ext>
                </a:extLst>
              </a:tr>
              <a:tr h="279676">
                <a:tc vMerge="1">
                  <a:txBody>
                    <a:bodyPr/>
                    <a:lstStyle/>
                    <a:p>
                      <a:endParaRPr lang="en-IN" dirty="0"/>
                    </a:p>
                  </a:txBody>
                  <a:tcPr/>
                </a:tc>
                <a:tc>
                  <a:txBody>
                    <a:bodyPr/>
                    <a:lstStyle/>
                    <a:p>
                      <a:pPr algn="l" fontAlgn="ctr"/>
                      <a:r>
                        <a:rPr lang="en-US" sz="1100" b="1" i="0" u="none" strike="noStrike" dirty="0">
                          <a:solidFill>
                            <a:srgbClr val="000000"/>
                          </a:solidFill>
                          <a:effectLst/>
                          <a:latin typeface="Calibri" panose="020F0502020204030204" pitchFamily="34" charset="0"/>
                        </a:rPr>
                        <a:t>PSS Main Meter (Cumulative Plant end meter reading)(Import)MWh</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79.07</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79.06589</a:t>
                      </a:r>
                    </a:p>
                  </a:txBody>
                  <a:tcPr marL="9525" marR="9525" marT="9525" marB="0" anchor="ctr"/>
                </a:tc>
                <a:extLst>
                  <a:ext uri="{0D108BD9-81ED-4DB2-BD59-A6C34878D82A}">
                    <a16:rowId xmlns:a16="http://schemas.microsoft.com/office/drawing/2014/main" val="3764422014"/>
                  </a:ext>
                </a:extLst>
              </a:tr>
              <a:tr h="279676">
                <a:tc vMerge="1">
                  <a:txBody>
                    <a:bodyPr/>
                    <a:lstStyle/>
                    <a:p>
                      <a:endParaRPr lang="en-IN" dirty="0"/>
                    </a:p>
                  </a:txBody>
                  <a:tcPr/>
                </a:tc>
                <a:tc>
                  <a:txBody>
                    <a:bodyPr/>
                    <a:lstStyle/>
                    <a:p>
                      <a:pPr algn="l" fontAlgn="ctr"/>
                      <a:r>
                        <a:rPr lang="en-US" sz="1100" b="1" i="0" u="none" strike="noStrike" dirty="0">
                          <a:solidFill>
                            <a:srgbClr val="000000"/>
                          </a:solidFill>
                          <a:effectLst/>
                          <a:latin typeface="Calibri" panose="020F0502020204030204" pitchFamily="34" charset="0"/>
                        </a:rPr>
                        <a:t>PSS Check Meter (Cumulative Plant end meter reading)(Export)MWh</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3191.49</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3191.489</a:t>
                      </a:r>
                    </a:p>
                  </a:txBody>
                  <a:tcPr marL="9525" marR="9525" marT="9525" marB="0" anchor="ctr"/>
                </a:tc>
                <a:extLst>
                  <a:ext uri="{0D108BD9-81ED-4DB2-BD59-A6C34878D82A}">
                    <a16:rowId xmlns:a16="http://schemas.microsoft.com/office/drawing/2014/main" val="2646016817"/>
                  </a:ext>
                </a:extLst>
              </a:tr>
              <a:tr h="279676">
                <a:tc vMerge="1">
                  <a:txBody>
                    <a:bodyPr/>
                    <a:lstStyle/>
                    <a:p>
                      <a:endParaRPr lang="en-IN" dirty="0"/>
                    </a:p>
                  </a:txBody>
                  <a:tcPr/>
                </a:tc>
                <a:tc>
                  <a:txBody>
                    <a:bodyPr/>
                    <a:lstStyle/>
                    <a:p>
                      <a:pPr algn="l" fontAlgn="ctr"/>
                      <a:r>
                        <a:rPr lang="en-US" sz="1100" b="1" i="0" u="none" strike="noStrike" dirty="0">
                          <a:solidFill>
                            <a:srgbClr val="000000"/>
                          </a:solidFill>
                          <a:effectLst/>
                          <a:latin typeface="Calibri" panose="020F0502020204030204" pitchFamily="34" charset="0"/>
                        </a:rPr>
                        <a:t>PSS Check Meter (Cumulative Plant end meter reading)(Import)MWh</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15.87</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15.87423</a:t>
                      </a:r>
                    </a:p>
                  </a:txBody>
                  <a:tcPr marL="9525" marR="9525" marT="9525" marB="0" anchor="ctr"/>
                </a:tc>
                <a:extLst>
                  <a:ext uri="{0D108BD9-81ED-4DB2-BD59-A6C34878D82A}">
                    <a16:rowId xmlns:a16="http://schemas.microsoft.com/office/drawing/2014/main" val="1107187761"/>
                  </a:ext>
                </a:extLst>
              </a:tr>
              <a:tr h="279676">
                <a:tc vMerge="1">
                  <a:txBody>
                    <a:bodyPr/>
                    <a:lstStyle/>
                    <a:p>
                      <a:endParaRPr lang="en-IN" dirty="0"/>
                    </a:p>
                  </a:txBody>
                  <a:tcPr/>
                </a:tc>
                <a:tc>
                  <a:txBody>
                    <a:bodyPr/>
                    <a:lstStyle/>
                    <a:p>
                      <a:pPr algn="l" fontAlgn="ctr"/>
                      <a:r>
                        <a:rPr lang="en-US" sz="1100" b="1" i="0" u="none" strike="noStrike" dirty="0">
                          <a:solidFill>
                            <a:srgbClr val="000000"/>
                          </a:solidFill>
                          <a:effectLst/>
                          <a:latin typeface="Calibri" panose="020F0502020204030204" pitchFamily="34" charset="0"/>
                        </a:rPr>
                        <a:t>PSS Main Meter (Daily Generation Plant end meter )(Export)MWh</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66.51</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66.51484</a:t>
                      </a:r>
                    </a:p>
                  </a:txBody>
                  <a:tcPr marL="9525" marR="9525" marT="9525" marB="0" anchor="ctr"/>
                </a:tc>
                <a:extLst>
                  <a:ext uri="{0D108BD9-81ED-4DB2-BD59-A6C34878D82A}">
                    <a16:rowId xmlns:a16="http://schemas.microsoft.com/office/drawing/2014/main" val="2100456710"/>
                  </a:ext>
                </a:extLst>
              </a:tr>
              <a:tr h="279676">
                <a:tc vMerge="1">
                  <a:txBody>
                    <a:bodyPr/>
                    <a:lstStyle/>
                    <a:p>
                      <a:endParaRPr lang="en-IN" dirty="0"/>
                    </a:p>
                  </a:txBody>
                  <a:tcPr/>
                </a:tc>
                <a:tc>
                  <a:txBody>
                    <a:bodyPr/>
                    <a:lstStyle/>
                    <a:p>
                      <a:pPr algn="l" fontAlgn="ctr"/>
                      <a:r>
                        <a:rPr lang="en-US" sz="1100" b="1" i="0" u="none" strike="noStrike" dirty="0">
                          <a:solidFill>
                            <a:srgbClr val="000000"/>
                          </a:solidFill>
                          <a:effectLst/>
                          <a:latin typeface="Calibri" panose="020F0502020204030204" pitchFamily="34" charset="0"/>
                        </a:rPr>
                        <a:t>PSS Main Meter (Daily Generation Plant end meter )(Import)MWh</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0.38</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0.375223</a:t>
                      </a:r>
                    </a:p>
                  </a:txBody>
                  <a:tcPr marL="9525" marR="9525" marT="9525" marB="0" anchor="ctr"/>
                </a:tc>
                <a:extLst>
                  <a:ext uri="{0D108BD9-81ED-4DB2-BD59-A6C34878D82A}">
                    <a16:rowId xmlns:a16="http://schemas.microsoft.com/office/drawing/2014/main" val="1523232617"/>
                  </a:ext>
                </a:extLst>
              </a:tr>
              <a:tr h="279676">
                <a:tc vMerge="1">
                  <a:txBody>
                    <a:bodyPr/>
                    <a:lstStyle/>
                    <a:p>
                      <a:endParaRPr lang="en-IN" dirty="0"/>
                    </a:p>
                  </a:txBody>
                  <a:tcPr/>
                </a:tc>
                <a:tc>
                  <a:txBody>
                    <a:bodyPr/>
                    <a:lstStyle/>
                    <a:p>
                      <a:pPr algn="l" fontAlgn="ctr"/>
                      <a:r>
                        <a:rPr lang="en-US" sz="1100" b="1" i="0" u="none" strike="noStrike" dirty="0">
                          <a:solidFill>
                            <a:srgbClr val="000000"/>
                          </a:solidFill>
                          <a:effectLst/>
                          <a:latin typeface="Calibri" panose="020F0502020204030204" pitchFamily="34" charset="0"/>
                        </a:rPr>
                        <a:t>Daily Generation Plant end meter (net)MWh</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66.41</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66.4106</a:t>
                      </a:r>
                    </a:p>
                  </a:txBody>
                  <a:tcPr marL="9525" marR="9525" marT="9525" marB="0" anchor="ctr"/>
                </a:tc>
                <a:extLst>
                  <a:ext uri="{0D108BD9-81ED-4DB2-BD59-A6C34878D82A}">
                    <a16:rowId xmlns:a16="http://schemas.microsoft.com/office/drawing/2014/main" val="1324469992"/>
                  </a:ext>
                </a:extLst>
              </a:tr>
              <a:tr h="279676">
                <a:tc vMerge="1">
                  <a:txBody>
                    <a:bodyPr/>
                    <a:lstStyle/>
                    <a:p>
                      <a:endParaRPr lang="en-IN" dirty="0"/>
                    </a:p>
                  </a:txBody>
                  <a:tcPr/>
                </a:tc>
                <a:tc>
                  <a:txBody>
                    <a:bodyPr/>
                    <a:lstStyle/>
                    <a:p>
                      <a:pPr algn="l" fontAlgn="ctr"/>
                      <a:r>
                        <a:rPr lang="en-IN" sz="1100" b="1" i="0" u="none" strike="noStrike" dirty="0">
                          <a:solidFill>
                            <a:srgbClr val="000000"/>
                          </a:solidFill>
                          <a:effectLst/>
                          <a:latin typeface="Calibri" panose="020F0502020204030204" pitchFamily="34" charset="0"/>
                        </a:rPr>
                        <a:t>Global Tilted Irradiation/Irradiance (GTI)kWh/m2</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1.42</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1.419657</a:t>
                      </a:r>
                    </a:p>
                  </a:txBody>
                  <a:tcPr marL="9525" marR="9525" marT="9525" marB="0" anchor="ctr"/>
                </a:tc>
                <a:extLst>
                  <a:ext uri="{0D108BD9-81ED-4DB2-BD59-A6C34878D82A}">
                    <a16:rowId xmlns:a16="http://schemas.microsoft.com/office/drawing/2014/main" val="3342906436"/>
                  </a:ext>
                </a:extLst>
              </a:tr>
              <a:tr h="279676">
                <a:tc vMerge="1">
                  <a:txBody>
                    <a:bodyPr/>
                    <a:lstStyle/>
                    <a:p>
                      <a:endParaRPr lang="en-IN" dirty="0"/>
                    </a:p>
                  </a:txBody>
                  <a:tcPr/>
                </a:tc>
                <a:tc>
                  <a:txBody>
                    <a:bodyPr/>
                    <a:lstStyle/>
                    <a:p>
                      <a:pPr algn="l" fontAlgn="ctr"/>
                      <a:r>
                        <a:rPr lang="en-IN" sz="1100" b="1" i="0" u="none" strike="noStrike" dirty="0">
                          <a:solidFill>
                            <a:srgbClr val="000000"/>
                          </a:solidFill>
                          <a:effectLst/>
                          <a:latin typeface="Calibri" panose="020F0502020204030204" pitchFamily="34" charset="0"/>
                        </a:rPr>
                        <a:t>Global horizontal irradiance(GHI)kWh/m2</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1.46</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1.456953</a:t>
                      </a:r>
                    </a:p>
                  </a:txBody>
                  <a:tcPr marL="9525" marR="9525" marT="9525" marB="0" anchor="ctr"/>
                </a:tc>
                <a:extLst>
                  <a:ext uri="{0D108BD9-81ED-4DB2-BD59-A6C34878D82A}">
                    <a16:rowId xmlns:a16="http://schemas.microsoft.com/office/drawing/2014/main" val="121535389"/>
                  </a:ext>
                </a:extLst>
              </a:tr>
              <a:tr h="279676">
                <a:tc vMerge="1">
                  <a:txBody>
                    <a:bodyPr/>
                    <a:lstStyle/>
                    <a:p>
                      <a:pPr algn="ctr"/>
                      <a:endParaRPr lang="en-US" sz="1600" b="1" dirty="0"/>
                    </a:p>
                  </a:txBody>
                  <a:tcPr anchor="ctr"/>
                </a:tc>
                <a:tc>
                  <a:txBody>
                    <a:bodyPr/>
                    <a:lstStyle/>
                    <a:p>
                      <a:pPr algn="l" fontAlgn="ctr"/>
                      <a:r>
                        <a:rPr lang="en-IN" sz="1100" b="1" i="0" u="none" strike="noStrike" dirty="0">
                          <a:solidFill>
                            <a:srgbClr val="000000"/>
                          </a:solidFill>
                          <a:effectLst/>
                          <a:latin typeface="Calibri" panose="020F0502020204030204" pitchFamily="34" charset="0"/>
                        </a:rPr>
                        <a:t>Performance Ratio (PR) %</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3.77</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3.765152</a:t>
                      </a:r>
                    </a:p>
                  </a:txBody>
                  <a:tcPr marL="9525" marR="9525" marT="9525" marB="0" anchor="ctr"/>
                </a:tc>
                <a:extLst>
                  <a:ext uri="{0D108BD9-81ED-4DB2-BD59-A6C34878D82A}">
                    <a16:rowId xmlns:a16="http://schemas.microsoft.com/office/drawing/2014/main" val="1716270931"/>
                  </a:ext>
                </a:extLst>
              </a:tr>
            </a:tbl>
          </a:graphicData>
        </a:graphic>
      </p:graphicFrame>
    </p:spTree>
    <p:extLst>
      <p:ext uri="{BB962C8B-B14F-4D97-AF65-F5344CB8AC3E}">
        <p14:creationId xmlns:p14="http://schemas.microsoft.com/office/powerpoint/2010/main" val="15496448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12;p25">
            <a:extLst>
              <a:ext uri="{FF2B5EF4-FFF2-40B4-BE49-F238E27FC236}">
                <a16:creationId xmlns:a16="http://schemas.microsoft.com/office/drawing/2014/main" id="{2223F716-60EF-4EDA-AA1E-36FD7B31D667}"/>
              </a:ext>
            </a:extLst>
          </p:cNvPr>
          <p:cNvSpPr txBox="1">
            <a:spLocks/>
          </p:cNvSpPr>
          <p:nvPr/>
        </p:nvSpPr>
        <p:spPr>
          <a:xfrm>
            <a:off x="117231" y="193188"/>
            <a:ext cx="9247200" cy="535500"/>
          </a:xfrm>
          <a:prstGeom prst="rect">
            <a:avLst/>
          </a:prstGeom>
          <a:noFill/>
          <a:ln>
            <a:noFill/>
          </a:ln>
        </p:spPr>
        <p:txBody>
          <a:bodyPr spcFirstLastPara="1" wrap="square" lIns="91400" tIns="45675" rIns="91400" bIns="45675" anchor="ctr" anchorCtr="0">
            <a:sp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2300"/>
              <a:buFont typeface="Georgia"/>
              <a:buNone/>
              <a:defRPr sz="31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9pPr>
          </a:lstStyle>
          <a:p>
            <a:r>
              <a:rPr lang="en-US" sz="3200" b="1" dirty="0">
                <a:latin typeface="Times New Roman"/>
                <a:ea typeface="Times New Roman"/>
                <a:cs typeface="Times New Roman"/>
                <a:sym typeface="Times New Roman"/>
              </a:rPr>
              <a:t>Exploratory Data Analysis [EDA]</a:t>
            </a:r>
            <a:endParaRPr lang="en-US" sz="3200" dirty="0">
              <a:latin typeface="Times New Roman"/>
              <a:ea typeface="Times New Roman"/>
              <a:cs typeface="Times New Roman"/>
              <a:sym typeface="Times New Roman"/>
            </a:endParaRPr>
          </a:p>
        </p:txBody>
      </p:sp>
      <p:graphicFrame>
        <p:nvGraphicFramePr>
          <p:cNvPr id="4" name="Table 5">
            <a:extLst>
              <a:ext uri="{FF2B5EF4-FFF2-40B4-BE49-F238E27FC236}">
                <a16:creationId xmlns:a16="http://schemas.microsoft.com/office/drawing/2014/main" id="{4FD061EF-8DB1-49EC-9970-D4FD9367AE5F}"/>
              </a:ext>
            </a:extLst>
          </p:cNvPr>
          <p:cNvGraphicFramePr>
            <a:graphicFrameLocks noGrp="1"/>
          </p:cNvGraphicFramePr>
          <p:nvPr>
            <p:extLst>
              <p:ext uri="{D42A27DB-BD31-4B8C-83A1-F6EECF244321}">
                <p14:modId xmlns:p14="http://schemas.microsoft.com/office/powerpoint/2010/main" val="567459815"/>
              </p:ext>
            </p:extLst>
          </p:nvPr>
        </p:nvGraphicFramePr>
        <p:xfrm>
          <a:off x="161923" y="844062"/>
          <a:ext cx="11725280" cy="5404404"/>
        </p:xfrm>
        <a:graphic>
          <a:graphicData uri="http://schemas.openxmlformats.org/drawingml/2006/table">
            <a:tbl>
              <a:tblPr firstRow="1" bandRow="1">
                <a:tableStyleId>{073A0DAA-6AF3-43AB-8588-CEC1D06C72B9}</a:tableStyleId>
              </a:tblPr>
              <a:tblGrid>
                <a:gridCol w="1132305">
                  <a:extLst>
                    <a:ext uri="{9D8B030D-6E8A-4147-A177-3AD203B41FA5}">
                      <a16:colId xmlns:a16="http://schemas.microsoft.com/office/drawing/2014/main" val="750966922"/>
                    </a:ext>
                  </a:extLst>
                </a:gridCol>
                <a:gridCol w="4730335">
                  <a:extLst>
                    <a:ext uri="{9D8B030D-6E8A-4147-A177-3AD203B41FA5}">
                      <a16:colId xmlns:a16="http://schemas.microsoft.com/office/drawing/2014/main" val="4285484405"/>
                    </a:ext>
                  </a:extLst>
                </a:gridCol>
                <a:gridCol w="2931320">
                  <a:extLst>
                    <a:ext uri="{9D8B030D-6E8A-4147-A177-3AD203B41FA5}">
                      <a16:colId xmlns:a16="http://schemas.microsoft.com/office/drawing/2014/main" val="1783760755"/>
                    </a:ext>
                  </a:extLst>
                </a:gridCol>
                <a:gridCol w="2931320">
                  <a:extLst>
                    <a:ext uri="{9D8B030D-6E8A-4147-A177-3AD203B41FA5}">
                      <a16:colId xmlns:a16="http://schemas.microsoft.com/office/drawing/2014/main" val="2935301890"/>
                    </a:ext>
                  </a:extLst>
                </a:gridCol>
              </a:tblGrid>
              <a:tr h="501674">
                <a:tc>
                  <a:txBody>
                    <a:bodyPr/>
                    <a:lstStyle/>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First moment  Business Decision</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1" i="0" u="none" strike="noStrike" cap="none" dirty="0">
                          <a:solidFill>
                            <a:schemeClr val="lt1"/>
                          </a:solidFill>
                          <a:latin typeface="+mn-lt"/>
                          <a:ea typeface="+mn-ea"/>
                          <a:cs typeface="+mn-cs"/>
                          <a:sym typeface="Arial"/>
                        </a:rPr>
                        <a:t>Before Data Pre-processing </a:t>
                      </a:r>
                      <a:endParaRPr lang="en-IN" sz="1400" b="1" i="0" u="none" strike="noStrike" cap="none" dirty="0">
                        <a:solidFill>
                          <a:schemeClr val="lt1"/>
                        </a:solidFill>
                        <a:latin typeface="+mn-lt"/>
                        <a:ea typeface="+mn-ea"/>
                        <a:cs typeface="+mn-cs"/>
                        <a:sym typeface="Arial"/>
                      </a:endParaRPr>
                    </a:p>
                  </a:txBody>
                  <a:tcPr marL="68580" marR="68580" marT="0" marB="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1" i="0" u="none" strike="noStrike" cap="none" dirty="0">
                          <a:solidFill>
                            <a:schemeClr val="lt1"/>
                          </a:solidFill>
                          <a:latin typeface="+mn-lt"/>
                          <a:ea typeface="+mn-ea"/>
                          <a:cs typeface="+mn-cs"/>
                          <a:sym typeface="Arial"/>
                        </a:rPr>
                        <a:t>After Data Pre-processing</a:t>
                      </a:r>
                      <a:endParaRPr lang="en-IN" sz="1400" b="1" i="0" u="none" strike="noStrike" cap="none" dirty="0">
                        <a:solidFill>
                          <a:schemeClr val="lt1"/>
                        </a:solidFill>
                        <a:latin typeface="+mn-lt"/>
                        <a:ea typeface="+mn-ea"/>
                        <a:cs typeface="+mn-cs"/>
                        <a:sym typeface="Arial"/>
                      </a:endParaRPr>
                    </a:p>
                  </a:txBody>
                  <a:tcPr marL="68580" marR="68580" marT="0" marB="0"/>
                </a:tc>
                <a:extLst>
                  <a:ext uri="{0D108BD9-81ED-4DB2-BD59-A6C34878D82A}">
                    <a16:rowId xmlns:a16="http://schemas.microsoft.com/office/drawing/2014/main" val="3491463657"/>
                  </a:ext>
                </a:extLst>
              </a:tr>
              <a:tr h="228524">
                <a:tc rowSpan="19">
                  <a:txBody>
                    <a:bodyPr/>
                    <a:lstStyle/>
                    <a:p>
                      <a:pPr algn="ctr"/>
                      <a:r>
                        <a:rPr lang="en-US" sz="1600" b="1" dirty="0"/>
                        <a:t>Range</a:t>
                      </a:r>
                    </a:p>
                  </a:txBody>
                  <a:tcPr anchor="ctr"/>
                </a:tc>
                <a:tc>
                  <a:txBody>
                    <a:bodyPr/>
                    <a:lstStyle/>
                    <a:p>
                      <a:pPr algn="l" fontAlgn="ctr"/>
                      <a:r>
                        <a:rPr lang="en-IN" sz="1100" b="1" i="0" u="none" strike="noStrike" dirty="0">
                          <a:solidFill>
                            <a:srgbClr val="000000"/>
                          </a:solidFill>
                          <a:effectLst/>
                          <a:latin typeface="Calibri" panose="020F0502020204030204" pitchFamily="34" charset="0"/>
                        </a:rPr>
                        <a:t>ICR-3 - INV1</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15.46</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15.4625</a:t>
                      </a:r>
                    </a:p>
                  </a:txBody>
                  <a:tcPr marL="9525" marR="9525" marT="9525" marB="0" anchor="ctr"/>
                </a:tc>
                <a:extLst>
                  <a:ext uri="{0D108BD9-81ED-4DB2-BD59-A6C34878D82A}">
                    <a16:rowId xmlns:a16="http://schemas.microsoft.com/office/drawing/2014/main" val="1259539615"/>
                  </a:ext>
                </a:extLst>
              </a:tr>
              <a:tr h="228524">
                <a:tc vMerge="1">
                  <a:txBody>
                    <a:bodyPr/>
                    <a:lstStyle/>
                    <a:p>
                      <a:endParaRPr lang="en-IN"/>
                    </a:p>
                  </a:txBody>
                  <a:tcPr/>
                </a:tc>
                <a:tc>
                  <a:txBody>
                    <a:bodyPr/>
                    <a:lstStyle/>
                    <a:p>
                      <a:pPr algn="l" fontAlgn="ctr"/>
                      <a:r>
                        <a:rPr lang="en-IN" sz="1100" b="1" i="0" u="none" strike="noStrike" dirty="0">
                          <a:solidFill>
                            <a:srgbClr val="000000"/>
                          </a:solidFill>
                          <a:effectLst/>
                          <a:latin typeface="Calibri" panose="020F0502020204030204" pitchFamily="34" charset="0"/>
                        </a:rPr>
                        <a:t>ICR-3 - INV2</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14.9</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14.9</a:t>
                      </a:r>
                    </a:p>
                  </a:txBody>
                  <a:tcPr marL="9525" marR="9525" marT="9525" marB="0" anchor="ctr"/>
                </a:tc>
                <a:extLst>
                  <a:ext uri="{0D108BD9-81ED-4DB2-BD59-A6C34878D82A}">
                    <a16:rowId xmlns:a16="http://schemas.microsoft.com/office/drawing/2014/main" val="2762753675"/>
                  </a:ext>
                </a:extLst>
              </a:tr>
              <a:tr h="228524">
                <a:tc vMerge="1">
                  <a:txBody>
                    <a:bodyPr/>
                    <a:lstStyle/>
                    <a:p>
                      <a:endParaRPr lang="en-IN" dirty="0"/>
                    </a:p>
                  </a:txBody>
                  <a:tcPr/>
                </a:tc>
                <a:tc>
                  <a:txBody>
                    <a:bodyPr/>
                    <a:lstStyle/>
                    <a:p>
                      <a:pPr algn="l" fontAlgn="ctr"/>
                      <a:r>
                        <a:rPr lang="en-IN" sz="1100" b="1" i="0" u="none" strike="noStrike" dirty="0">
                          <a:solidFill>
                            <a:srgbClr val="000000"/>
                          </a:solidFill>
                          <a:effectLst/>
                          <a:latin typeface="Calibri" panose="020F0502020204030204" pitchFamily="34" charset="0"/>
                        </a:rPr>
                        <a:t>ICR-3 - INV3</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15.06</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15.0625</a:t>
                      </a:r>
                    </a:p>
                  </a:txBody>
                  <a:tcPr marL="9525" marR="9525" marT="9525" marB="0" anchor="ctr"/>
                </a:tc>
                <a:extLst>
                  <a:ext uri="{0D108BD9-81ED-4DB2-BD59-A6C34878D82A}">
                    <a16:rowId xmlns:a16="http://schemas.microsoft.com/office/drawing/2014/main" val="606439904"/>
                  </a:ext>
                </a:extLst>
              </a:tr>
              <a:tr h="228524">
                <a:tc vMerge="1">
                  <a:txBody>
                    <a:bodyPr/>
                    <a:lstStyle/>
                    <a:p>
                      <a:endParaRPr lang="en-IN"/>
                    </a:p>
                  </a:txBody>
                  <a:tcPr/>
                </a:tc>
                <a:tc>
                  <a:txBody>
                    <a:bodyPr/>
                    <a:lstStyle/>
                    <a:p>
                      <a:pPr algn="l" fontAlgn="ctr"/>
                      <a:r>
                        <a:rPr lang="en-IN" sz="1100" b="1" i="0" u="none" strike="noStrike" dirty="0">
                          <a:solidFill>
                            <a:srgbClr val="000000"/>
                          </a:solidFill>
                          <a:effectLst/>
                          <a:latin typeface="Calibri" panose="020F0502020204030204" pitchFamily="34" charset="0"/>
                        </a:rPr>
                        <a:t>ICR-3 - INV4</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15.5</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15.5</a:t>
                      </a:r>
                    </a:p>
                  </a:txBody>
                  <a:tcPr marL="9525" marR="9525" marT="9525" marB="0" anchor="ctr"/>
                </a:tc>
                <a:extLst>
                  <a:ext uri="{0D108BD9-81ED-4DB2-BD59-A6C34878D82A}">
                    <a16:rowId xmlns:a16="http://schemas.microsoft.com/office/drawing/2014/main" val="1902478198"/>
                  </a:ext>
                </a:extLst>
              </a:tr>
              <a:tr h="228524">
                <a:tc vMerge="1">
                  <a:txBody>
                    <a:bodyPr/>
                    <a:lstStyle/>
                    <a:p>
                      <a:endParaRPr lang="en-IN" dirty="0"/>
                    </a:p>
                  </a:txBody>
                  <a:tcPr/>
                </a:tc>
                <a:tc>
                  <a:txBody>
                    <a:bodyPr/>
                    <a:lstStyle/>
                    <a:p>
                      <a:pPr algn="l" fontAlgn="ctr"/>
                      <a:r>
                        <a:rPr lang="en-IN" sz="1100" b="1" i="0" u="none" strike="noStrike" dirty="0">
                          <a:solidFill>
                            <a:srgbClr val="000000"/>
                          </a:solidFill>
                          <a:effectLst/>
                          <a:latin typeface="Calibri" panose="020F0502020204030204" pitchFamily="34" charset="0"/>
                        </a:rPr>
                        <a:t>ICR-4 - INV1</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15</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15</a:t>
                      </a:r>
                    </a:p>
                  </a:txBody>
                  <a:tcPr marL="9525" marR="9525" marT="9525" marB="0" anchor="ctr"/>
                </a:tc>
                <a:extLst>
                  <a:ext uri="{0D108BD9-81ED-4DB2-BD59-A6C34878D82A}">
                    <a16:rowId xmlns:a16="http://schemas.microsoft.com/office/drawing/2014/main" val="3871428686"/>
                  </a:ext>
                </a:extLst>
              </a:tr>
              <a:tr h="228524">
                <a:tc vMerge="1">
                  <a:txBody>
                    <a:bodyPr/>
                    <a:lstStyle/>
                    <a:p>
                      <a:endParaRPr lang="en-IN" dirty="0"/>
                    </a:p>
                  </a:txBody>
                  <a:tcPr/>
                </a:tc>
                <a:tc>
                  <a:txBody>
                    <a:bodyPr/>
                    <a:lstStyle/>
                    <a:p>
                      <a:pPr algn="l" fontAlgn="ctr"/>
                      <a:r>
                        <a:rPr lang="en-IN" sz="1100" b="1" i="0" u="none" strike="noStrike" dirty="0">
                          <a:solidFill>
                            <a:srgbClr val="000000"/>
                          </a:solidFill>
                          <a:effectLst/>
                          <a:latin typeface="Calibri" panose="020F0502020204030204" pitchFamily="34" charset="0"/>
                        </a:rPr>
                        <a:t>ICR-4 - INV2</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16.15</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16.15</a:t>
                      </a:r>
                    </a:p>
                  </a:txBody>
                  <a:tcPr marL="9525" marR="9525" marT="9525" marB="0" anchor="ctr"/>
                </a:tc>
                <a:extLst>
                  <a:ext uri="{0D108BD9-81ED-4DB2-BD59-A6C34878D82A}">
                    <a16:rowId xmlns:a16="http://schemas.microsoft.com/office/drawing/2014/main" val="3531407587"/>
                  </a:ext>
                </a:extLst>
              </a:tr>
              <a:tr h="228524">
                <a:tc vMerge="1">
                  <a:txBody>
                    <a:bodyPr/>
                    <a:lstStyle/>
                    <a:p>
                      <a:endParaRPr lang="en-IN" dirty="0"/>
                    </a:p>
                  </a:txBody>
                  <a:tcPr/>
                </a:tc>
                <a:tc>
                  <a:txBody>
                    <a:bodyPr/>
                    <a:lstStyle/>
                    <a:p>
                      <a:pPr algn="l" fontAlgn="ctr"/>
                      <a:r>
                        <a:rPr lang="en-IN" sz="1100" b="1" i="0" u="none" strike="noStrike" dirty="0">
                          <a:solidFill>
                            <a:srgbClr val="000000"/>
                          </a:solidFill>
                          <a:effectLst/>
                          <a:latin typeface="Calibri" panose="020F0502020204030204" pitchFamily="34" charset="0"/>
                        </a:rPr>
                        <a:t>ICR-4 - INV3</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15.65</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15.65</a:t>
                      </a:r>
                    </a:p>
                  </a:txBody>
                  <a:tcPr marL="9525" marR="9525" marT="9525" marB="0" anchor="ctr"/>
                </a:tc>
                <a:extLst>
                  <a:ext uri="{0D108BD9-81ED-4DB2-BD59-A6C34878D82A}">
                    <a16:rowId xmlns:a16="http://schemas.microsoft.com/office/drawing/2014/main" val="3130814894"/>
                  </a:ext>
                </a:extLst>
              </a:tr>
              <a:tr h="228524">
                <a:tc vMerge="1">
                  <a:txBody>
                    <a:bodyPr/>
                    <a:lstStyle/>
                    <a:p>
                      <a:endParaRPr lang="en-IN" dirty="0"/>
                    </a:p>
                  </a:txBody>
                  <a:tcPr/>
                </a:tc>
                <a:tc>
                  <a:txBody>
                    <a:bodyPr/>
                    <a:lstStyle/>
                    <a:p>
                      <a:pPr algn="l" fontAlgn="ctr"/>
                      <a:r>
                        <a:rPr lang="en-IN" sz="1100" b="1" i="0" u="none" strike="noStrike" dirty="0">
                          <a:solidFill>
                            <a:srgbClr val="000000"/>
                          </a:solidFill>
                          <a:effectLst/>
                          <a:latin typeface="Calibri" panose="020F0502020204030204" pitchFamily="34" charset="0"/>
                        </a:rPr>
                        <a:t>ICR-4 - INV4</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15.8</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15.8</a:t>
                      </a:r>
                    </a:p>
                  </a:txBody>
                  <a:tcPr marL="9525" marR="9525" marT="9525" marB="0" anchor="ctr"/>
                </a:tc>
                <a:extLst>
                  <a:ext uri="{0D108BD9-81ED-4DB2-BD59-A6C34878D82A}">
                    <a16:rowId xmlns:a16="http://schemas.microsoft.com/office/drawing/2014/main" val="910533362"/>
                  </a:ext>
                </a:extLst>
              </a:tr>
              <a:tr h="261292">
                <a:tc vMerge="1">
                  <a:txBody>
                    <a:bodyPr/>
                    <a:lstStyle/>
                    <a:p>
                      <a:endParaRPr lang="en-IN" dirty="0"/>
                    </a:p>
                  </a:txBody>
                  <a:tcPr/>
                </a:tc>
                <a:tc>
                  <a:txBody>
                    <a:bodyPr/>
                    <a:lstStyle/>
                    <a:p>
                      <a:pPr algn="l" fontAlgn="ctr"/>
                      <a:r>
                        <a:rPr lang="en-US" sz="1100" b="1" i="0" u="none" strike="noStrike" dirty="0">
                          <a:solidFill>
                            <a:srgbClr val="000000"/>
                          </a:solidFill>
                          <a:effectLst/>
                          <a:latin typeface="Calibri" panose="020F0502020204030204" pitchFamily="34" charset="0"/>
                        </a:rPr>
                        <a:t>Total Daily Integrated Generation MWh</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124.35</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124.35</a:t>
                      </a:r>
                    </a:p>
                  </a:txBody>
                  <a:tcPr marL="9525" marR="9525" marT="9525" marB="0" anchor="ctr"/>
                </a:tc>
                <a:extLst>
                  <a:ext uri="{0D108BD9-81ED-4DB2-BD59-A6C34878D82A}">
                    <a16:rowId xmlns:a16="http://schemas.microsoft.com/office/drawing/2014/main" val="2446533253"/>
                  </a:ext>
                </a:extLst>
              </a:tr>
              <a:tr h="279676">
                <a:tc vMerge="1">
                  <a:txBody>
                    <a:bodyPr/>
                    <a:lstStyle/>
                    <a:p>
                      <a:pPr algn="ctr"/>
                      <a:r>
                        <a:rPr lang="en-US" sz="1600" b="1" dirty="0"/>
                        <a:t>Median</a:t>
                      </a:r>
                      <a:endParaRPr lang="en-IN" sz="1600" b="1" dirty="0"/>
                    </a:p>
                  </a:txBody>
                  <a:tcPr anchor="ctr"/>
                </a:tc>
                <a:tc>
                  <a:txBody>
                    <a:bodyPr/>
                    <a:lstStyle/>
                    <a:p>
                      <a:pPr algn="l" fontAlgn="ctr"/>
                      <a:r>
                        <a:rPr lang="en-US" sz="1100" b="1" i="0" u="none" strike="noStrike" dirty="0">
                          <a:solidFill>
                            <a:srgbClr val="000000"/>
                          </a:solidFill>
                          <a:effectLst/>
                          <a:latin typeface="Calibri" panose="020F0502020204030204" pitchFamily="34" charset="0"/>
                        </a:rPr>
                        <a:t>PSS Main Meter (Cumulative Plant end meter reading)(Export)MWH</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54699.05</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54699.05</a:t>
                      </a:r>
                    </a:p>
                  </a:txBody>
                  <a:tcPr marL="9525" marR="9525" marT="9525" marB="0" anchor="ctr"/>
                </a:tc>
                <a:extLst>
                  <a:ext uri="{0D108BD9-81ED-4DB2-BD59-A6C34878D82A}">
                    <a16:rowId xmlns:a16="http://schemas.microsoft.com/office/drawing/2014/main" val="2337612149"/>
                  </a:ext>
                </a:extLst>
              </a:tr>
              <a:tr h="279676">
                <a:tc vMerge="1">
                  <a:txBody>
                    <a:bodyPr/>
                    <a:lstStyle/>
                    <a:p>
                      <a:endParaRPr lang="en-IN" dirty="0"/>
                    </a:p>
                  </a:txBody>
                  <a:tcPr/>
                </a:tc>
                <a:tc>
                  <a:txBody>
                    <a:bodyPr/>
                    <a:lstStyle/>
                    <a:p>
                      <a:pPr algn="l" fontAlgn="ctr"/>
                      <a:r>
                        <a:rPr lang="en-US" sz="1100" b="1" i="0" u="none" strike="noStrike" dirty="0">
                          <a:solidFill>
                            <a:srgbClr val="000000"/>
                          </a:solidFill>
                          <a:effectLst/>
                          <a:latin typeface="Calibri" panose="020F0502020204030204" pitchFamily="34" charset="0"/>
                        </a:rPr>
                        <a:t>PSS Main Meter (Cumulative Plant end meter reading)(Import)MWh</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269.5</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269.5</a:t>
                      </a:r>
                    </a:p>
                  </a:txBody>
                  <a:tcPr marL="9525" marR="9525" marT="9525" marB="0" anchor="ctr"/>
                </a:tc>
                <a:extLst>
                  <a:ext uri="{0D108BD9-81ED-4DB2-BD59-A6C34878D82A}">
                    <a16:rowId xmlns:a16="http://schemas.microsoft.com/office/drawing/2014/main" val="3764422014"/>
                  </a:ext>
                </a:extLst>
              </a:tr>
              <a:tr h="279676">
                <a:tc vMerge="1">
                  <a:txBody>
                    <a:bodyPr/>
                    <a:lstStyle/>
                    <a:p>
                      <a:endParaRPr lang="en-IN" dirty="0"/>
                    </a:p>
                  </a:txBody>
                  <a:tcPr/>
                </a:tc>
                <a:tc>
                  <a:txBody>
                    <a:bodyPr/>
                    <a:lstStyle/>
                    <a:p>
                      <a:pPr algn="l" fontAlgn="ctr"/>
                      <a:r>
                        <a:rPr lang="en-US" sz="1100" b="1" i="0" u="none" strike="noStrike" dirty="0">
                          <a:solidFill>
                            <a:srgbClr val="000000"/>
                          </a:solidFill>
                          <a:effectLst/>
                          <a:latin typeface="Calibri" panose="020F0502020204030204" pitchFamily="34" charset="0"/>
                        </a:rPr>
                        <a:t>PSS Check Meter (Cumulative Plant end meter reading)(Export)MWh</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11399</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11399</a:t>
                      </a:r>
                    </a:p>
                  </a:txBody>
                  <a:tcPr marL="9525" marR="9525" marT="9525" marB="0" anchor="ctr"/>
                </a:tc>
                <a:extLst>
                  <a:ext uri="{0D108BD9-81ED-4DB2-BD59-A6C34878D82A}">
                    <a16:rowId xmlns:a16="http://schemas.microsoft.com/office/drawing/2014/main" val="2646016817"/>
                  </a:ext>
                </a:extLst>
              </a:tr>
              <a:tr h="279676">
                <a:tc vMerge="1">
                  <a:txBody>
                    <a:bodyPr/>
                    <a:lstStyle/>
                    <a:p>
                      <a:endParaRPr lang="en-IN" dirty="0"/>
                    </a:p>
                  </a:txBody>
                  <a:tcPr/>
                </a:tc>
                <a:tc>
                  <a:txBody>
                    <a:bodyPr/>
                    <a:lstStyle/>
                    <a:p>
                      <a:pPr algn="l" fontAlgn="ctr"/>
                      <a:r>
                        <a:rPr lang="en-US" sz="1100" b="1" i="0" u="none" strike="noStrike" dirty="0">
                          <a:solidFill>
                            <a:srgbClr val="000000"/>
                          </a:solidFill>
                          <a:effectLst/>
                          <a:latin typeface="Calibri" panose="020F0502020204030204" pitchFamily="34" charset="0"/>
                        </a:rPr>
                        <a:t>PSS Check Meter (Cumulative Plant end meter reading)(Import)MWh</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54</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54</a:t>
                      </a:r>
                    </a:p>
                  </a:txBody>
                  <a:tcPr marL="9525" marR="9525" marT="9525" marB="0" anchor="ctr"/>
                </a:tc>
                <a:extLst>
                  <a:ext uri="{0D108BD9-81ED-4DB2-BD59-A6C34878D82A}">
                    <a16:rowId xmlns:a16="http://schemas.microsoft.com/office/drawing/2014/main" val="1107187761"/>
                  </a:ext>
                </a:extLst>
              </a:tr>
              <a:tr h="279676">
                <a:tc vMerge="1">
                  <a:txBody>
                    <a:bodyPr/>
                    <a:lstStyle/>
                    <a:p>
                      <a:endParaRPr lang="en-IN" dirty="0"/>
                    </a:p>
                  </a:txBody>
                  <a:tcPr/>
                </a:tc>
                <a:tc>
                  <a:txBody>
                    <a:bodyPr/>
                    <a:lstStyle/>
                    <a:p>
                      <a:pPr algn="l" fontAlgn="ctr"/>
                      <a:r>
                        <a:rPr lang="en-US" sz="1100" b="1" i="0" u="none" strike="noStrike" dirty="0">
                          <a:solidFill>
                            <a:srgbClr val="000000"/>
                          </a:solidFill>
                          <a:effectLst/>
                          <a:latin typeface="Calibri" panose="020F0502020204030204" pitchFamily="34" charset="0"/>
                        </a:rPr>
                        <a:t>PSS Main Meter (Daily Generation Plant end meter )(Export)MWh</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282.77</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282.77</a:t>
                      </a:r>
                    </a:p>
                  </a:txBody>
                  <a:tcPr marL="9525" marR="9525" marT="9525" marB="0" anchor="ctr"/>
                </a:tc>
                <a:extLst>
                  <a:ext uri="{0D108BD9-81ED-4DB2-BD59-A6C34878D82A}">
                    <a16:rowId xmlns:a16="http://schemas.microsoft.com/office/drawing/2014/main" val="2100456710"/>
                  </a:ext>
                </a:extLst>
              </a:tr>
              <a:tr h="279676">
                <a:tc vMerge="1">
                  <a:txBody>
                    <a:bodyPr/>
                    <a:lstStyle/>
                    <a:p>
                      <a:endParaRPr lang="en-IN" dirty="0"/>
                    </a:p>
                  </a:txBody>
                  <a:tcPr/>
                </a:tc>
                <a:tc>
                  <a:txBody>
                    <a:bodyPr/>
                    <a:lstStyle/>
                    <a:p>
                      <a:pPr algn="l" fontAlgn="ctr"/>
                      <a:r>
                        <a:rPr lang="en-US" sz="1100" b="1" i="0" u="none" strike="noStrike" dirty="0">
                          <a:solidFill>
                            <a:srgbClr val="000000"/>
                          </a:solidFill>
                          <a:effectLst/>
                          <a:latin typeface="Calibri" panose="020F0502020204030204" pitchFamily="34" charset="0"/>
                        </a:rPr>
                        <a:t>PSS Main Meter (Daily Generation Plant end meter )(Import)MWh</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1.45</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1.45</a:t>
                      </a:r>
                    </a:p>
                  </a:txBody>
                  <a:tcPr marL="9525" marR="9525" marT="9525" marB="0" anchor="ctr"/>
                </a:tc>
                <a:extLst>
                  <a:ext uri="{0D108BD9-81ED-4DB2-BD59-A6C34878D82A}">
                    <a16:rowId xmlns:a16="http://schemas.microsoft.com/office/drawing/2014/main" val="1523232617"/>
                  </a:ext>
                </a:extLst>
              </a:tr>
              <a:tr h="279676">
                <a:tc vMerge="1">
                  <a:txBody>
                    <a:bodyPr/>
                    <a:lstStyle/>
                    <a:p>
                      <a:endParaRPr lang="en-IN" dirty="0"/>
                    </a:p>
                  </a:txBody>
                  <a:tcPr/>
                </a:tc>
                <a:tc>
                  <a:txBody>
                    <a:bodyPr/>
                    <a:lstStyle/>
                    <a:p>
                      <a:pPr algn="l" fontAlgn="ctr"/>
                      <a:r>
                        <a:rPr lang="en-US" sz="1100" b="1" i="0" u="none" strike="noStrike" dirty="0">
                          <a:solidFill>
                            <a:srgbClr val="000000"/>
                          </a:solidFill>
                          <a:effectLst/>
                          <a:latin typeface="Calibri" panose="020F0502020204030204" pitchFamily="34" charset="0"/>
                        </a:rPr>
                        <a:t>Daily Generation Plant end meter (net)MWh</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281.48</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281.48</a:t>
                      </a:r>
                    </a:p>
                  </a:txBody>
                  <a:tcPr marL="9525" marR="9525" marT="9525" marB="0" anchor="ctr"/>
                </a:tc>
                <a:extLst>
                  <a:ext uri="{0D108BD9-81ED-4DB2-BD59-A6C34878D82A}">
                    <a16:rowId xmlns:a16="http://schemas.microsoft.com/office/drawing/2014/main" val="1324469992"/>
                  </a:ext>
                </a:extLst>
              </a:tr>
              <a:tr h="279676">
                <a:tc vMerge="1">
                  <a:txBody>
                    <a:bodyPr/>
                    <a:lstStyle/>
                    <a:p>
                      <a:endParaRPr lang="en-IN" dirty="0"/>
                    </a:p>
                  </a:txBody>
                  <a:tcPr/>
                </a:tc>
                <a:tc>
                  <a:txBody>
                    <a:bodyPr/>
                    <a:lstStyle/>
                    <a:p>
                      <a:pPr algn="l" fontAlgn="ctr"/>
                      <a:r>
                        <a:rPr lang="en-IN" sz="1100" b="1" i="0" u="none" strike="noStrike" dirty="0">
                          <a:solidFill>
                            <a:srgbClr val="000000"/>
                          </a:solidFill>
                          <a:effectLst/>
                          <a:latin typeface="Calibri" panose="020F0502020204030204" pitchFamily="34" charset="0"/>
                        </a:rPr>
                        <a:t>Global Tilted Irradiation/Irradiance (GTI)kWh/m2</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5.67</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5.67</a:t>
                      </a:r>
                    </a:p>
                  </a:txBody>
                  <a:tcPr marL="9525" marR="9525" marT="9525" marB="0" anchor="ctr"/>
                </a:tc>
                <a:extLst>
                  <a:ext uri="{0D108BD9-81ED-4DB2-BD59-A6C34878D82A}">
                    <a16:rowId xmlns:a16="http://schemas.microsoft.com/office/drawing/2014/main" val="3342906436"/>
                  </a:ext>
                </a:extLst>
              </a:tr>
              <a:tr h="279676">
                <a:tc vMerge="1">
                  <a:txBody>
                    <a:bodyPr/>
                    <a:lstStyle/>
                    <a:p>
                      <a:endParaRPr lang="en-IN" dirty="0"/>
                    </a:p>
                  </a:txBody>
                  <a:tcPr/>
                </a:tc>
                <a:tc>
                  <a:txBody>
                    <a:bodyPr/>
                    <a:lstStyle/>
                    <a:p>
                      <a:pPr algn="l" fontAlgn="ctr"/>
                      <a:r>
                        <a:rPr lang="en-IN" sz="1100" b="1" i="0" u="none" strike="noStrike" dirty="0">
                          <a:solidFill>
                            <a:srgbClr val="000000"/>
                          </a:solidFill>
                          <a:effectLst/>
                          <a:latin typeface="Calibri" panose="020F0502020204030204" pitchFamily="34" charset="0"/>
                        </a:rPr>
                        <a:t>Global horizontal irradiance(GHI)kWh/m2</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6.61</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6.61</a:t>
                      </a:r>
                    </a:p>
                  </a:txBody>
                  <a:tcPr marL="9525" marR="9525" marT="9525" marB="0" anchor="ctr"/>
                </a:tc>
                <a:extLst>
                  <a:ext uri="{0D108BD9-81ED-4DB2-BD59-A6C34878D82A}">
                    <a16:rowId xmlns:a16="http://schemas.microsoft.com/office/drawing/2014/main" val="121535389"/>
                  </a:ext>
                </a:extLst>
              </a:tr>
              <a:tr h="279676">
                <a:tc vMerge="1">
                  <a:txBody>
                    <a:bodyPr/>
                    <a:lstStyle/>
                    <a:p>
                      <a:pPr algn="ctr"/>
                      <a:endParaRPr lang="en-US" sz="1600" b="1" dirty="0"/>
                    </a:p>
                  </a:txBody>
                  <a:tcPr anchor="ctr"/>
                </a:tc>
                <a:tc>
                  <a:txBody>
                    <a:bodyPr/>
                    <a:lstStyle/>
                    <a:p>
                      <a:pPr algn="l" fontAlgn="ctr"/>
                      <a:r>
                        <a:rPr lang="en-IN" sz="1100" b="1" i="0" u="none" strike="noStrike" dirty="0">
                          <a:solidFill>
                            <a:srgbClr val="000000"/>
                          </a:solidFill>
                          <a:effectLst/>
                          <a:latin typeface="Calibri" panose="020F0502020204030204" pitchFamily="34" charset="0"/>
                        </a:rPr>
                        <a:t>Performance Ratio (PR) %</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18.76</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18.76</a:t>
                      </a:r>
                    </a:p>
                  </a:txBody>
                  <a:tcPr marL="9525" marR="9525" marT="9525" marB="0" anchor="ctr"/>
                </a:tc>
                <a:extLst>
                  <a:ext uri="{0D108BD9-81ED-4DB2-BD59-A6C34878D82A}">
                    <a16:rowId xmlns:a16="http://schemas.microsoft.com/office/drawing/2014/main" val="1716270931"/>
                  </a:ext>
                </a:extLst>
              </a:tr>
            </a:tbl>
          </a:graphicData>
        </a:graphic>
      </p:graphicFrame>
    </p:spTree>
    <p:extLst>
      <p:ext uri="{BB962C8B-B14F-4D97-AF65-F5344CB8AC3E}">
        <p14:creationId xmlns:p14="http://schemas.microsoft.com/office/powerpoint/2010/main" val="18007373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12;p25">
            <a:extLst>
              <a:ext uri="{FF2B5EF4-FFF2-40B4-BE49-F238E27FC236}">
                <a16:creationId xmlns:a16="http://schemas.microsoft.com/office/drawing/2014/main" id="{2223F716-60EF-4EDA-AA1E-36FD7B31D667}"/>
              </a:ext>
            </a:extLst>
          </p:cNvPr>
          <p:cNvSpPr txBox="1">
            <a:spLocks/>
          </p:cNvSpPr>
          <p:nvPr/>
        </p:nvSpPr>
        <p:spPr>
          <a:xfrm>
            <a:off x="117231" y="193188"/>
            <a:ext cx="9247200" cy="535500"/>
          </a:xfrm>
          <a:prstGeom prst="rect">
            <a:avLst/>
          </a:prstGeom>
          <a:noFill/>
          <a:ln>
            <a:noFill/>
          </a:ln>
        </p:spPr>
        <p:txBody>
          <a:bodyPr spcFirstLastPara="1" wrap="square" lIns="91400" tIns="45675" rIns="91400" bIns="45675" anchor="ctr" anchorCtr="0">
            <a:sp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2300"/>
              <a:buFont typeface="Georgia"/>
              <a:buNone/>
              <a:defRPr sz="31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9pPr>
          </a:lstStyle>
          <a:p>
            <a:r>
              <a:rPr lang="en-US" sz="3200" b="1" dirty="0">
                <a:latin typeface="Times New Roman"/>
                <a:ea typeface="Times New Roman"/>
                <a:cs typeface="Times New Roman"/>
                <a:sym typeface="Times New Roman"/>
              </a:rPr>
              <a:t>Exploratory Data Analysis [EDA]</a:t>
            </a:r>
            <a:endParaRPr lang="en-US" sz="3200" dirty="0">
              <a:latin typeface="Times New Roman"/>
              <a:ea typeface="Times New Roman"/>
              <a:cs typeface="Times New Roman"/>
              <a:sym typeface="Times New Roman"/>
            </a:endParaRPr>
          </a:p>
        </p:txBody>
      </p:sp>
      <p:graphicFrame>
        <p:nvGraphicFramePr>
          <p:cNvPr id="4" name="Table 5">
            <a:extLst>
              <a:ext uri="{FF2B5EF4-FFF2-40B4-BE49-F238E27FC236}">
                <a16:creationId xmlns:a16="http://schemas.microsoft.com/office/drawing/2014/main" id="{4FD061EF-8DB1-49EC-9970-D4FD9367AE5F}"/>
              </a:ext>
            </a:extLst>
          </p:cNvPr>
          <p:cNvGraphicFramePr>
            <a:graphicFrameLocks noGrp="1"/>
          </p:cNvGraphicFramePr>
          <p:nvPr>
            <p:extLst>
              <p:ext uri="{D42A27DB-BD31-4B8C-83A1-F6EECF244321}">
                <p14:modId xmlns:p14="http://schemas.microsoft.com/office/powerpoint/2010/main" val="708903693"/>
              </p:ext>
            </p:extLst>
          </p:nvPr>
        </p:nvGraphicFramePr>
        <p:xfrm>
          <a:off x="161923" y="844062"/>
          <a:ext cx="11725280" cy="5404404"/>
        </p:xfrm>
        <a:graphic>
          <a:graphicData uri="http://schemas.openxmlformats.org/drawingml/2006/table">
            <a:tbl>
              <a:tblPr firstRow="1" bandRow="1">
                <a:tableStyleId>{073A0DAA-6AF3-43AB-8588-CEC1D06C72B9}</a:tableStyleId>
              </a:tblPr>
              <a:tblGrid>
                <a:gridCol w="1258914">
                  <a:extLst>
                    <a:ext uri="{9D8B030D-6E8A-4147-A177-3AD203B41FA5}">
                      <a16:colId xmlns:a16="http://schemas.microsoft.com/office/drawing/2014/main" val="750966922"/>
                    </a:ext>
                  </a:extLst>
                </a:gridCol>
                <a:gridCol w="4603726">
                  <a:extLst>
                    <a:ext uri="{9D8B030D-6E8A-4147-A177-3AD203B41FA5}">
                      <a16:colId xmlns:a16="http://schemas.microsoft.com/office/drawing/2014/main" val="4285484405"/>
                    </a:ext>
                  </a:extLst>
                </a:gridCol>
                <a:gridCol w="2931320">
                  <a:extLst>
                    <a:ext uri="{9D8B030D-6E8A-4147-A177-3AD203B41FA5}">
                      <a16:colId xmlns:a16="http://schemas.microsoft.com/office/drawing/2014/main" val="1783760755"/>
                    </a:ext>
                  </a:extLst>
                </a:gridCol>
                <a:gridCol w="2931320">
                  <a:extLst>
                    <a:ext uri="{9D8B030D-6E8A-4147-A177-3AD203B41FA5}">
                      <a16:colId xmlns:a16="http://schemas.microsoft.com/office/drawing/2014/main" val="2935301890"/>
                    </a:ext>
                  </a:extLst>
                </a:gridCol>
              </a:tblGrid>
              <a:tr h="422030">
                <a:tc>
                  <a:txBody>
                    <a:bodyPr/>
                    <a:lstStyle/>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First moment  Business Decision</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1" i="0" u="none" strike="noStrike" cap="none" dirty="0">
                          <a:solidFill>
                            <a:schemeClr val="lt1"/>
                          </a:solidFill>
                          <a:latin typeface="+mn-lt"/>
                          <a:ea typeface="+mn-ea"/>
                          <a:cs typeface="+mn-cs"/>
                          <a:sym typeface="Arial"/>
                        </a:rPr>
                        <a:t>Before Data Pre-processing </a:t>
                      </a:r>
                      <a:endParaRPr lang="en-IN" sz="1400" b="1" i="0" u="none" strike="noStrike" cap="none" dirty="0">
                        <a:solidFill>
                          <a:schemeClr val="lt1"/>
                        </a:solidFill>
                        <a:latin typeface="+mn-lt"/>
                        <a:ea typeface="+mn-ea"/>
                        <a:cs typeface="+mn-cs"/>
                        <a:sym typeface="Arial"/>
                      </a:endParaRPr>
                    </a:p>
                  </a:txBody>
                  <a:tcPr marL="68580" marR="68580" marT="0" marB="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1" i="0" u="none" strike="noStrike" cap="none" dirty="0">
                          <a:solidFill>
                            <a:schemeClr val="lt1"/>
                          </a:solidFill>
                          <a:latin typeface="+mn-lt"/>
                          <a:ea typeface="+mn-ea"/>
                          <a:cs typeface="+mn-cs"/>
                          <a:sym typeface="Arial"/>
                        </a:rPr>
                        <a:t>After Data Pre-processing</a:t>
                      </a:r>
                      <a:endParaRPr lang="en-IN" sz="1400" b="1" i="0" u="none" strike="noStrike" cap="none" dirty="0">
                        <a:solidFill>
                          <a:schemeClr val="lt1"/>
                        </a:solidFill>
                        <a:latin typeface="+mn-lt"/>
                        <a:ea typeface="+mn-ea"/>
                        <a:cs typeface="+mn-cs"/>
                        <a:sym typeface="Arial"/>
                      </a:endParaRPr>
                    </a:p>
                  </a:txBody>
                  <a:tcPr marL="68580" marR="68580" marT="0" marB="0"/>
                </a:tc>
                <a:extLst>
                  <a:ext uri="{0D108BD9-81ED-4DB2-BD59-A6C34878D82A}">
                    <a16:rowId xmlns:a16="http://schemas.microsoft.com/office/drawing/2014/main" val="3491463657"/>
                  </a:ext>
                </a:extLst>
              </a:tr>
              <a:tr h="228524">
                <a:tc rowSpan="19">
                  <a:txBody>
                    <a:bodyPr/>
                    <a:lstStyle/>
                    <a:p>
                      <a:pPr algn="ctr"/>
                      <a:r>
                        <a:rPr lang="en-US" sz="1600" b="1" dirty="0"/>
                        <a:t>Skewness</a:t>
                      </a:r>
                    </a:p>
                  </a:txBody>
                  <a:tcPr anchor="ctr"/>
                </a:tc>
                <a:tc>
                  <a:txBody>
                    <a:bodyPr/>
                    <a:lstStyle/>
                    <a:p>
                      <a:pPr algn="l" fontAlgn="ctr"/>
                      <a:r>
                        <a:rPr lang="en-IN" sz="1100" b="1" i="0" u="none" strike="noStrike" dirty="0">
                          <a:solidFill>
                            <a:srgbClr val="000000"/>
                          </a:solidFill>
                          <a:effectLst/>
                          <a:latin typeface="Calibri" panose="020F0502020204030204" pitchFamily="34" charset="0"/>
                        </a:rPr>
                        <a:t>ICR-3 - INV1</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-0.97</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-0.96841</a:t>
                      </a:r>
                    </a:p>
                  </a:txBody>
                  <a:tcPr marL="9525" marR="9525" marT="9525" marB="0" anchor="ctr"/>
                </a:tc>
                <a:extLst>
                  <a:ext uri="{0D108BD9-81ED-4DB2-BD59-A6C34878D82A}">
                    <a16:rowId xmlns:a16="http://schemas.microsoft.com/office/drawing/2014/main" val="1259539615"/>
                  </a:ext>
                </a:extLst>
              </a:tr>
              <a:tr h="228524">
                <a:tc vMerge="1">
                  <a:txBody>
                    <a:bodyPr/>
                    <a:lstStyle/>
                    <a:p>
                      <a:endParaRPr lang="en-IN"/>
                    </a:p>
                  </a:txBody>
                  <a:tcPr/>
                </a:tc>
                <a:tc>
                  <a:txBody>
                    <a:bodyPr/>
                    <a:lstStyle/>
                    <a:p>
                      <a:pPr algn="l" fontAlgn="ctr"/>
                      <a:r>
                        <a:rPr lang="en-IN" sz="1100" b="1" i="0" u="none" strike="noStrike" dirty="0">
                          <a:solidFill>
                            <a:srgbClr val="000000"/>
                          </a:solidFill>
                          <a:effectLst/>
                          <a:latin typeface="Calibri" panose="020F0502020204030204" pitchFamily="34" charset="0"/>
                        </a:rPr>
                        <a:t>ICR-3 - INV2</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-0.93</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-0.93493</a:t>
                      </a:r>
                    </a:p>
                  </a:txBody>
                  <a:tcPr marL="9525" marR="9525" marT="9525" marB="0" anchor="ctr"/>
                </a:tc>
                <a:extLst>
                  <a:ext uri="{0D108BD9-81ED-4DB2-BD59-A6C34878D82A}">
                    <a16:rowId xmlns:a16="http://schemas.microsoft.com/office/drawing/2014/main" val="2762753675"/>
                  </a:ext>
                </a:extLst>
              </a:tr>
              <a:tr h="228524">
                <a:tc vMerge="1">
                  <a:txBody>
                    <a:bodyPr/>
                    <a:lstStyle/>
                    <a:p>
                      <a:endParaRPr lang="en-IN" dirty="0"/>
                    </a:p>
                  </a:txBody>
                  <a:tcPr/>
                </a:tc>
                <a:tc>
                  <a:txBody>
                    <a:bodyPr/>
                    <a:lstStyle/>
                    <a:p>
                      <a:pPr algn="l" fontAlgn="ctr"/>
                      <a:r>
                        <a:rPr lang="en-IN" sz="1100" b="1" i="0" u="none" strike="noStrike" dirty="0">
                          <a:solidFill>
                            <a:srgbClr val="000000"/>
                          </a:solidFill>
                          <a:effectLst/>
                          <a:latin typeface="Calibri" panose="020F0502020204030204" pitchFamily="34" charset="0"/>
                        </a:rPr>
                        <a:t>ICR-3 - INV3</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-0.93</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-0.93113</a:t>
                      </a:r>
                    </a:p>
                  </a:txBody>
                  <a:tcPr marL="9525" marR="9525" marT="9525" marB="0" anchor="ctr"/>
                </a:tc>
                <a:extLst>
                  <a:ext uri="{0D108BD9-81ED-4DB2-BD59-A6C34878D82A}">
                    <a16:rowId xmlns:a16="http://schemas.microsoft.com/office/drawing/2014/main" val="606439904"/>
                  </a:ext>
                </a:extLst>
              </a:tr>
              <a:tr h="228524">
                <a:tc vMerge="1">
                  <a:txBody>
                    <a:bodyPr/>
                    <a:lstStyle/>
                    <a:p>
                      <a:endParaRPr lang="en-IN"/>
                    </a:p>
                  </a:txBody>
                  <a:tcPr/>
                </a:tc>
                <a:tc>
                  <a:txBody>
                    <a:bodyPr/>
                    <a:lstStyle/>
                    <a:p>
                      <a:pPr algn="l" fontAlgn="ctr"/>
                      <a:r>
                        <a:rPr lang="en-IN" sz="1100" b="1" i="0" u="none" strike="noStrike" dirty="0">
                          <a:solidFill>
                            <a:srgbClr val="000000"/>
                          </a:solidFill>
                          <a:effectLst/>
                          <a:latin typeface="Calibri" panose="020F0502020204030204" pitchFamily="34" charset="0"/>
                        </a:rPr>
                        <a:t>ICR-3 - INV4</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-0.95</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-0.95105</a:t>
                      </a:r>
                    </a:p>
                  </a:txBody>
                  <a:tcPr marL="9525" marR="9525" marT="9525" marB="0" anchor="ctr"/>
                </a:tc>
                <a:extLst>
                  <a:ext uri="{0D108BD9-81ED-4DB2-BD59-A6C34878D82A}">
                    <a16:rowId xmlns:a16="http://schemas.microsoft.com/office/drawing/2014/main" val="1902478198"/>
                  </a:ext>
                </a:extLst>
              </a:tr>
              <a:tr h="228524">
                <a:tc vMerge="1">
                  <a:txBody>
                    <a:bodyPr/>
                    <a:lstStyle/>
                    <a:p>
                      <a:endParaRPr lang="en-IN" dirty="0"/>
                    </a:p>
                  </a:txBody>
                  <a:tcPr/>
                </a:tc>
                <a:tc>
                  <a:txBody>
                    <a:bodyPr/>
                    <a:lstStyle/>
                    <a:p>
                      <a:pPr algn="l" fontAlgn="ctr"/>
                      <a:r>
                        <a:rPr lang="en-IN" sz="1100" b="1" i="0" u="none" strike="noStrike" dirty="0">
                          <a:solidFill>
                            <a:srgbClr val="000000"/>
                          </a:solidFill>
                          <a:effectLst/>
                          <a:latin typeface="Calibri" panose="020F0502020204030204" pitchFamily="34" charset="0"/>
                        </a:rPr>
                        <a:t>ICR-4 - INV1</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-0.95</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-0.95201</a:t>
                      </a:r>
                    </a:p>
                  </a:txBody>
                  <a:tcPr marL="9525" marR="9525" marT="9525" marB="0" anchor="ctr"/>
                </a:tc>
                <a:extLst>
                  <a:ext uri="{0D108BD9-81ED-4DB2-BD59-A6C34878D82A}">
                    <a16:rowId xmlns:a16="http://schemas.microsoft.com/office/drawing/2014/main" val="3871428686"/>
                  </a:ext>
                </a:extLst>
              </a:tr>
              <a:tr h="228524">
                <a:tc vMerge="1">
                  <a:txBody>
                    <a:bodyPr/>
                    <a:lstStyle/>
                    <a:p>
                      <a:endParaRPr lang="en-IN" dirty="0"/>
                    </a:p>
                  </a:txBody>
                  <a:tcPr/>
                </a:tc>
                <a:tc>
                  <a:txBody>
                    <a:bodyPr/>
                    <a:lstStyle/>
                    <a:p>
                      <a:pPr algn="l" fontAlgn="ctr"/>
                      <a:r>
                        <a:rPr lang="en-IN" sz="1100" b="1" i="0" u="none" strike="noStrike" dirty="0">
                          <a:solidFill>
                            <a:srgbClr val="000000"/>
                          </a:solidFill>
                          <a:effectLst/>
                          <a:latin typeface="Calibri" panose="020F0502020204030204" pitchFamily="34" charset="0"/>
                        </a:rPr>
                        <a:t>ICR-4 - INV2</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-0.93</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-0.93094</a:t>
                      </a:r>
                    </a:p>
                  </a:txBody>
                  <a:tcPr marL="9525" marR="9525" marT="9525" marB="0" anchor="ctr"/>
                </a:tc>
                <a:extLst>
                  <a:ext uri="{0D108BD9-81ED-4DB2-BD59-A6C34878D82A}">
                    <a16:rowId xmlns:a16="http://schemas.microsoft.com/office/drawing/2014/main" val="3531407587"/>
                  </a:ext>
                </a:extLst>
              </a:tr>
              <a:tr h="228524">
                <a:tc vMerge="1">
                  <a:txBody>
                    <a:bodyPr/>
                    <a:lstStyle/>
                    <a:p>
                      <a:endParaRPr lang="en-IN" dirty="0"/>
                    </a:p>
                  </a:txBody>
                  <a:tcPr/>
                </a:tc>
                <a:tc>
                  <a:txBody>
                    <a:bodyPr/>
                    <a:lstStyle/>
                    <a:p>
                      <a:pPr algn="l" fontAlgn="ctr"/>
                      <a:r>
                        <a:rPr lang="en-IN" sz="1100" b="1" i="0" u="none" strike="noStrike" dirty="0">
                          <a:solidFill>
                            <a:srgbClr val="000000"/>
                          </a:solidFill>
                          <a:effectLst/>
                          <a:latin typeface="Calibri" panose="020F0502020204030204" pitchFamily="34" charset="0"/>
                        </a:rPr>
                        <a:t>ICR-4 - INV3</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-0.97</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-0.96992</a:t>
                      </a:r>
                    </a:p>
                  </a:txBody>
                  <a:tcPr marL="9525" marR="9525" marT="9525" marB="0" anchor="ctr"/>
                </a:tc>
                <a:extLst>
                  <a:ext uri="{0D108BD9-81ED-4DB2-BD59-A6C34878D82A}">
                    <a16:rowId xmlns:a16="http://schemas.microsoft.com/office/drawing/2014/main" val="3130814894"/>
                  </a:ext>
                </a:extLst>
              </a:tr>
              <a:tr h="228524">
                <a:tc vMerge="1">
                  <a:txBody>
                    <a:bodyPr/>
                    <a:lstStyle/>
                    <a:p>
                      <a:endParaRPr lang="en-IN" dirty="0"/>
                    </a:p>
                  </a:txBody>
                  <a:tcPr/>
                </a:tc>
                <a:tc>
                  <a:txBody>
                    <a:bodyPr/>
                    <a:lstStyle/>
                    <a:p>
                      <a:pPr algn="l" fontAlgn="ctr"/>
                      <a:r>
                        <a:rPr lang="en-IN" sz="1100" b="1" i="0" u="none" strike="noStrike" dirty="0">
                          <a:solidFill>
                            <a:srgbClr val="000000"/>
                          </a:solidFill>
                          <a:effectLst/>
                          <a:latin typeface="Calibri" panose="020F0502020204030204" pitchFamily="34" charset="0"/>
                        </a:rPr>
                        <a:t>ICR-4 - INV4</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-0.93</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-0.93459</a:t>
                      </a:r>
                    </a:p>
                  </a:txBody>
                  <a:tcPr marL="9525" marR="9525" marT="9525" marB="0" anchor="ctr"/>
                </a:tc>
                <a:extLst>
                  <a:ext uri="{0D108BD9-81ED-4DB2-BD59-A6C34878D82A}">
                    <a16:rowId xmlns:a16="http://schemas.microsoft.com/office/drawing/2014/main" val="910533362"/>
                  </a:ext>
                </a:extLst>
              </a:tr>
              <a:tr h="261292">
                <a:tc vMerge="1">
                  <a:txBody>
                    <a:bodyPr/>
                    <a:lstStyle/>
                    <a:p>
                      <a:endParaRPr lang="en-IN" dirty="0"/>
                    </a:p>
                  </a:txBody>
                  <a:tcPr/>
                </a:tc>
                <a:tc>
                  <a:txBody>
                    <a:bodyPr/>
                    <a:lstStyle/>
                    <a:p>
                      <a:pPr algn="l" fontAlgn="ctr"/>
                      <a:r>
                        <a:rPr lang="en-US" sz="1100" b="1" i="0" u="none" strike="noStrike" dirty="0">
                          <a:solidFill>
                            <a:srgbClr val="000000"/>
                          </a:solidFill>
                          <a:effectLst/>
                          <a:latin typeface="Calibri" panose="020F0502020204030204" pitchFamily="34" charset="0"/>
                        </a:rPr>
                        <a:t>Total Daily Integrated Generation MWh</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-0.97</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-0.97213</a:t>
                      </a:r>
                    </a:p>
                  </a:txBody>
                  <a:tcPr marL="9525" marR="9525" marT="9525" marB="0" anchor="ctr"/>
                </a:tc>
                <a:extLst>
                  <a:ext uri="{0D108BD9-81ED-4DB2-BD59-A6C34878D82A}">
                    <a16:rowId xmlns:a16="http://schemas.microsoft.com/office/drawing/2014/main" val="2446533253"/>
                  </a:ext>
                </a:extLst>
              </a:tr>
              <a:tr h="279676">
                <a:tc vMerge="1">
                  <a:txBody>
                    <a:bodyPr/>
                    <a:lstStyle/>
                    <a:p>
                      <a:pPr algn="ctr"/>
                      <a:r>
                        <a:rPr lang="en-US" sz="1600" b="1" dirty="0"/>
                        <a:t>Median</a:t>
                      </a:r>
                      <a:endParaRPr lang="en-IN" sz="1600" b="1" dirty="0"/>
                    </a:p>
                  </a:txBody>
                  <a:tcPr anchor="ctr"/>
                </a:tc>
                <a:tc>
                  <a:txBody>
                    <a:bodyPr/>
                    <a:lstStyle/>
                    <a:p>
                      <a:pPr algn="l" fontAlgn="ctr"/>
                      <a:r>
                        <a:rPr lang="en-US" sz="1100" b="1" i="0" u="none" strike="noStrike" dirty="0">
                          <a:solidFill>
                            <a:srgbClr val="000000"/>
                          </a:solidFill>
                          <a:effectLst/>
                          <a:latin typeface="Calibri" panose="020F0502020204030204" pitchFamily="34" charset="0"/>
                        </a:rPr>
                        <a:t>PSS Main Meter (Cumulative Plant end meter reading)(Export)MWH</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0.45</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0.45158</a:t>
                      </a:r>
                    </a:p>
                  </a:txBody>
                  <a:tcPr marL="9525" marR="9525" marT="9525" marB="0" anchor="ctr"/>
                </a:tc>
                <a:extLst>
                  <a:ext uri="{0D108BD9-81ED-4DB2-BD59-A6C34878D82A}">
                    <a16:rowId xmlns:a16="http://schemas.microsoft.com/office/drawing/2014/main" val="2337612149"/>
                  </a:ext>
                </a:extLst>
              </a:tr>
              <a:tr h="279676">
                <a:tc vMerge="1">
                  <a:txBody>
                    <a:bodyPr/>
                    <a:lstStyle/>
                    <a:p>
                      <a:endParaRPr lang="en-IN" dirty="0"/>
                    </a:p>
                  </a:txBody>
                  <a:tcPr/>
                </a:tc>
                <a:tc>
                  <a:txBody>
                    <a:bodyPr/>
                    <a:lstStyle/>
                    <a:p>
                      <a:pPr algn="l" fontAlgn="ctr"/>
                      <a:r>
                        <a:rPr lang="en-US" sz="1100" b="1" i="0" u="none" strike="noStrike" dirty="0">
                          <a:solidFill>
                            <a:srgbClr val="000000"/>
                          </a:solidFill>
                          <a:effectLst/>
                          <a:latin typeface="Calibri" panose="020F0502020204030204" pitchFamily="34" charset="0"/>
                        </a:rPr>
                        <a:t>PSS Main Meter (Cumulative Plant end meter reading)(Import)MWh</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0.28</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0.278948</a:t>
                      </a:r>
                    </a:p>
                  </a:txBody>
                  <a:tcPr marL="9525" marR="9525" marT="9525" marB="0" anchor="ctr"/>
                </a:tc>
                <a:extLst>
                  <a:ext uri="{0D108BD9-81ED-4DB2-BD59-A6C34878D82A}">
                    <a16:rowId xmlns:a16="http://schemas.microsoft.com/office/drawing/2014/main" val="3764422014"/>
                  </a:ext>
                </a:extLst>
              </a:tr>
              <a:tr h="279676">
                <a:tc vMerge="1">
                  <a:txBody>
                    <a:bodyPr/>
                    <a:lstStyle/>
                    <a:p>
                      <a:endParaRPr lang="en-IN" dirty="0"/>
                    </a:p>
                  </a:txBody>
                  <a:tcPr/>
                </a:tc>
                <a:tc>
                  <a:txBody>
                    <a:bodyPr/>
                    <a:lstStyle/>
                    <a:p>
                      <a:pPr algn="l" fontAlgn="ctr"/>
                      <a:r>
                        <a:rPr lang="en-US" sz="1100" b="1" i="0" u="none" strike="noStrike" dirty="0">
                          <a:solidFill>
                            <a:srgbClr val="000000"/>
                          </a:solidFill>
                          <a:effectLst/>
                          <a:latin typeface="Calibri" panose="020F0502020204030204" pitchFamily="34" charset="0"/>
                        </a:rPr>
                        <a:t>PSS Check Meter (Cumulative Plant end meter reading)(Export)MWh</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0.45</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0.451709</a:t>
                      </a:r>
                    </a:p>
                  </a:txBody>
                  <a:tcPr marL="9525" marR="9525" marT="9525" marB="0" anchor="ctr"/>
                </a:tc>
                <a:extLst>
                  <a:ext uri="{0D108BD9-81ED-4DB2-BD59-A6C34878D82A}">
                    <a16:rowId xmlns:a16="http://schemas.microsoft.com/office/drawing/2014/main" val="2646016817"/>
                  </a:ext>
                </a:extLst>
              </a:tr>
              <a:tr h="279676">
                <a:tc vMerge="1">
                  <a:txBody>
                    <a:bodyPr/>
                    <a:lstStyle/>
                    <a:p>
                      <a:endParaRPr lang="en-IN" dirty="0"/>
                    </a:p>
                  </a:txBody>
                  <a:tcPr/>
                </a:tc>
                <a:tc>
                  <a:txBody>
                    <a:bodyPr/>
                    <a:lstStyle/>
                    <a:p>
                      <a:pPr algn="l" fontAlgn="ctr"/>
                      <a:r>
                        <a:rPr lang="en-US" sz="1100" b="1" i="0" u="none" strike="noStrike" dirty="0">
                          <a:solidFill>
                            <a:srgbClr val="000000"/>
                          </a:solidFill>
                          <a:effectLst/>
                          <a:latin typeface="Calibri" panose="020F0502020204030204" pitchFamily="34" charset="0"/>
                        </a:rPr>
                        <a:t>PSS Check Meter (Cumulative Plant end meter reading)(Import)MWh</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0.3</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0.297322</a:t>
                      </a:r>
                    </a:p>
                  </a:txBody>
                  <a:tcPr marL="9525" marR="9525" marT="9525" marB="0" anchor="ctr"/>
                </a:tc>
                <a:extLst>
                  <a:ext uri="{0D108BD9-81ED-4DB2-BD59-A6C34878D82A}">
                    <a16:rowId xmlns:a16="http://schemas.microsoft.com/office/drawing/2014/main" val="1107187761"/>
                  </a:ext>
                </a:extLst>
              </a:tr>
              <a:tr h="279676">
                <a:tc vMerge="1">
                  <a:txBody>
                    <a:bodyPr/>
                    <a:lstStyle/>
                    <a:p>
                      <a:endParaRPr lang="en-IN" dirty="0"/>
                    </a:p>
                  </a:txBody>
                  <a:tcPr/>
                </a:tc>
                <a:tc>
                  <a:txBody>
                    <a:bodyPr/>
                    <a:lstStyle/>
                    <a:p>
                      <a:pPr algn="l" fontAlgn="ctr"/>
                      <a:r>
                        <a:rPr lang="en-US" sz="1100" b="1" i="0" u="none" strike="noStrike" dirty="0">
                          <a:solidFill>
                            <a:srgbClr val="000000"/>
                          </a:solidFill>
                          <a:effectLst/>
                          <a:latin typeface="Calibri" panose="020F0502020204030204" pitchFamily="34" charset="0"/>
                        </a:rPr>
                        <a:t>PSS Main Meter (Daily Generation Plant end meter )(Export)MWh</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0.24</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0.235956</a:t>
                      </a:r>
                    </a:p>
                  </a:txBody>
                  <a:tcPr marL="9525" marR="9525" marT="9525" marB="0" anchor="ctr"/>
                </a:tc>
                <a:extLst>
                  <a:ext uri="{0D108BD9-81ED-4DB2-BD59-A6C34878D82A}">
                    <a16:rowId xmlns:a16="http://schemas.microsoft.com/office/drawing/2014/main" val="2100456710"/>
                  </a:ext>
                </a:extLst>
              </a:tr>
              <a:tr h="279676">
                <a:tc vMerge="1">
                  <a:txBody>
                    <a:bodyPr/>
                    <a:lstStyle/>
                    <a:p>
                      <a:endParaRPr lang="en-IN" dirty="0"/>
                    </a:p>
                  </a:txBody>
                  <a:tcPr/>
                </a:tc>
                <a:tc>
                  <a:txBody>
                    <a:bodyPr/>
                    <a:lstStyle/>
                    <a:p>
                      <a:pPr algn="l" fontAlgn="ctr"/>
                      <a:r>
                        <a:rPr lang="en-US" sz="1100" b="1" i="0" u="none" strike="noStrike" dirty="0">
                          <a:solidFill>
                            <a:srgbClr val="000000"/>
                          </a:solidFill>
                          <a:effectLst/>
                          <a:latin typeface="Calibri" panose="020F0502020204030204" pitchFamily="34" charset="0"/>
                        </a:rPr>
                        <a:t>PSS Main Meter (Daily Generation Plant end meter )(Import)MWh</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-0.05</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-0.04947</a:t>
                      </a:r>
                    </a:p>
                  </a:txBody>
                  <a:tcPr marL="9525" marR="9525" marT="9525" marB="0" anchor="ctr"/>
                </a:tc>
                <a:extLst>
                  <a:ext uri="{0D108BD9-81ED-4DB2-BD59-A6C34878D82A}">
                    <a16:rowId xmlns:a16="http://schemas.microsoft.com/office/drawing/2014/main" val="1523232617"/>
                  </a:ext>
                </a:extLst>
              </a:tr>
              <a:tr h="279676">
                <a:tc vMerge="1">
                  <a:txBody>
                    <a:bodyPr/>
                    <a:lstStyle/>
                    <a:p>
                      <a:endParaRPr lang="en-IN" dirty="0"/>
                    </a:p>
                  </a:txBody>
                  <a:tcPr/>
                </a:tc>
                <a:tc>
                  <a:txBody>
                    <a:bodyPr/>
                    <a:lstStyle/>
                    <a:p>
                      <a:pPr algn="l" fontAlgn="ctr"/>
                      <a:r>
                        <a:rPr lang="en-US" sz="1100" b="1" i="0" u="none" strike="noStrike" dirty="0">
                          <a:solidFill>
                            <a:srgbClr val="000000"/>
                          </a:solidFill>
                          <a:effectLst/>
                          <a:latin typeface="Calibri" panose="020F0502020204030204" pitchFamily="34" charset="0"/>
                        </a:rPr>
                        <a:t>Daily Generation Plant end meter (net)MWh</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0.24</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0.235439</a:t>
                      </a:r>
                    </a:p>
                  </a:txBody>
                  <a:tcPr marL="9525" marR="9525" marT="9525" marB="0" anchor="ctr"/>
                </a:tc>
                <a:extLst>
                  <a:ext uri="{0D108BD9-81ED-4DB2-BD59-A6C34878D82A}">
                    <a16:rowId xmlns:a16="http://schemas.microsoft.com/office/drawing/2014/main" val="1324469992"/>
                  </a:ext>
                </a:extLst>
              </a:tr>
              <a:tr h="279676">
                <a:tc vMerge="1">
                  <a:txBody>
                    <a:bodyPr/>
                    <a:lstStyle/>
                    <a:p>
                      <a:endParaRPr lang="en-IN" dirty="0"/>
                    </a:p>
                  </a:txBody>
                  <a:tcPr/>
                </a:tc>
                <a:tc>
                  <a:txBody>
                    <a:bodyPr/>
                    <a:lstStyle/>
                    <a:p>
                      <a:pPr algn="l" fontAlgn="ctr"/>
                      <a:r>
                        <a:rPr lang="en-IN" sz="1100" b="1" i="0" u="none" strike="noStrike" dirty="0">
                          <a:solidFill>
                            <a:srgbClr val="000000"/>
                          </a:solidFill>
                          <a:effectLst/>
                          <a:latin typeface="Calibri" panose="020F0502020204030204" pitchFamily="34" charset="0"/>
                        </a:rPr>
                        <a:t>Global Tilted Irradiation/Irradiance (GTI)kWh/m2</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-0.9</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-0.90228</a:t>
                      </a:r>
                    </a:p>
                  </a:txBody>
                  <a:tcPr marL="9525" marR="9525" marT="9525" marB="0" anchor="ctr"/>
                </a:tc>
                <a:extLst>
                  <a:ext uri="{0D108BD9-81ED-4DB2-BD59-A6C34878D82A}">
                    <a16:rowId xmlns:a16="http://schemas.microsoft.com/office/drawing/2014/main" val="3342906436"/>
                  </a:ext>
                </a:extLst>
              </a:tr>
              <a:tr h="279676">
                <a:tc vMerge="1">
                  <a:txBody>
                    <a:bodyPr/>
                    <a:lstStyle/>
                    <a:p>
                      <a:endParaRPr lang="en-IN" dirty="0"/>
                    </a:p>
                  </a:txBody>
                  <a:tcPr/>
                </a:tc>
                <a:tc>
                  <a:txBody>
                    <a:bodyPr/>
                    <a:lstStyle/>
                    <a:p>
                      <a:pPr algn="l" fontAlgn="ctr"/>
                      <a:r>
                        <a:rPr lang="en-IN" sz="1100" b="1" i="0" u="none" strike="noStrike" dirty="0">
                          <a:solidFill>
                            <a:srgbClr val="000000"/>
                          </a:solidFill>
                          <a:effectLst/>
                          <a:latin typeface="Calibri" panose="020F0502020204030204" pitchFamily="34" charset="0"/>
                        </a:rPr>
                        <a:t>Global horizontal irradiance(GHI)kWh/m2</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-0.63</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-0.62705</a:t>
                      </a:r>
                    </a:p>
                  </a:txBody>
                  <a:tcPr marL="9525" marR="9525" marT="9525" marB="0" anchor="ctr"/>
                </a:tc>
                <a:extLst>
                  <a:ext uri="{0D108BD9-81ED-4DB2-BD59-A6C34878D82A}">
                    <a16:rowId xmlns:a16="http://schemas.microsoft.com/office/drawing/2014/main" val="121535389"/>
                  </a:ext>
                </a:extLst>
              </a:tr>
              <a:tr h="279676">
                <a:tc vMerge="1">
                  <a:txBody>
                    <a:bodyPr/>
                    <a:lstStyle/>
                    <a:p>
                      <a:pPr algn="ctr"/>
                      <a:endParaRPr lang="en-US" sz="1600" b="1" dirty="0"/>
                    </a:p>
                  </a:txBody>
                  <a:tcPr anchor="ctr"/>
                </a:tc>
                <a:tc>
                  <a:txBody>
                    <a:bodyPr/>
                    <a:lstStyle/>
                    <a:p>
                      <a:pPr algn="l" fontAlgn="ctr"/>
                      <a:r>
                        <a:rPr lang="en-IN" sz="1100" b="1" i="0" u="none" strike="noStrike" dirty="0">
                          <a:solidFill>
                            <a:srgbClr val="000000"/>
                          </a:solidFill>
                          <a:effectLst/>
                          <a:latin typeface="Calibri" panose="020F0502020204030204" pitchFamily="34" charset="0"/>
                        </a:rPr>
                        <a:t>Performance Ratio (PR) %</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0.49</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0.494259</a:t>
                      </a:r>
                    </a:p>
                  </a:txBody>
                  <a:tcPr marL="9525" marR="9525" marT="9525" marB="0" anchor="ctr"/>
                </a:tc>
                <a:extLst>
                  <a:ext uri="{0D108BD9-81ED-4DB2-BD59-A6C34878D82A}">
                    <a16:rowId xmlns:a16="http://schemas.microsoft.com/office/drawing/2014/main" val="1716270931"/>
                  </a:ext>
                </a:extLst>
              </a:tr>
            </a:tbl>
          </a:graphicData>
        </a:graphic>
      </p:graphicFrame>
    </p:spTree>
    <p:extLst>
      <p:ext uri="{BB962C8B-B14F-4D97-AF65-F5344CB8AC3E}">
        <p14:creationId xmlns:p14="http://schemas.microsoft.com/office/powerpoint/2010/main" val="1559197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0"/>
        <p:cNvGrpSpPr/>
        <p:nvPr/>
      </p:nvGrpSpPr>
      <p:grpSpPr>
        <a:xfrm>
          <a:off x="0" y="0"/>
          <a:ext cx="0" cy="0"/>
          <a:chOff x="0" y="0"/>
          <a:chExt cx="0" cy="0"/>
        </a:xfrm>
      </p:grpSpPr>
      <p:sp>
        <p:nvSpPr>
          <p:cNvPr id="81" name="Google Shape;81;gf3a8d4be09_2_180"/>
          <p:cNvSpPr txBox="1">
            <a:spLocks noGrp="1"/>
          </p:cNvSpPr>
          <p:nvPr>
            <p:ph type="title"/>
          </p:nvPr>
        </p:nvSpPr>
        <p:spPr>
          <a:xfrm>
            <a:off x="163275" y="0"/>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dirty="0">
                <a:latin typeface="Times New Roman"/>
                <a:ea typeface="Times New Roman"/>
                <a:cs typeface="Times New Roman"/>
                <a:sym typeface="Times New Roman"/>
              </a:rPr>
              <a:t>Contents</a:t>
            </a:r>
            <a:endParaRPr sz="3200" b="1" dirty="0">
              <a:latin typeface="Times New Roman"/>
              <a:ea typeface="Times New Roman"/>
              <a:cs typeface="Times New Roman"/>
              <a:sym typeface="Times New Roman"/>
            </a:endParaRPr>
          </a:p>
        </p:txBody>
      </p:sp>
      <p:sp>
        <p:nvSpPr>
          <p:cNvPr id="82" name="Google Shape;82;gf3a8d4be09_2_180"/>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t>2</a:t>
            </a:fld>
            <a:endParaRPr dirty="0"/>
          </a:p>
        </p:txBody>
      </p:sp>
      <p:sp>
        <p:nvSpPr>
          <p:cNvPr id="83" name="Google Shape;83;gf3a8d4be09_2_180"/>
          <p:cNvSpPr txBox="1"/>
          <p:nvPr/>
        </p:nvSpPr>
        <p:spPr>
          <a:xfrm>
            <a:off x="383125" y="1149375"/>
            <a:ext cx="11034000" cy="3287023"/>
          </a:xfrm>
          <a:prstGeom prst="rect">
            <a:avLst/>
          </a:prstGeom>
          <a:noFill/>
          <a:ln>
            <a:noFill/>
          </a:ln>
        </p:spPr>
        <p:txBody>
          <a:bodyPr spcFirstLastPara="1" wrap="square" lIns="91425" tIns="91425" rIns="91425" bIns="91425" anchor="t" anchorCtr="0">
            <a:spAutoFit/>
          </a:bodyPr>
          <a:lstStyle/>
          <a:p>
            <a:pPr marL="457200" marR="0" lvl="0" indent="-431800" algn="l" rtl="0">
              <a:lnSpc>
                <a:spcPct val="90000"/>
              </a:lnSpc>
              <a:spcBef>
                <a:spcPts val="0"/>
              </a:spcBef>
              <a:spcAft>
                <a:spcPts val="0"/>
              </a:spcAft>
              <a:buClr>
                <a:schemeClr val="dk1"/>
              </a:buClr>
              <a:buSzPts val="3200"/>
              <a:buFont typeface="Times New Roman"/>
              <a:buChar char="●"/>
            </a:pPr>
            <a:r>
              <a:rPr lang="en-US" sz="3200" b="0" i="0" u="none" strike="noStrike" cap="none" dirty="0">
                <a:solidFill>
                  <a:schemeClr val="dk1"/>
                </a:solidFill>
                <a:latin typeface="Times New Roman"/>
                <a:ea typeface="Times New Roman"/>
                <a:cs typeface="Times New Roman"/>
                <a:sym typeface="Times New Roman"/>
              </a:rPr>
              <a:t>Business </a:t>
            </a:r>
            <a:r>
              <a:rPr lang="en-US" sz="3200" dirty="0">
                <a:solidFill>
                  <a:schemeClr val="dk1"/>
                </a:solidFill>
                <a:latin typeface="Times New Roman"/>
                <a:ea typeface="Times New Roman"/>
                <a:cs typeface="Times New Roman"/>
                <a:sym typeface="Times New Roman"/>
              </a:rPr>
              <a:t>Problem</a:t>
            </a:r>
            <a:endParaRPr sz="3200" b="0" i="0" u="none" strike="noStrike" cap="none" dirty="0">
              <a:solidFill>
                <a:schemeClr val="dk1"/>
              </a:solidFill>
              <a:latin typeface="Times New Roman"/>
              <a:ea typeface="Times New Roman"/>
              <a:cs typeface="Times New Roman"/>
              <a:sym typeface="Times New Roman"/>
            </a:endParaRPr>
          </a:p>
          <a:p>
            <a:pPr marL="457200" marR="0" lvl="0" indent="-431800" algn="l" rtl="0">
              <a:lnSpc>
                <a:spcPct val="90000"/>
              </a:lnSpc>
              <a:spcBef>
                <a:spcPts val="0"/>
              </a:spcBef>
              <a:spcAft>
                <a:spcPts val="0"/>
              </a:spcAft>
              <a:buClr>
                <a:schemeClr val="dk1"/>
              </a:buClr>
              <a:buSzPts val="3200"/>
              <a:buFont typeface="Times New Roman"/>
              <a:buChar char="●"/>
            </a:pPr>
            <a:r>
              <a:rPr lang="en-US" sz="3200" b="0" i="0" u="none" strike="noStrike" cap="none" dirty="0">
                <a:solidFill>
                  <a:schemeClr val="dk1"/>
                </a:solidFill>
                <a:latin typeface="Times New Roman"/>
                <a:ea typeface="Times New Roman"/>
                <a:cs typeface="Times New Roman"/>
                <a:sym typeface="Times New Roman"/>
              </a:rPr>
              <a:t>Business </a:t>
            </a:r>
            <a:r>
              <a:rPr lang="en-US" sz="3200" dirty="0">
                <a:solidFill>
                  <a:schemeClr val="dk1"/>
                </a:solidFill>
                <a:latin typeface="Times New Roman"/>
                <a:ea typeface="Times New Roman"/>
                <a:cs typeface="Times New Roman"/>
                <a:sym typeface="Times New Roman"/>
              </a:rPr>
              <a:t>Objective and Constraint </a:t>
            </a:r>
            <a:endParaRPr sz="3200" b="0" i="0" u="none" strike="noStrike" cap="none" dirty="0">
              <a:solidFill>
                <a:schemeClr val="dk1"/>
              </a:solidFill>
              <a:latin typeface="Times New Roman"/>
              <a:ea typeface="Times New Roman"/>
              <a:cs typeface="Times New Roman"/>
              <a:sym typeface="Times New Roman"/>
            </a:endParaRPr>
          </a:p>
          <a:p>
            <a:pPr marL="457200" marR="0" lvl="0" indent="-431800" algn="l" rtl="0">
              <a:lnSpc>
                <a:spcPct val="90000"/>
              </a:lnSpc>
              <a:spcBef>
                <a:spcPts val="0"/>
              </a:spcBef>
              <a:spcAft>
                <a:spcPts val="0"/>
              </a:spcAft>
              <a:buClr>
                <a:schemeClr val="dk1"/>
              </a:buClr>
              <a:buSzPts val="3200"/>
              <a:buFont typeface="Times New Roman"/>
              <a:buChar char="●"/>
            </a:pPr>
            <a:r>
              <a:rPr lang="en-US" sz="3200" b="0" i="0" u="none" strike="noStrike" cap="none" dirty="0">
                <a:solidFill>
                  <a:schemeClr val="dk1"/>
                </a:solidFill>
                <a:latin typeface="Times New Roman"/>
                <a:ea typeface="Times New Roman"/>
                <a:cs typeface="Times New Roman"/>
                <a:sym typeface="Times New Roman"/>
              </a:rPr>
              <a:t>Project Architecture - Data F</a:t>
            </a:r>
            <a:r>
              <a:rPr lang="en-US" sz="3200" dirty="0">
                <a:solidFill>
                  <a:schemeClr val="dk1"/>
                </a:solidFill>
                <a:latin typeface="Times New Roman"/>
                <a:ea typeface="Times New Roman"/>
                <a:cs typeface="Times New Roman"/>
                <a:sym typeface="Times New Roman"/>
              </a:rPr>
              <a:t>low Diagram</a:t>
            </a:r>
            <a:endParaRPr dirty="0"/>
          </a:p>
          <a:p>
            <a:pPr marL="457200" marR="0" lvl="0" indent="-431800" algn="l" rtl="0">
              <a:lnSpc>
                <a:spcPct val="90000"/>
              </a:lnSpc>
              <a:spcBef>
                <a:spcPts val="0"/>
              </a:spcBef>
              <a:spcAft>
                <a:spcPts val="0"/>
              </a:spcAft>
              <a:buClr>
                <a:schemeClr val="dk1"/>
              </a:buClr>
              <a:buSzPts val="3200"/>
              <a:buFont typeface="Times New Roman"/>
              <a:buChar char="●"/>
            </a:pPr>
            <a:r>
              <a:rPr lang="en-US" sz="3200" b="0" i="0" u="none" strike="noStrike" cap="none" dirty="0">
                <a:solidFill>
                  <a:schemeClr val="dk1"/>
                </a:solidFill>
                <a:latin typeface="Times New Roman"/>
                <a:ea typeface="Times New Roman"/>
                <a:cs typeface="Times New Roman"/>
                <a:sym typeface="Times New Roman"/>
              </a:rPr>
              <a:t>Data Collection</a:t>
            </a:r>
            <a:endParaRPr sz="3200" b="0" i="0" u="none" strike="noStrike" cap="none" dirty="0">
              <a:solidFill>
                <a:schemeClr val="dk1"/>
              </a:solidFill>
              <a:latin typeface="Times New Roman"/>
              <a:ea typeface="Times New Roman"/>
              <a:cs typeface="Times New Roman"/>
              <a:sym typeface="Times New Roman"/>
            </a:endParaRPr>
          </a:p>
          <a:p>
            <a:pPr marL="457200" marR="0" lvl="0" indent="-431800" algn="l" rtl="0">
              <a:lnSpc>
                <a:spcPct val="90000"/>
              </a:lnSpc>
              <a:spcBef>
                <a:spcPts val="0"/>
              </a:spcBef>
              <a:spcAft>
                <a:spcPts val="0"/>
              </a:spcAft>
              <a:buClr>
                <a:schemeClr val="dk1"/>
              </a:buClr>
              <a:buSzPts val="3200"/>
              <a:buFont typeface="Times New Roman"/>
              <a:buChar char="●"/>
            </a:pPr>
            <a:r>
              <a:rPr lang="en-US" sz="3200" b="0" i="0" u="none" strike="noStrike" cap="none" dirty="0">
                <a:solidFill>
                  <a:schemeClr val="dk1"/>
                </a:solidFill>
                <a:latin typeface="Times New Roman"/>
                <a:ea typeface="Times New Roman"/>
                <a:cs typeface="Times New Roman"/>
                <a:sym typeface="Times New Roman"/>
              </a:rPr>
              <a:t>Exploratory Data Analysis</a:t>
            </a:r>
          </a:p>
          <a:p>
            <a:pPr marL="457200" marR="0" lvl="0" indent="-431800" algn="l" rtl="0">
              <a:lnSpc>
                <a:spcPct val="90000"/>
              </a:lnSpc>
              <a:spcBef>
                <a:spcPts val="0"/>
              </a:spcBef>
              <a:spcAft>
                <a:spcPts val="0"/>
              </a:spcAft>
              <a:buClr>
                <a:schemeClr val="dk1"/>
              </a:buClr>
              <a:buSzPts val="3200"/>
              <a:buFont typeface="Times New Roman"/>
              <a:buChar char="●"/>
            </a:pPr>
            <a:r>
              <a:rPr lang="en-US" sz="3200" dirty="0">
                <a:solidFill>
                  <a:schemeClr val="dk1"/>
                </a:solidFill>
                <a:latin typeface="Times New Roman"/>
                <a:ea typeface="Times New Roman"/>
                <a:cs typeface="Times New Roman"/>
                <a:sym typeface="Times New Roman"/>
              </a:rPr>
              <a:t>Data Pre-processing</a:t>
            </a:r>
            <a:endParaRPr sz="3200" b="0" i="0" u="none" strike="noStrike" cap="none" dirty="0">
              <a:solidFill>
                <a:schemeClr val="dk1"/>
              </a:solidFill>
              <a:latin typeface="Times New Roman"/>
              <a:ea typeface="Times New Roman"/>
              <a:cs typeface="Times New Roman"/>
              <a:sym typeface="Times New Roman"/>
            </a:endParaRPr>
          </a:p>
          <a:p>
            <a:pPr marL="457200" marR="0" lvl="0" indent="-431800" algn="l" rtl="0">
              <a:lnSpc>
                <a:spcPct val="90000"/>
              </a:lnSpc>
              <a:spcBef>
                <a:spcPts val="0"/>
              </a:spcBef>
              <a:spcAft>
                <a:spcPts val="0"/>
              </a:spcAft>
              <a:buClr>
                <a:schemeClr val="dk1"/>
              </a:buClr>
              <a:buSzPts val="3200"/>
              <a:buFont typeface="Times New Roman"/>
              <a:buChar char="●"/>
            </a:pPr>
            <a:r>
              <a:rPr lang="en-US" sz="3200" b="0" i="0" u="none" strike="noStrike" cap="none" dirty="0">
                <a:solidFill>
                  <a:schemeClr val="dk1"/>
                </a:solidFill>
                <a:latin typeface="Times New Roman"/>
                <a:ea typeface="Times New Roman"/>
                <a:cs typeface="Times New Roman"/>
                <a:sym typeface="Times New Roman"/>
              </a:rPr>
              <a:t>Data Visualization</a:t>
            </a:r>
            <a:endParaRPr sz="3200" b="0" i="0" u="none" strike="noStrike" cap="none" dirty="0">
              <a:solidFill>
                <a:schemeClr val="dk1"/>
              </a:solidFill>
              <a:latin typeface="Times New Roman"/>
              <a:ea typeface="Times New Roman"/>
              <a:cs typeface="Times New Roman"/>
              <a:sym typeface="Times New Roman"/>
            </a:endParaRPr>
          </a:p>
        </p:txBody>
      </p:sp>
      <p:pic>
        <p:nvPicPr>
          <p:cNvPr id="84" name="Google Shape;84;gf3a8d4be09_2_180" descr="360DigiTMG Reviews - 52 Reviews of 360digitmg.com | Sitejabber"/>
          <p:cNvPicPr preferRelativeResize="0"/>
          <p:nvPr/>
        </p:nvPicPr>
        <p:blipFill rotWithShape="1">
          <a:blip r:embed="rId3">
            <a:alphaModFix/>
          </a:blip>
          <a:srcRect/>
          <a:stretch/>
        </p:blipFill>
        <p:spPr>
          <a:xfrm>
            <a:off x="9753110" y="5945834"/>
            <a:ext cx="2277039" cy="808338"/>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12;p25">
            <a:extLst>
              <a:ext uri="{FF2B5EF4-FFF2-40B4-BE49-F238E27FC236}">
                <a16:creationId xmlns:a16="http://schemas.microsoft.com/office/drawing/2014/main" id="{2223F716-60EF-4EDA-AA1E-36FD7B31D667}"/>
              </a:ext>
            </a:extLst>
          </p:cNvPr>
          <p:cNvSpPr txBox="1">
            <a:spLocks/>
          </p:cNvSpPr>
          <p:nvPr/>
        </p:nvSpPr>
        <p:spPr>
          <a:xfrm>
            <a:off x="117231" y="193188"/>
            <a:ext cx="9247200" cy="535500"/>
          </a:xfrm>
          <a:prstGeom prst="rect">
            <a:avLst/>
          </a:prstGeom>
          <a:noFill/>
          <a:ln>
            <a:noFill/>
          </a:ln>
        </p:spPr>
        <p:txBody>
          <a:bodyPr spcFirstLastPara="1" wrap="square" lIns="91400" tIns="45675" rIns="91400" bIns="45675" anchor="ctr" anchorCtr="0">
            <a:sp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2300"/>
              <a:buFont typeface="Georgia"/>
              <a:buNone/>
              <a:defRPr sz="31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9pPr>
          </a:lstStyle>
          <a:p>
            <a:r>
              <a:rPr lang="en-US" sz="3200" b="1" dirty="0">
                <a:latin typeface="Times New Roman"/>
                <a:ea typeface="Times New Roman"/>
                <a:cs typeface="Times New Roman"/>
                <a:sym typeface="Times New Roman"/>
              </a:rPr>
              <a:t>Exploratory Data Analysis [EDA]</a:t>
            </a:r>
            <a:endParaRPr lang="en-US" sz="3200" dirty="0">
              <a:latin typeface="Times New Roman"/>
              <a:ea typeface="Times New Roman"/>
              <a:cs typeface="Times New Roman"/>
              <a:sym typeface="Times New Roman"/>
            </a:endParaRPr>
          </a:p>
        </p:txBody>
      </p:sp>
      <p:graphicFrame>
        <p:nvGraphicFramePr>
          <p:cNvPr id="4" name="Table 5">
            <a:extLst>
              <a:ext uri="{FF2B5EF4-FFF2-40B4-BE49-F238E27FC236}">
                <a16:creationId xmlns:a16="http://schemas.microsoft.com/office/drawing/2014/main" id="{4FD061EF-8DB1-49EC-9970-D4FD9367AE5F}"/>
              </a:ext>
            </a:extLst>
          </p:cNvPr>
          <p:cNvGraphicFramePr>
            <a:graphicFrameLocks noGrp="1"/>
          </p:cNvGraphicFramePr>
          <p:nvPr>
            <p:extLst>
              <p:ext uri="{D42A27DB-BD31-4B8C-83A1-F6EECF244321}">
                <p14:modId xmlns:p14="http://schemas.microsoft.com/office/powerpoint/2010/main" val="756642440"/>
              </p:ext>
            </p:extLst>
          </p:nvPr>
        </p:nvGraphicFramePr>
        <p:xfrm>
          <a:off x="161923" y="844062"/>
          <a:ext cx="11725280" cy="5404404"/>
        </p:xfrm>
        <a:graphic>
          <a:graphicData uri="http://schemas.openxmlformats.org/drawingml/2006/table">
            <a:tbl>
              <a:tblPr firstRow="1" bandRow="1">
                <a:tableStyleId>{073A0DAA-6AF3-43AB-8588-CEC1D06C72B9}</a:tableStyleId>
              </a:tblPr>
              <a:tblGrid>
                <a:gridCol w="1216711">
                  <a:extLst>
                    <a:ext uri="{9D8B030D-6E8A-4147-A177-3AD203B41FA5}">
                      <a16:colId xmlns:a16="http://schemas.microsoft.com/office/drawing/2014/main" val="750966922"/>
                    </a:ext>
                  </a:extLst>
                </a:gridCol>
                <a:gridCol w="4645929">
                  <a:extLst>
                    <a:ext uri="{9D8B030D-6E8A-4147-A177-3AD203B41FA5}">
                      <a16:colId xmlns:a16="http://schemas.microsoft.com/office/drawing/2014/main" val="4285484405"/>
                    </a:ext>
                  </a:extLst>
                </a:gridCol>
                <a:gridCol w="2931320">
                  <a:extLst>
                    <a:ext uri="{9D8B030D-6E8A-4147-A177-3AD203B41FA5}">
                      <a16:colId xmlns:a16="http://schemas.microsoft.com/office/drawing/2014/main" val="1783760755"/>
                    </a:ext>
                  </a:extLst>
                </a:gridCol>
                <a:gridCol w="2931320">
                  <a:extLst>
                    <a:ext uri="{9D8B030D-6E8A-4147-A177-3AD203B41FA5}">
                      <a16:colId xmlns:a16="http://schemas.microsoft.com/office/drawing/2014/main" val="2935301890"/>
                    </a:ext>
                  </a:extLst>
                </a:gridCol>
              </a:tblGrid>
              <a:tr h="501674">
                <a:tc>
                  <a:txBody>
                    <a:bodyPr/>
                    <a:lstStyle/>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First moment  Business Decision</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1" i="0" u="none" strike="noStrike" cap="none" dirty="0">
                          <a:solidFill>
                            <a:schemeClr val="lt1"/>
                          </a:solidFill>
                          <a:latin typeface="+mn-lt"/>
                          <a:ea typeface="+mn-ea"/>
                          <a:cs typeface="+mn-cs"/>
                          <a:sym typeface="Arial"/>
                        </a:rPr>
                        <a:t>Before Data Pre-processing </a:t>
                      </a:r>
                      <a:endParaRPr lang="en-IN" sz="1400" b="1" i="0" u="none" strike="noStrike" cap="none" dirty="0">
                        <a:solidFill>
                          <a:schemeClr val="lt1"/>
                        </a:solidFill>
                        <a:latin typeface="+mn-lt"/>
                        <a:ea typeface="+mn-ea"/>
                        <a:cs typeface="+mn-cs"/>
                        <a:sym typeface="Arial"/>
                      </a:endParaRPr>
                    </a:p>
                  </a:txBody>
                  <a:tcPr marL="68580" marR="68580" marT="0" marB="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1" i="0" u="none" strike="noStrike" cap="none" dirty="0">
                          <a:solidFill>
                            <a:schemeClr val="lt1"/>
                          </a:solidFill>
                          <a:latin typeface="+mn-lt"/>
                          <a:ea typeface="+mn-ea"/>
                          <a:cs typeface="+mn-cs"/>
                          <a:sym typeface="Arial"/>
                        </a:rPr>
                        <a:t>After Data Pre-processing</a:t>
                      </a:r>
                      <a:endParaRPr lang="en-IN" sz="1400" b="1" i="0" u="none" strike="noStrike" cap="none" dirty="0">
                        <a:solidFill>
                          <a:schemeClr val="lt1"/>
                        </a:solidFill>
                        <a:latin typeface="+mn-lt"/>
                        <a:ea typeface="+mn-ea"/>
                        <a:cs typeface="+mn-cs"/>
                        <a:sym typeface="Arial"/>
                      </a:endParaRPr>
                    </a:p>
                  </a:txBody>
                  <a:tcPr marL="68580" marR="68580" marT="0" marB="0"/>
                </a:tc>
                <a:extLst>
                  <a:ext uri="{0D108BD9-81ED-4DB2-BD59-A6C34878D82A}">
                    <a16:rowId xmlns:a16="http://schemas.microsoft.com/office/drawing/2014/main" val="3491463657"/>
                  </a:ext>
                </a:extLst>
              </a:tr>
              <a:tr h="228524">
                <a:tc rowSpan="19">
                  <a:txBody>
                    <a:bodyPr/>
                    <a:lstStyle/>
                    <a:p>
                      <a:pPr algn="ctr"/>
                      <a:r>
                        <a:rPr lang="en-US" sz="1600" b="1" dirty="0"/>
                        <a:t>Kurtosis</a:t>
                      </a:r>
                    </a:p>
                  </a:txBody>
                  <a:tcPr anchor="ctr"/>
                </a:tc>
                <a:tc>
                  <a:txBody>
                    <a:bodyPr/>
                    <a:lstStyle/>
                    <a:p>
                      <a:pPr algn="l" fontAlgn="ctr"/>
                      <a:r>
                        <a:rPr lang="en-IN" sz="1100" b="1" i="0" u="none" strike="noStrike" dirty="0">
                          <a:solidFill>
                            <a:srgbClr val="000000"/>
                          </a:solidFill>
                          <a:effectLst/>
                          <a:latin typeface="Calibri" panose="020F0502020204030204" pitchFamily="34" charset="0"/>
                        </a:rPr>
                        <a:t>ICR-3 - INV1</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0.32</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0.31836</a:t>
                      </a:r>
                    </a:p>
                  </a:txBody>
                  <a:tcPr marL="9525" marR="9525" marT="9525" marB="0" anchor="ctr"/>
                </a:tc>
                <a:extLst>
                  <a:ext uri="{0D108BD9-81ED-4DB2-BD59-A6C34878D82A}">
                    <a16:rowId xmlns:a16="http://schemas.microsoft.com/office/drawing/2014/main" val="1259539615"/>
                  </a:ext>
                </a:extLst>
              </a:tr>
              <a:tr h="228524">
                <a:tc vMerge="1">
                  <a:txBody>
                    <a:bodyPr/>
                    <a:lstStyle/>
                    <a:p>
                      <a:endParaRPr lang="en-IN"/>
                    </a:p>
                  </a:txBody>
                  <a:tcPr/>
                </a:tc>
                <a:tc>
                  <a:txBody>
                    <a:bodyPr/>
                    <a:lstStyle/>
                    <a:p>
                      <a:pPr algn="l" fontAlgn="ctr"/>
                      <a:r>
                        <a:rPr lang="en-IN" sz="1100" b="1" i="0" u="none" strike="noStrike" dirty="0">
                          <a:solidFill>
                            <a:srgbClr val="000000"/>
                          </a:solidFill>
                          <a:effectLst/>
                          <a:latin typeface="Calibri" panose="020F0502020204030204" pitchFamily="34" charset="0"/>
                        </a:rPr>
                        <a:t>ICR-3 - INV2</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0.28</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0.283181</a:t>
                      </a:r>
                    </a:p>
                  </a:txBody>
                  <a:tcPr marL="9525" marR="9525" marT="9525" marB="0" anchor="ctr"/>
                </a:tc>
                <a:extLst>
                  <a:ext uri="{0D108BD9-81ED-4DB2-BD59-A6C34878D82A}">
                    <a16:rowId xmlns:a16="http://schemas.microsoft.com/office/drawing/2014/main" val="2762753675"/>
                  </a:ext>
                </a:extLst>
              </a:tr>
              <a:tr h="228524">
                <a:tc vMerge="1">
                  <a:txBody>
                    <a:bodyPr/>
                    <a:lstStyle/>
                    <a:p>
                      <a:endParaRPr lang="en-IN" dirty="0"/>
                    </a:p>
                  </a:txBody>
                  <a:tcPr/>
                </a:tc>
                <a:tc>
                  <a:txBody>
                    <a:bodyPr/>
                    <a:lstStyle/>
                    <a:p>
                      <a:pPr algn="l" fontAlgn="ctr"/>
                      <a:r>
                        <a:rPr lang="en-IN" sz="1100" b="1" i="0" u="none" strike="noStrike" dirty="0">
                          <a:solidFill>
                            <a:srgbClr val="000000"/>
                          </a:solidFill>
                          <a:effectLst/>
                          <a:latin typeface="Calibri" panose="020F0502020204030204" pitchFamily="34" charset="0"/>
                        </a:rPr>
                        <a:t>ICR-3 - INV3</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0.24</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0.237732</a:t>
                      </a:r>
                    </a:p>
                  </a:txBody>
                  <a:tcPr marL="9525" marR="9525" marT="9525" marB="0" anchor="ctr"/>
                </a:tc>
                <a:extLst>
                  <a:ext uri="{0D108BD9-81ED-4DB2-BD59-A6C34878D82A}">
                    <a16:rowId xmlns:a16="http://schemas.microsoft.com/office/drawing/2014/main" val="606439904"/>
                  </a:ext>
                </a:extLst>
              </a:tr>
              <a:tr h="228524">
                <a:tc vMerge="1">
                  <a:txBody>
                    <a:bodyPr/>
                    <a:lstStyle/>
                    <a:p>
                      <a:endParaRPr lang="en-IN"/>
                    </a:p>
                  </a:txBody>
                  <a:tcPr/>
                </a:tc>
                <a:tc>
                  <a:txBody>
                    <a:bodyPr/>
                    <a:lstStyle/>
                    <a:p>
                      <a:pPr algn="l" fontAlgn="ctr"/>
                      <a:r>
                        <a:rPr lang="en-IN" sz="1100" b="1" i="0" u="none" strike="noStrike" dirty="0">
                          <a:solidFill>
                            <a:srgbClr val="000000"/>
                          </a:solidFill>
                          <a:effectLst/>
                          <a:latin typeface="Calibri" panose="020F0502020204030204" pitchFamily="34" charset="0"/>
                        </a:rPr>
                        <a:t>ICR-3 - INV4</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0.3</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0.304859</a:t>
                      </a:r>
                    </a:p>
                  </a:txBody>
                  <a:tcPr marL="9525" marR="9525" marT="9525" marB="0" anchor="ctr"/>
                </a:tc>
                <a:extLst>
                  <a:ext uri="{0D108BD9-81ED-4DB2-BD59-A6C34878D82A}">
                    <a16:rowId xmlns:a16="http://schemas.microsoft.com/office/drawing/2014/main" val="1902478198"/>
                  </a:ext>
                </a:extLst>
              </a:tr>
              <a:tr h="228524">
                <a:tc vMerge="1">
                  <a:txBody>
                    <a:bodyPr/>
                    <a:lstStyle/>
                    <a:p>
                      <a:endParaRPr lang="en-IN" dirty="0"/>
                    </a:p>
                  </a:txBody>
                  <a:tcPr/>
                </a:tc>
                <a:tc>
                  <a:txBody>
                    <a:bodyPr/>
                    <a:lstStyle/>
                    <a:p>
                      <a:pPr algn="l" fontAlgn="ctr"/>
                      <a:r>
                        <a:rPr lang="en-IN" sz="1100" b="1" i="0" u="none" strike="noStrike" dirty="0">
                          <a:solidFill>
                            <a:srgbClr val="000000"/>
                          </a:solidFill>
                          <a:effectLst/>
                          <a:latin typeface="Calibri" panose="020F0502020204030204" pitchFamily="34" charset="0"/>
                        </a:rPr>
                        <a:t>ICR-4 - INV1</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0.39</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0.393238</a:t>
                      </a:r>
                    </a:p>
                  </a:txBody>
                  <a:tcPr marL="9525" marR="9525" marT="9525" marB="0" anchor="ctr"/>
                </a:tc>
                <a:extLst>
                  <a:ext uri="{0D108BD9-81ED-4DB2-BD59-A6C34878D82A}">
                    <a16:rowId xmlns:a16="http://schemas.microsoft.com/office/drawing/2014/main" val="3871428686"/>
                  </a:ext>
                </a:extLst>
              </a:tr>
              <a:tr h="228524">
                <a:tc vMerge="1">
                  <a:txBody>
                    <a:bodyPr/>
                    <a:lstStyle/>
                    <a:p>
                      <a:endParaRPr lang="en-IN" dirty="0"/>
                    </a:p>
                  </a:txBody>
                  <a:tcPr/>
                </a:tc>
                <a:tc>
                  <a:txBody>
                    <a:bodyPr/>
                    <a:lstStyle/>
                    <a:p>
                      <a:pPr algn="l" fontAlgn="ctr"/>
                      <a:r>
                        <a:rPr lang="en-IN" sz="1100" b="1" i="0" u="none" strike="noStrike" dirty="0">
                          <a:solidFill>
                            <a:srgbClr val="000000"/>
                          </a:solidFill>
                          <a:effectLst/>
                          <a:latin typeface="Calibri" panose="020F0502020204030204" pitchFamily="34" charset="0"/>
                        </a:rPr>
                        <a:t>ICR-4 - INV2</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0.4</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0.400554</a:t>
                      </a:r>
                    </a:p>
                  </a:txBody>
                  <a:tcPr marL="9525" marR="9525" marT="9525" marB="0" anchor="ctr"/>
                </a:tc>
                <a:extLst>
                  <a:ext uri="{0D108BD9-81ED-4DB2-BD59-A6C34878D82A}">
                    <a16:rowId xmlns:a16="http://schemas.microsoft.com/office/drawing/2014/main" val="3531407587"/>
                  </a:ext>
                </a:extLst>
              </a:tr>
              <a:tr h="228524">
                <a:tc vMerge="1">
                  <a:txBody>
                    <a:bodyPr/>
                    <a:lstStyle/>
                    <a:p>
                      <a:endParaRPr lang="en-IN" dirty="0"/>
                    </a:p>
                  </a:txBody>
                  <a:tcPr/>
                </a:tc>
                <a:tc>
                  <a:txBody>
                    <a:bodyPr/>
                    <a:lstStyle/>
                    <a:p>
                      <a:pPr algn="l" fontAlgn="ctr"/>
                      <a:r>
                        <a:rPr lang="en-IN" sz="1100" b="1" i="0" u="none" strike="noStrike" dirty="0">
                          <a:solidFill>
                            <a:srgbClr val="000000"/>
                          </a:solidFill>
                          <a:effectLst/>
                          <a:latin typeface="Calibri" panose="020F0502020204030204" pitchFamily="34" charset="0"/>
                        </a:rPr>
                        <a:t>ICR-4 - INV3</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0.35</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0.35134</a:t>
                      </a:r>
                    </a:p>
                  </a:txBody>
                  <a:tcPr marL="9525" marR="9525" marT="9525" marB="0" anchor="ctr"/>
                </a:tc>
                <a:extLst>
                  <a:ext uri="{0D108BD9-81ED-4DB2-BD59-A6C34878D82A}">
                    <a16:rowId xmlns:a16="http://schemas.microsoft.com/office/drawing/2014/main" val="3130814894"/>
                  </a:ext>
                </a:extLst>
              </a:tr>
              <a:tr h="228524">
                <a:tc vMerge="1">
                  <a:txBody>
                    <a:bodyPr/>
                    <a:lstStyle/>
                    <a:p>
                      <a:endParaRPr lang="en-IN" dirty="0"/>
                    </a:p>
                  </a:txBody>
                  <a:tcPr/>
                </a:tc>
                <a:tc>
                  <a:txBody>
                    <a:bodyPr/>
                    <a:lstStyle/>
                    <a:p>
                      <a:pPr algn="l" fontAlgn="ctr"/>
                      <a:r>
                        <a:rPr lang="en-IN" sz="1100" b="1" i="0" u="none" strike="noStrike" dirty="0">
                          <a:solidFill>
                            <a:srgbClr val="000000"/>
                          </a:solidFill>
                          <a:effectLst/>
                          <a:latin typeface="Calibri" panose="020F0502020204030204" pitchFamily="34" charset="0"/>
                        </a:rPr>
                        <a:t>ICR-4 - INV4</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0.39</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0.389081</a:t>
                      </a:r>
                    </a:p>
                  </a:txBody>
                  <a:tcPr marL="9525" marR="9525" marT="9525" marB="0" anchor="ctr"/>
                </a:tc>
                <a:extLst>
                  <a:ext uri="{0D108BD9-81ED-4DB2-BD59-A6C34878D82A}">
                    <a16:rowId xmlns:a16="http://schemas.microsoft.com/office/drawing/2014/main" val="910533362"/>
                  </a:ext>
                </a:extLst>
              </a:tr>
              <a:tr h="261292">
                <a:tc vMerge="1">
                  <a:txBody>
                    <a:bodyPr/>
                    <a:lstStyle/>
                    <a:p>
                      <a:endParaRPr lang="en-IN" dirty="0"/>
                    </a:p>
                  </a:txBody>
                  <a:tcPr/>
                </a:tc>
                <a:tc>
                  <a:txBody>
                    <a:bodyPr/>
                    <a:lstStyle/>
                    <a:p>
                      <a:pPr algn="l" fontAlgn="ctr"/>
                      <a:r>
                        <a:rPr lang="en-US" sz="1100" b="1" i="0" u="none" strike="noStrike" dirty="0">
                          <a:solidFill>
                            <a:srgbClr val="000000"/>
                          </a:solidFill>
                          <a:effectLst/>
                          <a:latin typeface="Calibri" panose="020F0502020204030204" pitchFamily="34" charset="0"/>
                        </a:rPr>
                        <a:t>Total Daily Integrated Generation MWh</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0.41</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0.410108</a:t>
                      </a:r>
                    </a:p>
                  </a:txBody>
                  <a:tcPr marL="9525" marR="9525" marT="9525" marB="0" anchor="ctr"/>
                </a:tc>
                <a:extLst>
                  <a:ext uri="{0D108BD9-81ED-4DB2-BD59-A6C34878D82A}">
                    <a16:rowId xmlns:a16="http://schemas.microsoft.com/office/drawing/2014/main" val="2446533253"/>
                  </a:ext>
                </a:extLst>
              </a:tr>
              <a:tr h="279676">
                <a:tc vMerge="1">
                  <a:txBody>
                    <a:bodyPr/>
                    <a:lstStyle/>
                    <a:p>
                      <a:pPr algn="ctr"/>
                      <a:r>
                        <a:rPr lang="en-US" sz="1600" b="1" dirty="0"/>
                        <a:t>Median</a:t>
                      </a:r>
                      <a:endParaRPr lang="en-IN" sz="1600" b="1" dirty="0"/>
                    </a:p>
                  </a:txBody>
                  <a:tcPr anchor="ctr"/>
                </a:tc>
                <a:tc>
                  <a:txBody>
                    <a:bodyPr/>
                    <a:lstStyle/>
                    <a:p>
                      <a:pPr algn="l" fontAlgn="ctr"/>
                      <a:r>
                        <a:rPr lang="en-US" sz="1100" b="1" i="0" u="none" strike="noStrike" dirty="0">
                          <a:solidFill>
                            <a:srgbClr val="000000"/>
                          </a:solidFill>
                          <a:effectLst/>
                          <a:latin typeface="Calibri" panose="020F0502020204030204" pitchFamily="34" charset="0"/>
                        </a:rPr>
                        <a:t>PSS Main Meter (Cumulative Plant end meter reading)(Export)MWH</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-0.92</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-0.92486</a:t>
                      </a:r>
                    </a:p>
                  </a:txBody>
                  <a:tcPr marL="9525" marR="9525" marT="9525" marB="0" anchor="ctr"/>
                </a:tc>
                <a:extLst>
                  <a:ext uri="{0D108BD9-81ED-4DB2-BD59-A6C34878D82A}">
                    <a16:rowId xmlns:a16="http://schemas.microsoft.com/office/drawing/2014/main" val="2337612149"/>
                  </a:ext>
                </a:extLst>
              </a:tr>
              <a:tr h="279676">
                <a:tc vMerge="1">
                  <a:txBody>
                    <a:bodyPr/>
                    <a:lstStyle/>
                    <a:p>
                      <a:endParaRPr lang="en-IN" dirty="0"/>
                    </a:p>
                  </a:txBody>
                  <a:tcPr/>
                </a:tc>
                <a:tc>
                  <a:txBody>
                    <a:bodyPr/>
                    <a:lstStyle/>
                    <a:p>
                      <a:pPr algn="l" fontAlgn="ctr"/>
                      <a:r>
                        <a:rPr lang="en-US" sz="1100" b="1" i="0" u="none" strike="noStrike" dirty="0">
                          <a:solidFill>
                            <a:srgbClr val="000000"/>
                          </a:solidFill>
                          <a:effectLst/>
                          <a:latin typeface="Calibri" panose="020F0502020204030204" pitchFamily="34" charset="0"/>
                        </a:rPr>
                        <a:t>PSS Main Meter (Cumulative Plant end meter reading)(Import)MWh</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-1.25</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-1.25092</a:t>
                      </a:r>
                    </a:p>
                  </a:txBody>
                  <a:tcPr marL="9525" marR="9525" marT="9525" marB="0" anchor="ctr"/>
                </a:tc>
                <a:extLst>
                  <a:ext uri="{0D108BD9-81ED-4DB2-BD59-A6C34878D82A}">
                    <a16:rowId xmlns:a16="http://schemas.microsoft.com/office/drawing/2014/main" val="3764422014"/>
                  </a:ext>
                </a:extLst>
              </a:tr>
              <a:tr h="279676">
                <a:tc vMerge="1">
                  <a:txBody>
                    <a:bodyPr/>
                    <a:lstStyle/>
                    <a:p>
                      <a:endParaRPr lang="en-IN" dirty="0"/>
                    </a:p>
                  </a:txBody>
                  <a:tcPr/>
                </a:tc>
                <a:tc>
                  <a:txBody>
                    <a:bodyPr/>
                    <a:lstStyle/>
                    <a:p>
                      <a:pPr algn="l" fontAlgn="ctr"/>
                      <a:r>
                        <a:rPr lang="en-US" sz="1100" b="1" i="0" u="none" strike="noStrike" dirty="0">
                          <a:solidFill>
                            <a:srgbClr val="000000"/>
                          </a:solidFill>
                          <a:effectLst/>
                          <a:latin typeface="Calibri" panose="020F0502020204030204" pitchFamily="34" charset="0"/>
                        </a:rPr>
                        <a:t>PSS Check Meter (Cumulative Plant end meter reading)(Export)MWh</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-0.92</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-0.92428</a:t>
                      </a:r>
                    </a:p>
                  </a:txBody>
                  <a:tcPr marL="9525" marR="9525" marT="9525" marB="0" anchor="ctr"/>
                </a:tc>
                <a:extLst>
                  <a:ext uri="{0D108BD9-81ED-4DB2-BD59-A6C34878D82A}">
                    <a16:rowId xmlns:a16="http://schemas.microsoft.com/office/drawing/2014/main" val="2646016817"/>
                  </a:ext>
                </a:extLst>
              </a:tr>
              <a:tr h="279676">
                <a:tc vMerge="1">
                  <a:txBody>
                    <a:bodyPr/>
                    <a:lstStyle/>
                    <a:p>
                      <a:endParaRPr lang="en-IN" dirty="0"/>
                    </a:p>
                  </a:txBody>
                  <a:tcPr/>
                </a:tc>
                <a:tc>
                  <a:txBody>
                    <a:bodyPr/>
                    <a:lstStyle/>
                    <a:p>
                      <a:pPr algn="l" fontAlgn="ctr"/>
                      <a:r>
                        <a:rPr lang="en-US" sz="1100" b="1" i="0" u="none" strike="noStrike" dirty="0">
                          <a:solidFill>
                            <a:srgbClr val="000000"/>
                          </a:solidFill>
                          <a:effectLst/>
                          <a:latin typeface="Calibri" panose="020F0502020204030204" pitchFamily="34" charset="0"/>
                        </a:rPr>
                        <a:t>PSS Check Meter (Cumulative Plant end meter reading)(Import)MWh</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-1.24</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-1.24386</a:t>
                      </a:r>
                    </a:p>
                  </a:txBody>
                  <a:tcPr marL="9525" marR="9525" marT="9525" marB="0" anchor="ctr"/>
                </a:tc>
                <a:extLst>
                  <a:ext uri="{0D108BD9-81ED-4DB2-BD59-A6C34878D82A}">
                    <a16:rowId xmlns:a16="http://schemas.microsoft.com/office/drawing/2014/main" val="1107187761"/>
                  </a:ext>
                </a:extLst>
              </a:tr>
              <a:tr h="279676">
                <a:tc vMerge="1">
                  <a:txBody>
                    <a:bodyPr/>
                    <a:lstStyle/>
                    <a:p>
                      <a:endParaRPr lang="en-IN" dirty="0"/>
                    </a:p>
                  </a:txBody>
                  <a:tcPr/>
                </a:tc>
                <a:tc>
                  <a:txBody>
                    <a:bodyPr/>
                    <a:lstStyle/>
                    <a:p>
                      <a:pPr algn="l" fontAlgn="ctr"/>
                      <a:r>
                        <a:rPr lang="en-US" sz="1100" b="1" i="0" u="none" strike="noStrike" dirty="0">
                          <a:solidFill>
                            <a:srgbClr val="000000"/>
                          </a:solidFill>
                          <a:effectLst/>
                          <a:latin typeface="Calibri" panose="020F0502020204030204" pitchFamily="34" charset="0"/>
                        </a:rPr>
                        <a:t>PSS Main Meter (Daily Generation Plant end meter )(Export)MWh</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-0.66</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-0.66381</a:t>
                      </a:r>
                    </a:p>
                  </a:txBody>
                  <a:tcPr marL="9525" marR="9525" marT="9525" marB="0" anchor="ctr"/>
                </a:tc>
                <a:extLst>
                  <a:ext uri="{0D108BD9-81ED-4DB2-BD59-A6C34878D82A}">
                    <a16:rowId xmlns:a16="http://schemas.microsoft.com/office/drawing/2014/main" val="2100456710"/>
                  </a:ext>
                </a:extLst>
              </a:tr>
              <a:tr h="279676">
                <a:tc vMerge="1">
                  <a:txBody>
                    <a:bodyPr/>
                    <a:lstStyle/>
                    <a:p>
                      <a:endParaRPr lang="en-IN" dirty="0"/>
                    </a:p>
                  </a:txBody>
                  <a:tcPr/>
                </a:tc>
                <a:tc>
                  <a:txBody>
                    <a:bodyPr/>
                    <a:lstStyle/>
                    <a:p>
                      <a:pPr algn="l" fontAlgn="ctr"/>
                      <a:r>
                        <a:rPr lang="en-US" sz="1100" b="1" i="0" u="none" strike="noStrike" dirty="0">
                          <a:solidFill>
                            <a:srgbClr val="000000"/>
                          </a:solidFill>
                          <a:effectLst/>
                          <a:latin typeface="Calibri" panose="020F0502020204030204" pitchFamily="34" charset="0"/>
                        </a:rPr>
                        <a:t>PSS Main Meter (Daily Generation Plant end meter )(Import)MWh</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-0.77</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-0.76775</a:t>
                      </a:r>
                    </a:p>
                  </a:txBody>
                  <a:tcPr marL="9525" marR="9525" marT="9525" marB="0" anchor="ctr"/>
                </a:tc>
                <a:extLst>
                  <a:ext uri="{0D108BD9-81ED-4DB2-BD59-A6C34878D82A}">
                    <a16:rowId xmlns:a16="http://schemas.microsoft.com/office/drawing/2014/main" val="1523232617"/>
                  </a:ext>
                </a:extLst>
              </a:tr>
              <a:tr h="279676">
                <a:tc vMerge="1">
                  <a:txBody>
                    <a:bodyPr/>
                    <a:lstStyle/>
                    <a:p>
                      <a:endParaRPr lang="en-IN" dirty="0"/>
                    </a:p>
                  </a:txBody>
                  <a:tcPr/>
                </a:tc>
                <a:tc>
                  <a:txBody>
                    <a:bodyPr/>
                    <a:lstStyle/>
                    <a:p>
                      <a:pPr algn="l" fontAlgn="ctr"/>
                      <a:r>
                        <a:rPr lang="en-US" sz="1100" b="1" i="0" u="none" strike="noStrike" dirty="0">
                          <a:solidFill>
                            <a:srgbClr val="000000"/>
                          </a:solidFill>
                          <a:effectLst/>
                          <a:latin typeface="Calibri" panose="020F0502020204030204" pitchFamily="34" charset="0"/>
                        </a:rPr>
                        <a:t>Daily Generation Plant end meter (net)MWh</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-0.66</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-0.66006</a:t>
                      </a:r>
                    </a:p>
                  </a:txBody>
                  <a:tcPr marL="9525" marR="9525" marT="9525" marB="0" anchor="ctr"/>
                </a:tc>
                <a:extLst>
                  <a:ext uri="{0D108BD9-81ED-4DB2-BD59-A6C34878D82A}">
                    <a16:rowId xmlns:a16="http://schemas.microsoft.com/office/drawing/2014/main" val="1324469992"/>
                  </a:ext>
                </a:extLst>
              </a:tr>
              <a:tr h="279676">
                <a:tc vMerge="1">
                  <a:txBody>
                    <a:bodyPr/>
                    <a:lstStyle/>
                    <a:p>
                      <a:endParaRPr lang="en-IN" dirty="0"/>
                    </a:p>
                  </a:txBody>
                  <a:tcPr/>
                </a:tc>
                <a:tc>
                  <a:txBody>
                    <a:bodyPr/>
                    <a:lstStyle/>
                    <a:p>
                      <a:pPr algn="l" fontAlgn="ctr"/>
                      <a:r>
                        <a:rPr lang="en-IN" sz="1100" b="1" i="0" u="none" strike="noStrike" dirty="0">
                          <a:solidFill>
                            <a:srgbClr val="000000"/>
                          </a:solidFill>
                          <a:effectLst/>
                          <a:latin typeface="Calibri" panose="020F0502020204030204" pitchFamily="34" charset="0"/>
                        </a:rPr>
                        <a:t>Global Tilted Irradiation/Irradiance (GTI)kWh/m2</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0.25</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0.246479</a:t>
                      </a:r>
                    </a:p>
                  </a:txBody>
                  <a:tcPr marL="9525" marR="9525" marT="9525" marB="0" anchor="ctr"/>
                </a:tc>
                <a:extLst>
                  <a:ext uri="{0D108BD9-81ED-4DB2-BD59-A6C34878D82A}">
                    <a16:rowId xmlns:a16="http://schemas.microsoft.com/office/drawing/2014/main" val="3342906436"/>
                  </a:ext>
                </a:extLst>
              </a:tr>
              <a:tr h="279676">
                <a:tc vMerge="1">
                  <a:txBody>
                    <a:bodyPr/>
                    <a:lstStyle/>
                    <a:p>
                      <a:endParaRPr lang="en-IN" dirty="0"/>
                    </a:p>
                  </a:txBody>
                  <a:tcPr/>
                </a:tc>
                <a:tc>
                  <a:txBody>
                    <a:bodyPr/>
                    <a:lstStyle/>
                    <a:p>
                      <a:pPr algn="l" fontAlgn="ctr"/>
                      <a:r>
                        <a:rPr lang="en-IN" sz="1100" b="1" i="0" u="none" strike="noStrike" dirty="0">
                          <a:solidFill>
                            <a:srgbClr val="000000"/>
                          </a:solidFill>
                          <a:effectLst/>
                          <a:latin typeface="Calibri" panose="020F0502020204030204" pitchFamily="34" charset="0"/>
                        </a:rPr>
                        <a:t>Global horizontal irradiance(GHI)kWh/m2</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0.15</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0.148124</a:t>
                      </a:r>
                    </a:p>
                  </a:txBody>
                  <a:tcPr marL="9525" marR="9525" marT="9525" marB="0" anchor="ctr"/>
                </a:tc>
                <a:extLst>
                  <a:ext uri="{0D108BD9-81ED-4DB2-BD59-A6C34878D82A}">
                    <a16:rowId xmlns:a16="http://schemas.microsoft.com/office/drawing/2014/main" val="121535389"/>
                  </a:ext>
                </a:extLst>
              </a:tr>
              <a:tr h="279676">
                <a:tc vMerge="1">
                  <a:txBody>
                    <a:bodyPr/>
                    <a:lstStyle/>
                    <a:p>
                      <a:pPr algn="ctr"/>
                      <a:endParaRPr lang="en-US" sz="1600" b="1" dirty="0"/>
                    </a:p>
                  </a:txBody>
                  <a:tcPr anchor="ctr"/>
                </a:tc>
                <a:tc>
                  <a:txBody>
                    <a:bodyPr/>
                    <a:lstStyle/>
                    <a:p>
                      <a:pPr algn="l" fontAlgn="ctr"/>
                      <a:r>
                        <a:rPr lang="en-IN" sz="1100" b="1" i="0" u="none" strike="noStrike" dirty="0">
                          <a:solidFill>
                            <a:srgbClr val="000000"/>
                          </a:solidFill>
                          <a:effectLst/>
                          <a:latin typeface="Calibri" panose="020F0502020204030204" pitchFamily="34" charset="0"/>
                        </a:rPr>
                        <a:t>Performance Ratio (PR) %</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0.21</a:t>
                      </a:r>
                    </a:p>
                  </a:txBody>
                  <a:tcPr marL="9525" marR="9525" marT="9525" marB="0" anchor="ctr"/>
                </a:tc>
                <a:tc>
                  <a:txBody>
                    <a:bodyPr/>
                    <a:lstStyle/>
                    <a:p>
                      <a:pPr algn="r" fontAlgn="ctr"/>
                      <a:r>
                        <a:rPr lang="en-IN" sz="1100" b="0" i="0" u="none" strike="noStrike" dirty="0">
                          <a:solidFill>
                            <a:srgbClr val="000000"/>
                          </a:solidFill>
                          <a:effectLst/>
                          <a:latin typeface="Calibri" panose="020F0502020204030204" pitchFamily="34" charset="0"/>
                        </a:rPr>
                        <a:t>0.208585</a:t>
                      </a:r>
                    </a:p>
                  </a:txBody>
                  <a:tcPr marL="9525" marR="9525" marT="9525" marB="0" anchor="ctr"/>
                </a:tc>
                <a:extLst>
                  <a:ext uri="{0D108BD9-81ED-4DB2-BD59-A6C34878D82A}">
                    <a16:rowId xmlns:a16="http://schemas.microsoft.com/office/drawing/2014/main" val="1716270931"/>
                  </a:ext>
                </a:extLst>
              </a:tr>
            </a:tbl>
          </a:graphicData>
        </a:graphic>
      </p:graphicFrame>
    </p:spTree>
    <p:extLst>
      <p:ext uri="{BB962C8B-B14F-4D97-AF65-F5344CB8AC3E}">
        <p14:creationId xmlns:p14="http://schemas.microsoft.com/office/powerpoint/2010/main" val="18313626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12;p25">
            <a:extLst>
              <a:ext uri="{FF2B5EF4-FFF2-40B4-BE49-F238E27FC236}">
                <a16:creationId xmlns:a16="http://schemas.microsoft.com/office/drawing/2014/main" id="{EE2869A3-8C4E-4CDE-B77B-450E0D42B1F1}"/>
              </a:ext>
            </a:extLst>
          </p:cNvPr>
          <p:cNvSpPr txBox="1">
            <a:spLocks/>
          </p:cNvSpPr>
          <p:nvPr/>
        </p:nvSpPr>
        <p:spPr>
          <a:xfrm>
            <a:off x="117231" y="165053"/>
            <a:ext cx="9247200" cy="535500"/>
          </a:xfrm>
          <a:prstGeom prst="rect">
            <a:avLst/>
          </a:prstGeom>
          <a:noFill/>
          <a:ln>
            <a:noFill/>
          </a:ln>
        </p:spPr>
        <p:txBody>
          <a:bodyPr spcFirstLastPara="1" wrap="square" lIns="91400" tIns="45675" rIns="91400" bIns="45675" anchor="ctr" anchorCtr="0">
            <a:sp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2300"/>
              <a:buFont typeface="Georgia"/>
              <a:buNone/>
              <a:defRPr sz="31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9pPr>
          </a:lstStyle>
          <a:p>
            <a:r>
              <a:rPr lang="en-US" sz="3200" b="1" dirty="0">
                <a:latin typeface="Times New Roman"/>
                <a:ea typeface="Times New Roman"/>
                <a:cs typeface="Times New Roman"/>
                <a:sym typeface="Times New Roman"/>
              </a:rPr>
              <a:t>Exploratory Data Analysis [EDA]</a:t>
            </a:r>
            <a:endParaRPr lang="en-US" sz="3200" dirty="0">
              <a:latin typeface="Times New Roman"/>
              <a:ea typeface="Times New Roman"/>
              <a:cs typeface="Times New Roman"/>
              <a:sym typeface="Times New Roman"/>
            </a:endParaRPr>
          </a:p>
        </p:txBody>
      </p:sp>
      <p:pic>
        <p:nvPicPr>
          <p:cNvPr id="7" name="Google Shape;130;p30" descr="360DigiTMG Reviews - 52 Reviews of 360digitmg.com | Sitejabber">
            <a:extLst>
              <a:ext uri="{FF2B5EF4-FFF2-40B4-BE49-F238E27FC236}">
                <a16:creationId xmlns:a16="http://schemas.microsoft.com/office/drawing/2014/main" id="{179DC1C2-CF49-4B50-A5D0-E89D9220ABEA}"/>
              </a:ext>
            </a:extLst>
          </p:cNvPr>
          <p:cNvPicPr preferRelativeResize="0"/>
          <p:nvPr/>
        </p:nvPicPr>
        <p:blipFill rotWithShape="1">
          <a:blip r:embed="rId2">
            <a:alphaModFix/>
          </a:blip>
          <a:srcRect/>
          <a:stretch/>
        </p:blipFill>
        <p:spPr>
          <a:xfrm>
            <a:off x="9751545" y="5952931"/>
            <a:ext cx="2277039" cy="808338"/>
          </a:xfrm>
          <a:prstGeom prst="rect">
            <a:avLst/>
          </a:prstGeom>
          <a:noFill/>
          <a:ln>
            <a:noFill/>
          </a:ln>
        </p:spPr>
      </p:pic>
      <p:pic>
        <p:nvPicPr>
          <p:cNvPr id="8" name="Picture 7">
            <a:extLst>
              <a:ext uri="{FF2B5EF4-FFF2-40B4-BE49-F238E27FC236}">
                <a16:creationId xmlns:a16="http://schemas.microsoft.com/office/drawing/2014/main" id="{4D4BEA32-2A8F-4D11-A112-F3208F0B7A2C}"/>
              </a:ext>
            </a:extLst>
          </p:cNvPr>
          <p:cNvPicPr>
            <a:picLocks noChangeAspect="1"/>
          </p:cNvPicPr>
          <p:nvPr/>
        </p:nvPicPr>
        <p:blipFill>
          <a:blip r:embed="rId3"/>
          <a:stretch>
            <a:fillRect/>
          </a:stretch>
        </p:blipFill>
        <p:spPr>
          <a:xfrm>
            <a:off x="731404" y="898835"/>
            <a:ext cx="10335296" cy="5458265"/>
          </a:xfrm>
          <a:prstGeom prst="rect">
            <a:avLst/>
          </a:prstGeom>
        </p:spPr>
      </p:pic>
    </p:spTree>
    <p:extLst>
      <p:ext uri="{BB962C8B-B14F-4D97-AF65-F5344CB8AC3E}">
        <p14:creationId xmlns:p14="http://schemas.microsoft.com/office/powerpoint/2010/main" val="15052439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12;p25">
            <a:extLst>
              <a:ext uri="{FF2B5EF4-FFF2-40B4-BE49-F238E27FC236}">
                <a16:creationId xmlns:a16="http://schemas.microsoft.com/office/drawing/2014/main" id="{EE2869A3-8C4E-4CDE-B77B-450E0D42B1F1}"/>
              </a:ext>
            </a:extLst>
          </p:cNvPr>
          <p:cNvSpPr txBox="1">
            <a:spLocks/>
          </p:cNvSpPr>
          <p:nvPr/>
        </p:nvSpPr>
        <p:spPr>
          <a:xfrm>
            <a:off x="117231" y="165053"/>
            <a:ext cx="9247200" cy="535500"/>
          </a:xfrm>
          <a:prstGeom prst="rect">
            <a:avLst/>
          </a:prstGeom>
          <a:noFill/>
          <a:ln>
            <a:noFill/>
          </a:ln>
        </p:spPr>
        <p:txBody>
          <a:bodyPr spcFirstLastPara="1" wrap="square" lIns="91400" tIns="45675" rIns="91400" bIns="45675" anchor="ctr" anchorCtr="0">
            <a:sp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2300"/>
              <a:buFont typeface="Georgia"/>
              <a:buNone/>
              <a:defRPr sz="31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9pPr>
          </a:lstStyle>
          <a:p>
            <a:r>
              <a:rPr lang="en-US" sz="3200" b="1" dirty="0">
                <a:latin typeface="Times New Roman"/>
                <a:ea typeface="Times New Roman"/>
                <a:cs typeface="Times New Roman"/>
                <a:sym typeface="Times New Roman"/>
              </a:rPr>
              <a:t>Exploratory Data Analysis [EDA]</a:t>
            </a:r>
            <a:endParaRPr lang="en-US" sz="3200" dirty="0">
              <a:latin typeface="Times New Roman"/>
              <a:ea typeface="Times New Roman"/>
              <a:cs typeface="Times New Roman"/>
              <a:sym typeface="Times New Roman"/>
            </a:endParaRPr>
          </a:p>
        </p:txBody>
      </p:sp>
      <p:pic>
        <p:nvPicPr>
          <p:cNvPr id="7" name="Google Shape;130;p30" descr="360DigiTMG Reviews - 52 Reviews of 360digitmg.com | Sitejabber">
            <a:extLst>
              <a:ext uri="{FF2B5EF4-FFF2-40B4-BE49-F238E27FC236}">
                <a16:creationId xmlns:a16="http://schemas.microsoft.com/office/drawing/2014/main" id="{179DC1C2-CF49-4B50-A5D0-E89D9220ABEA}"/>
              </a:ext>
            </a:extLst>
          </p:cNvPr>
          <p:cNvPicPr preferRelativeResize="0"/>
          <p:nvPr/>
        </p:nvPicPr>
        <p:blipFill rotWithShape="1">
          <a:blip r:embed="rId2">
            <a:alphaModFix/>
          </a:blip>
          <a:srcRect/>
          <a:stretch/>
        </p:blipFill>
        <p:spPr>
          <a:xfrm>
            <a:off x="9751545" y="5952931"/>
            <a:ext cx="2277039" cy="808338"/>
          </a:xfrm>
          <a:prstGeom prst="rect">
            <a:avLst/>
          </a:prstGeom>
          <a:noFill/>
          <a:ln>
            <a:noFill/>
          </a:ln>
        </p:spPr>
      </p:pic>
      <p:pic>
        <p:nvPicPr>
          <p:cNvPr id="4" name="Picture 3">
            <a:extLst>
              <a:ext uri="{FF2B5EF4-FFF2-40B4-BE49-F238E27FC236}">
                <a16:creationId xmlns:a16="http://schemas.microsoft.com/office/drawing/2014/main" id="{9F9FBDD9-5B3F-4328-9B17-6D4A166AE2DB}"/>
              </a:ext>
            </a:extLst>
          </p:cNvPr>
          <p:cNvPicPr>
            <a:picLocks noChangeAspect="1"/>
          </p:cNvPicPr>
          <p:nvPr/>
        </p:nvPicPr>
        <p:blipFill>
          <a:blip r:embed="rId3"/>
          <a:stretch>
            <a:fillRect/>
          </a:stretch>
        </p:blipFill>
        <p:spPr>
          <a:xfrm>
            <a:off x="140323" y="1011033"/>
            <a:ext cx="11911354" cy="4835933"/>
          </a:xfrm>
          <a:prstGeom prst="rect">
            <a:avLst/>
          </a:prstGeom>
        </p:spPr>
      </p:pic>
    </p:spTree>
    <p:extLst>
      <p:ext uri="{BB962C8B-B14F-4D97-AF65-F5344CB8AC3E}">
        <p14:creationId xmlns:p14="http://schemas.microsoft.com/office/powerpoint/2010/main" val="2967784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12;p25">
            <a:extLst>
              <a:ext uri="{FF2B5EF4-FFF2-40B4-BE49-F238E27FC236}">
                <a16:creationId xmlns:a16="http://schemas.microsoft.com/office/drawing/2014/main" id="{EE2869A3-8C4E-4CDE-B77B-450E0D42B1F1}"/>
              </a:ext>
            </a:extLst>
          </p:cNvPr>
          <p:cNvSpPr txBox="1">
            <a:spLocks/>
          </p:cNvSpPr>
          <p:nvPr/>
        </p:nvSpPr>
        <p:spPr>
          <a:xfrm>
            <a:off x="117231" y="165053"/>
            <a:ext cx="9247200" cy="535500"/>
          </a:xfrm>
          <a:prstGeom prst="rect">
            <a:avLst/>
          </a:prstGeom>
          <a:noFill/>
          <a:ln>
            <a:noFill/>
          </a:ln>
        </p:spPr>
        <p:txBody>
          <a:bodyPr spcFirstLastPara="1" wrap="square" lIns="91400" tIns="45675" rIns="91400" bIns="45675" anchor="ctr" anchorCtr="0">
            <a:sp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2300"/>
              <a:buFont typeface="Georgia"/>
              <a:buNone/>
              <a:defRPr sz="31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9pPr>
          </a:lstStyle>
          <a:p>
            <a:r>
              <a:rPr lang="en-US" sz="3200" b="1" dirty="0">
                <a:latin typeface="Times New Roman"/>
                <a:ea typeface="Times New Roman"/>
                <a:cs typeface="Times New Roman"/>
                <a:sym typeface="Times New Roman"/>
              </a:rPr>
              <a:t>Exploratory Data Analysis [EDA]</a:t>
            </a:r>
            <a:endParaRPr lang="en-US" sz="3200" dirty="0">
              <a:latin typeface="Times New Roman"/>
              <a:ea typeface="Times New Roman"/>
              <a:cs typeface="Times New Roman"/>
              <a:sym typeface="Times New Roman"/>
            </a:endParaRPr>
          </a:p>
        </p:txBody>
      </p:sp>
      <p:pic>
        <p:nvPicPr>
          <p:cNvPr id="7" name="Google Shape;130;p30" descr="360DigiTMG Reviews - 52 Reviews of 360digitmg.com | Sitejabber">
            <a:extLst>
              <a:ext uri="{FF2B5EF4-FFF2-40B4-BE49-F238E27FC236}">
                <a16:creationId xmlns:a16="http://schemas.microsoft.com/office/drawing/2014/main" id="{179DC1C2-CF49-4B50-A5D0-E89D9220ABEA}"/>
              </a:ext>
            </a:extLst>
          </p:cNvPr>
          <p:cNvPicPr preferRelativeResize="0"/>
          <p:nvPr/>
        </p:nvPicPr>
        <p:blipFill rotWithShape="1">
          <a:blip r:embed="rId2">
            <a:alphaModFix/>
          </a:blip>
          <a:srcRect/>
          <a:stretch/>
        </p:blipFill>
        <p:spPr>
          <a:xfrm>
            <a:off x="9751545" y="5952931"/>
            <a:ext cx="2277039" cy="808338"/>
          </a:xfrm>
          <a:prstGeom prst="rect">
            <a:avLst/>
          </a:prstGeom>
          <a:noFill/>
          <a:ln>
            <a:noFill/>
          </a:ln>
        </p:spPr>
      </p:pic>
      <p:pic>
        <p:nvPicPr>
          <p:cNvPr id="3" name="Picture 2">
            <a:extLst>
              <a:ext uri="{FF2B5EF4-FFF2-40B4-BE49-F238E27FC236}">
                <a16:creationId xmlns:a16="http://schemas.microsoft.com/office/drawing/2014/main" id="{339A477B-7A98-4AE1-B55A-0E1794294427}"/>
              </a:ext>
            </a:extLst>
          </p:cNvPr>
          <p:cNvPicPr>
            <a:picLocks noChangeAspect="1"/>
          </p:cNvPicPr>
          <p:nvPr/>
        </p:nvPicPr>
        <p:blipFill>
          <a:blip r:embed="rId3"/>
          <a:stretch>
            <a:fillRect/>
          </a:stretch>
        </p:blipFill>
        <p:spPr>
          <a:xfrm>
            <a:off x="717337" y="914399"/>
            <a:ext cx="10335296" cy="5331655"/>
          </a:xfrm>
          <a:prstGeom prst="rect">
            <a:avLst/>
          </a:prstGeom>
        </p:spPr>
      </p:pic>
    </p:spTree>
    <p:extLst>
      <p:ext uri="{BB962C8B-B14F-4D97-AF65-F5344CB8AC3E}">
        <p14:creationId xmlns:p14="http://schemas.microsoft.com/office/powerpoint/2010/main" val="25561261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12;p25">
            <a:extLst>
              <a:ext uri="{FF2B5EF4-FFF2-40B4-BE49-F238E27FC236}">
                <a16:creationId xmlns:a16="http://schemas.microsoft.com/office/drawing/2014/main" id="{EE2869A3-8C4E-4CDE-B77B-450E0D42B1F1}"/>
              </a:ext>
            </a:extLst>
          </p:cNvPr>
          <p:cNvSpPr txBox="1">
            <a:spLocks/>
          </p:cNvSpPr>
          <p:nvPr/>
        </p:nvSpPr>
        <p:spPr>
          <a:xfrm>
            <a:off x="117231" y="165053"/>
            <a:ext cx="9247200" cy="535500"/>
          </a:xfrm>
          <a:prstGeom prst="rect">
            <a:avLst/>
          </a:prstGeom>
          <a:noFill/>
          <a:ln>
            <a:noFill/>
          </a:ln>
        </p:spPr>
        <p:txBody>
          <a:bodyPr spcFirstLastPara="1" wrap="square" lIns="91400" tIns="45675" rIns="91400" bIns="45675" anchor="ctr" anchorCtr="0">
            <a:sp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2300"/>
              <a:buFont typeface="Georgia"/>
              <a:buNone/>
              <a:defRPr sz="31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9pPr>
          </a:lstStyle>
          <a:p>
            <a:r>
              <a:rPr lang="en-US" sz="3200" b="1" dirty="0">
                <a:latin typeface="Times New Roman"/>
                <a:ea typeface="Times New Roman"/>
                <a:cs typeface="Times New Roman"/>
                <a:sym typeface="Times New Roman"/>
              </a:rPr>
              <a:t>Exploratory Data Analysis [EDA]</a:t>
            </a:r>
            <a:endParaRPr lang="en-US" sz="3200" dirty="0">
              <a:latin typeface="Times New Roman"/>
              <a:ea typeface="Times New Roman"/>
              <a:cs typeface="Times New Roman"/>
              <a:sym typeface="Times New Roman"/>
            </a:endParaRPr>
          </a:p>
        </p:txBody>
      </p:sp>
      <p:pic>
        <p:nvPicPr>
          <p:cNvPr id="7" name="Google Shape;130;p30" descr="360DigiTMG Reviews - 52 Reviews of 360digitmg.com | Sitejabber">
            <a:extLst>
              <a:ext uri="{FF2B5EF4-FFF2-40B4-BE49-F238E27FC236}">
                <a16:creationId xmlns:a16="http://schemas.microsoft.com/office/drawing/2014/main" id="{179DC1C2-CF49-4B50-A5D0-E89D9220ABEA}"/>
              </a:ext>
            </a:extLst>
          </p:cNvPr>
          <p:cNvPicPr preferRelativeResize="0"/>
          <p:nvPr/>
        </p:nvPicPr>
        <p:blipFill rotWithShape="1">
          <a:blip r:embed="rId2">
            <a:alphaModFix/>
          </a:blip>
          <a:srcRect/>
          <a:stretch/>
        </p:blipFill>
        <p:spPr>
          <a:xfrm>
            <a:off x="9751545" y="5952931"/>
            <a:ext cx="2277039" cy="808338"/>
          </a:xfrm>
          <a:prstGeom prst="rect">
            <a:avLst/>
          </a:prstGeom>
          <a:noFill/>
          <a:ln>
            <a:noFill/>
          </a:ln>
        </p:spPr>
      </p:pic>
      <p:pic>
        <p:nvPicPr>
          <p:cNvPr id="4" name="Picture 3">
            <a:extLst>
              <a:ext uri="{FF2B5EF4-FFF2-40B4-BE49-F238E27FC236}">
                <a16:creationId xmlns:a16="http://schemas.microsoft.com/office/drawing/2014/main" id="{2CD01331-554C-4A06-BCA2-022823FD81FF}"/>
              </a:ext>
            </a:extLst>
          </p:cNvPr>
          <p:cNvPicPr>
            <a:picLocks noChangeAspect="1"/>
          </p:cNvPicPr>
          <p:nvPr/>
        </p:nvPicPr>
        <p:blipFill>
          <a:blip r:embed="rId3"/>
          <a:stretch>
            <a:fillRect/>
          </a:stretch>
        </p:blipFill>
        <p:spPr>
          <a:xfrm>
            <a:off x="654730" y="1511540"/>
            <a:ext cx="10882539" cy="3834920"/>
          </a:xfrm>
          <a:prstGeom prst="rect">
            <a:avLst/>
          </a:prstGeom>
        </p:spPr>
      </p:pic>
    </p:spTree>
    <p:extLst>
      <p:ext uri="{BB962C8B-B14F-4D97-AF65-F5344CB8AC3E}">
        <p14:creationId xmlns:p14="http://schemas.microsoft.com/office/powerpoint/2010/main" val="35864555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12;p25">
            <a:extLst>
              <a:ext uri="{FF2B5EF4-FFF2-40B4-BE49-F238E27FC236}">
                <a16:creationId xmlns:a16="http://schemas.microsoft.com/office/drawing/2014/main" id="{EE2869A3-8C4E-4CDE-B77B-450E0D42B1F1}"/>
              </a:ext>
            </a:extLst>
          </p:cNvPr>
          <p:cNvSpPr txBox="1">
            <a:spLocks/>
          </p:cNvSpPr>
          <p:nvPr/>
        </p:nvSpPr>
        <p:spPr>
          <a:xfrm>
            <a:off x="117231" y="165053"/>
            <a:ext cx="9247200" cy="535500"/>
          </a:xfrm>
          <a:prstGeom prst="rect">
            <a:avLst/>
          </a:prstGeom>
          <a:noFill/>
          <a:ln>
            <a:noFill/>
          </a:ln>
        </p:spPr>
        <p:txBody>
          <a:bodyPr spcFirstLastPara="1" wrap="square" lIns="91400" tIns="45675" rIns="91400" bIns="45675" anchor="ctr" anchorCtr="0">
            <a:sp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2300"/>
              <a:buFont typeface="Georgia"/>
              <a:buNone/>
              <a:defRPr sz="31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9pPr>
          </a:lstStyle>
          <a:p>
            <a:r>
              <a:rPr lang="en-US" sz="3200" b="1" dirty="0">
                <a:latin typeface="Times New Roman"/>
                <a:ea typeface="Times New Roman"/>
                <a:cs typeface="Times New Roman"/>
                <a:sym typeface="Times New Roman"/>
              </a:rPr>
              <a:t>Exploratory Data Analysis [EDA]</a:t>
            </a:r>
            <a:endParaRPr lang="en-US" sz="3200" dirty="0">
              <a:latin typeface="Times New Roman"/>
              <a:ea typeface="Times New Roman"/>
              <a:cs typeface="Times New Roman"/>
              <a:sym typeface="Times New Roman"/>
            </a:endParaRPr>
          </a:p>
        </p:txBody>
      </p:sp>
      <p:pic>
        <p:nvPicPr>
          <p:cNvPr id="7" name="Google Shape;130;p30" descr="360DigiTMG Reviews - 52 Reviews of 360digitmg.com | Sitejabber">
            <a:extLst>
              <a:ext uri="{FF2B5EF4-FFF2-40B4-BE49-F238E27FC236}">
                <a16:creationId xmlns:a16="http://schemas.microsoft.com/office/drawing/2014/main" id="{179DC1C2-CF49-4B50-A5D0-E89D9220ABEA}"/>
              </a:ext>
            </a:extLst>
          </p:cNvPr>
          <p:cNvPicPr preferRelativeResize="0"/>
          <p:nvPr/>
        </p:nvPicPr>
        <p:blipFill rotWithShape="1">
          <a:blip r:embed="rId2">
            <a:alphaModFix/>
          </a:blip>
          <a:srcRect/>
          <a:stretch/>
        </p:blipFill>
        <p:spPr>
          <a:xfrm>
            <a:off x="9751545" y="5952931"/>
            <a:ext cx="2277039" cy="808338"/>
          </a:xfrm>
          <a:prstGeom prst="rect">
            <a:avLst/>
          </a:prstGeom>
          <a:noFill/>
          <a:ln>
            <a:noFill/>
          </a:ln>
        </p:spPr>
      </p:pic>
      <p:pic>
        <p:nvPicPr>
          <p:cNvPr id="4" name="Picture 3">
            <a:extLst>
              <a:ext uri="{FF2B5EF4-FFF2-40B4-BE49-F238E27FC236}">
                <a16:creationId xmlns:a16="http://schemas.microsoft.com/office/drawing/2014/main" id="{2FAFFFD9-05A5-4D08-ABDB-5EEB633734A1}"/>
              </a:ext>
            </a:extLst>
          </p:cNvPr>
          <p:cNvPicPr>
            <a:picLocks noChangeAspect="1"/>
          </p:cNvPicPr>
          <p:nvPr/>
        </p:nvPicPr>
        <p:blipFill>
          <a:blip r:embed="rId3"/>
          <a:stretch>
            <a:fillRect/>
          </a:stretch>
        </p:blipFill>
        <p:spPr>
          <a:xfrm>
            <a:off x="2534468" y="2786087"/>
            <a:ext cx="6036981" cy="3102182"/>
          </a:xfrm>
          <a:prstGeom prst="rect">
            <a:avLst/>
          </a:prstGeom>
        </p:spPr>
      </p:pic>
      <p:sp>
        <p:nvSpPr>
          <p:cNvPr id="5" name="TextBox 4">
            <a:extLst>
              <a:ext uri="{FF2B5EF4-FFF2-40B4-BE49-F238E27FC236}">
                <a16:creationId xmlns:a16="http://schemas.microsoft.com/office/drawing/2014/main" id="{C6193DA8-0322-47C6-8E2B-0C6EA1D678E0}"/>
              </a:ext>
            </a:extLst>
          </p:cNvPr>
          <p:cNvSpPr txBox="1"/>
          <p:nvPr/>
        </p:nvSpPr>
        <p:spPr>
          <a:xfrm>
            <a:off x="815927" y="1167619"/>
            <a:ext cx="10353820" cy="1384995"/>
          </a:xfrm>
          <a:prstGeom prst="rect">
            <a:avLst/>
          </a:prstGeom>
          <a:noFill/>
        </p:spPr>
        <p:txBody>
          <a:bodyPr wrap="square" rtlCol="0">
            <a:spAutoFit/>
          </a:bodyPr>
          <a:lstStyle/>
          <a:p>
            <a:r>
              <a:rPr lang="en-US" b="1" dirty="0">
                <a:latin typeface="Calibri" panose="020F0502020204030204" pitchFamily="34" charset="0"/>
                <a:cs typeface="Calibri" panose="020F0502020204030204" pitchFamily="34" charset="0"/>
              </a:rPr>
              <a:t>The correlation coefficient is approximately 0.75. This indicates a strong positive correlation between GTI (kWh/m²) and the Daily Generation Plant's net meter readings (MWh). </a:t>
            </a:r>
          </a:p>
          <a:p>
            <a:r>
              <a:rPr lang="en-US" b="1" dirty="0">
                <a:latin typeface="Calibri" panose="020F0502020204030204" pitchFamily="34" charset="0"/>
                <a:cs typeface="Calibri" panose="020F0502020204030204" pitchFamily="34" charset="0"/>
              </a:rPr>
              <a:t>As the GTI increases, the daily generation tends to increase as well.</a:t>
            </a:r>
          </a:p>
          <a:p>
            <a:r>
              <a:rPr lang="en-US" b="1" dirty="0">
                <a:latin typeface="Calibri" panose="020F0502020204030204" pitchFamily="34" charset="0"/>
                <a:cs typeface="Calibri" panose="020F0502020204030204" pitchFamily="34" charset="0"/>
              </a:rPr>
              <a:t>Overall, the data indicates that GTI is a significant factor in determining the plant's daily energy generation, </a:t>
            </a:r>
          </a:p>
          <a:p>
            <a:r>
              <a:rPr lang="en-US" b="1" dirty="0">
                <a:latin typeface="Calibri" panose="020F0502020204030204" pitchFamily="34" charset="0"/>
                <a:cs typeface="Calibri" panose="020F0502020204030204" pitchFamily="34" charset="0"/>
              </a:rPr>
              <a:t>and efforts to maximize GTI capture could directly enhance energy output.</a:t>
            </a:r>
          </a:p>
          <a:p>
            <a:endParaRPr lang="en-IN" dirty="0"/>
          </a:p>
        </p:txBody>
      </p:sp>
    </p:spTree>
    <p:extLst>
      <p:ext uri="{BB962C8B-B14F-4D97-AF65-F5344CB8AC3E}">
        <p14:creationId xmlns:p14="http://schemas.microsoft.com/office/powerpoint/2010/main" val="16903067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12;p25">
            <a:extLst>
              <a:ext uri="{FF2B5EF4-FFF2-40B4-BE49-F238E27FC236}">
                <a16:creationId xmlns:a16="http://schemas.microsoft.com/office/drawing/2014/main" id="{EE2869A3-8C4E-4CDE-B77B-450E0D42B1F1}"/>
              </a:ext>
            </a:extLst>
          </p:cNvPr>
          <p:cNvSpPr txBox="1">
            <a:spLocks/>
          </p:cNvSpPr>
          <p:nvPr/>
        </p:nvSpPr>
        <p:spPr>
          <a:xfrm>
            <a:off x="117231" y="165053"/>
            <a:ext cx="9247200" cy="535500"/>
          </a:xfrm>
          <a:prstGeom prst="rect">
            <a:avLst/>
          </a:prstGeom>
          <a:noFill/>
          <a:ln>
            <a:noFill/>
          </a:ln>
        </p:spPr>
        <p:txBody>
          <a:bodyPr spcFirstLastPara="1" wrap="square" lIns="91400" tIns="45675" rIns="91400" bIns="45675" anchor="ctr" anchorCtr="0">
            <a:sp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2300"/>
              <a:buFont typeface="Georgia"/>
              <a:buNone/>
              <a:defRPr sz="31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9pPr>
          </a:lstStyle>
          <a:p>
            <a:r>
              <a:rPr lang="en-US" sz="3200" b="1" dirty="0">
                <a:latin typeface="Times New Roman"/>
                <a:ea typeface="Times New Roman"/>
                <a:cs typeface="Times New Roman"/>
                <a:sym typeface="Times New Roman"/>
              </a:rPr>
              <a:t>Exploratory Data Analysis [EDA]</a:t>
            </a:r>
            <a:endParaRPr lang="en-US" sz="3200" dirty="0">
              <a:latin typeface="Times New Roman"/>
              <a:ea typeface="Times New Roman"/>
              <a:cs typeface="Times New Roman"/>
              <a:sym typeface="Times New Roman"/>
            </a:endParaRPr>
          </a:p>
        </p:txBody>
      </p:sp>
      <p:pic>
        <p:nvPicPr>
          <p:cNvPr id="7" name="Google Shape;130;p30" descr="360DigiTMG Reviews - 52 Reviews of 360digitmg.com | Sitejabber">
            <a:extLst>
              <a:ext uri="{FF2B5EF4-FFF2-40B4-BE49-F238E27FC236}">
                <a16:creationId xmlns:a16="http://schemas.microsoft.com/office/drawing/2014/main" id="{179DC1C2-CF49-4B50-A5D0-E89D9220ABEA}"/>
              </a:ext>
            </a:extLst>
          </p:cNvPr>
          <p:cNvPicPr preferRelativeResize="0"/>
          <p:nvPr/>
        </p:nvPicPr>
        <p:blipFill rotWithShape="1">
          <a:blip r:embed="rId2">
            <a:alphaModFix/>
          </a:blip>
          <a:srcRect/>
          <a:stretch/>
        </p:blipFill>
        <p:spPr>
          <a:xfrm>
            <a:off x="9751545" y="5952931"/>
            <a:ext cx="2277039" cy="808338"/>
          </a:xfrm>
          <a:prstGeom prst="rect">
            <a:avLst/>
          </a:prstGeom>
          <a:noFill/>
          <a:ln>
            <a:noFill/>
          </a:ln>
        </p:spPr>
      </p:pic>
      <p:pic>
        <p:nvPicPr>
          <p:cNvPr id="4" name="Picture 3">
            <a:extLst>
              <a:ext uri="{FF2B5EF4-FFF2-40B4-BE49-F238E27FC236}">
                <a16:creationId xmlns:a16="http://schemas.microsoft.com/office/drawing/2014/main" id="{D0998A92-BD3C-41DA-A0D0-D61033EB1583}"/>
              </a:ext>
            </a:extLst>
          </p:cNvPr>
          <p:cNvPicPr>
            <a:picLocks noChangeAspect="1"/>
          </p:cNvPicPr>
          <p:nvPr/>
        </p:nvPicPr>
        <p:blipFill>
          <a:blip r:embed="rId3"/>
          <a:stretch>
            <a:fillRect/>
          </a:stretch>
        </p:blipFill>
        <p:spPr>
          <a:xfrm>
            <a:off x="2177130" y="2826941"/>
            <a:ext cx="7187301" cy="3530159"/>
          </a:xfrm>
          <a:prstGeom prst="rect">
            <a:avLst/>
          </a:prstGeom>
        </p:spPr>
      </p:pic>
      <p:sp>
        <p:nvSpPr>
          <p:cNvPr id="5" name="TextBox 4">
            <a:extLst>
              <a:ext uri="{FF2B5EF4-FFF2-40B4-BE49-F238E27FC236}">
                <a16:creationId xmlns:a16="http://schemas.microsoft.com/office/drawing/2014/main" id="{22E22948-44CC-4774-8338-CACA71CB387A}"/>
              </a:ext>
            </a:extLst>
          </p:cNvPr>
          <p:cNvSpPr txBox="1"/>
          <p:nvPr/>
        </p:nvSpPr>
        <p:spPr>
          <a:xfrm>
            <a:off x="717452" y="999287"/>
            <a:ext cx="11085342" cy="1384995"/>
          </a:xfrm>
          <a:prstGeom prst="rect">
            <a:avLst/>
          </a:prstGeom>
          <a:noFill/>
        </p:spPr>
        <p:txBody>
          <a:bodyPr wrap="square" rtlCol="0">
            <a:spAutoFit/>
          </a:bodyPr>
          <a:lstStyle/>
          <a:p>
            <a:r>
              <a:rPr lang="en-US" b="1" dirty="0">
                <a:latin typeface="Calibri" panose="020F0502020204030204" pitchFamily="34" charset="0"/>
                <a:cs typeface="Calibri" panose="020F0502020204030204" pitchFamily="34" charset="0"/>
              </a:rPr>
              <a:t>The scatter plot shows a positive correlation between global horizontal irradiance (GHI) and daily generation at the power plant. </a:t>
            </a:r>
          </a:p>
          <a:p>
            <a:r>
              <a:rPr lang="en-US" b="1" dirty="0">
                <a:latin typeface="Calibri" panose="020F0502020204030204" pitchFamily="34" charset="0"/>
                <a:cs typeface="Calibri" panose="020F0502020204030204" pitchFamily="34" charset="0"/>
              </a:rPr>
              <a:t>As the GHI increases, the daily generation also tends to increase. </a:t>
            </a:r>
          </a:p>
          <a:p>
            <a:r>
              <a:rPr lang="en-US" b="1" dirty="0">
                <a:latin typeface="Calibri" panose="020F0502020204030204" pitchFamily="34" charset="0"/>
                <a:cs typeface="Calibri" panose="020F0502020204030204" pitchFamily="34" charset="0"/>
              </a:rPr>
              <a:t>This makes sense because higher solar irradiance means more energy is available to be converted into electricity by the solar power plant.</a:t>
            </a:r>
          </a:p>
          <a:p>
            <a:r>
              <a:rPr lang="en-US" b="1" dirty="0">
                <a:latin typeface="Calibri" panose="020F0502020204030204" pitchFamily="34" charset="0"/>
                <a:cs typeface="Calibri" panose="020F0502020204030204" pitchFamily="34" charset="0"/>
              </a:rPr>
              <a:t>The correlation coefficient of around 0.71 indicates a fairly strong positive linear relationship between the two variables. However,</a:t>
            </a:r>
          </a:p>
          <a:p>
            <a:r>
              <a:rPr lang="en-US" b="1" dirty="0">
                <a:latin typeface="Calibri" panose="020F0502020204030204" pitchFamily="34" charset="0"/>
                <a:cs typeface="Calibri" panose="020F0502020204030204" pitchFamily="34" charset="0"/>
              </a:rPr>
              <a:t>there is still some scatter in the data points, suggesting that other factors besides just GHI also influence the daily generation output.</a:t>
            </a:r>
          </a:p>
          <a:p>
            <a:endParaRPr lang="en-IN" dirty="0"/>
          </a:p>
        </p:txBody>
      </p:sp>
    </p:spTree>
    <p:extLst>
      <p:ext uri="{BB962C8B-B14F-4D97-AF65-F5344CB8AC3E}">
        <p14:creationId xmlns:p14="http://schemas.microsoft.com/office/powerpoint/2010/main" val="27640928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12;p25">
            <a:extLst>
              <a:ext uri="{FF2B5EF4-FFF2-40B4-BE49-F238E27FC236}">
                <a16:creationId xmlns:a16="http://schemas.microsoft.com/office/drawing/2014/main" id="{EE2869A3-8C4E-4CDE-B77B-450E0D42B1F1}"/>
              </a:ext>
            </a:extLst>
          </p:cNvPr>
          <p:cNvSpPr txBox="1">
            <a:spLocks/>
          </p:cNvSpPr>
          <p:nvPr/>
        </p:nvSpPr>
        <p:spPr>
          <a:xfrm>
            <a:off x="117231" y="165053"/>
            <a:ext cx="9247200" cy="535500"/>
          </a:xfrm>
          <a:prstGeom prst="rect">
            <a:avLst/>
          </a:prstGeom>
          <a:noFill/>
          <a:ln>
            <a:noFill/>
          </a:ln>
        </p:spPr>
        <p:txBody>
          <a:bodyPr spcFirstLastPara="1" wrap="square" lIns="91400" tIns="45675" rIns="91400" bIns="45675" anchor="ctr" anchorCtr="0">
            <a:sp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2300"/>
              <a:buFont typeface="Georgia"/>
              <a:buNone/>
              <a:defRPr sz="31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9pPr>
          </a:lstStyle>
          <a:p>
            <a:r>
              <a:rPr lang="en-US" sz="3200" b="1" dirty="0">
                <a:latin typeface="Times New Roman"/>
                <a:ea typeface="Times New Roman"/>
                <a:cs typeface="Times New Roman"/>
                <a:sym typeface="Times New Roman"/>
              </a:rPr>
              <a:t>Exploratory Data Analysis [EDA]</a:t>
            </a:r>
            <a:endParaRPr lang="en-US" sz="3200" dirty="0">
              <a:latin typeface="Times New Roman"/>
              <a:ea typeface="Times New Roman"/>
              <a:cs typeface="Times New Roman"/>
              <a:sym typeface="Times New Roman"/>
            </a:endParaRPr>
          </a:p>
        </p:txBody>
      </p:sp>
      <p:pic>
        <p:nvPicPr>
          <p:cNvPr id="7" name="Google Shape;130;p30" descr="360DigiTMG Reviews - 52 Reviews of 360digitmg.com | Sitejabber">
            <a:extLst>
              <a:ext uri="{FF2B5EF4-FFF2-40B4-BE49-F238E27FC236}">
                <a16:creationId xmlns:a16="http://schemas.microsoft.com/office/drawing/2014/main" id="{179DC1C2-CF49-4B50-A5D0-E89D9220ABEA}"/>
              </a:ext>
            </a:extLst>
          </p:cNvPr>
          <p:cNvPicPr preferRelativeResize="0"/>
          <p:nvPr/>
        </p:nvPicPr>
        <p:blipFill rotWithShape="1">
          <a:blip r:embed="rId2">
            <a:alphaModFix/>
          </a:blip>
          <a:srcRect/>
          <a:stretch/>
        </p:blipFill>
        <p:spPr>
          <a:xfrm>
            <a:off x="9751545" y="5952931"/>
            <a:ext cx="2277039" cy="808338"/>
          </a:xfrm>
          <a:prstGeom prst="rect">
            <a:avLst/>
          </a:prstGeom>
          <a:noFill/>
          <a:ln>
            <a:noFill/>
          </a:ln>
        </p:spPr>
      </p:pic>
      <p:pic>
        <p:nvPicPr>
          <p:cNvPr id="4" name="Picture 3">
            <a:extLst>
              <a:ext uri="{FF2B5EF4-FFF2-40B4-BE49-F238E27FC236}">
                <a16:creationId xmlns:a16="http://schemas.microsoft.com/office/drawing/2014/main" id="{C1562B73-2400-40CA-95CE-81E3CC637322}"/>
              </a:ext>
            </a:extLst>
          </p:cNvPr>
          <p:cNvPicPr>
            <a:picLocks noChangeAspect="1"/>
          </p:cNvPicPr>
          <p:nvPr/>
        </p:nvPicPr>
        <p:blipFill>
          <a:blip r:embed="rId3"/>
          <a:stretch>
            <a:fillRect/>
          </a:stretch>
        </p:blipFill>
        <p:spPr>
          <a:xfrm>
            <a:off x="2170454" y="2826941"/>
            <a:ext cx="6641270" cy="3530159"/>
          </a:xfrm>
          <a:prstGeom prst="rect">
            <a:avLst/>
          </a:prstGeom>
        </p:spPr>
      </p:pic>
      <p:sp>
        <p:nvSpPr>
          <p:cNvPr id="5" name="TextBox 4">
            <a:extLst>
              <a:ext uri="{FF2B5EF4-FFF2-40B4-BE49-F238E27FC236}">
                <a16:creationId xmlns:a16="http://schemas.microsoft.com/office/drawing/2014/main" id="{532CCC61-BCAB-4C6C-8AD7-99088130A177}"/>
              </a:ext>
            </a:extLst>
          </p:cNvPr>
          <p:cNvSpPr txBox="1"/>
          <p:nvPr/>
        </p:nvSpPr>
        <p:spPr>
          <a:xfrm>
            <a:off x="942535" y="1083212"/>
            <a:ext cx="10410093" cy="1169551"/>
          </a:xfrm>
          <a:prstGeom prst="rect">
            <a:avLst/>
          </a:prstGeom>
          <a:noFill/>
        </p:spPr>
        <p:txBody>
          <a:bodyPr wrap="square" rtlCol="0">
            <a:spAutoFit/>
          </a:bodyPr>
          <a:lstStyle/>
          <a:p>
            <a:r>
              <a:rPr lang="en-US" b="1" dirty="0">
                <a:latin typeface="Calibri" panose="020F0502020204030204" pitchFamily="34" charset="0"/>
                <a:cs typeface="Calibri" panose="020F0502020204030204" pitchFamily="34" charset="0"/>
              </a:rPr>
              <a:t>The scatter plot shows a strong positive correlation between Global Tilted Irradiation (GTI) in kWh/m2 and </a:t>
            </a:r>
          </a:p>
          <a:p>
            <a:r>
              <a:rPr lang="en-US" b="1" dirty="0">
                <a:latin typeface="Calibri" panose="020F0502020204030204" pitchFamily="34" charset="0"/>
                <a:cs typeface="Calibri" panose="020F0502020204030204" pitchFamily="34" charset="0"/>
              </a:rPr>
              <a:t>Global Horizontal Irradiance (GHI) in kMh/m2. The data points closely follow a linear trend, indicating that as GHI increases, </a:t>
            </a:r>
          </a:p>
          <a:p>
            <a:r>
              <a:rPr lang="en-US" b="1" dirty="0">
                <a:latin typeface="Calibri" panose="020F0502020204030204" pitchFamily="34" charset="0"/>
                <a:cs typeface="Calibri" panose="020F0502020204030204" pitchFamily="34" charset="0"/>
              </a:rPr>
              <a:t>GTI also tends to increase proportionally. The calculated correlation coefficient of approximately 0.95 confirms this strong linear </a:t>
            </a:r>
          </a:p>
          <a:p>
            <a:r>
              <a:rPr lang="en-US" b="1" dirty="0">
                <a:latin typeface="Calibri" panose="020F0502020204030204" pitchFamily="34" charset="0"/>
                <a:cs typeface="Calibri" panose="020F0502020204030204" pitchFamily="34" charset="0"/>
              </a:rPr>
              <a:t>relationship between the two variables.</a:t>
            </a:r>
          </a:p>
          <a:p>
            <a:endParaRPr lang="en-IN" dirty="0"/>
          </a:p>
        </p:txBody>
      </p:sp>
    </p:spTree>
    <p:extLst>
      <p:ext uri="{BB962C8B-B14F-4D97-AF65-F5344CB8AC3E}">
        <p14:creationId xmlns:p14="http://schemas.microsoft.com/office/powerpoint/2010/main" val="31824735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12;p25">
            <a:extLst>
              <a:ext uri="{FF2B5EF4-FFF2-40B4-BE49-F238E27FC236}">
                <a16:creationId xmlns:a16="http://schemas.microsoft.com/office/drawing/2014/main" id="{EE2869A3-8C4E-4CDE-B77B-450E0D42B1F1}"/>
              </a:ext>
            </a:extLst>
          </p:cNvPr>
          <p:cNvSpPr txBox="1">
            <a:spLocks/>
          </p:cNvSpPr>
          <p:nvPr/>
        </p:nvSpPr>
        <p:spPr>
          <a:xfrm>
            <a:off x="117231" y="165053"/>
            <a:ext cx="9247200" cy="535500"/>
          </a:xfrm>
          <a:prstGeom prst="rect">
            <a:avLst/>
          </a:prstGeom>
          <a:noFill/>
          <a:ln>
            <a:noFill/>
          </a:ln>
        </p:spPr>
        <p:txBody>
          <a:bodyPr spcFirstLastPara="1" wrap="square" lIns="91400" tIns="45675" rIns="91400" bIns="45675" anchor="ctr" anchorCtr="0">
            <a:sp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2300"/>
              <a:buFont typeface="Georgia"/>
              <a:buNone/>
              <a:defRPr sz="31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9pPr>
          </a:lstStyle>
          <a:p>
            <a:r>
              <a:rPr lang="en-US" sz="3200" b="1" dirty="0">
                <a:latin typeface="Times New Roman"/>
                <a:ea typeface="Times New Roman"/>
                <a:cs typeface="Times New Roman"/>
                <a:sym typeface="Times New Roman"/>
              </a:rPr>
              <a:t>Exploratory Data Analysis [EDA]</a:t>
            </a:r>
            <a:endParaRPr lang="en-US" sz="3200" dirty="0">
              <a:latin typeface="Times New Roman"/>
              <a:ea typeface="Times New Roman"/>
              <a:cs typeface="Times New Roman"/>
              <a:sym typeface="Times New Roman"/>
            </a:endParaRPr>
          </a:p>
        </p:txBody>
      </p:sp>
      <p:pic>
        <p:nvPicPr>
          <p:cNvPr id="7" name="Google Shape;130;p30" descr="360DigiTMG Reviews - 52 Reviews of 360digitmg.com | Sitejabber">
            <a:extLst>
              <a:ext uri="{FF2B5EF4-FFF2-40B4-BE49-F238E27FC236}">
                <a16:creationId xmlns:a16="http://schemas.microsoft.com/office/drawing/2014/main" id="{179DC1C2-CF49-4B50-A5D0-E89D9220ABEA}"/>
              </a:ext>
            </a:extLst>
          </p:cNvPr>
          <p:cNvPicPr preferRelativeResize="0"/>
          <p:nvPr/>
        </p:nvPicPr>
        <p:blipFill rotWithShape="1">
          <a:blip r:embed="rId2">
            <a:alphaModFix/>
          </a:blip>
          <a:srcRect/>
          <a:stretch/>
        </p:blipFill>
        <p:spPr>
          <a:xfrm>
            <a:off x="9751545" y="5952931"/>
            <a:ext cx="2277039" cy="808338"/>
          </a:xfrm>
          <a:prstGeom prst="rect">
            <a:avLst/>
          </a:prstGeom>
          <a:noFill/>
          <a:ln>
            <a:noFill/>
          </a:ln>
        </p:spPr>
      </p:pic>
      <p:pic>
        <p:nvPicPr>
          <p:cNvPr id="4" name="Picture 3">
            <a:extLst>
              <a:ext uri="{FF2B5EF4-FFF2-40B4-BE49-F238E27FC236}">
                <a16:creationId xmlns:a16="http://schemas.microsoft.com/office/drawing/2014/main" id="{677F3B05-A0E7-4BA9-937E-3328DB59CB20}"/>
              </a:ext>
            </a:extLst>
          </p:cNvPr>
          <p:cNvPicPr>
            <a:picLocks noChangeAspect="1"/>
          </p:cNvPicPr>
          <p:nvPr/>
        </p:nvPicPr>
        <p:blipFill>
          <a:blip r:embed="rId3"/>
          <a:stretch>
            <a:fillRect/>
          </a:stretch>
        </p:blipFill>
        <p:spPr>
          <a:xfrm>
            <a:off x="1887210" y="2575536"/>
            <a:ext cx="7636831" cy="3514277"/>
          </a:xfrm>
          <a:prstGeom prst="rect">
            <a:avLst/>
          </a:prstGeom>
        </p:spPr>
      </p:pic>
      <p:sp>
        <p:nvSpPr>
          <p:cNvPr id="5" name="TextBox 4">
            <a:extLst>
              <a:ext uri="{FF2B5EF4-FFF2-40B4-BE49-F238E27FC236}">
                <a16:creationId xmlns:a16="http://schemas.microsoft.com/office/drawing/2014/main" id="{BE2E6AEE-B125-4ACE-8453-B987E355C91B}"/>
              </a:ext>
            </a:extLst>
          </p:cNvPr>
          <p:cNvSpPr txBox="1"/>
          <p:nvPr/>
        </p:nvSpPr>
        <p:spPr>
          <a:xfrm>
            <a:off x="588498" y="1026941"/>
            <a:ext cx="11015003" cy="1384995"/>
          </a:xfrm>
          <a:prstGeom prst="rect">
            <a:avLst/>
          </a:prstGeom>
          <a:noFill/>
        </p:spPr>
        <p:txBody>
          <a:bodyPr wrap="square" rtlCol="0">
            <a:spAutoFit/>
          </a:bodyPr>
          <a:lstStyle/>
          <a:p>
            <a:r>
              <a:rPr lang="en-US" b="1" dirty="0">
                <a:latin typeface="Calibri" panose="020F0502020204030204" pitchFamily="34" charset="0"/>
                <a:cs typeface="Calibri" panose="020F0502020204030204" pitchFamily="34" charset="0"/>
              </a:rPr>
              <a:t>The scatter plot shows an extremely strong positive correlation (correlation coefficient of 0.993) between the cumulative energy exported </a:t>
            </a:r>
          </a:p>
          <a:p>
            <a:r>
              <a:rPr lang="en-US" b="1" dirty="0">
                <a:latin typeface="Calibri" panose="020F0502020204030204" pitchFamily="34" charset="0"/>
                <a:cs typeface="Calibri" panose="020F0502020204030204" pitchFamily="34" charset="0"/>
              </a:rPr>
              <a:t>from the power plant and the cumulative energy imported into the plant.</a:t>
            </a:r>
          </a:p>
          <a:p>
            <a:r>
              <a:rPr lang="en-US" b="1" dirty="0">
                <a:latin typeface="Calibri" panose="020F0502020204030204" pitchFamily="34" charset="0"/>
                <a:cs typeface="Calibri" panose="020F0502020204030204" pitchFamily="34" charset="0"/>
              </a:rPr>
              <a:t>This near perfect linear relationship suggests that the amount of energy imported is directly proportional to the amount exported over time, </a:t>
            </a:r>
          </a:p>
          <a:p>
            <a:r>
              <a:rPr lang="en-US" b="1" dirty="0">
                <a:latin typeface="Calibri" panose="020F0502020204030204" pitchFamily="34" charset="0"/>
                <a:cs typeface="Calibri" panose="020F0502020204030204" pitchFamily="34" charset="0"/>
              </a:rPr>
              <a:t>likely due to the need to import some energy from the grid to support plant operations and energy losses, even as the plant is exporting energy </a:t>
            </a:r>
          </a:p>
          <a:p>
            <a:r>
              <a:rPr lang="en-US" b="1" dirty="0">
                <a:latin typeface="Calibri" panose="020F0502020204030204" pitchFamily="34" charset="0"/>
                <a:cs typeface="Calibri" panose="020F0502020204030204" pitchFamily="34" charset="0"/>
              </a:rPr>
              <a:t>generated from solar. The tight clustering of data points along the line indicates this relationship holds consistently across the observed period.</a:t>
            </a:r>
          </a:p>
          <a:p>
            <a:endParaRPr lang="en-IN" dirty="0"/>
          </a:p>
        </p:txBody>
      </p:sp>
    </p:spTree>
    <p:extLst>
      <p:ext uri="{BB962C8B-B14F-4D97-AF65-F5344CB8AC3E}">
        <p14:creationId xmlns:p14="http://schemas.microsoft.com/office/powerpoint/2010/main" val="1964934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12;p25">
            <a:extLst>
              <a:ext uri="{FF2B5EF4-FFF2-40B4-BE49-F238E27FC236}">
                <a16:creationId xmlns:a16="http://schemas.microsoft.com/office/drawing/2014/main" id="{7E0523F9-34B9-4F27-85F9-7001BEFC9A11}"/>
              </a:ext>
            </a:extLst>
          </p:cNvPr>
          <p:cNvSpPr txBox="1">
            <a:spLocks/>
          </p:cNvSpPr>
          <p:nvPr/>
        </p:nvSpPr>
        <p:spPr>
          <a:xfrm>
            <a:off x="117231" y="165053"/>
            <a:ext cx="9247200" cy="535500"/>
          </a:xfrm>
          <a:prstGeom prst="rect">
            <a:avLst/>
          </a:prstGeom>
          <a:noFill/>
          <a:ln>
            <a:noFill/>
          </a:ln>
        </p:spPr>
        <p:txBody>
          <a:bodyPr spcFirstLastPara="1" wrap="square" lIns="91400" tIns="45675" rIns="91400" bIns="45675" anchor="ctr" anchorCtr="0">
            <a:sp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2300"/>
              <a:buFont typeface="Georgia"/>
              <a:buNone/>
              <a:defRPr sz="31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9pPr>
          </a:lstStyle>
          <a:p>
            <a:r>
              <a:rPr lang="en-US" sz="3200" b="1" dirty="0">
                <a:latin typeface="Times New Roman"/>
                <a:ea typeface="Times New Roman"/>
                <a:cs typeface="Times New Roman"/>
                <a:sym typeface="Times New Roman"/>
              </a:rPr>
              <a:t>Exploratory Data Analysis [EDA]</a:t>
            </a:r>
            <a:endParaRPr lang="en-US" sz="3200" dirty="0">
              <a:latin typeface="Times New Roman"/>
              <a:ea typeface="Times New Roman"/>
              <a:cs typeface="Times New Roman"/>
              <a:sym typeface="Times New Roman"/>
            </a:endParaRPr>
          </a:p>
        </p:txBody>
      </p:sp>
      <p:pic>
        <p:nvPicPr>
          <p:cNvPr id="5" name="Google Shape;130;p30" descr="360DigiTMG Reviews - 52 Reviews of 360digitmg.com | Sitejabber">
            <a:extLst>
              <a:ext uri="{FF2B5EF4-FFF2-40B4-BE49-F238E27FC236}">
                <a16:creationId xmlns:a16="http://schemas.microsoft.com/office/drawing/2014/main" id="{E812A19F-A2BC-4FC5-BC38-7860402D454D}"/>
              </a:ext>
            </a:extLst>
          </p:cNvPr>
          <p:cNvPicPr preferRelativeResize="0"/>
          <p:nvPr/>
        </p:nvPicPr>
        <p:blipFill rotWithShape="1">
          <a:blip r:embed="rId2">
            <a:alphaModFix/>
          </a:blip>
          <a:srcRect/>
          <a:stretch/>
        </p:blipFill>
        <p:spPr>
          <a:xfrm>
            <a:off x="9751545" y="5952931"/>
            <a:ext cx="2277039" cy="808338"/>
          </a:xfrm>
          <a:prstGeom prst="rect">
            <a:avLst/>
          </a:prstGeom>
          <a:noFill/>
          <a:ln>
            <a:noFill/>
          </a:ln>
        </p:spPr>
      </p:pic>
      <p:pic>
        <p:nvPicPr>
          <p:cNvPr id="6" name="Picture 5">
            <a:extLst>
              <a:ext uri="{FF2B5EF4-FFF2-40B4-BE49-F238E27FC236}">
                <a16:creationId xmlns:a16="http://schemas.microsoft.com/office/drawing/2014/main" id="{10537F42-4F9E-4DD9-AE73-DDC7E2B12797}"/>
              </a:ext>
            </a:extLst>
          </p:cNvPr>
          <p:cNvPicPr>
            <a:picLocks noChangeAspect="1"/>
          </p:cNvPicPr>
          <p:nvPr/>
        </p:nvPicPr>
        <p:blipFill>
          <a:blip r:embed="rId3"/>
          <a:stretch>
            <a:fillRect/>
          </a:stretch>
        </p:blipFill>
        <p:spPr>
          <a:xfrm>
            <a:off x="2887325" y="2650934"/>
            <a:ext cx="6620508" cy="3800662"/>
          </a:xfrm>
          <a:prstGeom prst="rect">
            <a:avLst/>
          </a:prstGeom>
        </p:spPr>
      </p:pic>
      <p:sp>
        <p:nvSpPr>
          <p:cNvPr id="7" name="TextBox 6">
            <a:extLst>
              <a:ext uri="{FF2B5EF4-FFF2-40B4-BE49-F238E27FC236}">
                <a16:creationId xmlns:a16="http://schemas.microsoft.com/office/drawing/2014/main" id="{A13702A3-DB01-4363-B431-9BEDFA7F340E}"/>
              </a:ext>
            </a:extLst>
          </p:cNvPr>
          <p:cNvSpPr txBox="1"/>
          <p:nvPr/>
        </p:nvSpPr>
        <p:spPr>
          <a:xfrm>
            <a:off x="759655" y="1041009"/>
            <a:ext cx="10789920" cy="1600438"/>
          </a:xfrm>
          <a:prstGeom prst="rect">
            <a:avLst/>
          </a:prstGeom>
          <a:noFill/>
        </p:spPr>
        <p:txBody>
          <a:bodyPr wrap="square" rtlCol="0">
            <a:spAutoFit/>
          </a:bodyPr>
          <a:lstStyle/>
          <a:p>
            <a:r>
              <a:rPr lang="en-US" b="1" dirty="0">
                <a:latin typeface="Calibri" panose="020F0502020204030204" pitchFamily="34" charset="0"/>
                <a:cs typeface="Calibri" panose="020F0502020204030204" pitchFamily="34" charset="0"/>
              </a:rPr>
              <a:t>The scatter plot shows an extremely strong positive correlation (correlation coefficient of around 0.993) between the cumulative energy </a:t>
            </a:r>
          </a:p>
          <a:p>
            <a:r>
              <a:rPr lang="en-US" b="1" dirty="0">
                <a:latin typeface="Calibri" panose="020F0502020204030204" pitchFamily="34" charset="0"/>
                <a:cs typeface="Calibri" panose="020F0502020204030204" pitchFamily="34" charset="0"/>
              </a:rPr>
              <a:t>exported from the plant according to the PSS Check Meter and the cumulative energy imported into the plant according to the same meter. </a:t>
            </a:r>
          </a:p>
          <a:p>
            <a:r>
              <a:rPr lang="en-US" b="1" dirty="0">
                <a:latin typeface="Calibri" panose="020F0502020204030204" pitchFamily="34" charset="0"/>
                <a:cs typeface="Calibri" panose="020F0502020204030204" pitchFamily="34" charset="0"/>
              </a:rPr>
              <a:t>The data points align almost perfectly along a straight line, indicating that the amount of energy imported is directly proportional to </a:t>
            </a:r>
          </a:p>
          <a:p>
            <a:r>
              <a:rPr lang="en-US" b="1" dirty="0">
                <a:latin typeface="Calibri" panose="020F0502020204030204" pitchFamily="34" charset="0"/>
                <a:cs typeface="Calibri" panose="020F0502020204030204" pitchFamily="34" charset="0"/>
              </a:rPr>
              <a:t>the amount exported over time. This near 1:1 linear relationship suggests that the Check Meter readings for import and export are consistent </a:t>
            </a:r>
          </a:p>
          <a:p>
            <a:r>
              <a:rPr lang="en-US" b="1" dirty="0">
                <a:latin typeface="Calibri" panose="020F0502020204030204" pitchFamily="34" charset="0"/>
                <a:cs typeface="Calibri" panose="020F0502020204030204" pitchFamily="34" charset="0"/>
              </a:rPr>
              <a:t>and reliable measures of the actual energy flows in and out of the plant. The tight clustering of points confirms this relationship holds </a:t>
            </a:r>
          </a:p>
          <a:p>
            <a:r>
              <a:rPr lang="en-US" b="1" dirty="0">
                <a:latin typeface="Calibri" panose="020F0502020204030204" pitchFamily="34" charset="0"/>
                <a:cs typeface="Calibri" panose="020F0502020204030204" pitchFamily="34" charset="0"/>
              </a:rPr>
              <a:t>robustly across the observed period.</a:t>
            </a:r>
          </a:p>
          <a:p>
            <a:endParaRPr lang="en-IN" dirty="0"/>
          </a:p>
        </p:txBody>
      </p:sp>
    </p:spTree>
    <p:extLst>
      <p:ext uri="{BB962C8B-B14F-4D97-AF65-F5344CB8AC3E}">
        <p14:creationId xmlns:p14="http://schemas.microsoft.com/office/powerpoint/2010/main" val="3865062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6"/>
          <p:cNvSpPr txBox="1">
            <a:spLocks noGrp="1"/>
          </p:cNvSpPr>
          <p:nvPr>
            <p:ph type="title"/>
          </p:nvPr>
        </p:nvSpPr>
        <p:spPr>
          <a:xfrm>
            <a:off x="228600" y="177814"/>
            <a:ext cx="10515600" cy="53544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Business</a:t>
            </a:r>
            <a:r>
              <a:rPr lang="en-US" sz="2800" b="1" dirty="0">
                <a:latin typeface="Times New Roman"/>
                <a:ea typeface="Times New Roman"/>
                <a:cs typeface="Times New Roman"/>
                <a:sym typeface="Times New Roman"/>
              </a:rPr>
              <a:t> </a:t>
            </a:r>
            <a:r>
              <a:rPr lang="en-US" sz="3200" b="1" dirty="0">
                <a:latin typeface="Times New Roman"/>
                <a:ea typeface="Times New Roman"/>
                <a:cs typeface="Times New Roman"/>
                <a:sym typeface="Times New Roman"/>
              </a:rPr>
              <a:t>Problem</a:t>
            </a:r>
            <a:endParaRPr sz="3200" b="1" dirty="0">
              <a:latin typeface="Times New Roman"/>
              <a:ea typeface="Times New Roman"/>
              <a:cs typeface="Times New Roman"/>
              <a:sym typeface="Times New Roman"/>
            </a:endParaRPr>
          </a:p>
        </p:txBody>
      </p:sp>
      <p:pic>
        <p:nvPicPr>
          <p:cNvPr id="90" name="Google Shape;90;p6" descr="360DigiTMG Reviews - 52 Reviews of 360digitmg.com | Sitejabber"/>
          <p:cNvPicPr preferRelativeResize="0"/>
          <p:nvPr/>
        </p:nvPicPr>
        <p:blipFill rotWithShape="1">
          <a:blip r:embed="rId3">
            <a:alphaModFix/>
          </a:blip>
          <a:srcRect/>
          <a:stretch/>
        </p:blipFill>
        <p:spPr>
          <a:xfrm>
            <a:off x="9753110" y="5945834"/>
            <a:ext cx="2277039" cy="808338"/>
          </a:xfrm>
          <a:prstGeom prst="rect">
            <a:avLst/>
          </a:prstGeom>
          <a:noFill/>
          <a:ln>
            <a:noFill/>
          </a:ln>
        </p:spPr>
      </p:pic>
      <p:sp>
        <p:nvSpPr>
          <p:cNvPr id="3" name="TextBox 2">
            <a:extLst>
              <a:ext uri="{FF2B5EF4-FFF2-40B4-BE49-F238E27FC236}">
                <a16:creationId xmlns:a16="http://schemas.microsoft.com/office/drawing/2014/main" id="{F5379832-A1F3-47F2-AC4A-C2E4F1651A01}"/>
              </a:ext>
            </a:extLst>
          </p:cNvPr>
          <p:cNvSpPr txBox="1"/>
          <p:nvPr/>
        </p:nvSpPr>
        <p:spPr>
          <a:xfrm>
            <a:off x="1083212" y="1463040"/>
            <a:ext cx="10058400" cy="954107"/>
          </a:xfrm>
          <a:prstGeom prst="rect">
            <a:avLst/>
          </a:prstGeom>
          <a:noFill/>
        </p:spPr>
        <p:txBody>
          <a:bodyPr wrap="square" rtlCol="0">
            <a:spAutoFit/>
          </a:bodyPr>
          <a:lstStyle/>
          <a:p>
            <a:r>
              <a:rPr lang="en-US" sz="2800" b="1" dirty="0">
                <a:solidFill>
                  <a:schemeClr val="dk1"/>
                </a:solidFill>
                <a:latin typeface="Calibri"/>
                <a:cs typeface="Calibri"/>
                <a:sym typeface="Calibri"/>
              </a:rPr>
              <a:t>The client’s solar farm shows a power drop per string. With causes for the underperformance still unexplored</a:t>
            </a:r>
            <a:endParaRPr lang="en-IN" sz="2800" b="1" dirty="0">
              <a:solidFill>
                <a:schemeClr val="dk1"/>
              </a:solidFill>
              <a:latin typeface="Calibri"/>
              <a:cs typeface="Calibri"/>
              <a:sym typeface="Calibri"/>
            </a:endParaRPr>
          </a:p>
        </p:txBody>
      </p:sp>
      <p:pic>
        <p:nvPicPr>
          <p:cNvPr id="5122" name="Picture 2" descr="Profitability Of Solar, Wind Farms ...">
            <a:extLst>
              <a:ext uri="{FF2B5EF4-FFF2-40B4-BE49-F238E27FC236}">
                <a16:creationId xmlns:a16="http://schemas.microsoft.com/office/drawing/2014/main" id="{BFA38587-C16A-42ED-9E75-508A5C0B7A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8528" y="2555321"/>
            <a:ext cx="5243952" cy="34896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112;p25">
            <a:extLst>
              <a:ext uri="{FF2B5EF4-FFF2-40B4-BE49-F238E27FC236}">
                <a16:creationId xmlns:a16="http://schemas.microsoft.com/office/drawing/2014/main" id="{9DBF8D5C-379C-481E-A647-C9AB90A140AB}"/>
              </a:ext>
            </a:extLst>
          </p:cNvPr>
          <p:cNvSpPr txBox="1">
            <a:spLocks/>
          </p:cNvSpPr>
          <p:nvPr/>
        </p:nvSpPr>
        <p:spPr>
          <a:xfrm>
            <a:off x="117231" y="165053"/>
            <a:ext cx="9247200" cy="535500"/>
          </a:xfrm>
          <a:prstGeom prst="rect">
            <a:avLst/>
          </a:prstGeom>
          <a:noFill/>
          <a:ln>
            <a:noFill/>
          </a:ln>
        </p:spPr>
        <p:txBody>
          <a:bodyPr spcFirstLastPara="1" wrap="square" lIns="91400" tIns="45675" rIns="91400" bIns="45675" anchor="ctr" anchorCtr="0">
            <a:sp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2300"/>
              <a:buFont typeface="Georgia"/>
              <a:buNone/>
              <a:defRPr sz="31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9pPr>
          </a:lstStyle>
          <a:p>
            <a:r>
              <a:rPr lang="en-US" sz="3200" b="1" dirty="0">
                <a:latin typeface="Times New Roman"/>
                <a:ea typeface="Times New Roman"/>
                <a:cs typeface="Times New Roman"/>
                <a:sym typeface="Times New Roman"/>
              </a:rPr>
              <a:t>Exploratory Data Analysis [EDA]</a:t>
            </a:r>
            <a:endParaRPr lang="en-US" sz="3200" dirty="0">
              <a:latin typeface="Times New Roman"/>
              <a:ea typeface="Times New Roman"/>
              <a:cs typeface="Times New Roman"/>
              <a:sym typeface="Times New Roman"/>
            </a:endParaRPr>
          </a:p>
        </p:txBody>
      </p:sp>
      <p:pic>
        <p:nvPicPr>
          <p:cNvPr id="8" name="Google Shape;130;p30" descr="360DigiTMG Reviews - 52 Reviews of 360digitmg.com | Sitejabber">
            <a:extLst>
              <a:ext uri="{FF2B5EF4-FFF2-40B4-BE49-F238E27FC236}">
                <a16:creationId xmlns:a16="http://schemas.microsoft.com/office/drawing/2014/main" id="{FE3692FE-22DB-4B35-B541-73CD3B21D696}"/>
              </a:ext>
            </a:extLst>
          </p:cNvPr>
          <p:cNvPicPr preferRelativeResize="0"/>
          <p:nvPr/>
        </p:nvPicPr>
        <p:blipFill rotWithShape="1">
          <a:blip r:embed="rId2">
            <a:alphaModFix/>
          </a:blip>
          <a:srcRect/>
          <a:stretch/>
        </p:blipFill>
        <p:spPr>
          <a:xfrm>
            <a:off x="9751545" y="5952931"/>
            <a:ext cx="2277039" cy="808338"/>
          </a:xfrm>
          <a:prstGeom prst="rect">
            <a:avLst/>
          </a:prstGeom>
          <a:noFill/>
          <a:ln>
            <a:noFill/>
          </a:ln>
        </p:spPr>
      </p:pic>
      <p:pic>
        <p:nvPicPr>
          <p:cNvPr id="3" name="Picture 2">
            <a:extLst>
              <a:ext uri="{FF2B5EF4-FFF2-40B4-BE49-F238E27FC236}">
                <a16:creationId xmlns:a16="http://schemas.microsoft.com/office/drawing/2014/main" id="{B3028EDA-8FF5-4BF3-86AC-D4C2DDE94393}"/>
              </a:ext>
            </a:extLst>
          </p:cNvPr>
          <p:cNvPicPr>
            <a:picLocks noChangeAspect="1"/>
          </p:cNvPicPr>
          <p:nvPr/>
        </p:nvPicPr>
        <p:blipFill>
          <a:blip r:embed="rId3"/>
          <a:stretch>
            <a:fillRect/>
          </a:stretch>
        </p:blipFill>
        <p:spPr>
          <a:xfrm>
            <a:off x="3486476" y="2918092"/>
            <a:ext cx="5219048" cy="3149206"/>
          </a:xfrm>
          <a:prstGeom prst="rect">
            <a:avLst/>
          </a:prstGeom>
        </p:spPr>
      </p:pic>
      <p:sp>
        <p:nvSpPr>
          <p:cNvPr id="4" name="TextBox 3">
            <a:extLst>
              <a:ext uri="{FF2B5EF4-FFF2-40B4-BE49-F238E27FC236}">
                <a16:creationId xmlns:a16="http://schemas.microsoft.com/office/drawing/2014/main" id="{46F149F9-F71A-44F0-B47D-335F0556C0AA}"/>
              </a:ext>
            </a:extLst>
          </p:cNvPr>
          <p:cNvSpPr txBox="1"/>
          <p:nvPr/>
        </p:nvSpPr>
        <p:spPr>
          <a:xfrm>
            <a:off x="829994" y="1195755"/>
            <a:ext cx="10803988" cy="1169551"/>
          </a:xfrm>
          <a:prstGeom prst="rect">
            <a:avLst/>
          </a:prstGeom>
          <a:noFill/>
        </p:spPr>
        <p:txBody>
          <a:bodyPr wrap="square" rtlCol="0">
            <a:spAutoFit/>
          </a:bodyPr>
          <a:lstStyle/>
          <a:p>
            <a:r>
              <a:rPr lang="en-US" b="1" dirty="0">
                <a:latin typeface="Calibri" panose="020F0502020204030204" pitchFamily="34" charset="0"/>
                <a:cs typeface="Calibri" panose="020F0502020204030204" pitchFamily="34" charset="0"/>
              </a:rPr>
              <a:t>The scatter plot shows a weak positive correlation (correlation coefficient of around 0.266) between the daily energy exported from the plant </a:t>
            </a:r>
          </a:p>
          <a:p>
            <a:r>
              <a:rPr lang="en-US" b="1" dirty="0">
                <a:latin typeface="Calibri" panose="020F0502020204030204" pitchFamily="34" charset="0"/>
                <a:cs typeface="Calibri" panose="020F0502020204030204" pitchFamily="34" charset="0"/>
              </a:rPr>
              <a:t>and the daily energy imported into the plant, as measured by the PSS Main Meter. While there is an overall positive trend, the data points are </a:t>
            </a:r>
          </a:p>
          <a:p>
            <a:r>
              <a:rPr lang="en-US" b="1" dirty="0">
                <a:latin typeface="Calibri" panose="020F0502020204030204" pitchFamily="34" charset="0"/>
                <a:cs typeface="Calibri" panose="020F0502020204030204" pitchFamily="34" charset="0"/>
              </a:rPr>
              <a:t>scattered and do not align closely to a straight line. This suggests that the daily import and export values do not have a consistent linear </a:t>
            </a:r>
          </a:p>
          <a:p>
            <a:r>
              <a:rPr lang="en-US" b="1" dirty="0">
                <a:latin typeface="Calibri" panose="020F0502020204030204" pitchFamily="34" charset="0"/>
                <a:cs typeface="Calibri" panose="020F0502020204030204" pitchFamily="34" charset="0"/>
              </a:rPr>
              <a:t>relationship like the cumulative values did.</a:t>
            </a:r>
          </a:p>
          <a:p>
            <a:endParaRPr lang="en-IN" dirty="0"/>
          </a:p>
        </p:txBody>
      </p:sp>
    </p:spTree>
    <p:extLst>
      <p:ext uri="{BB962C8B-B14F-4D97-AF65-F5344CB8AC3E}">
        <p14:creationId xmlns:p14="http://schemas.microsoft.com/office/powerpoint/2010/main" val="17825836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112;p25">
            <a:extLst>
              <a:ext uri="{FF2B5EF4-FFF2-40B4-BE49-F238E27FC236}">
                <a16:creationId xmlns:a16="http://schemas.microsoft.com/office/drawing/2014/main" id="{9DBF8D5C-379C-481E-A647-C9AB90A140AB}"/>
              </a:ext>
            </a:extLst>
          </p:cNvPr>
          <p:cNvSpPr txBox="1">
            <a:spLocks/>
          </p:cNvSpPr>
          <p:nvPr/>
        </p:nvSpPr>
        <p:spPr>
          <a:xfrm>
            <a:off x="117231" y="165053"/>
            <a:ext cx="9247200" cy="535500"/>
          </a:xfrm>
          <a:prstGeom prst="rect">
            <a:avLst/>
          </a:prstGeom>
          <a:noFill/>
          <a:ln>
            <a:noFill/>
          </a:ln>
        </p:spPr>
        <p:txBody>
          <a:bodyPr spcFirstLastPara="1" wrap="square" lIns="91400" tIns="45675" rIns="91400" bIns="45675" anchor="ctr" anchorCtr="0">
            <a:sp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2300"/>
              <a:buFont typeface="Georgia"/>
              <a:buNone/>
              <a:defRPr sz="31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9pPr>
          </a:lstStyle>
          <a:p>
            <a:r>
              <a:rPr lang="en-US" sz="3200" b="1" dirty="0">
                <a:latin typeface="Times New Roman"/>
                <a:ea typeface="Times New Roman"/>
                <a:cs typeface="Times New Roman"/>
                <a:sym typeface="Times New Roman"/>
              </a:rPr>
              <a:t>Exploratory Data Analysis [EDA]</a:t>
            </a:r>
            <a:endParaRPr lang="en-US" sz="3200" dirty="0">
              <a:latin typeface="Times New Roman"/>
              <a:ea typeface="Times New Roman"/>
              <a:cs typeface="Times New Roman"/>
              <a:sym typeface="Times New Roman"/>
            </a:endParaRPr>
          </a:p>
        </p:txBody>
      </p:sp>
      <p:pic>
        <p:nvPicPr>
          <p:cNvPr id="8" name="Google Shape;130;p30" descr="360DigiTMG Reviews - 52 Reviews of 360digitmg.com | Sitejabber">
            <a:extLst>
              <a:ext uri="{FF2B5EF4-FFF2-40B4-BE49-F238E27FC236}">
                <a16:creationId xmlns:a16="http://schemas.microsoft.com/office/drawing/2014/main" id="{FE3692FE-22DB-4B35-B541-73CD3B21D696}"/>
              </a:ext>
            </a:extLst>
          </p:cNvPr>
          <p:cNvPicPr preferRelativeResize="0"/>
          <p:nvPr/>
        </p:nvPicPr>
        <p:blipFill rotWithShape="1">
          <a:blip r:embed="rId2">
            <a:alphaModFix/>
          </a:blip>
          <a:srcRect/>
          <a:stretch/>
        </p:blipFill>
        <p:spPr>
          <a:xfrm>
            <a:off x="9751545" y="5952931"/>
            <a:ext cx="2277039" cy="808338"/>
          </a:xfrm>
          <a:prstGeom prst="rect">
            <a:avLst/>
          </a:prstGeom>
          <a:noFill/>
          <a:ln>
            <a:noFill/>
          </a:ln>
        </p:spPr>
      </p:pic>
      <p:pic>
        <p:nvPicPr>
          <p:cNvPr id="3" name="Picture 2">
            <a:extLst>
              <a:ext uri="{FF2B5EF4-FFF2-40B4-BE49-F238E27FC236}">
                <a16:creationId xmlns:a16="http://schemas.microsoft.com/office/drawing/2014/main" id="{7C3B4E71-D8F1-43F1-BA00-6F8E40B7C774}"/>
              </a:ext>
            </a:extLst>
          </p:cNvPr>
          <p:cNvPicPr>
            <a:picLocks noChangeAspect="1"/>
          </p:cNvPicPr>
          <p:nvPr/>
        </p:nvPicPr>
        <p:blipFill>
          <a:blip r:embed="rId3"/>
          <a:stretch>
            <a:fillRect/>
          </a:stretch>
        </p:blipFill>
        <p:spPr>
          <a:xfrm>
            <a:off x="3169991" y="2601858"/>
            <a:ext cx="5828571" cy="3530159"/>
          </a:xfrm>
          <a:prstGeom prst="rect">
            <a:avLst/>
          </a:prstGeom>
        </p:spPr>
      </p:pic>
      <p:sp>
        <p:nvSpPr>
          <p:cNvPr id="4" name="TextBox 3">
            <a:extLst>
              <a:ext uri="{FF2B5EF4-FFF2-40B4-BE49-F238E27FC236}">
                <a16:creationId xmlns:a16="http://schemas.microsoft.com/office/drawing/2014/main" id="{477E43CC-627C-4251-B144-3F5140053ED6}"/>
              </a:ext>
            </a:extLst>
          </p:cNvPr>
          <p:cNvSpPr txBox="1"/>
          <p:nvPr/>
        </p:nvSpPr>
        <p:spPr>
          <a:xfrm>
            <a:off x="773723" y="1153551"/>
            <a:ext cx="10621108" cy="1169551"/>
          </a:xfrm>
          <a:prstGeom prst="rect">
            <a:avLst/>
          </a:prstGeom>
          <a:noFill/>
        </p:spPr>
        <p:txBody>
          <a:bodyPr wrap="square" rtlCol="0">
            <a:spAutoFit/>
          </a:bodyPr>
          <a:lstStyle/>
          <a:p>
            <a:r>
              <a:rPr lang="en-US" b="1" dirty="0">
                <a:latin typeface="Calibri" panose="020F0502020204030204" pitchFamily="34" charset="0"/>
                <a:cs typeface="Calibri" panose="020F0502020204030204" pitchFamily="34" charset="0"/>
              </a:rPr>
              <a:t>the scatter plot shows a weak negative correlation (around -0.18) between the Performance Ratio percentage and </a:t>
            </a:r>
          </a:p>
          <a:p>
            <a:r>
              <a:rPr lang="en-US" b="1" dirty="0">
                <a:latin typeface="Calibri" panose="020F0502020204030204" pitchFamily="34" charset="0"/>
                <a:cs typeface="Calibri" panose="020F0502020204030204" pitchFamily="34" charset="0"/>
              </a:rPr>
              <a:t>the Daily Generation Plant end meter net output. While there is an overall downward trend, the data points are quite scattered, </a:t>
            </a:r>
          </a:p>
          <a:p>
            <a:r>
              <a:rPr lang="en-US" b="1" dirty="0">
                <a:latin typeface="Calibri" panose="020F0502020204030204" pitchFamily="34" charset="0"/>
                <a:cs typeface="Calibri" panose="020F0502020204030204" pitchFamily="34" charset="0"/>
              </a:rPr>
              <a:t>suggesting other factors beyond just the Performance Ratio significantly influence the daily net generation. </a:t>
            </a:r>
          </a:p>
          <a:p>
            <a:r>
              <a:rPr lang="en-US" b="1" dirty="0">
                <a:latin typeface="Calibri" panose="020F0502020204030204" pitchFamily="34" charset="0"/>
                <a:cs typeface="Calibri" panose="020F0502020204030204" pitchFamily="34" charset="0"/>
              </a:rPr>
              <a:t>The relationship is modest and inconsistent across all data points.</a:t>
            </a:r>
          </a:p>
          <a:p>
            <a:endParaRPr lang="en-IN" dirty="0"/>
          </a:p>
        </p:txBody>
      </p:sp>
    </p:spTree>
    <p:extLst>
      <p:ext uri="{BB962C8B-B14F-4D97-AF65-F5344CB8AC3E}">
        <p14:creationId xmlns:p14="http://schemas.microsoft.com/office/powerpoint/2010/main" val="19312786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112;p25">
            <a:extLst>
              <a:ext uri="{FF2B5EF4-FFF2-40B4-BE49-F238E27FC236}">
                <a16:creationId xmlns:a16="http://schemas.microsoft.com/office/drawing/2014/main" id="{9DBF8D5C-379C-481E-A647-C9AB90A140AB}"/>
              </a:ext>
            </a:extLst>
          </p:cNvPr>
          <p:cNvSpPr txBox="1">
            <a:spLocks/>
          </p:cNvSpPr>
          <p:nvPr/>
        </p:nvSpPr>
        <p:spPr>
          <a:xfrm>
            <a:off x="117231" y="165053"/>
            <a:ext cx="9247200" cy="535500"/>
          </a:xfrm>
          <a:prstGeom prst="rect">
            <a:avLst/>
          </a:prstGeom>
          <a:noFill/>
          <a:ln>
            <a:noFill/>
          </a:ln>
        </p:spPr>
        <p:txBody>
          <a:bodyPr spcFirstLastPara="1" wrap="square" lIns="91400" tIns="45675" rIns="91400" bIns="45675" anchor="ctr" anchorCtr="0">
            <a:sp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2300"/>
              <a:buFont typeface="Georgia"/>
              <a:buNone/>
              <a:defRPr sz="31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9pPr>
          </a:lstStyle>
          <a:p>
            <a:r>
              <a:rPr lang="en-US" sz="3200" b="1" dirty="0">
                <a:latin typeface="Times New Roman"/>
                <a:ea typeface="Times New Roman"/>
                <a:cs typeface="Times New Roman"/>
                <a:sym typeface="Times New Roman"/>
              </a:rPr>
              <a:t>Exploratory Data Analysis [EDA]</a:t>
            </a:r>
            <a:endParaRPr lang="en-US" sz="3200" dirty="0">
              <a:latin typeface="Times New Roman"/>
              <a:ea typeface="Times New Roman"/>
              <a:cs typeface="Times New Roman"/>
              <a:sym typeface="Times New Roman"/>
            </a:endParaRPr>
          </a:p>
        </p:txBody>
      </p:sp>
      <p:pic>
        <p:nvPicPr>
          <p:cNvPr id="8" name="Google Shape;130;p30" descr="360DigiTMG Reviews - 52 Reviews of 360digitmg.com | Sitejabber">
            <a:extLst>
              <a:ext uri="{FF2B5EF4-FFF2-40B4-BE49-F238E27FC236}">
                <a16:creationId xmlns:a16="http://schemas.microsoft.com/office/drawing/2014/main" id="{FE3692FE-22DB-4B35-B541-73CD3B21D696}"/>
              </a:ext>
            </a:extLst>
          </p:cNvPr>
          <p:cNvPicPr preferRelativeResize="0"/>
          <p:nvPr/>
        </p:nvPicPr>
        <p:blipFill rotWithShape="1">
          <a:blip r:embed="rId2">
            <a:alphaModFix/>
          </a:blip>
          <a:srcRect/>
          <a:stretch/>
        </p:blipFill>
        <p:spPr>
          <a:xfrm>
            <a:off x="9751545" y="5952931"/>
            <a:ext cx="2277039" cy="808338"/>
          </a:xfrm>
          <a:prstGeom prst="rect">
            <a:avLst/>
          </a:prstGeom>
          <a:noFill/>
          <a:ln>
            <a:noFill/>
          </a:ln>
        </p:spPr>
      </p:pic>
      <p:pic>
        <p:nvPicPr>
          <p:cNvPr id="3" name="Picture 2">
            <a:extLst>
              <a:ext uri="{FF2B5EF4-FFF2-40B4-BE49-F238E27FC236}">
                <a16:creationId xmlns:a16="http://schemas.microsoft.com/office/drawing/2014/main" id="{1B05929B-8668-4AEF-BF27-F91B1EB0641B}"/>
              </a:ext>
            </a:extLst>
          </p:cNvPr>
          <p:cNvPicPr>
            <a:picLocks noChangeAspect="1"/>
          </p:cNvPicPr>
          <p:nvPr/>
        </p:nvPicPr>
        <p:blipFill>
          <a:blip r:embed="rId3"/>
          <a:stretch>
            <a:fillRect/>
          </a:stretch>
        </p:blipFill>
        <p:spPr>
          <a:xfrm>
            <a:off x="2617744" y="2378742"/>
            <a:ext cx="6005751" cy="4054303"/>
          </a:xfrm>
          <a:prstGeom prst="rect">
            <a:avLst/>
          </a:prstGeom>
        </p:spPr>
      </p:pic>
      <p:sp>
        <p:nvSpPr>
          <p:cNvPr id="4" name="TextBox 3">
            <a:extLst>
              <a:ext uri="{FF2B5EF4-FFF2-40B4-BE49-F238E27FC236}">
                <a16:creationId xmlns:a16="http://schemas.microsoft.com/office/drawing/2014/main" id="{63703119-E3B1-4FEE-9B87-15CF2307A0EF}"/>
              </a:ext>
            </a:extLst>
          </p:cNvPr>
          <p:cNvSpPr txBox="1"/>
          <p:nvPr/>
        </p:nvSpPr>
        <p:spPr>
          <a:xfrm>
            <a:off x="759656" y="936903"/>
            <a:ext cx="10325686" cy="1600438"/>
          </a:xfrm>
          <a:prstGeom prst="rect">
            <a:avLst/>
          </a:prstGeom>
          <a:noFill/>
        </p:spPr>
        <p:txBody>
          <a:bodyPr wrap="square" rtlCol="0">
            <a:spAutoFit/>
          </a:bodyPr>
          <a:lstStyle/>
          <a:p>
            <a:r>
              <a:rPr lang="en-US" b="1" dirty="0">
                <a:latin typeface="Calibri" panose="020F0502020204030204" pitchFamily="34" charset="0"/>
                <a:cs typeface="Calibri" panose="020F0502020204030204" pitchFamily="34" charset="0"/>
              </a:rPr>
              <a:t>There is very strong positive correlation (around 0.99) between the variables ICR-3 - INV1, ICR-3 - INV2, ICR-3 - INV3, and ICR-3 - INV4, as indicated by the dark red squares along the diagonal.</a:t>
            </a:r>
          </a:p>
          <a:p>
            <a:r>
              <a:rPr lang="en-US" b="1" dirty="0">
                <a:latin typeface="Calibri" panose="020F0502020204030204" pitchFamily="34" charset="0"/>
                <a:cs typeface="Calibri" panose="020F0502020204030204" pitchFamily="34" charset="0"/>
              </a:rPr>
              <a:t>Similarly, the variables ICR-4 - INV1, ICR-4 - INV2, ICR-4 - INV3, and ICR-4 - INV4 also exhibit very strong positive correlation among themselves.</a:t>
            </a:r>
          </a:p>
          <a:p>
            <a:r>
              <a:rPr lang="en-US" b="1" dirty="0">
                <a:latin typeface="Calibri" panose="020F0502020204030204" pitchFamily="34" charset="0"/>
                <a:cs typeface="Calibri" panose="020F0502020204030204" pitchFamily="34" charset="0"/>
              </a:rPr>
              <a:t>However, there is a relatively lower but still strong positive correlation (around 0.98) between the ICR-3 and ICR-4 groups of variables.</a:t>
            </a:r>
          </a:p>
          <a:p>
            <a:r>
              <a:rPr lang="en-US" b="1" dirty="0">
                <a:latin typeface="Calibri" panose="020F0502020204030204" pitchFamily="34" charset="0"/>
                <a:cs typeface="Calibri" panose="020F0502020204030204" pitchFamily="34" charset="0"/>
              </a:rPr>
              <a:t>No significant negative correlations are observed among the variables considered.</a:t>
            </a:r>
          </a:p>
          <a:p>
            <a:endParaRPr lang="en-IN" dirty="0"/>
          </a:p>
        </p:txBody>
      </p:sp>
    </p:spTree>
    <p:extLst>
      <p:ext uri="{BB962C8B-B14F-4D97-AF65-F5344CB8AC3E}">
        <p14:creationId xmlns:p14="http://schemas.microsoft.com/office/powerpoint/2010/main" val="36468337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112;p25">
            <a:extLst>
              <a:ext uri="{FF2B5EF4-FFF2-40B4-BE49-F238E27FC236}">
                <a16:creationId xmlns:a16="http://schemas.microsoft.com/office/drawing/2014/main" id="{9DBF8D5C-379C-481E-A647-C9AB90A140AB}"/>
              </a:ext>
            </a:extLst>
          </p:cNvPr>
          <p:cNvSpPr txBox="1">
            <a:spLocks/>
          </p:cNvSpPr>
          <p:nvPr/>
        </p:nvSpPr>
        <p:spPr>
          <a:xfrm>
            <a:off x="117231" y="165053"/>
            <a:ext cx="9247200" cy="535500"/>
          </a:xfrm>
          <a:prstGeom prst="rect">
            <a:avLst/>
          </a:prstGeom>
          <a:noFill/>
          <a:ln>
            <a:noFill/>
          </a:ln>
        </p:spPr>
        <p:txBody>
          <a:bodyPr spcFirstLastPara="1" wrap="square" lIns="91400" tIns="45675" rIns="91400" bIns="45675" anchor="ctr" anchorCtr="0">
            <a:sp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2300"/>
              <a:buFont typeface="Georgia"/>
              <a:buNone/>
              <a:defRPr sz="31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9pPr>
          </a:lstStyle>
          <a:p>
            <a:r>
              <a:rPr lang="en-US" sz="3200" b="1" dirty="0">
                <a:latin typeface="Times New Roman"/>
                <a:ea typeface="Times New Roman"/>
                <a:cs typeface="Times New Roman"/>
                <a:sym typeface="Times New Roman"/>
              </a:rPr>
              <a:t>Exploratory Data Analysis [EDA]</a:t>
            </a:r>
            <a:endParaRPr lang="en-US" sz="3200" dirty="0">
              <a:latin typeface="Times New Roman"/>
              <a:ea typeface="Times New Roman"/>
              <a:cs typeface="Times New Roman"/>
              <a:sym typeface="Times New Roman"/>
            </a:endParaRPr>
          </a:p>
        </p:txBody>
      </p:sp>
      <p:pic>
        <p:nvPicPr>
          <p:cNvPr id="8" name="Google Shape;130;p30" descr="360DigiTMG Reviews - 52 Reviews of 360digitmg.com | Sitejabber">
            <a:extLst>
              <a:ext uri="{FF2B5EF4-FFF2-40B4-BE49-F238E27FC236}">
                <a16:creationId xmlns:a16="http://schemas.microsoft.com/office/drawing/2014/main" id="{FE3692FE-22DB-4B35-B541-73CD3B21D696}"/>
              </a:ext>
            </a:extLst>
          </p:cNvPr>
          <p:cNvPicPr preferRelativeResize="0"/>
          <p:nvPr/>
        </p:nvPicPr>
        <p:blipFill rotWithShape="1">
          <a:blip r:embed="rId2">
            <a:alphaModFix/>
          </a:blip>
          <a:srcRect/>
          <a:stretch/>
        </p:blipFill>
        <p:spPr>
          <a:xfrm>
            <a:off x="9751545" y="5952931"/>
            <a:ext cx="2277039" cy="808338"/>
          </a:xfrm>
          <a:prstGeom prst="rect">
            <a:avLst/>
          </a:prstGeom>
          <a:noFill/>
          <a:ln>
            <a:noFill/>
          </a:ln>
        </p:spPr>
      </p:pic>
      <p:pic>
        <p:nvPicPr>
          <p:cNvPr id="3" name="Picture 2">
            <a:extLst>
              <a:ext uri="{FF2B5EF4-FFF2-40B4-BE49-F238E27FC236}">
                <a16:creationId xmlns:a16="http://schemas.microsoft.com/office/drawing/2014/main" id="{4F00A9DA-9D10-498E-88FD-2D9D3CF4937C}"/>
              </a:ext>
            </a:extLst>
          </p:cNvPr>
          <p:cNvPicPr>
            <a:picLocks noChangeAspect="1"/>
          </p:cNvPicPr>
          <p:nvPr/>
        </p:nvPicPr>
        <p:blipFill>
          <a:blip r:embed="rId3"/>
          <a:stretch>
            <a:fillRect/>
          </a:stretch>
        </p:blipFill>
        <p:spPr>
          <a:xfrm>
            <a:off x="2264571" y="2903521"/>
            <a:ext cx="6330789" cy="3426942"/>
          </a:xfrm>
          <a:prstGeom prst="rect">
            <a:avLst/>
          </a:prstGeom>
        </p:spPr>
      </p:pic>
      <p:sp>
        <p:nvSpPr>
          <p:cNvPr id="4" name="TextBox 3">
            <a:extLst>
              <a:ext uri="{FF2B5EF4-FFF2-40B4-BE49-F238E27FC236}">
                <a16:creationId xmlns:a16="http://schemas.microsoft.com/office/drawing/2014/main" id="{F362825D-6A97-4963-BD16-4EF89B494217}"/>
              </a:ext>
            </a:extLst>
          </p:cNvPr>
          <p:cNvSpPr txBox="1"/>
          <p:nvPr/>
        </p:nvSpPr>
        <p:spPr>
          <a:xfrm>
            <a:off x="393895" y="872196"/>
            <a:ext cx="11634689" cy="2031325"/>
          </a:xfrm>
          <a:prstGeom prst="rect">
            <a:avLst/>
          </a:prstGeom>
          <a:noFill/>
        </p:spPr>
        <p:txBody>
          <a:bodyPr wrap="square" rtlCol="0">
            <a:spAutoFit/>
          </a:bodyPr>
          <a:lstStyle/>
          <a:p>
            <a:r>
              <a:rPr lang="en-US" b="1" dirty="0">
                <a:latin typeface="Calibri" panose="020F0502020204030204" pitchFamily="34" charset="0"/>
                <a:cs typeface="Calibri" panose="020F0502020204030204" pitchFamily="34" charset="0"/>
              </a:rPr>
              <a:t>The Daily Generation Plant end meter (net)MWh has a moderate positive correlation of 0.77 with all the other variables, indicating that higher daily generation is associated with higher export and import readings across the main and check meters.</a:t>
            </a:r>
          </a:p>
          <a:p>
            <a:r>
              <a:rPr lang="en-US" b="1" dirty="0">
                <a:latin typeface="Calibri" panose="020F0502020204030204" pitchFamily="34" charset="0"/>
                <a:cs typeface="Calibri" panose="020F0502020204030204" pitchFamily="34" charset="0"/>
              </a:rPr>
              <a:t>The PSS Main Meter readings for Export and Import have a very strong positive correlation of 0.95, suggesting that the export and import values recorded by the main meter are closely related.</a:t>
            </a:r>
          </a:p>
          <a:p>
            <a:r>
              <a:rPr lang="en-US" b="1" dirty="0">
                <a:latin typeface="Calibri" panose="020F0502020204030204" pitchFamily="34" charset="0"/>
                <a:cs typeface="Calibri" panose="020F0502020204030204" pitchFamily="34" charset="0"/>
              </a:rPr>
              <a:t>Similarly, the PSS Check Meter readings for Export and Import also exhibit a strong positive correlation of 0.80, indicating consistency between the export and import values recorded by the check meter.</a:t>
            </a:r>
          </a:p>
          <a:p>
            <a:r>
              <a:rPr lang="en-US" b="1" dirty="0">
                <a:latin typeface="Calibri" panose="020F0502020204030204" pitchFamily="34" charset="0"/>
                <a:cs typeface="Calibri" panose="020F0502020204030204" pitchFamily="34" charset="0"/>
              </a:rPr>
              <a:t>The Main Meter and Check Meter readings for both Export and Import show moderate positive correlations (around 0.77), implying a reasonable level of agreement between the main and check meter readings.</a:t>
            </a:r>
          </a:p>
          <a:p>
            <a:endParaRPr lang="en-IN" dirty="0"/>
          </a:p>
        </p:txBody>
      </p:sp>
    </p:spTree>
    <p:extLst>
      <p:ext uri="{BB962C8B-B14F-4D97-AF65-F5344CB8AC3E}">
        <p14:creationId xmlns:p14="http://schemas.microsoft.com/office/powerpoint/2010/main" val="6887512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112;p25">
            <a:extLst>
              <a:ext uri="{FF2B5EF4-FFF2-40B4-BE49-F238E27FC236}">
                <a16:creationId xmlns:a16="http://schemas.microsoft.com/office/drawing/2014/main" id="{9DBF8D5C-379C-481E-A647-C9AB90A140AB}"/>
              </a:ext>
            </a:extLst>
          </p:cNvPr>
          <p:cNvSpPr txBox="1">
            <a:spLocks/>
          </p:cNvSpPr>
          <p:nvPr/>
        </p:nvSpPr>
        <p:spPr>
          <a:xfrm>
            <a:off x="117231" y="165053"/>
            <a:ext cx="9247200" cy="535500"/>
          </a:xfrm>
          <a:prstGeom prst="rect">
            <a:avLst/>
          </a:prstGeom>
          <a:noFill/>
          <a:ln>
            <a:noFill/>
          </a:ln>
        </p:spPr>
        <p:txBody>
          <a:bodyPr spcFirstLastPara="1" wrap="square" lIns="91400" tIns="45675" rIns="91400" bIns="45675" anchor="ctr" anchorCtr="0">
            <a:sp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2300"/>
              <a:buFont typeface="Georgia"/>
              <a:buNone/>
              <a:defRPr sz="31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9pPr>
          </a:lstStyle>
          <a:p>
            <a:r>
              <a:rPr lang="en-US" sz="3200" b="1" dirty="0">
                <a:latin typeface="Times New Roman"/>
                <a:ea typeface="Times New Roman"/>
                <a:cs typeface="Times New Roman"/>
                <a:sym typeface="Times New Roman"/>
              </a:rPr>
              <a:t>Exploratory Data Analysis [EDA]</a:t>
            </a:r>
            <a:endParaRPr lang="en-US" sz="3200" dirty="0">
              <a:latin typeface="Times New Roman"/>
              <a:ea typeface="Times New Roman"/>
              <a:cs typeface="Times New Roman"/>
              <a:sym typeface="Times New Roman"/>
            </a:endParaRPr>
          </a:p>
        </p:txBody>
      </p:sp>
      <p:pic>
        <p:nvPicPr>
          <p:cNvPr id="8" name="Google Shape;130;p30" descr="360DigiTMG Reviews - 52 Reviews of 360digitmg.com | Sitejabber">
            <a:extLst>
              <a:ext uri="{FF2B5EF4-FFF2-40B4-BE49-F238E27FC236}">
                <a16:creationId xmlns:a16="http://schemas.microsoft.com/office/drawing/2014/main" id="{FE3692FE-22DB-4B35-B541-73CD3B21D696}"/>
              </a:ext>
            </a:extLst>
          </p:cNvPr>
          <p:cNvPicPr preferRelativeResize="0"/>
          <p:nvPr/>
        </p:nvPicPr>
        <p:blipFill rotWithShape="1">
          <a:blip r:embed="rId2">
            <a:alphaModFix/>
          </a:blip>
          <a:srcRect/>
          <a:stretch/>
        </p:blipFill>
        <p:spPr>
          <a:xfrm>
            <a:off x="9751545" y="5952931"/>
            <a:ext cx="2277039" cy="808338"/>
          </a:xfrm>
          <a:prstGeom prst="rect">
            <a:avLst/>
          </a:prstGeom>
          <a:noFill/>
          <a:ln>
            <a:noFill/>
          </a:ln>
        </p:spPr>
      </p:pic>
      <p:pic>
        <p:nvPicPr>
          <p:cNvPr id="3" name="Picture 2">
            <a:extLst>
              <a:ext uri="{FF2B5EF4-FFF2-40B4-BE49-F238E27FC236}">
                <a16:creationId xmlns:a16="http://schemas.microsoft.com/office/drawing/2014/main" id="{132F5F7A-7360-4DC5-879F-653EDA40FE62}"/>
              </a:ext>
            </a:extLst>
          </p:cNvPr>
          <p:cNvPicPr>
            <a:picLocks noChangeAspect="1"/>
          </p:cNvPicPr>
          <p:nvPr/>
        </p:nvPicPr>
        <p:blipFill>
          <a:blip r:embed="rId3"/>
          <a:stretch>
            <a:fillRect/>
          </a:stretch>
        </p:blipFill>
        <p:spPr>
          <a:xfrm>
            <a:off x="3034857" y="3174748"/>
            <a:ext cx="5405760" cy="3182352"/>
          </a:xfrm>
          <a:prstGeom prst="rect">
            <a:avLst/>
          </a:prstGeom>
        </p:spPr>
      </p:pic>
      <p:sp>
        <p:nvSpPr>
          <p:cNvPr id="4" name="TextBox 3">
            <a:extLst>
              <a:ext uri="{FF2B5EF4-FFF2-40B4-BE49-F238E27FC236}">
                <a16:creationId xmlns:a16="http://schemas.microsoft.com/office/drawing/2014/main" id="{51DEA87D-4289-4E0E-9FC1-63563D5B3575}"/>
              </a:ext>
            </a:extLst>
          </p:cNvPr>
          <p:cNvSpPr txBox="1"/>
          <p:nvPr/>
        </p:nvSpPr>
        <p:spPr>
          <a:xfrm>
            <a:off x="604911" y="921988"/>
            <a:ext cx="10691446" cy="2031325"/>
          </a:xfrm>
          <a:prstGeom prst="rect">
            <a:avLst/>
          </a:prstGeom>
          <a:noFill/>
        </p:spPr>
        <p:txBody>
          <a:bodyPr wrap="square" rtlCol="0">
            <a:spAutoFit/>
          </a:bodyPr>
          <a:lstStyle/>
          <a:p>
            <a:r>
              <a:rPr lang="en-US" b="1" dirty="0">
                <a:latin typeface="Calibri" panose="020F0502020204030204" pitchFamily="34" charset="0"/>
                <a:cs typeface="Calibri" panose="020F0502020204030204" pitchFamily="34" charset="0"/>
              </a:rPr>
              <a:t>There is a perfect positive correlation (1.0) between the Daily Generation Plant end meter (net)MWh and the PSS Main Meter (Daily Generation Plant end meter)(Export)MWh. This suggests that the net daily generation is entirely accounted for by the export readings on the main meter.</a:t>
            </a:r>
          </a:p>
          <a:p>
            <a:r>
              <a:rPr lang="en-US" b="1" dirty="0">
                <a:latin typeface="Calibri" panose="020F0502020204030204" pitchFamily="34" charset="0"/>
                <a:cs typeface="Calibri" panose="020F0502020204030204" pitchFamily="34" charset="0"/>
              </a:rPr>
              <a:t>There is a very low positive correlation (0.26) between the Daily Generation Plant end meter (net)MWh and the PSS Main Meter (Daily Generation Plant end meter)(Import)MWh. This indicates that the import readings on the main meter are largely independent of the net daily generation.</a:t>
            </a:r>
          </a:p>
          <a:p>
            <a:r>
              <a:rPr lang="en-US" b="1" dirty="0">
                <a:latin typeface="Calibri" panose="020F0502020204030204" pitchFamily="34" charset="0"/>
                <a:cs typeface="Calibri" panose="020F0502020204030204" pitchFamily="34" charset="0"/>
              </a:rPr>
              <a:t>There is a moderate negative correlation (-0.54) between the PSS Main Meter (Daily Generation Plant end meter)(Export)MWh and the PSS Main Meter (Daily Generation Plant end meter)(Import)MWh. This suggests that as exports increase, imports tend to decrease, or vice versa, which is an expected relationship in a power generation system.</a:t>
            </a:r>
          </a:p>
        </p:txBody>
      </p:sp>
    </p:spTree>
    <p:extLst>
      <p:ext uri="{BB962C8B-B14F-4D97-AF65-F5344CB8AC3E}">
        <p14:creationId xmlns:p14="http://schemas.microsoft.com/office/powerpoint/2010/main" val="26064622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112;p25">
            <a:extLst>
              <a:ext uri="{FF2B5EF4-FFF2-40B4-BE49-F238E27FC236}">
                <a16:creationId xmlns:a16="http://schemas.microsoft.com/office/drawing/2014/main" id="{9DBF8D5C-379C-481E-A647-C9AB90A140AB}"/>
              </a:ext>
            </a:extLst>
          </p:cNvPr>
          <p:cNvSpPr txBox="1">
            <a:spLocks/>
          </p:cNvSpPr>
          <p:nvPr/>
        </p:nvSpPr>
        <p:spPr>
          <a:xfrm>
            <a:off x="117231" y="165053"/>
            <a:ext cx="9247200" cy="535500"/>
          </a:xfrm>
          <a:prstGeom prst="rect">
            <a:avLst/>
          </a:prstGeom>
          <a:noFill/>
          <a:ln>
            <a:noFill/>
          </a:ln>
        </p:spPr>
        <p:txBody>
          <a:bodyPr spcFirstLastPara="1" wrap="square" lIns="91400" tIns="45675" rIns="91400" bIns="45675" anchor="ctr" anchorCtr="0">
            <a:sp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2300"/>
              <a:buFont typeface="Georgia"/>
              <a:buNone/>
              <a:defRPr sz="31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9pPr>
          </a:lstStyle>
          <a:p>
            <a:r>
              <a:rPr lang="en-US" sz="3200" b="1" dirty="0">
                <a:latin typeface="Times New Roman"/>
                <a:ea typeface="Times New Roman"/>
                <a:cs typeface="Times New Roman"/>
                <a:sym typeface="Times New Roman"/>
              </a:rPr>
              <a:t>Exploratory Data Analysis [EDA]</a:t>
            </a:r>
            <a:endParaRPr lang="en-US" sz="3200" dirty="0">
              <a:latin typeface="Times New Roman"/>
              <a:ea typeface="Times New Roman"/>
              <a:cs typeface="Times New Roman"/>
              <a:sym typeface="Times New Roman"/>
            </a:endParaRPr>
          </a:p>
        </p:txBody>
      </p:sp>
      <p:pic>
        <p:nvPicPr>
          <p:cNvPr id="8" name="Google Shape;130;p30" descr="360DigiTMG Reviews - 52 Reviews of 360digitmg.com | Sitejabber">
            <a:extLst>
              <a:ext uri="{FF2B5EF4-FFF2-40B4-BE49-F238E27FC236}">
                <a16:creationId xmlns:a16="http://schemas.microsoft.com/office/drawing/2014/main" id="{FE3692FE-22DB-4B35-B541-73CD3B21D696}"/>
              </a:ext>
            </a:extLst>
          </p:cNvPr>
          <p:cNvPicPr preferRelativeResize="0"/>
          <p:nvPr/>
        </p:nvPicPr>
        <p:blipFill rotWithShape="1">
          <a:blip r:embed="rId2">
            <a:alphaModFix/>
          </a:blip>
          <a:srcRect/>
          <a:stretch/>
        </p:blipFill>
        <p:spPr>
          <a:xfrm>
            <a:off x="9751545" y="5952931"/>
            <a:ext cx="2277039" cy="808338"/>
          </a:xfrm>
          <a:prstGeom prst="rect">
            <a:avLst/>
          </a:prstGeom>
          <a:noFill/>
          <a:ln>
            <a:noFill/>
          </a:ln>
        </p:spPr>
      </p:pic>
      <p:pic>
        <p:nvPicPr>
          <p:cNvPr id="3" name="Picture 2">
            <a:extLst>
              <a:ext uri="{FF2B5EF4-FFF2-40B4-BE49-F238E27FC236}">
                <a16:creationId xmlns:a16="http://schemas.microsoft.com/office/drawing/2014/main" id="{28D7D3C2-6426-430B-9A96-C0AD594C6524}"/>
              </a:ext>
            </a:extLst>
          </p:cNvPr>
          <p:cNvPicPr>
            <a:picLocks noChangeAspect="1"/>
          </p:cNvPicPr>
          <p:nvPr/>
        </p:nvPicPr>
        <p:blipFill>
          <a:blip r:embed="rId3"/>
          <a:stretch>
            <a:fillRect/>
          </a:stretch>
        </p:blipFill>
        <p:spPr>
          <a:xfrm>
            <a:off x="2997015" y="2801768"/>
            <a:ext cx="5485806" cy="3151163"/>
          </a:xfrm>
          <a:prstGeom prst="rect">
            <a:avLst/>
          </a:prstGeom>
        </p:spPr>
      </p:pic>
      <p:sp>
        <p:nvSpPr>
          <p:cNvPr id="4" name="TextBox 3">
            <a:extLst>
              <a:ext uri="{FF2B5EF4-FFF2-40B4-BE49-F238E27FC236}">
                <a16:creationId xmlns:a16="http://schemas.microsoft.com/office/drawing/2014/main" id="{0A9226F5-C7F7-472B-A646-9ABCB695E25E}"/>
              </a:ext>
            </a:extLst>
          </p:cNvPr>
          <p:cNvSpPr txBox="1"/>
          <p:nvPr/>
        </p:nvSpPr>
        <p:spPr>
          <a:xfrm>
            <a:off x="815926" y="1041009"/>
            <a:ext cx="10466363" cy="1600438"/>
          </a:xfrm>
          <a:prstGeom prst="rect">
            <a:avLst/>
          </a:prstGeom>
          <a:noFill/>
        </p:spPr>
        <p:txBody>
          <a:bodyPr wrap="square" rtlCol="0">
            <a:spAutoFit/>
          </a:bodyPr>
          <a:lstStyle/>
          <a:p>
            <a:r>
              <a:rPr lang="en-US" b="1" dirty="0">
                <a:latin typeface="Calibri" panose="020F0502020204030204" pitchFamily="34" charset="0"/>
                <a:cs typeface="Calibri" panose="020F0502020204030204" pitchFamily="34" charset="0"/>
              </a:rPr>
              <a:t>There is a moderate positive correlation (0.42) between the Performance Ratio (PR) and Global Tilted Irradiation/Irradiance (GTI). This suggests that higher solar irradiation on the tilted surface is associated with a higher performance ratio of the solar plant.</a:t>
            </a:r>
          </a:p>
          <a:p>
            <a:r>
              <a:rPr lang="en-US" b="1" dirty="0">
                <a:latin typeface="Calibri" panose="020F0502020204030204" pitchFamily="34" charset="0"/>
                <a:cs typeface="Calibri" panose="020F0502020204030204" pitchFamily="34" charset="0"/>
              </a:rPr>
              <a:t>There is a moderate negative correlation (-0.36) between the Performance Ratio (PR) and Global Horizontal Irradiance (GHI). This indicates that as the horizontal irradiance increases, the performance ratio tends to decrease slightly.</a:t>
            </a:r>
          </a:p>
          <a:p>
            <a:r>
              <a:rPr lang="en-US" b="1" dirty="0">
                <a:latin typeface="Calibri" panose="020F0502020204030204" pitchFamily="34" charset="0"/>
                <a:cs typeface="Calibri" panose="020F0502020204030204" pitchFamily="34" charset="0"/>
              </a:rPr>
              <a:t>There is a strong positive correlation (0.95) between Global Tilted Irradiation/Irradiance (GTI) and Global Horizontal Irradiance (GHI). This is an expected relationship, as higher horizontal irradiance generally leads to higher irradiation on the tilted surface.</a:t>
            </a:r>
          </a:p>
          <a:p>
            <a:endParaRPr lang="en-IN" dirty="0"/>
          </a:p>
        </p:txBody>
      </p:sp>
    </p:spTree>
    <p:extLst>
      <p:ext uri="{BB962C8B-B14F-4D97-AF65-F5344CB8AC3E}">
        <p14:creationId xmlns:p14="http://schemas.microsoft.com/office/powerpoint/2010/main" val="3665584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28;p30">
            <a:extLst>
              <a:ext uri="{FF2B5EF4-FFF2-40B4-BE49-F238E27FC236}">
                <a16:creationId xmlns:a16="http://schemas.microsoft.com/office/drawing/2014/main" id="{F37CEDCC-349A-4559-B275-43DAE5CF4676}"/>
              </a:ext>
            </a:extLst>
          </p:cNvPr>
          <p:cNvSpPr txBox="1">
            <a:spLocks/>
          </p:cNvSpPr>
          <p:nvPr/>
        </p:nvSpPr>
        <p:spPr>
          <a:xfrm>
            <a:off x="228600" y="82663"/>
            <a:ext cx="10515600" cy="535487"/>
          </a:xfrm>
          <a:prstGeom prst="rect">
            <a:avLst/>
          </a:prstGeom>
          <a:noFill/>
          <a:ln>
            <a:noFill/>
          </a:ln>
        </p:spPr>
        <p:txBody>
          <a:bodyPr spcFirstLastPara="1" wrap="square" lIns="91400" tIns="45675" rIns="91400" bIns="45675" anchor="ctr" anchorCtr="0">
            <a:sp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2300"/>
              <a:buFont typeface="Georgia"/>
              <a:buNone/>
              <a:defRPr sz="31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9pPr>
          </a:lstStyle>
          <a:p>
            <a:r>
              <a:rPr lang="en-US" sz="3200" b="1" dirty="0">
                <a:latin typeface="Times New Roman"/>
                <a:ea typeface="Times New Roman"/>
                <a:cs typeface="Times New Roman"/>
                <a:sym typeface="Times New Roman"/>
              </a:rPr>
              <a:t>Data Preprocessing</a:t>
            </a:r>
            <a:endParaRPr lang="en-US" dirty="0"/>
          </a:p>
        </p:txBody>
      </p:sp>
      <p:pic>
        <p:nvPicPr>
          <p:cNvPr id="4" name="Google Shape;130;p30" descr="360DigiTMG Reviews - 52 Reviews of 360digitmg.com | Sitejabber">
            <a:extLst>
              <a:ext uri="{FF2B5EF4-FFF2-40B4-BE49-F238E27FC236}">
                <a16:creationId xmlns:a16="http://schemas.microsoft.com/office/drawing/2014/main" id="{05BC6E7D-0189-44FB-AD63-70ABA330AF5F}"/>
              </a:ext>
            </a:extLst>
          </p:cNvPr>
          <p:cNvPicPr preferRelativeResize="0"/>
          <p:nvPr/>
        </p:nvPicPr>
        <p:blipFill rotWithShape="1">
          <a:blip r:embed="rId2">
            <a:alphaModFix/>
          </a:blip>
          <a:srcRect/>
          <a:stretch/>
        </p:blipFill>
        <p:spPr>
          <a:xfrm>
            <a:off x="9751545" y="5952931"/>
            <a:ext cx="2277039" cy="808338"/>
          </a:xfrm>
          <a:prstGeom prst="rect">
            <a:avLst/>
          </a:prstGeom>
          <a:noFill/>
          <a:ln>
            <a:noFill/>
          </a:ln>
        </p:spPr>
      </p:pic>
      <p:sp>
        <p:nvSpPr>
          <p:cNvPr id="5" name="Text Box 1">
            <a:extLst>
              <a:ext uri="{FF2B5EF4-FFF2-40B4-BE49-F238E27FC236}">
                <a16:creationId xmlns:a16="http://schemas.microsoft.com/office/drawing/2014/main" id="{F918A161-0D88-42EF-B2CE-B79C56D447A2}"/>
              </a:ext>
            </a:extLst>
          </p:cNvPr>
          <p:cNvSpPr txBox="1"/>
          <p:nvPr/>
        </p:nvSpPr>
        <p:spPr>
          <a:xfrm>
            <a:off x="767080" y="886460"/>
            <a:ext cx="10420350" cy="2194365"/>
          </a:xfrm>
          <a:prstGeom prst="rect">
            <a:avLst/>
          </a:prstGeom>
          <a:noFill/>
        </p:spPr>
        <p:txBody>
          <a:bodyPr wrap="square" rtlCol="0">
            <a:noAutofit/>
          </a:bodyPr>
          <a:lstStyle/>
          <a:p>
            <a:r>
              <a:rPr lang="en-US" sz="2400" b="1" dirty="0">
                <a:gradFill>
                  <a:gsLst>
                    <a:gs pos="0">
                      <a:srgbClr val="007BD3"/>
                    </a:gs>
                    <a:gs pos="100000">
                      <a:srgbClr val="034373"/>
                    </a:gs>
                  </a:gsLst>
                  <a:lin scaled="0"/>
                </a:gradFill>
                <a:latin typeface="Calibri" panose="020F0502020204030204" charset="0"/>
                <a:cs typeface="Calibri" panose="020F0502020204030204" charset="0"/>
              </a:rPr>
              <a:t>Dropping Column :</a:t>
            </a:r>
          </a:p>
          <a:p>
            <a:endParaRPr lang="en-US" sz="2400" b="1" dirty="0">
              <a:gradFill>
                <a:gsLst>
                  <a:gs pos="0">
                    <a:srgbClr val="007BD3"/>
                  </a:gs>
                  <a:gs pos="100000">
                    <a:srgbClr val="034373"/>
                  </a:gs>
                </a:gsLst>
                <a:lin scaled="0"/>
              </a:gradFill>
              <a:latin typeface="Calibri" panose="020F0502020204030204" charset="0"/>
              <a:cs typeface="Calibri" panose="020F0502020204030204" charset="0"/>
            </a:endParaRPr>
          </a:p>
          <a:p>
            <a:r>
              <a:rPr lang="en-US" sz="1600" b="1" dirty="0">
                <a:latin typeface="Calibri" panose="020F0502020204030204" charset="0"/>
                <a:cs typeface="Calibri" panose="020F0502020204030204" charset="0"/>
              </a:rPr>
              <a:t>In the dataset, the 'Grid Downtime HH' column contains only 2 non-null values, thus providing limited information for analysis. </a:t>
            </a:r>
          </a:p>
          <a:p>
            <a:r>
              <a:rPr lang="en-US" sz="1600" b="1" dirty="0">
                <a:latin typeface="Calibri" panose="020F0502020204030204" charset="0"/>
                <a:cs typeface="Calibri" panose="020F0502020204030204" charset="0"/>
              </a:rPr>
              <a:t>Similarly, the 'Plant Downtime HH' column, having the same value for all entries, acks variability and useful information for analysis.</a:t>
            </a:r>
          </a:p>
          <a:p>
            <a:r>
              <a:rPr lang="en-US" sz="1600" b="1" dirty="0">
                <a:latin typeface="Calibri" panose="020F0502020204030204" charset="0"/>
                <a:cs typeface="Calibri" panose="020F0502020204030204" charset="0"/>
              </a:rPr>
              <a:t>so we are dropping that column</a:t>
            </a:r>
          </a:p>
        </p:txBody>
      </p:sp>
      <p:pic>
        <p:nvPicPr>
          <p:cNvPr id="9" name="Picture 8">
            <a:extLst>
              <a:ext uri="{FF2B5EF4-FFF2-40B4-BE49-F238E27FC236}">
                <a16:creationId xmlns:a16="http://schemas.microsoft.com/office/drawing/2014/main" id="{1F535D61-E4C0-4641-BD74-C12026F1CB5E}"/>
              </a:ext>
            </a:extLst>
          </p:cNvPr>
          <p:cNvPicPr>
            <a:picLocks noChangeAspect="1"/>
          </p:cNvPicPr>
          <p:nvPr/>
        </p:nvPicPr>
        <p:blipFill>
          <a:blip r:embed="rId3"/>
          <a:stretch>
            <a:fillRect/>
          </a:stretch>
        </p:blipFill>
        <p:spPr>
          <a:xfrm>
            <a:off x="1751782" y="3429000"/>
            <a:ext cx="7881344" cy="1468387"/>
          </a:xfrm>
          <a:prstGeom prst="rect">
            <a:avLst/>
          </a:prstGeom>
        </p:spPr>
      </p:pic>
    </p:spTree>
    <p:extLst>
      <p:ext uri="{BB962C8B-B14F-4D97-AF65-F5344CB8AC3E}">
        <p14:creationId xmlns:p14="http://schemas.microsoft.com/office/powerpoint/2010/main" val="38661629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28;p30">
            <a:extLst>
              <a:ext uri="{FF2B5EF4-FFF2-40B4-BE49-F238E27FC236}">
                <a16:creationId xmlns:a16="http://schemas.microsoft.com/office/drawing/2014/main" id="{41B9DA8F-027C-415A-96EA-21FB6120B8AC}"/>
              </a:ext>
            </a:extLst>
          </p:cNvPr>
          <p:cNvSpPr txBox="1">
            <a:spLocks/>
          </p:cNvSpPr>
          <p:nvPr/>
        </p:nvSpPr>
        <p:spPr>
          <a:xfrm>
            <a:off x="228600" y="82663"/>
            <a:ext cx="10515600" cy="535487"/>
          </a:xfrm>
          <a:prstGeom prst="rect">
            <a:avLst/>
          </a:prstGeom>
          <a:noFill/>
          <a:ln>
            <a:noFill/>
          </a:ln>
        </p:spPr>
        <p:txBody>
          <a:bodyPr spcFirstLastPara="1" wrap="square" lIns="91400" tIns="45675" rIns="91400" bIns="45675" anchor="ctr" anchorCtr="0">
            <a:sp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2300"/>
              <a:buFont typeface="Georgia"/>
              <a:buNone/>
              <a:defRPr sz="31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9pPr>
          </a:lstStyle>
          <a:p>
            <a:r>
              <a:rPr lang="en-US" sz="3200" b="1" dirty="0">
                <a:latin typeface="Times New Roman"/>
                <a:ea typeface="Times New Roman"/>
                <a:cs typeface="Times New Roman"/>
                <a:sym typeface="Times New Roman"/>
              </a:rPr>
              <a:t>Data Preprocessing</a:t>
            </a:r>
            <a:endParaRPr lang="en-US" dirty="0"/>
          </a:p>
        </p:txBody>
      </p:sp>
      <p:sp>
        <p:nvSpPr>
          <p:cNvPr id="4" name="Text Box 2">
            <a:extLst>
              <a:ext uri="{FF2B5EF4-FFF2-40B4-BE49-F238E27FC236}">
                <a16:creationId xmlns:a16="http://schemas.microsoft.com/office/drawing/2014/main" id="{2EF16342-A983-41C4-918F-84DBC3DCBFF1}"/>
              </a:ext>
            </a:extLst>
          </p:cNvPr>
          <p:cNvSpPr txBox="1"/>
          <p:nvPr/>
        </p:nvSpPr>
        <p:spPr>
          <a:xfrm>
            <a:off x="749935" y="1024255"/>
            <a:ext cx="10440670" cy="1437591"/>
          </a:xfrm>
          <a:prstGeom prst="rect">
            <a:avLst/>
          </a:prstGeom>
          <a:noFill/>
        </p:spPr>
        <p:txBody>
          <a:bodyPr wrap="square" rtlCol="0">
            <a:noAutofit/>
          </a:bodyPr>
          <a:lstStyle/>
          <a:p>
            <a:r>
              <a:rPr lang="en-US" sz="2400" b="1" dirty="0">
                <a:gradFill>
                  <a:gsLst>
                    <a:gs pos="0">
                      <a:srgbClr val="007BD3"/>
                    </a:gs>
                    <a:gs pos="100000">
                      <a:srgbClr val="034373"/>
                    </a:gs>
                  </a:gsLst>
                  <a:lin scaled="0"/>
                </a:gradFill>
                <a:latin typeface="Calibri" panose="020F0502020204030204" charset="0"/>
                <a:cs typeface="Calibri" panose="020F0502020204030204" charset="0"/>
              </a:rPr>
              <a:t>Duplication Handling:</a:t>
            </a:r>
          </a:p>
          <a:p>
            <a:endParaRPr lang="en-US" dirty="0"/>
          </a:p>
          <a:p>
            <a:r>
              <a:rPr lang="en-US" sz="1600" b="1" dirty="0">
                <a:latin typeface="Calibri" panose="020F0502020204030204" charset="0"/>
                <a:cs typeface="Calibri" panose="020F0502020204030204" charset="0"/>
              </a:rPr>
              <a:t>In the Solar Dataset, there is no duplicated records.</a:t>
            </a:r>
          </a:p>
        </p:txBody>
      </p:sp>
      <p:pic>
        <p:nvPicPr>
          <p:cNvPr id="7" name="Google Shape;139;p32" descr="360DigiTMG Reviews - 52 Reviews of 360digitmg.com | Sitejabber">
            <a:extLst>
              <a:ext uri="{FF2B5EF4-FFF2-40B4-BE49-F238E27FC236}">
                <a16:creationId xmlns:a16="http://schemas.microsoft.com/office/drawing/2014/main" id="{A78AD060-232B-4FB1-9155-FAD09F290CAE}"/>
              </a:ext>
            </a:extLst>
          </p:cNvPr>
          <p:cNvPicPr preferRelativeResize="0"/>
          <p:nvPr/>
        </p:nvPicPr>
        <p:blipFill rotWithShape="1">
          <a:blip r:embed="rId2">
            <a:alphaModFix/>
          </a:blip>
          <a:srcRect/>
          <a:stretch/>
        </p:blipFill>
        <p:spPr>
          <a:xfrm>
            <a:off x="9751545" y="5952931"/>
            <a:ext cx="2277039" cy="808338"/>
          </a:xfrm>
          <a:prstGeom prst="rect">
            <a:avLst/>
          </a:prstGeom>
          <a:noFill/>
          <a:ln>
            <a:noFill/>
          </a:ln>
        </p:spPr>
      </p:pic>
      <p:pic>
        <p:nvPicPr>
          <p:cNvPr id="9" name="Picture 8">
            <a:extLst>
              <a:ext uri="{FF2B5EF4-FFF2-40B4-BE49-F238E27FC236}">
                <a16:creationId xmlns:a16="http://schemas.microsoft.com/office/drawing/2014/main" id="{67EAFA1F-E3DE-4C51-AB80-BD1A5D7E1EDA}"/>
              </a:ext>
            </a:extLst>
          </p:cNvPr>
          <p:cNvPicPr>
            <a:picLocks noChangeAspect="1"/>
          </p:cNvPicPr>
          <p:nvPr/>
        </p:nvPicPr>
        <p:blipFill>
          <a:blip r:embed="rId3"/>
          <a:stretch>
            <a:fillRect/>
          </a:stretch>
        </p:blipFill>
        <p:spPr>
          <a:xfrm>
            <a:off x="1907311" y="3099014"/>
            <a:ext cx="7844234" cy="2078803"/>
          </a:xfrm>
          <a:prstGeom prst="rect">
            <a:avLst/>
          </a:prstGeom>
        </p:spPr>
      </p:pic>
    </p:spTree>
    <p:extLst>
      <p:ext uri="{BB962C8B-B14F-4D97-AF65-F5344CB8AC3E}">
        <p14:creationId xmlns:p14="http://schemas.microsoft.com/office/powerpoint/2010/main" val="42248159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28;p30">
            <a:extLst>
              <a:ext uri="{FF2B5EF4-FFF2-40B4-BE49-F238E27FC236}">
                <a16:creationId xmlns:a16="http://schemas.microsoft.com/office/drawing/2014/main" id="{9E227FAA-A1EC-4D90-AFBD-509E7327B528}"/>
              </a:ext>
            </a:extLst>
          </p:cNvPr>
          <p:cNvSpPr txBox="1">
            <a:spLocks/>
          </p:cNvSpPr>
          <p:nvPr/>
        </p:nvSpPr>
        <p:spPr>
          <a:xfrm>
            <a:off x="228600" y="82663"/>
            <a:ext cx="10515600" cy="535487"/>
          </a:xfrm>
          <a:prstGeom prst="rect">
            <a:avLst/>
          </a:prstGeom>
          <a:noFill/>
          <a:ln>
            <a:noFill/>
          </a:ln>
        </p:spPr>
        <p:txBody>
          <a:bodyPr spcFirstLastPara="1" wrap="square" lIns="91400" tIns="45675" rIns="91400" bIns="45675" anchor="ctr" anchorCtr="0">
            <a:sp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2300"/>
              <a:buFont typeface="Georgia"/>
              <a:buNone/>
              <a:defRPr sz="31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9pPr>
          </a:lstStyle>
          <a:p>
            <a:r>
              <a:rPr lang="en-US" sz="3200" b="1" dirty="0">
                <a:latin typeface="Times New Roman"/>
                <a:ea typeface="Times New Roman"/>
                <a:cs typeface="Times New Roman"/>
                <a:sym typeface="Times New Roman"/>
              </a:rPr>
              <a:t>Data Preprocessing</a:t>
            </a:r>
            <a:endParaRPr lang="en-US" dirty="0"/>
          </a:p>
        </p:txBody>
      </p:sp>
      <p:sp>
        <p:nvSpPr>
          <p:cNvPr id="4" name="Text Box 2">
            <a:extLst>
              <a:ext uri="{FF2B5EF4-FFF2-40B4-BE49-F238E27FC236}">
                <a16:creationId xmlns:a16="http://schemas.microsoft.com/office/drawing/2014/main" id="{6423C710-1E79-4B0A-856E-692692A0F0C6}"/>
              </a:ext>
            </a:extLst>
          </p:cNvPr>
          <p:cNvSpPr txBox="1"/>
          <p:nvPr/>
        </p:nvSpPr>
        <p:spPr>
          <a:xfrm>
            <a:off x="749935" y="1024255"/>
            <a:ext cx="10440670" cy="1437591"/>
          </a:xfrm>
          <a:prstGeom prst="rect">
            <a:avLst/>
          </a:prstGeom>
          <a:noFill/>
        </p:spPr>
        <p:txBody>
          <a:bodyPr wrap="square" rtlCol="0">
            <a:noAutofit/>
          </a:bodyPr>
          <a:lstStyle/>
          <a:p>
            <a:r>
              <a:rPr lang="en-US" sz="2400" b="1" dirty="0">
                <a:gradFill>
                  <a:gsLst>
                    <a:gs pos="0">
                      <a:srgbClr val="007BD3"/>
                    </a:gs>
                    <a:gs pos="100000">
                      <a:srgbClr val="034373"/>
                    </a:gs>
                  </a:gsLst>
                  <a:lin scaled="0"/>
                </a:gradFill>
                <a:latin typeface="Calibri" panose="020F0502020204030204" charset="0"/>
                <a:cs typeface="Calibri" panose="020F0502020204030204" charset="0"/>
              </a:rPr>
              <a:t>Missing Value:</a:t>
            </a:r>
          </a:p>
          <a:p>
            <a:endParaRPr lang="en-US" dirty="0"/>
          </a:p>
          <a:p>
            <a:endParaRPr lang="en-US" sz="1600" b="1" dirty="0">
              <a:latin typeface="Calibri" panose="020F0502020204030204" charset="0"/>
              <a:cs typeface="Calibri" panose="020F0502020204030204" charset="0"/>
            </a:endParaRPr>
          </a:p>
        </p:txBody>
      </p:sp>
      <p:pic>
        <p:nvPicPr>
          <p:cNvPr id="7" name="Google Shape;139;p32" descr="360DigiTMG Reviews - 52 Reviews of 360digitmg.com | Sitejabber">
            <a:extLst>
              <a:ext uri="{FF2B5EF4-FFF2-40B4-BE49-F238E27FC236}">
                <a16:creationId xmlns:a16="http://schemas.microsoft.com/office/drawing/2014/main" id="{15AC4895-B671-41B6-A912-E730578C7345}"/>
              </a:ext>
            </a:extLst>
          </p:cNvPr>
          <p:cNvPicPr preferRelativeResize="0"/>
          <p:nvPr/>
        </p:nvPicPr>
        <p:blipFill rotWithShape="1">
          <a:blip r:embed="rId2">
            <a:alphaModFix/>
          </a:blip>
          <a:srcRect/>
          <a:stretch/>
        </p:blipFill>
        <p:spPr>
          <a:xfrm>
            <a:off x="9751545" y="5952931"/>
            <a:ext cx="2277039" cy="808338"/>
          </a:xfrm>
          <a:prstGeom prst="rect">
            <a:avLst/>
          </a:prstGeom>
          <a:noFill/>
          <a:ln>
            <a:noFill/>
          </a:ln>
        </p:spPr>
      </p:pic>
      <p:pic>
        <p:nvPicPr>
          <p:cNvPr id="5" name="Picture 4">
            <a:extLst>
              <a:ext uri="{FF2B5EF4-FFF2-40B4-BE49-F238E27FC236}">
                <a16:creationId xmlns:a16="http://schemas.microsoft.com/office/drawing/2014/main" id="{7EC7925D-87C2-4FE7-A05D-FA602CEABB85}"/>
              </a:ext>
            </a:extLst>
          </p:cNvPr>
          <p:cNvPicPr>
            <a:picLocks noChangeAspect="1"/>
          </p:cNvPicPr>
          <p:nvPr/>
        </p:nvPicPr>
        <p:blipFill>
          <a:blip r:embed="rId3"/>
          <a:stretch>
            <a:fillRect/>
          </a:stretch>
        </p:blipFill>
        <p:spPr>
          <a:xfrm>
            <a:off x="2082019" y="2155085"/>
            <a:ext cx="7287063" cy="3934374"/>
          </a:xfrm>
          <a:prstGeom prst="rect">
            <a:avLst/>
          </a:prstGeom>
        </p:spPr>
      </p:pic>
    </p:spTree>
    <p:extLst>
      <p:ext uri="{BB962C8B-B14F-4D97-AF65-F5344CB8AC3E}">
        <p14:creationId xmlns:p14="http://schemas.microsoft.com/office/powerpoint/2010/main" val="34825245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28;p30">
            <a:extLst>
              <a:ext uri="{FF2B5EF4-FFF2-40B4-BE49-F238E27FC236}">
                <a16:creationId xmlns:a16="http://schemas.microsoft.com/office/drawing/2014/main" id="{9E227FAA-A1EC-4D90-AFBD-509E7327B528}"/>
              </a:ext>
            </a:extLst>
          </p:cNvPr>
          <p:cNvSpPr txBox="1">
            <a:spLocks/>
          </p:cNvSpPr>
          <p:nvPr/>
        </p:nvSpPr>
        <p:spPr>
          <a:xfrm>
            <a:off x="228600" y="82663"/>
            <a:ext cx="10515600" cy="535487"/>
          </a:xfrm>
          <a:prstGeom prst="rect">
            <a:avLst/>
          </a:prstGeom>
          <a:noFill/>
          <a:ln>
            <a:noFill/>
          </a:ln>
        </p:spPr>
        <p:txBody>
          <a:bodyPr spcFirstLastPara="1" wrap="square" lIns="91400" tIns="45675" rIns="91400" bIns="45675" anchor="ctr" anchorCtr="0">
            <a:sp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2300"/>
              <a:buFont typeface="Georgia"/>
              <a:buNone/>
              <a:defRPr sz="31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9pPr>
          </a:lstStyle>
          <a:p>
            <a:r>
              <a:rPr lang="en-US" sz="3200" b="1" dirty="0">
                <a:latin typeface="Times New Roman"/>
                <a:ea typeface="Times New Roman"/>
                <a:cs typeface="Times New Roman"/>
                <a:sym typeface="Times New Roman"/>
              </a:rPr>
              <a:t>Data Preprocessing</a:t>
            </a:r>
            <a:endParaRPr lang="en-US" dirty="0"/>
          </a:p>
        </p:txBody>
      </p:sp>
      <p:sp>
        <p:nvSpPr>
          <p:cNvPr id="4" name="Text Box 2">
            <a:extLst>
              <a:ext uri="{FF2B5EF4-FFF2-40B4-BE49-F238E27FC236}">
                <a16:creationId xmlns:a16="http://schemas.microsoft.com/office/drawing/2014/main" id="{6423C710-1E79-4B0A-856E-692692A0F0C6}"/>
              </a:ext>
            </a:extLst>
          </p:cNvPr>
          <p:cNvSpPr txBox="1"/>
          <p:nvPr/>
        </p:nvSpPr>
        <p:spPr>
          <a:xfrm>
            <a:off x="749935" y="1024255"/>
            <a:ext cx="10440670" cy="1437591"/>
          </a:xfrm>
          <a:prstGeom prst="rect">
            <a:avLst/>
          </a:prstGeom>
          <a:noFill/>
        </p:spPr>
        <p:txBody>
          <a:bodyPr wrap="square" rtlCol="0">
            <a:noAutofit/>
          </a:bodyPr>
          <a:lstStyle/>
          <a:p>
            <a:r>
              <a:rPr lang="en-US" sz="2400" b="1" dirty="0">
                <a:gradFill>
                  <a:gsLst>
                    <a:gs pos="0">
                      <a:srgbClr val="007BD3"/>
                    </a:gs>
                    <a:gs pos="100000">
                      <a:srgbClr val="034373"/>
                    </a:gs>
                  </a:gsLst>
                  <a:lin scaled="0"/>
                </a:gradFill>
                <a:latin typeface="Calibri" panose="020F0502020204030204" charset="0"/>
                <a:cs typeface="Calibri" panose="020F0502020204030204" charset="0"/>
              </a:rPr>
              <a:t>Missing Value:</a:t>
            </a:r>
          </a:p>
          <a:p>
            <a:endParaRPr lang="en-US" dirty="0"/>
          </a:p>
          <a:p>
            <a:endParaRPr lang="en-US" sz="1600" b="1" dirty="0">
              <a:latin typeface="Calibri" panose="020F0502020204030204" charset="0"/>
              <a:cs typeface="Calibri" panose="020F0502020204030204" charset="0"/>
            </a:endParaRPr>
          </a:p>
        </p:txBody>
      </p:sp>
      <p:pic>
        <p:nvPicPr>
          <p:cNvPr id="7" name="Google Shape;139;p32" descr="360DigiTMG Reviews - 52 Reviews of 360digitmg.com | Sitejabber">
            <a:extLst>
              <a:ext uri="{FF2B5EF4-FFF2-40B4-BE49-F238E27FC236}">
                <a16:creationId xmlns:a16="http://schemas.microsoft.com/office/drawing/2014/main" id="{15AC4895-B671-41B6-A912-E730578C7345}"/>
              </a:ext>
            </a:extLst>
          </p:cNvPr>
          <p:cNvPicPr preferRelativeResize="0"/>
          <p:nvPr/>
        </p:nvPicPr>
        <p:blipFill rotWithShape="1">
          <a:blip r:embed="rId2">
            <a:alphaModFix/>
          </a:blip>
          <a:srcRect/>
          <a:stretch/>
        </p:blipFill>
        <p:spPr>
          <a:xfrm>
            <a:off x="9751545" y="5952931"/>
            <a:ext cx="2277039" cy="808338"/>
          </a:xfrm>
          <a:prstGeom prst="rect">
            <a:avLst/>
          </a:prstGeom>
          <a:noFill/>
          <a:ln>
            <a:noFill/>
          </a:ln>
        </p:spPr>
      </p:pic>
      <p:sp>
        <p:nvSpPr>
          <p:cNvPr id="2" name="TextBox 1">
            <a:extLst>
              <a:ext uri="{FF2B5EF4-FFF2-40B4-BE49-F238E27FC236}">
                <a16:creationId xmlns:a16="http://schemas.microsoft.com/office/drawing/2014/main" id="{C2CFC9EE-AE80-4274-BC2E-6B01B65B6D3B}"/>
              </a:ext>
            </a:extLst>
          </p:cNvPr>
          <p:cNvSpPr txBox="1"/>
          <p:nvPr/>
        </p:nvSpPr>
        <p:spPr>
          <a:xfrm>
            <a:off x="749935" y="1625028"/>
            <a:ext cx="10996588" cy="738664"/>
          </a:xfrm>
          <a:prstGeom prst="rect">
            <a:avLst/>
          </a:prstGeom>
          <a:noFill/>
        </p:spPr>
        <p:txBody>
          <a:bodyPr wrap="square" rtlCol="0">
            <a:spAutoFit/>
          </a:bodyPr>
          <a:lstStyle/>
          <a:p>
            <a:r>
              <a:rPr lang="en-US" b="1" dirty="0">
                <a:latin typeface="Calibri" panose="020F0502020204030204" pitchFamily="34" charset="0"/>
                <a:cs typeface="Calibri" panose="020F0502020204030204" pitchFamily="34" charset="0"/>
              </a:rPr>
              <a:t>In the dataset, we observed that the bottom 18 rows contain only date values,  while all other 19 columns do not contain any values, so we just dropped those rows</a:t>
            </a:r>
            <a:r>
              <a:rPr lang="en-US" dirty="0"/>
              <a:t>.</a:t>
            </a:r>
          </a:p>
          <a:p>
            <a:endParaRPr lang="en-IN" dirty="0"/>
          </a:p>
        </p:txBody>
      </p:sp>
      <p:pic>
        <p:nvPicPr>
          <p:cNvPr id="8" name="Picture 7">
            <a:extLst>
              <a:ext uri="{FF2B5EF4-FFF2-40B4-BE49-F238E27FC236}">
                <a16:creationId xmlns:a16="http://schemas.microsoft.com/office/drawing/2014/main" id="{08DF8ED7-BB05-49D3-9EC8-F6468E463550}"/>
              </a:ext>
            </a:extLst>
          </p:cNvPr>
          <p:cNvPicPr>
            <a:picLocks noChangeAspect="1"/>
          </p:cNvPicPr>
          <p:nvPr/>
        </p:nvPicPr>
        <p:blipFill>
          <a:blip r:embed="rId3"/>
          <a:stretch>
            <a:fillRect/>
          </a:stretch>
        </p:blipFill>
        <p:spPr>
          <a:xfrm>
            <a:off x="2776191" y="2135412"/>
            <a:ext cx="6020640" cy="4143953"/>
          </a:xfrm>
          <a:prstGeom prst="rect">
            <a:avLst/>
          </a:prstGeom>
        </p:spPr>
      </p:pic>
    </p:spTree>
    <p:extLst>
      <p:ext uri="{BB962C8B-B14F-4D97-AF65-F5344CB8AC3E}">
        <p14:creationId xmlns:p14="http://schemas.microsoft.com/office/powerpoint/2010/main" val="3411891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514D3-A72F-40E4-896F-8116305E0C3E}"/>
              </a:ext>
            </a:extLst>
          </p:cNvPr>
          <p:cNvSpPr>
            <a:spLocks noGrp="1"/>
          </p:cNvSpPr>
          <p:nvPr>
            <p:ph type="title"/>
          </p:nvPr>
        </p:nvSpPr>
        <p:spPr/>
        <p:txBody>
          <a:bodyPr/>
          <a:lstStyle/>
          <a:p>
            <a:r>
              <a:rPr lang="en-US" b="1" dirty="0"/>
              <a:t>Business Objective And Constraints</a:t>
            </a:r>
            <a:endParaRPr lang="en-IN" b="1" dirty="0"/>
          </a:p>
        </p:txBody>
      </p:sp>
      <p:sp>
        <p:nvSpPr>
          <p:cNvPr id="3" name="TextBox 2">
            <a:extLst>
              <a:ext uri="{FF2B5EF4-FFF2-40B4-BE49-F238E27FC236}">
                <a16:creationId xmlns:a16="http://schemas.microsoft.com/office/drawing/2014/main" id="{A274BDA9-3FE0-48BA-8C6F-B02CBDB64432}"/>
              </a:ext>
            </a:extLst>
          </p:cNvPr>
          <p:cNvSpPr txBox="1"/>
          <p:nvPr/>
        </p:nvSpPr>
        <p:spPr>
          <a:xfrm>
            <a:off x="928468" y="1798004"/>
            <a:ext cx="4557932" cy="1096710"/>
          </a:xfrm>
          <a:prstGeom prst="rect">
            <a:avLst/>
          </a:prstGeom>
          <a:noFill/>
        </p:spPr>
        <p:txBody>
          <a:bodyPr wrap="square" rtlCol="0">
            <a:spAutoFit/>
          </a:bodyPr>
          <a:lstStyle/>
          <a:p>
            <a:pPr marL="457200" lvl="0" indent="-228600" algn="l" rtl="0">
              <a:lnSpc>
                <a:spcPct val="90000"/>
              </a:lnSpc>
              <a:spcBef>
                <a:spcPts val="1000"/>
              </a:spcBef>
              <a:spcAft>
                <a:spcPts val="0"/>
              </a:spcAft>
              <a:buClr>
                <a:schemeClr val="dk1"/>
              </a:buClr>
              <a:buSzPts val="2400"/>
              <a:buNone/>
            </a:pPr>
            <a:r>
              <a:rPr lang="en-US" sz="2000" b="1" dirty="0">
                <a:gradFill>
                  <a:gsLst>
                    <a:gs pos="0">
                      <a:srgbClr val="7B32B2"/>
                    </a:gs>
                    <a:gs pos="100000">
                      <a:srgbClr val="401A5D"/>
                    </a:gs>
                  </a:gsLst>
                  <a:lin scaled="0"/>
                </a:gradFill>
                <a:latin typeface="Times New Roman" panose="02020603050405020304"/>
                <a:ea typeface="Times New Roman" panose="02020603050405020304"/>
                <a:cs typeface="Times New Roman" panose="02020603050405020304"/>
                <a:sym typeface="Times New Roman" panose="02020603050405020304"/>
              </a:rPr>
              <a:t>Objective</a:t>
            </a:r>
          </a:p>
          <a:p>
            <a:pPr marL="457200" lvl="0" indent="-228600" algn="l" rtl="0">
              <a:lnSpc>
                <a:spcPct val="90000"/>
              </a:lnSpc>
              <a:spcBef>
                <a:spcPts val="1000"/>
              </a:spcBef>
              <a:spcAft>
                <a:spcPts val="0"/>
              </a:spcAft>
              <a:buClr>
                <a:schemeClr val="dk1"/>
              </a:buClr>
              <a:buSzPts val="2400"/>
              <a:buNone/>
            </a:pPr>
            <a:endParaRPr lang="en-US" dirty="0">
              <a:solidFill>
                <a:srgbClr val="353744"/>
              </a:solidFill>
              <a:latin typeface="Arial Black" panose="020B0A04020102020204" pitchFamily="34" charset="0"/>
              <a:sym typeface="Times New Roman" panose="02020603050405020304"/>
            </a:endParaRPr>
          </a:p>
          <a:p>
            <a:pPr marL="457200" lvl="0" indent="-228600" algn="l" rtl="0">
              <a:lnSpc>
                <a:spcPct val="90000"/>
              </a:lnSpc>
              <a:spcBef>
                <a:spcPts val="1000"/>
              </a:spcBef>
              <a:spcAft>
                <a:spcPts val="0"/>
              </a:spcAft>
              <a:buClr>
                <a:schemeClr val="dk1"/>
              </a:buClr>
              <a:buSzPts val="2400"/>
              <a:buNone/>
            </a:pPr>
            <a:r>
              <a:rPr lang="en-US" sz="2000" b="1" dirty="0">
                <a:latin typeface="Calibri" panose="020F0502020204030204" pitchFamily="34" charset="0"/>
                <a:cs typeface="Calibri" panose="020F0502020204030204" pitchFamily="34" charset="0"/>
              </a:rPr>
              <a:t>Maximize energy efficiency </a:t>
            </a:r>
            <a:endParaRPr lang="en-IN" sz="2000" b="1"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DD296B37-06BE-41F6-BEF0-6A547EF6DA9D}"/>
              </a:ext>
            </a:extLst>
          </p:cNvPr>
          <p:cNvSpPr txBox="1"/>
          <p:nvPr/>
        </p:nvSpPr>
        <p:spPr>
          <a:xfrm>
            <a:off x="6119446" y="1791593"/>
            <a:ext cx="6072554" cy="1056700"/>
          </a:xfrm>
          <a:prstGeom prst="rect">
            <a:avLst/>
          </a:prstGeom>
          <a:noFill/>
        </p:spPr>
        <p:txBody>
          <a:bodyPr wrap="square" rtlCol="0">
            <a:spAutoFit/>
          </a:bodyPr>
          <a:lstStyle/>
          <a:p>
            <a:pPr marL="457200" indent="-228600">
              <a:lnSpc>
                <a:spcPct val="90000"/>
              </a:lnSpc>
              <a:spcBef>
                <a:spcPts val="1000"/>
              </a:spcBef>
              <a:buClr>
                <a:schemeClr val="dk1"/>
              </a:buClr>
              <a:buSzPts val="2400"/>
            </a:pPr>
            <a:r>
              <a:rPr lang="en-US" sz="2000" b="1" dirty="0">
                <a:gradFill>
                  <a:gsLst>
                    <a:gs pos="0">
                      <a:srgbClr val="7B32B2"/>
                    </a:gs>
                    <a:gs pos="100000">
                      <a:srgbClr val="401A5D"/>
                    </a:gs>
                  </a:gsLst>
                  <a:lin scaled="0"/>
                </a:gradFill>
                <a:latin typeface="Times New Roman" panose="02020603050405020304"/>
                <a:cs typeface="Times New Roman" panose="02020603050405020304"/>
              </a:rPr>
              <a:t>  Constraints</a:t>
            </a:r>
          </a:p>
          <a:p>
            <a:pPr marL="374650">
              <a:spcBef>
                <a:spcPts val="400"/>
              </a:spcBef>
              <a:spcAft>
                <a:spcPts val="0"/>
              </a:spcAft>
            </a:pPr>
            <a:endParaRPr lang="en-US" sz="1800" dirty="0">
              <a:gradFill>
                <a:gsLst>
                  <a:gs pos="0">
                    <a:srgbClr val="14CD68"/>
                  </a:gs>
                  <a:gs pos="100000">
                    <a:srgbClr val="0B6E38"/>
                  </a:gs>
                </a:gsLst>
                <a:lin scaled="0"/>
              </a:gradFill>
              <a:latin typeface="Times New Roman" panose="02020603050405020304"/>
              <a:cs typeface="Times New Roman" panose="02020603050405020304"/>
            </a:endParaRPr>
          </a:p>
          <a:p>
            <a:pPr marL="374650">
              <a:spcBef>
                <a:spcPts val="400"/>
              </a:spcBef>
              <a:spcAft>
                <a:spcPts val="0"/>
              </a:spcAft>
            </a:pPr>
            <a:r>
              <a:rPr lang="en-US" sz="2000" b="1" dirty="0">
                <a:latin typeface="Calibri" panose="020F0502020204030204" pitchFamily="34" charset="0"/>
                <a:cs typeface="Calibri" panose="020F0502020204030204" pitchFamily="34" charset="0"/>
              </a:rPr>
              <a:t>Minimize operational cost</a:t>
            </a:r>
            <a:endParaRPr lang="en-IN" sz="2000" b="1" dirty="0">
              <a:latin typeface="Calibri" panose="020F0502020204030204" pitchFamily="34" charset="0"/>
              <a:cs typeface="Calibri" panose="020F0502020204030204" pitchFamily="34" charset="0"/>
            </a:endParaRPr>
          </a:p>
        </p:txBody>
      </p:sp>
      <p:pic>
        <p:nvPicPr>
          <p:cNvPr id="6148" name="Picture 4" descr="Top Options for Minimizing Labor Costs as Your Business Grows | Infinit-O  Global">
            <a:extLst>
              <a:ext uri="{FF2B5EF4-FFF2-40B4-BE49-F238E27FC236}">
                <a16:creationId xmlns:a16="http://schemas.microsoft.com/office/drawing/2014/main" id="{3B58C9AF-98F8-4F5D-9570-7262422A00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6881" y="3429000"/>
            <a:ext cx="28575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7" name="Google Shape;76;p1" descr="360DigiTMG Reviews - 52 Reviews of 360digitmg.com | Sitejabber">
            <a:extLst>
              <a:ext uri="{FF2B5EF4-FFF2-40B4-BE49-F238E27FC236}">
                <a16:creationId xmlns:a16="http://schemas.microsoft.com/office/drawing/2014/main" id="{74D3BD7D-0979-45CD-AB35-3826447A1640}"/>
              </a:ext>
            </a:extLst>
          </p:cNvPr>
          <p:cNvPicPr preferRelativeResize="0"/>
          <p:nvPr/>
        </p:nvPicPr>
        <p:blipFill rotWithShape="1">
          <a:blip r:embed="rId3">
            <a:alphaModFix/>
          </a:blip>
          <a:srcRect/>
          <a:stretch/>
        </p:blipFill>
        <p:spPr>
          <a:xfrm>
            <a:off x="9751545" y="6046934"/>
            <a:ext cx="2277039" cy="808338"/>
          </a:xfrm>
          <a:prstGeom prst="rect">
            <a:avLst/>
          </a:prstGeom>
          <a:noFill/>
          <a:ln>
            <a:noFill/>
          </a:ln>
        </p:spPr>
      </p:pic>
      <p:pic>
        <p:nvPicPr>
          <p:cNvPr id="4098" name="Picture 2" descr="Energy efficiency and why you need it ...">
            <a:extLst>
              <a:ext uri="{FF2B5EF4-FFF2-40B4-BE49-F238E27FC236}">
                <a16:creationId xmlns:a16="http://schemas.microsoft.com/office/drawing/2014/main" id="{93EDDE48-B28E-46BA-BF1E-348B57CAA4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9067" y="3519619"/>
            <a:ext cx="2705100" cy="1695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61829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28;p30">
            <a:extLst>
              <a:ext uri="{FF2B5EF4-FFF2-40B4-BE49-F238E27FC236}">
                <a16:creationId xmlns:a16="http://schemas.microsoft.com/office/drawing/2014/main" id="{9E227FAA-A1EC-4D90-AFBD-509E7327B528}"/>
              </a:ext>
            </a:extLst>
          </p:cNvPr>
          <p:cNvSpPr txBox="1">
            <a:spLocks/>
          </p:cNvSpPr>
          <p:nvPr/>
        </p:nvSpPr>
        <p:spPr>
          <a:xfrm>
            <a:off x="228600" y="82663"/>
            <a:ext cx="10515600" cy="535487"/>
          </a:xfrm>
          <a:prstGeom prst="rect">
            <a:avLst/>
          </a:prstGeom>
          <a:noFill/>
          <a:ln>
            <a:noFill/>
          </a:ln>
        </p:spPr>
        <p:txBody>
          <a:bodyPr spcFirstLastPara="1" wrap="square" lIns="91400" tIns="45675" rIns="91400" bIns="45675" anchor="ctr" anchorCtr="0">
            <a:sp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2300"/>
              <a:buFont typeface="Georgia"/>
              <a:buNone/>
              <a:defRPr sz="31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9pPr>
          </a:lstStyle>
          <a:p>
            <a:r>
              <a:rPr lang="en-US" sz="3200" b="1" dirty="0">
                <a:latin typeface="Times New Roman"/>
                <a:ea typeface="Times New Roman"/>
                <a:cs typeface="Times New Roman"/>
                <a:sym typeface="Times New Roman"/>
              </a:rPr>
              <a:t>Data Preprocessing</a:t>
            </a:r>
            <a:endParaRPr lang="en-US" dirty="0"/>
          </a:p>
        </p:txBody>
      </p:sp>
      <p:pic>
        <p:nvPicPr>
          <p:cNvPr id="7" name="Google Shape;139;p32" descr="360DigiTMG Reviews - 52 Reviews of 360digitmg.com | Sitejabber">
            <a:extLst>
              <a:ext uri="{FF2B5EF4-FFF2-40B4-BE49-F238E27FC236}">
                <a16:creationId xmlns:a16="http://schemas.microsoft.com/office/drawing/2014/main" id="{15AC4895-B671-41B6-A912-E730578C7345}"/>
              </a:ext>
            </a:extLst>
          </p:cNvPr>
          <p:cNvPicPr preferRelativeResize="0"/>
          <p:nvPr/>
        </p:nvPicPr>
        <p:blipFill rotWithShape="1">
          <a:blip r:embed="rId2">
            <a:alphaModFix/>
          </a:blip>
          <a:srcRect/>
          <a:stretch/>
        </p:blipFill>
        <p:spPr>
          <a:xfrm>
            <a:off x="9751545" y="5952931"/>
            <a:ext cx="2277039" cy="808338"/>
          </a:xfrm>
          <a:prstGeom prst="rect">
            <a:avLst/>
          </a:prstGeom>
          <a:noFill/>
          <a:ln>
            <a:noFill/>
          </a:ln>
        </p:spPr>
      </p:pic>
      <p:sp>
        <p:nvSpPr>
          <p:cNvPr id="2" name="TextBox 1">
            <a:extLst>
              <a:ext uri="{FF2B5EF4-FFF2-40B4-BE49-F238E27FC236}">
                <a16:creationId xmlns:a16="http://schemas.microsoft.com/office/drawing/2014/main" id="{C2CFC9EE-AE80-4274-BC2E-6B01B65B6D3B}"/>
              </a:ext>
            </a:extLst>
          </p:cNvPr>
          <p:cNvSpPr txBox="1"/>
          <p:nvPr/>
        </p:nvSpPr>
        <p:spPr>
          <a:xfrm>
            <a:off x="482649" y="809102"/>
            <a:ext cx="10996588" cy="1815882"/>
          </a:xfrm>
          <a:prstGeom prst="rect">
            <a:avLst/>
          </a:prstGeom>
          <a:noFill/>
        </p:spPr>
        <p:txBody>
          <a:bodyPr wrap="square" rtlCol="0">
            <a:spAutoFit/>
          </a:bodyPr>
          <a:lstStyle/>
          <a:p>
            <a:r>
              <a:rPr lang="en-US" b="1" dirty="0">
                <a:latin typeface="Calibri" panose="020F0502020204030204" pitchFamily="34" charset="0"/>
                <a:cs typeface="Calibri" panose="020F0502020204030204" pitchFamily="34" charset="0"/>
              </a:rPr>
              <a:t>there are still missing values in </a:t>
            </a:r>
          </a:p>
          <a:p>
            <a:r>
              <a:rPr lang="en-US" b="1" dirty="0">
                <a:latin typeface="Calibri" panose="020F0502020204030204" pitchFamily="34" charset="0"/>
                <a:cs typeface="Calibri" panose="020F0502020204030204" pitchFamily="34" charset="0"/>
              </a:rPr>
              <a:t>PSS Main Meter (Daily Generation Plant end meter )(Export)MWh</a:t>
            </a:r>
          </a:p>
          <a:p>
            <a:r>
              <a:rPr lang="en-US" b="1" dirty="0">
                <a:latin typeface="Calibri" panose="020F0502020204030204" pitchFamily="34" charset="0"/>
                <a:cs typeface="Calibri" panose="020F0502020204030204" pitchFamily="34" charset="0"/>
              </a:rPr>
              <a:t>PSS Main Meter (Daily Generation Plant end meter )(Import)MWh</a:t>
            </a:r>
          </a:p>
          <a:p>
            <a:r>
              <a:rPr lang="en-US" b="1" dirty="0">
                <a:latin typeface="Calibri" panose="020F0502020204030204" pitchFamily="34" charset="0"/>
                <a:cs typeface="Calibri" panose="020F0502020204030204" pitchFamily="34" charset="0"/>
              </a:rPr>
              <a:t>Daily Generation Plant end meter (net)MWh </a:t>
            </a:r>
          </a:p>
          <a:p>
            <a:r>
              <a:rPr lang="en-US" b="1" dirty="0">
                <a:latin typeface="Calibri" panose="020F0502020204030204" pitchFamily="34" charset="0"/>
                <a:cs typeface="Calibri" panose="020F0502020204030204" pitchFamily="34" charset="0"/>
              </a:rPr>
              <a:t>Performance Ratio (PR) %</a:t>
            </a:r>
            <a:br>
              <a:rPr lang="en-US" b="1" dirty="0">
                <a:latin typeface="Calibri" panose="020F0502020204030204" pitchFamily="34" charset="0"/>
                <a:cs typeface="Calibri" panose="020F0502020204030204" pitchFamily="34" charset="0"/>
              </a:rPr>
            </a:br>
            <a:br>
              <a:rPr lang="en-US" b="1" dirty="0">
                <a:latin typeface="Calibri" panose="020F0502020204030204" pitchFamily="34" charset="0"/>
                <a:cs typeface="Calibri" panose="020F0502020204030204" pitchFamily="34" charset="0"/>
              </a:rPr>
            </a:br>
            <a:r>
              <a:rPr lang="en-US" b="1" dirty="0">
                <a:latin typeface="Calibri" panose="020F0502020204030204" pitchFamily="34" charset="0"/>
                <a:cs typeface="Calibri" panose="020F0502020204030204" pitchFamily="34" charset="0"/>
              </a:rPr>
              <a:t>Here we checking for Outliers </a:t>
            </a:r>
          </a:p>
          <a:p>
            <a:endParaRPr lang="en-IN" dirty="0"/>
          </a:p>
        </p:txBody>
      </p:sp>
      <p:pic>
        <p:nvPicPr>
          <p:cNvPr id="6" name="Picture 5">
            <a:extLst>
              <a:ext uri="{FF2B5EF4-FFF2-40B4-BE49-F238E27FC236}">
                <a16:creationId xmlns:a16="http://schemas.microsoft.com/office/drawing/2014/main" id="{6C8269EF-A8A8-4012-8A29-F9869F560CD1}"/>
              </a:ext>
            </a:extLst>
          </p:cNvPr>
          <p:cNvPicPr>
            <a:picLocks noChangeAspect="1"/>
          </p:cNvPicPr>
          <p:nvPr/>
        </p:nvPicPr>
        <p:blipFill>
          <a:blip r:embed="rId3"/>
          <a:stretch>
            <a:fillRect/>
          </a:stretch>
        </p:blipFill>
        <p:spPr>
          <a:xfrm>
            <a:off x="764999" y="2815936"/>
            <a:ext cx="10431887" cy="3403343"/>
          </a:xfrm>
          <a:prstGeom prst="rect">
            <a:avLst/>
          </a:prstGeom>
        </p:spPr>
      </p:pic>
    </p:spTree>
    <p:extLst>
      <p:ext uri="{BB962C8B-B14F-4D97-AF65-F5344CB8AC3E}">
        <p14:creationId xmlns:p14="http://schemas.microsoft.com/office/powerpoint/2010/main" val="13656468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28;p30">
            <a:extLst>
              <a:ext uri="{FF2B5EF4-FFF2-40B4-BE49-F238E27FC236}">
                <a16:creationId xmlns:a16="http://schemas.microsoft.com/office/drawing/2014/main" id="{9E227FAA-A1EC-4D90-AFBD-509E7327B528}"/>
              </a:ext>
            </a:extLst>
          </p:cNvPr>
          <p:cNvSpPr txBox="1">
            <a:spLocks/>
          </p:cNvSpPr>
          <p:nvPr/>
        </p:nvSpPr>
        <p:spPr>
          <a:xfrm>
            <a:off x="228600" y="82663"/>
            <a:ext cx="10515600" cy="535487"/>
          </a:xfrm>
          <a:prstGeom prst="rect">
            <a:avLst/>
          </a:prstGeom>
          <a:noFill/>
          <a:ln>
            <a:noFill/>
          </a:ln>
        </p:spPr>
        <p:txBody>
          <a:bodyPr spcFirstLastPara="1" wrap="square" lIns="91400" tIns="45675" rIns="91400" bIns="45675" anchor="ctr" anchorCtr="0">
            <a:sp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2300"/>
              <a:buFont typeface="Georgia"/>
              <a:buNone/>
              <a:defRPr sz="31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9pPr>
          </a:lstStyle>
          <a:p>
            <a:r>
              <a:rPr lang="en-US" sz="3200" b="1" dirty="0">
                <a:latin typeface="Times New Roman"/>
                <a:ea typeface="Times New Roman"/>
                <a:cs typeface="Times New Roman"/>
                <a:sym typeface="Times New Roman"/>
              </a:rPr>
              <a:t>Data Preprocessing</a:t>
            </a:r>
            <a:endParaRPr lang="en-US" dirty="0"/>
          </a:p>
        </p:txBody>
      </p:sp>
      <p:pic>
        <p:nvPicPr>
          <p:cNvPr id="7" name="Google Shape;139;p32" descr="360DigiTMG Reviews - 52 Reviews of 360digitmg.com | Sitejabber">
            <a:extLst>
              <a:ext uri="{FF2B5EF4-FFF2-40B4-BE49-F238E27FC236}">
                <a16:creationId xmlns:a16="http://schemas.microsoft.com/office/drawing/2014/main" id="{15AC4895-B671-41B6-A912-E730578C7345}"/>
              </a:ext>
            </a:extLst>
          </p:cNvPr>
          <p:cNvPicPr preferRelativeResize="0"/>
          <p:nvPr/>
        </p:nvPicPr>
        <p:blipFill rotWithShape="1">
          <a:blip r:embed="rId2">
            <a:alphaModFix/>
          </a:blip>
          <a:srcRect/>
          <a:stretch/>
        </p:blipFill>
        <p:spPr>
          <a:xfrm>
            <a:off x="9751545" y="5952931"/>
            <a:ext cx="2277039" cy="808338"/>
          </a:xfrm>
          <a:prstGeom prst="rect">
            <a:avLst/>
          </a:prstGeom>
          <a:noFill/>
          <a:ln>
            <a:noFill/>
          </a:ln>
        </p:spPr>
      </p:pic>
      <p:sp>
        <p:nvSpPr>
          <p:cNvPr id="2" name="TextBox 1">
            <a:extLst>
              <a:ext uri="{FF2B5EF4-FFF2-40B4-BE49-F238E27FC236}">
                <a16:creationId xmlns:a16="http://schemas.microsoft.com/office/drawing/2014/main" id="{C2CFC9EE-AE80-4274-BC2E-6B01B65B6D3B}"/>
              </a:ext>
            </a:extLst>
          </p:cNvPr>
          <p:cNvSpPr txBox="1"/>
          <p:nvPr/>
        </p:nvSpPr>
        <p:spPr>
          <a:xfrm>
            <a:off x="1031996" y="848623"/>
            <a:ext cx="10996588" cy="1815882"/>
          </a:xfrm>
          <a:prstGeom prst="rect">
            <a:avLst/>
          </a:prstGeom>
          <a:noFill/>
        </p:spPr>
        <p:txBody>
          <a:bodyPr wrap="square" rtlCol="0">
            <a:spAutoFit/>
          </a:bodyPr>
          <a:lstStyle/>
          <a:p>
            <a:r>
              <a:rPr lang="en-US" b="1" dirty="0">
                <a:latin typeface="Calibri" panose="020F0502020204030204" pitchFamily="34" charset="0"/>
                <a:cs typeface="Calibri" panose="020F0502020204030204" pitchFamily="34" charset="0"/>
              </a:rPr>
              <a:t>there is no outliers present in </a:t>
            </a:r>
          </a:p>
          <a:p>
            <a:r>
              <a:rPr lang="en-US" b="1" dirty="0">
                <a:latin typeface="Calibri" panose="020F0502020204030204" pitchFamily="34" charset="0"/>
                <a:cs typeface="Calibri" panose="020F0502020204030204" pitchFamily="34" charset="0"/>
              </a:rPr>
              <a:t>PSS Main Meter (Daily Generation Plant end meter )(Export)MWh</a:t>
            </a:r>
          </a:p>
          <a:p>
            <a:r>
              <a:rPr lang="en-US" b="1" dirty="0">
                <a:latin typeface="Calibri" panose="020F0502020204030204" pitchFamily="34" charset="0"/>
                <a:cs typeface="Calibri" panose="020F0502020204030204" pitchFamily="34" charset="0"/>
              </a:rPr>
              <a:t>PSS Main Meter (Daily Generation Plant end meter )(Import)MWh</a:t>
            </a:r>
          </a:p>
          <a:p>
            <a:r>
              <a:rPr lang="en-US" b="1" dirty="0">
                <a:latin typeface="Calibri" panose="020F0502020204030204" pitchFamily="34" charset="0"/>
                <a:cs typeface="Calibri" panose="020F0502020204030204" pitchFamily="34" charset="0"/>
              </a:rPr>
              <a:t>Daily Generation Plant end meter (net)MWh </a:t>
            </a:r>
          </a:p>
          <a:p>
            <a:r>
              <a:rPr lang="en-US" b="1" dirty="0">
                <a:latin typeface="Calibri" panose="020F0502020204030204" pitchFamily="34" charset="0"/>
                <a:cs typeface="Calibri" panose="020F0502020204030204" pitchFamily="34" charset="0"/>
              </a:rPr>
              <a:t>here we go for mean imputer </a:t>
            </a:r>
          </a:p>
          <a:p>
            <a:endParaRPr lang="en-US" b="1" dirty="0">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In Performance Ratio (PR) % column there are outlier</a:t>
            </a:r>
          </a:p>
          <a:p>
            <a:r>
              <a:rPr lang="en-US" b="1" dirty="0">
                <a:latin typeface="Calibri" panose="020F0502020204030204" pitchFamily="34" charset="0"/>
                <a:cs typeface="Calibri" panose="020F0502020204030204" pitchFamily="34" charset="0"/>
              </a:rPr>
              <a:t>here we go for median imputer </a:t>
            </a:r>
            <a:endParaRPr lang="en-IN" b="1"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877A0A45-4E4A-4B27-B021-8893CAFEED7B}"/>
              </a:ext>
            </a:extLst>
          </p:cNvPr>
          <p:cNvPicPr>
            <a:picLocks noChangeAspect="1"/>
          </p:cNvPicPr>
          <p:nvPr/>
        </p:nvPicPr>
        <p:blipFill>
          <a:blip r:embed="rId3"/>
          <a:stretch>
            <a:fillRect/>
          </a:stretch>
        </p:blipFill>
        <p:spPr>
          <a:xfrm>
            <a:off x="1031996" y="2951425"/>
            <a:ext cx="9712204" cy="3057952"/>
          </a:xfrm>
          <a:prstGeom prst="rect">
            <a:avLst/>
          </a:prstGeom>
        </p:spPr>
      </p:pic>
    </p:spTree>
    <p:extLst>
      <p:ext uri="{BB962C8B-B14F-4D97-AF65-F5344CB8AC3E}">
        <p14:creationId xmlns:p14="http://schemas.microsoft.com/office/powerpoint/2010/main" val="33832284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28;p30">
            <a:extLst>
              <a:ext uri="{FF2B5EF4-FFF2-40B4-BE49-F238E27FC236}">
                <a16:creationId xmlns:a16="http://schemas.microsoft.com/office/drawing/2014/main" id="{9E227FAA-A1EC-4D90-AFBD-509E7327B528}"/>
              </a:ext>
            </a:extLst>
          </p:cNvPr>
          <p:cNvSpPr txBox="1">
            <a:spLocks/>
          </p:cNvSpPr>
          <p:nvPr/>
        </p:nvSpPr>
        <p:spPr>
          <a:xfrm>
            <a:off x="228600" y="82663"/>
            <a:ext cx="10515600" cy="535487"/>
          </a:xfrm>
          <a:prstGeom prst="rect">
            <a:avLst/>
          </a:prstGeom>
          <a:noFill/>
          <a:ln>
            <a:noFill/>
          </a:ln>
        </p:spPr>
        <p:txBody>
          <a:bodyPr spcFirstLastPara="1" wrap="square" lIns="91400" tIns="45675" rIns="91400" bIns="45675" anchor="ctr" anchorCtr="0">
            <a:sp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2300"/>
              <a:buFont typeface="Georgia"/>
              <a:buNone/>
              <a:defRPr sz="31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9pPr>
          </a:lstStyle>
          <a:p>
            <a:r>
              <a:rPr lang="en-US" sz="3200" b="1" dirty="0">
                <a:latin typeface="Times New Roman"/>
                <a:ea typeface="Times New Roman"/>
                <a:cs typeface="Times New Roman"/>
                <a:sym typeface="Times New Roman"/>
              </a:rPr>
              <a:t>Data Preprocessing</a:t>
            </a:r>
            <a:endParaRPr lang="en-US" dirty="0"/>
          </a:p>
        </p:txBody>
      </p:sp>
      <p:pic>
        <p:nvPicPr>
          <p:cNvPr id="7" name="Google Shape;139;p32" descr="360DigiTMG Reviews - 52 Reviews of 360digitmg.com | Sitejabber">
            <a:extLst>
              <a:ext uri="{FF2B5EF4-FFF2-40B4-BE49-F238E27FC236}">
                <a16:creationId xmlns:a16="http://schemas.microsoft.com/office/drawing/2014/main" id="{15AC4895-B671-41B6-A912-E730578C7345}"/>
              </a:ext>
            </a:extLst>
          </p:cNvPr>
          <p:cNvPicPr preferRelativeResize="0"/>
          <p:nvPr/>
        </p:nvPicPr>
        <p:blipFill rotWithShape="1">
          <a:blip r:embed="rId2">
            <a:alphaModFix/>
          </a:blip>
          <a:srcRect/>
          <a:stretch/>
        </p:blipFill>
        <p:spPr>
          <a:xfrm>
            <a:off x="9751545" y="5952931"/>
            <a:ext cx="2277039" cy="808338"/>
          </a:xfrm>
          <a:prstGeom prst="rect">
            <a:avLst/>
          </a:prstGeom>
          <a:noFill/>
          <a:ln>
            <a:noFill/>
          </a:ln>
        </p:spPr>
      </p:pic>
      <p:sp>
        <p:nvSpPr>
          <p:cNvPr id="2" name="TextBox 1">
            <a:extLst>
              <a:ext uri="{FF2B5EF4-FFF2-40B4-BE49-F238E27FC236}">
                <a16:creationId xmlns:a16="http://schemas.microsoft.com/office/drawing/2014/main" id="{C2CFC9EE-AE80-4274-BC2E-6B01B65B6D3B}"/>
              </a:ext>
            </a:extLst>
          </p:cNvPr>
          <p:cNvSpPr txBox="1"/>
          <p:nvPr/>
        </p:nvSpPr>
        <p:spPr>
          <a:xfrm>
            <a:off x="469289" y="989300"/>
            <a:ext cx="10996588" cy="307777"/>
          </a:xfrm>
          <a:prstGeom prst="rect">
            <a:avLst/>
          </a:prstGeom>
          <a:noFill/>
        </p:spPr>
        <p:txBody>
          <a:bodyPr wrap="square" rtlCol="0">
            <a:spAutoFit/>
          </a:bodyPr>
          <a:lstStyle/>
          <a:p>
            <a:r>
              <a:rPr lang="en-US" b="1" dirty="0">
                <a:latin typeface="Calibri" panose="020F0502020204030204" pitchFamily="34" charset="0"/>
                <a:cs typeface="Calibri" panose="020F0502020204030204" pitchFamily="34" charset="0"/>
              </a:rPr>
              <a:t> After Imputation</a:t>
            </a:r>
          </a:p>
        </p:txBody>
      </p:sp>
      <p:pic>
        <p:nvPicPr>
          <p:cNvPr id="6" name="Picture 5">
            <a:extLst>
              <a:ext uri="{FF2B5EF4-FFF2-40B4-BE49-F238E27FC236}">
                <a16:creationId xmlns:a16="http://schemas.microsoft.com/office/drawing/2014/main" id="{7EA30E50-2B4F-414A-82BC-1EC8967C9370}"/>
              </a:ext>
            </a:extLst>
          </p:cNvPr>
          <p:cNvPicPr>
            <a:picLocks noChangeAspect="1"/>
          </p:cNvPicPr>
          <p:nvPr/>
        </p:nvPicPr>
        <p:blipFill>
          <a:blip r:embed="rId3"/>
          <a:stretch>
            <a:fillRect/>
          </a:stretch>
        </p:blipFill>
        <p:spPr>
          <a:xfrm>
            <a:off x="1688123" y="1681633"/>
            <a:ext cx="8201465" cy="3886742"/>
          </a:xfrm>
          <a:prstGeom prst="rect">
            <a:avLst/>
          </a:prstGeom>
        </p:spPr>
      </p:pic>
    </p:spTree>
    <p:extLst>
      <p:ext uri="{BB962C8B-B14F-4D97-AF65-F5344CB8AC3E}">
        <p14:creationId xmlns:p14="http://schemas.microsoft.com/office/powerpoint/2010/main" val="9512462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28;p30">
            <a:extLst>
              <a:ext uri="{FF2B5EF4-FFF2-40B4-BE49-F238E27FC236}">
                <a16:creationId xmlns:a16="http://schemas.microsoft.com/office/drawing/2014/main" id="{401AFE9F-1D26-4ABC-B416-2746A0AE5344}"/>
              </a:ext>
            </a:extLst>
          </p:cNvPr>
          <p:cNvSpPr txBox="1">
            <a:spLocks/>
          </p:cNvSpPr>
          <p:nvPr/>
        </p:nvSpPr>
        <p:spPr>
          <a:xfrm>
            <a:off x="228599" y="55442"/>
            <a:ext cx="10515600" cy="535487"/>
          </a:xfrm>
          <a:prstGeom prst="rect">
            <a:avLst/>
          </a:prstGeom>
          <a:noFill/>
          <a:ln>
            <a:noFill/>
          </a:ln>
        </p:spPr>
        <p:txBody>
          <a:bodyPr spcFirstLastPara="1" wrap="square" lIns="91400" tIns="45675" rIns="91400" bIns="45675" anchor="ctr" anchorCtr="0">
            <a:sp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2300"/>
              <a:buFont typeface="Georgia"/>
              <a:buNone/>
              <a:defRPr sz="31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9pPr>
          </a:lstStyle>
          <a:p>
            <a:r>
              <a:rPr lang="en-US" sz="3200" b="1" dirty="0">
                <a:latin typeface="Times New Roman"/>
                <a:ea typeface="Times New Roman"/>
                <a:cs typeface="Times New Roman"/>
                <a:sym typeface="Times New Roman"/>
              </a:rPr>
              <a:t>Data Preprocessing</a:t>
            </a:r>
            <a:endParaRPr lang="en-US" dirty="0"/>
          </a:p>
        </p:txBody>
      </p:sp>
      <p:sp>
        <p:nvSpPr>
          <p:cNvPr id="4" name="Text Box 2">
            <a:extLst>
              <a:ext uri="{FF2B5EF4-FFF2-40B4-BE49-F238E27FC236}">
                <a16:creationId xmlns:a16="http://schemas.microsoft.com/office/drawing/2014/main" id="{458E358E-2C0C-4B54-9C64-D8ACC4BCCED2}"/>
              </a:ext>
            </a:extLst>
          </p:cNvPr>
          <p:cNvSpPr txBox="1"/>
          <p:nvPr/>
        </p:nvSpPr>
        <p:spPr>
          <a:xfrm>
            <a:off x="554768" y="775941"/>
            <a:ext cx="10813708" cy="641379"/>
          </a:xfrm>
          <a:prstGeom prst="rect">
            <a:avLst/>
          </a:prstGeom>
          <a:noFill/>
        </p:spPr>
        <p:txBody>
          <a:bodyPr wrap="square" rtlCol="0">
            <a:noAutofit/>
          </a:bodyPr>
          <a:lstStyle/>
          <a:p>
            <a:r>
              <a:rPr lang="en-US" sz="2400" b="1" dirty="0">
                <a:gradFill>
                  <a:gsLst>
                    <a:gs pos="0">
                      <a:srgbClr val="007BD3"/>
                    </a:gs>
                    <a:gs pos="100000">
                      <a:srgbClr val="034373"/>
                    </a:gs>
                  </a:gsLst>
                  <a:lin scaled="0"/>
                </a:gradFill>
                <a:latin typeface="Calibri" panose="020F0502020204030204" charset="0"/>
                <a:cs typeface="Calibri" panose="020F0502020204030204" charset="0"/>
              </a:rPr>
              <a:t>Outliers :</a:t>
            </a:r>
          </a:p>
        </p:txBody>
      </p:sp>
      <p:pic>
        <p:nvPicPr>
          <p:cNvPr id="6" name="Google Shape;139;p32" descr="360DigiTMG Reviews - 52 Reviews of 360digitmg.com | Sitejabber">
            <a:extLst>
              <a:ext uri="{FF2B5EF4-FFF2-40B4-BE49-F238E27FC236}">
                <a16:creationId xmlns:a16="http://schemas.microsoft.com/office/drawing/2014/main" id="{6D3E47B0-EA9B-4136-949D-403BAA117810}"/>
              </a:ext>
            </a:extLst>
          </p:cNvPr>
          <p:cNvPicPr preferRelativeResize="0"/>
          <p:nvPr/>
        </p:nvPicPr>
        <p:blipFill rotWithShape="1">
          <a:blip r:embed="rId2">
            <a:alphaModFix/>
          </a:blip>
          <a:srcRect/>
          <a:stretch/>
        </p:blipFill>
        <p:spPr>
          <a:xfrm>
            <a:off x="9751545" y="5952931"/>
            <a:ext cx="2277039" cy="808338"/>
          </a:xfrm>
          <a:prstGeom prst="rect">
            <a:avLst/>
          </a:prstGeom>
          <a:noFill/>
          <a:ln>
            <a:noFill/>
          </a:ln>
        </p:spPr>
      </p:pic>
      <p:pic>
        <p:nvPicPr>
          <p:cNvPr id="7" name="Picture 6">
            <a:extLst>
              <a:ext uri="{FF2B5EF4-FFF2-40B4-BE49-F238E27FC236}">
                <a16:creationId xmlns:a16="http://schemas.microsoft.com/office/drawing/2014/main" id="{6C7683C2-E1F1-4E8B-97D3-4DD1D0DE18AC}"/>
              </a:ext>
            </a:extLst>
          </p:cNvPr>
          <p:cNvPicPr>
            <a:picLocks noChangeAspect="1"/>
          </p:cNvPicPr>
          <p:nvPr/>
        </p:nvPicPr>
        <p:blipFill>
          <a:blip r:embed="rId3"/>
          <a:stretch>
            <a:fillRect/>
          </a:stretch>
        </p:blipFill>
        <p:spPr>
          <a:xfrm>
            <a:off x="554768" y="1417320"/>
            <a:ext cx="10335296" cy="4712677"/>
          </a:xfrm>
          <a:prstGeom prst="rect">
            <a:avLst/>
          </a:prstGeom>
        </p:spPr>
      </p:pic>
    </p:spTree>
    <p:extLst>
      <p:ext uri="{BB962C8B-B14F-4D97-AF65-F5344CB8AC3E}">
        <p14:creationId xmlns:p14="http://schemas.microsoft.com/office/powerpoint/2010/main" val="9679234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28;p30">
            <a:extLst>
              <a:ext uri="{FF2B5EF4-FFF2-40B4-BE49-F238E27FC236}">
                <a16:creationId xmlns:a16="http://schemas.microsoft.com/office/drawing/2014/main" id="{3CF5DB3E-F732-44D2-8672-3F8FCFDEA519}"/>
              </a:ext>
            </a:extLst>
          </p:cNvPr>
          <p:cNvSpPr txBox="1">
            <a:spLocks/>
          </p:cNvSpPr>
          <p:nvPr/>
        </p:nvSpPr>
        <p:spPr>
          <a:xfrm>
            <a:off x="228599" y="55442"/>
            <a:ext cx="10515600" cy="535487"/>
          </a:xfrm>
          <a:prstGeom prst="rect">
            <a:avLst/>
          </a:prstGeom>
          <a:noFill/>
          <a:ln>
            <a:noFill/>
          </a:ln>
        </p:spPr>
        <p:txBody>
          <a:bodyPr spcFirstLastPara="1" wrap="square" lIns="91400" tIns="45675" rIns="91400" bIns="45675" anchor="ctr" anchorCtr="0">
            <a:sp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2300"/>
              <a:buFont typeface="Georgia"/>
              <a:buNone/>
              <a:defRPr sz="31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9pPr>
          </a:lstStyle>
          <a:p>
            <a:r>
              <a:rPr lang="en-US" sz="3200" b="1" dirty="0">
                <a:latin typeface="Times New Roman"/>
                <a:ea typeface="Times New Roman"/>
                <a:cs typeface="Times New Roman"/>
                <a:sym typeface="Times New Roman"/>
              </a:rPr>
              <a:t>Data Preprocessing</a:t>
            </a:r>
            <a:endParaRPr lang="en-US" dirty="0"/>
          </a:p>
        </p:txBody>
      </p:sp>
      <p:pic>
        <p:nvPicPr>
          <p:cNvPr id="7" name="Google Shape;139;p32" descr="360DigiTMG Reviews - 52 Reviews of 360digitmg.com | Sitejabber">
            <a:extLst>
              <a:ext uri="{FF2B5EF4-FFF2-40B4-BE49-F238E27FC236}">
                <a16:creationId xmlns:a16="http://schemas.microsoft.com/office/drawing/2014/main" id="{232C624F-F8FF-479D-AA2D-D43133A4610E}"/>
              </a:ext>
            </a:extLst>
          </p:cNvPr>
          <p:cNvPicPr preferRelativeResize="0"/>
          <p:nvPr/>
        </p:nvPicPr>
        <p:blipFill rotWithShape="1">
          <a:blip r:embed="rId2">
            <a:alphaModFix/>
          </a:blip>
          <a:srcRect/>
          <a:stretch/>
        </p:blipFill>
        <p:spPr>
          <a:xfrm>
            <a:off x="9751545" y="5952931"/>
            <a:ext cx="2277039" cy="808338"/>
          </a:xfrm>
          <a:prstGeom prst="rect">
            <a:avLst/>
          </a:prstGeom>
          <a:noFill/>
          <a:ln>
            <a:noFill/>
          </a:ln>
        </p:spPr>
      </p:pic>
      <p:pic>
        <p:nvPicPr>
          <p:cNvPr id="4" name="Picture 3">
            <a:extLst>
              <a:ext uri="{FF2B5EF4-FFF2-40B4-BE49-F238E27FC236}">
                <a16:creationId xmlns:a16="http://schemas.microsoft.com/office/drawing/2014/main" id="{0C213373-5D6F-412C-ACA6-3D9923183C87}"/>
              </a:ext>
            </a:extLst>
          </p:cNvPr>
          <p:cNvPicPr>
            <a:picLocks noChangeAspect="1"/>
          </p:cNvPicPr>
          <p:nvPr/>
        </p:nvPicPr>
        <p:blipFill>
          <a:blip r:embed="rId3"/>
          <a:stretch>
            <a:fillRect/>
          </a:stretch>
        </p:blipFill>
        <p:spPr>
          <a:xfrm>
            <a:off x="228599" y="870699"/>
            <a:ext cx="11472729" cy="5486401"/>
          </a:xfrm>
          <a:prstGeom prst="rect">
            <a:avLst/>
          </a:prstGeom>
        </p:spPr>
      </p:pic>
    </p:spTree>
    <p:extLst>
      <p:ext uri="{BB962C8B-B14F-4D97-AF65-F5344CB8AC3E}">
        <p14:creationId xmlns:p14="http://schemas.microsoft.com/office/powerpoint/2010/main" val="40185403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28;p30">
            <a:extLst>
              <a:ext uri="{FF2B5EF4-FFF2-40B4-BE49-F238E27FC236}">
                <a16:creationId xmlns:a16="http://schemas.microsoft.com/office/drawing/2014/main" id="{3CF5DB3E-F732-44D2-8672-3F8FCFDEA519}"/>
              </a:ext>
            </a:extLst>
          </p:cNvPr>
          <p:cNvSpPr txBox="1">
            <a:spLocks/>
          </p:cNvSpPr>
          <p:nvPr/>
        </p:nvSpPr>
        <p:spPr>
          <a:xfrm>
            <a:off x="228599" y="55442"/>
            <a:ext cx="10515600" cy="535487"/>
          </a:xfrm>
          <a:prstGeom prst="rect">
            <a:avLst/>
          </a:prstGeom>
          <a:noFill/>
          <a:ln>
            <a:noFill/>
          </a:ln>
        </p:spPr>
        <p:txBody>
          <a:bodyPr spcFirstLastPara="1" wrap="square" lIns="91400" tIns="45675" rIns="91400" bIns="45675" anchor="ctr" anchorCtr="0">
            <a:sp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2300"/>
              <a:buFont typeface="Georgia"/>
              <a:buNone/>
              <a:defRPr sz="31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9pPr>
          </a:lstStyle>
          <a:p>
            <a:r>
              <a:rPr lang="en-US" sz="3200" b="1" dirty="0">
                <a:latin typeface="Times New Roman"/>
                <a:ea typeface="Times New Roman"/>
                <a:cs typeface="Times New Roman"/>
                <a:sym typeface="Times New Roman"/>
              </a:rPr>
              <a:t>Data Preprocessing</a:t>
            </a:r>
            <a:endParaRPr lang="en-US" dirty="0"/>
          </a:p>
        </p:txBody>
      </p:sp>
      <p:pic>
        <p:nvPicPr>
          <p:cNvPr id="7" name="Google Shape;139;p32" descr="360DigiTMG Reviews - 52 Reviews of 360digitmg.com | Sitejabber">
            <a:extLst>
              <a:ext uri="{FF2B5EF4-FFF2-40B4-BE49-F238E27FC236}">
                <a16:creationId xmlns:a16="http://schemas.microsoft.com/office/drawing/2014/main" id="{232C624F-F8FF-479D-AA2D-D43133A4610E}"/>
              </a:ext>
            </a:extLst>
          </p:cNvPr>
          <p:cNvPicPr preferRelativeResize="0"/>
          <p:nvPr/>
        </p:nvPicPr>
        <p:blipFill rotWithShape="1">
          <a:blip r:embed="rId2">
            <a:alphaModFix/>
          </a:blip>
          <a:srcRect/>
          <a:stretch/>
        </p:blipFill>
        <p:spPr>
          <a:xfrm>
            <a:off x="9751545" y="5952931"/>
            <a:ext cx="2277039" cy="808338"/>
          </a:xfrm>
          <a:prstGeom prst="rect">
            <a:avLst/>
          </a:prstGeom>
          <a:noFill/>
          <a:ln>
            <a:noFill/>
          </a:ln>
        </p:spPr>
      </p:pic>
      <p:pic>
        <p:nvPicPr>
          <p:cNvPr id="5" name="Picture 4">
            <a:extLst>
              <a:ext uri="{FF2B5EF4-FFF2-40B4-BE49-F238E27FC236}">
                <a16:creationId xmlns:a16="http://schemas.microsoft.com/office/drawing/2014/main" id="{B457265F-D951-4455-BDA1-24BD1EC96C65}"/>
              </a:ext>
            </a:extLst>
          </p:cNvPr>
          <p:cNvPicPr>
            <a:picLocks noChangeAspect="1"/>
          </p:cNvPicPr>
          <p:nvPr/>
        </p:nvPicPr>
        <p:blipFill>
          <a:blip r:embed="rId3"/>
          <a:stretch>
            <a:fillRect/>
          </a:stretch>
        </p:blipFill>
        <p:spPr>
          <a:xfrm>
            <a:off x="604739" y="956602"/>
            <a:ext cx="10419814" cy="5261318"/>
          </a:xfrm>
          <a:prstGeom prst="rect">
            <a:avLst/>
          </a:prstGeom>
        </p:spPr>
      </p:pic>
    </p:spTree>
    <p:extLst>
      <p:ext uri="{BB962C8B-B14F-4D97-AF65-F5344CB8AC3E}">
        <p14:creationId xmlns:p14="http://schemas.microsoft.com/office/powerpoint/2010/main" val="12551319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28;p30">
            <a:extLst>
              <a:ext uri="{FF2B5EF4-FFF2-40B4-BE49-F238E27FC236}">
                <a16:creationId xmlns:a16="http://schemas.microsoft.com/office/drawing/2014/main" id="{3CF5DB3E-F732-44D2-8672-3F8FCFDEA519}"/>
              </a:ext>
            </a:extLst>
          </p:cNvPr>
          <p:cNvSpPr txBox="1">
            <a:spLocks/>
          </p:cNvSpPr>
          <p:nvPr/>
        </p:nvSpPr>
        <p:spPr>
          <a:xfrm>
            <a:off x="228599" y="55442"/>
            <a:ext cx="10515600" cy="535487"/>
          </a:xfrm>
          <a:prstGeom prst="rect">
            <a:avLst/>
          </a:prstGeom>
          <a:noFill/>
          <a:ln>
            <a:noFill/>
          </a:ln>
        </p:spPr>
        <p:txBody>
          <a:bodyPr spcFirstLastPara="1" wrap="square" lIns="91400" tIns="45675" rIns="91400" bIns="45675" anchor="ctr" anchorCtr="0">
            <a:sp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2300"/>
              <a:buFont typeface="Georgia"/>
              <a:buNone/>
              <a:defRPr sz="31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9pPr>
          </a:lstStyle>
          <a:p>
            <a:r>
              <a:rPr lang="en-US" sz="3200" b="1" dirty="0">
                <a:latin typeface="Times New Roman"/>
                <a:ea typeface="Times New Roman"/>
                <a:cs typeface="Times New Roman"/>
                <a:sym typeface="Times New Roman"/>
              </a:rPr>
              <a:t>Data Preprocessing</a:t>
            </a:r>
            <a:endParaRPr lang="en-US" dirty="0"/>
          </a:p>
        </p:txBody>
      </p:sp>
      <p:pic>
        <p:nvPicPr>
          <p:cNvPr id="7" name="Google Shape;139;p32" descr="360DigiTMG Reviews - 52 Reviews of 360digitmg.com | Sitejabber">
            <a:extLst>
              <a:ext uri="{FF2B5EF4-FFF2-40B4-BE49-F238E27FC236}">
                <a16:creationId xmlns:a16="http://schemas.microsoft.com/office/drawing/2014/main" id="{232C624F-F8FF-479D-AA2D-D43133A4610E}"/>
              </a:ext>
            </a:extLst>
          </p:cNvPr>
          <p:cNvPicPr preferRelativeResize="0"/>
          <p:nvPr/>
        </p:nvPicPr>
        <p:blipFill rotWithShape="1">
          <a:blip r:embed="rId2">
            <a:alphaModFix/>
          </a:blip>
          <a:srcRect/>
          <a:stretch/>
        </p:blipFill>
        <p:spPr>
          <a:xfrm>
            <a:off x="9751545" y="5952931"/>
            <a:ext cx="2277039" cy="808338"/>
          </a:xfrm>
          <a:prstGeom prst="rect">
            <a:avLst/>
          </a:prstGeom>
          <a:noFill/>
          <a:ln>
            <a:noFill/>
          </a:ln>
        </p:spPr>
      </p:pic>
      <p:pic>
        <p:nvPicPr>
          <p:cNvPr id="5" name="Picture 4">
            <a:extLst>
              <a:ext uri="{FF2B5EF4-FFF2-40B4-BE49-F238E27FC236}">
                <a16:creationId xmlns:a16="http://schemas.microsoft.com/office/drawing/2014/main" id="{13BE8937-AEFC-4D43-908D-90842D332101}"/>
              </a:ext>
            </a:extLst>
          </p:cNvPr>
          <p:cNvPicPr>
            <a:picLocks noChangeAspect="1"/>
          </p:cNvPicPr>
          <p:nvPr/>
        </p:nvPicPr>
        <p:blipFill>
          <a:blip r:embed="rId3"/>
          <a:stretch>
            <a:fillRect/>
          </a:stretch>
        </p:blipFill>
        <p:spPr>
          <a:xfrm>
            <a:off x="661079" y="1555984"/>
            <a:ext cx="10869841" cy="3746032"/>
          </a:xfrm>
          <a:prstGeom prst="rect">
            <a:avLst/>
          </a:prstGeom>
        </p:spPr>
      </p:pic>
    </p:spTree>
    <p:extLst>
      <p:ext uri="{BB962C8B-B14F-4D97-AF65-F5344CB8AC3E}">
        <p14:creationId xmlns:p14="http://schemas.microsoft.com/office/powerpoint/2010/main" val="33401468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28;p30">
            <a:extLst>
              <a:ext uri="{FF2B5EF4-FFF2-40B4-BE49-F238E27FC236}">
                <a16:creationId xmlns:a16="http://schemas.microsoft.com/office/drawing/2014/main" id="{3CF5DB3E-F732-44D2-8672-3F8FCFDEA519}"/>
              </a:ext>
            </a:extLst>
          </p:cNvPr>
          <p:cNvSpPr txBox="1">
            <a:spLocks/>
          </p:cNvSpPr>
          <p:nvPr/>
        </p:nvSpPr>
        <p:spPr>
          <a:xfrm>
            <a:off x="228599" y="55442"/>
            <a:ext cx="10515600" cy="535487"/>
          </a:xfrm>
          <a:prstGeom prst="rect">
            <a:avLst/>
          </a:prstGeom>
          <a:noFill/>
          <a:ln>
            <a:noFill/>
          </a:ln>
        </p:spPr>
        <p:txBody>
          <a:bodyPr spcFirstLastPara="1" wrap="square" lIns="91400" tIns="45675" rIns="91400" bIns="45675" anchor="ctr" anchorCtr="0">
            <a:sp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2300"/>
              <a:buFont typeface="Georgia"/>
              <a:buNone/>
              <a:defRPr sz="31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9pPr>
          </a:lstStyle>
          <a:p>
            <a:r>
              <a:rPr lang="en-US" sz="3200" b="1" dirty="0">
                <a:latin typeface="Times New Roman"/>
                <a:ea typeface="Times New Roman"/>
                <a:cs typeface="Times New Roman"/>
                <a:sym typeface="Times New Roman"/>
              </a:rPr>
              <a:t>Data Preprocessing</a:t>
            </a:r>
            <a:endParaRPr lang="en-US" dirty="0"/>
          </a:p>
        </p:txBody>
      </p:sp>
      <p:pic>
        <p:nvPicPr>
          <p:cNvPr id="7" name="Google Shape;139;p32" descr="360DigiTMG Reviews - 52 Reviews of 360digitmg.com | Sitejabber">
            <a:extLst>
              <a:ext uri="{FF2B5EF4-FFF2-40B4-BE49-F238E27FC236}">
                <a16:creationId xmlns:a16="http://schemas.microsoft.com/office/drawing/2014/main" id="{232C624F-F8FF-479D-AA2D-D43133A4610E}"/>
              </a:ext>
            </a:extLst>
          </p:cNvPr>
          <p:cNvPicPr preferRelativeResize="0"/>
          <p:nvPr/>
        </p:nvPicPr>
        <p:blipFill rotWithShape="1">
          <a:blip r:embed="rId2">
            <a:alphaModFix/>
          </a:blip>
          <a:srcRect/>
          <a:stretch/>
        </p:blipFill>
        <p:spPr>
          <a:xfrm>
            <a:off x="9751545" y="5952931"/>
            <a:ext cx="2277039" cy="808338"/>
          </a:xfrm>
          <a:prstGeom prst="rect">
            <a:avLst/>
          </a:prstGeom>
          <a:noFill/>
          <a:ln>
            <a:noFill/>
          </a:ln>
        </p:spPr>
      </p:pic>
      <p:sp>
        <p:nvSpPr>
          <p:cNvPr id="2" name="TextBox 1">
            <a:extLst>
              <a:ext uri="{FF2B5EF4-FFF2-40B4-BE49-F238E27FC236}">
                <a16:creationId xmlns:a16="http://schemas.microsoft.com/office/drawing/2014/main" id="{E96E8415-68A0-4B01-ABD8-C6A23B5BBB2D}"/>
              </a:ext>
            </a:extLst>
          </p:cNvPr>
          <p:cNvSpPr txBox="1"/>
          <p:nvPr/>
        </p:nvSpPr>
        <p:spPr>
          <a:xfrm>
            <a:off x="618978" y="1012873"/>
            <a:ext cx="10515600" cy="954107"/>
          </a:xfrm>
          <a:prstGeom prst="rect">
            <a:avLst/>
          </a:prstGeom>
          <a:noFill/>
        </p:spPr>
        <p:txBody>
          <a:bodyPr wrap="square" rtlCol="0">
            <a:spAutoFit/>
          </a:bodyPr>
          <a:lstStyle/>
          <a:p>
            <a:r>
              <a:rPr lang="en-IN" b="1" dirty="0">
                <a:latin typeface="Calibri" panose="020F0502020204030204" pitchFamily="34" charset="0"/>
                <a:cs typeface="Calibri" panose="020F0502020204030204" pitchFamily="34" charset="0"/>
              </a:rPr>
              <a:t>columns which contain outliers are : 'ICR-3 - INV1', 'ICR-3 - INV2', 'ICR-3 - INV3', 'ICR-3 - INV4','ICR-4 - INV1', 'ICR-4 - INV2', 'ICR-4 - INV3', </a:t>
            </a:r>
          </a:p>
          <a:p>
            <a:r>
              <a:rPr lang="en-IN" b="1" dirty="0">
                <a:latin typeface="Calibri" panose="020F0502020204030204" pitchFamily="34" charset="0"/>
                <a:cs typeface="Calibri" panose="020F0502020204030204" pitchFamily="34" charset="0"/>
              </a:rPr>
              <a:t>'ICR-4 - INV4','Total Daily Integrated Generation MWh''Global Tilted Irradiation/Irradiance (GTI)kWh/m2','Global horizontal irradiance (GHI)kMh/m2', 'Performance Ratio (PR) %</a:t>
            </a:r>
          </a:p>
          <a:p>
            <a:endParaRPr lang="en-IN" dirty="0"/>
          </a:p>
        </p:txBody>
      </p:sp>
      <p:pic>
        <p:nvPicPr>
          <p:cNvPr id="6" name="Picture 5">
            <a:extLst>
              <a:ext uri="{FF2B5EF4-FFF2-40B4-BE49-F238E27FC236}">
                <a16:creationId xmlns:a16="http://schemas.microsoft.com/office/drawing/2014/main" id="{12D6BBF0-D6F9-4755-88EC-DC0940C13C28}"/>
              </a:ext>
            </a:extLst>
          </p:cNvPr>
          <p:cNvPicPr>
            <a:picLocks noChangeAspect="1"/>
          </p:cNvPicPr>
          <p:nvPr/>
        </p:nvPicPr>
        <p:blipFill>
          <a:blip r:embed="rId3"/>
          <a:stretch>
            <a:fillRect/>
          </a:stretch>
        </p:blipFill>
        <p:spPr>
          <a:xfrm>
            <a:off x="1094761" y="2677819"/>
            <a:ext cx="8783276" cy="3286584"/>
          </a:xfrm>
          <a:prstGeom prst="rect">
            <a:avLst/>
          </a:prstGeom>
        </p:spPr>
      </p:pic>
      <p:sp>
        <p:nvSpPr>
          <p:cNvPr id="8" name="TextBox 7">
            <a:extLst>
              <a:ext uri="{FF2B5EF4-FFF2-40B4-BE49-F238E27FC236}">
                <a16:creationId xmlns:a16="http://schemas.microsoft.com/office/drawing/2014/main" id="{33F3209E-5DBB-444D-9905-F8A611E9768E}"/>
              </a:ext>
            </a:extLst>
          </p:cNvPr>
          <p:cNvSpPr txBox="1"/>
          <p:nvPr/>
        </p:nvSpPr>
        <p:spPr>
          <a:xfrm>
            <a:off x="671732" y="1966980"/>
            <a:ext cx="10072467" cy="338554"/>
          </a:xfrm>
          <a:prstGeom prst="rect">
            <a:avLst/>
          </a:prstGeom>
          <a:noFill/>
        </p:spPr>
        <p:txBody>
          <a:bodyPr wrap="square" rtlCol="0">
            <a:spAutoFit/>
          </a:bodyPr>
          <a:lstStyle/>
          <a:p>
            <a:r>
              <a:rPr lang="en-US" sz="1600" b="1" i="0" dirty="0">
                <a:solidFill>
                  <a:srgbClr val="0D0D0D"/>
                </a:solidFill>
                <a:effectLst/>
                <a:latin typeface="Calibri" panose="020F0502020204030204" pitchFamily="34" charset="0"/>
                <a:cs typeface="Calibri" panose="020F0502020204030204" pitchFamily="34" charset="0"/>
              </a:rPr>
              <a:t>By using the Winsorizer IQR method, we are going to replace outliers in all the ab</a:t>
            </a:r>
            <a:r>
              <a:rPr lang="en-US" sz="1600" b="1" dirty="0">
                <a:solidFill>
                  <a:srgbClr val="0D0D0D"/>
                </a:solidFill>
                <a:latin typeface="Calibri" panose="020F0502020204030204" pitchFamily="34" charset="0"/>
                <a:cs typeface="Calibri" panose="020F0502020204030204" pitchFamily="34" charset="0"/>
              </a:rPr>
              <a:t>ove</a:t>
            </a:r>
            <a:r>
              <a:rPr lang="en-US" sz="1600" b="1" i="0" dirty="0">
                <a:solidFill>
                  <a:srgbClr val="0D0D0D"/>
                </a:solidFill>
                <a:effectLst/>
                <a:latin typeface="Calibri" panose="020F0502020204030204" pitchFamily="34" charset="0"/>
                <a:cs typeface="Calibri" panose="020F0502020204030204" pitchFamily="34" charset="0"/>
              </a:rPr>
              <a:t> columns.</a:t>
            </a:r>
            <a:endParaRPr lang="en-IN" sz="16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539475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28;p30">
            <a:extLst>
              <a:ext uri="{FF2B5EF4-FFF2-40B4-BE49-F238E27FC236}">
                <a16:creationId xmlns:a16="http://schemas.microsoft.com/office/drawing/2014/main" id="{383E6076-763F-40C4-B8F5-708EC4B924AD}"/>
              </a:ext>
            </a:extLst>
          </p:cNvPr>
          <p:cNvSpPr txBox="1">
            <a:spLocks/>
          </p:cNvSpPr>
          <p:nvPr/>
        </p:nvSpPr>
        <p:spPr>
          <a:xfrm>
            <a:off x="228600" y="82663"/>
            <a:ext cx="10515600" cy="535487"/>
          </a:xfrm>
          <a:prstGeom prst="rect">
            <a:avLst/>
          </a:prstGeom>
          <a:noFill/>
          <a:ln>
            <a:noFill/>
          </a:ln>
        </p:spPr>
        <p:txBody>
          <a:bodyPr spcFirstLastPara="1" wrap="square" lIns="91400" tIns="45675" rIns="91400" bIns="45675" anchor="ctr" anchorCtr="0">
            <a:sp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2300"/>
              <a:buFont typeface="Georgia"/>
              <a:buNone/>
              <a:defRPr sz="31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9pPr>
          </a:lstStyle>
          <a:p>
            <a:r>
              <a:rPr lang="en-US" sz="3200" b="1" dirty="0">
                <a:latin typeface="Times New Roman"/>
                <a:ea typeface="Times New Roman"/>
                <a:cs typeface="Times New Roman"/>
                <a:sym typeface="Times New Roman"/>
              </a:rPr>
              <a:t>Data Preprocessing</a:t>
            </a:r>
            <a:endParaRPr lang="en-US" dirty="0"/>
          </a:p>
        </p:txBody>
      </p:sp>
      <p:sp>
        <p:nvSpPr>
          <p:cNvPr id="4" name="TextBox 3">
            <a:extLst>
              <a:ext uri="{FF2B5EF4-FFF2-40B4-BE49-F238E27FC236}">
                <a16:creationId xmlns:a16="http://schemas.microsoft.com/office/drawing/2014/main" id="{1922B51F-A469-42AB-B6A2-2F3B1D0224BE}"/>
              </a:ext>
            </a:extLst>
          </p:cNvPr>
          <p:cNvSpPr txBox="1"/>
          <p:nvPr/>
        </p:nvSpPr>
        <p:spPr>
          <a:xfrm>
            <a:off x="576775" y="1051837"/>
            <a:ext cx="9537896" cy="338554"/>
          </a:xfrm>
          <a:prstGeom prst="rect">
            <a:avLst/>
          </a:prstGeom>
          <a:noFill/>
        </p:spPr>
        <p:txBody>
          <a:bodyPr wrap="square" rtlCol="0">
            <a:spAutoFit/>
          </a:bodyPr>
          <a:lstStyle/>
          <a:p>
            <a:r>
              <a:rPr lang="en-US" sz="1600" b="1" dirty="0">
                <a:latin typeface="Calibri" panose="020F0502020204030204" pitchFamily="34" charset="0"/>
                <a:cs typeface="Calibri" panose="020F0502020204030204" pitchFamily="34" charset="0"/>
              </a:rPr>
              <a:t>After replacing Outliers: </a:t>
            </a:r>
            <a:endParaRPr lang="en-IN" sz="1600" b="1" dirty="0">
              <a:latin typeface="Calibri" panose="020F0502020204030204" pitchFamily="34" charset="0"/>
              <a:cs typeface="Calibri" panose="020F0502020204030204" pitchFamily="34" charset="0"/>
            </a:endParaRPr>
          </a:p>
        </p:txBody>
      </p:sp>
      <p:pic>
        <p:nvPicPr>
          <p:cNvPr id="7" name="Google Shape;139;p32" descr="360DigiTMG Reviews - 52 Reviews of 360digitmg.com | Sitejabber">
            <a:extLst>
              <a:ext uri="{FF2B5EF4-FFF2-40B4-BE49-F238E27FC236}">
                <a16:creationId xmlns:a16="http://schemas.microsoft.com/office/drawing/2014/main" id="{0B69D3BE-9E6B-4F5B-8D18-91124064B90C}"/>
              </a:ext>
            </a:extLst>
          </p:cNvPr>
          <p:cNvPicPr preferRelativeResize="0"/>
          <p:nvPr/>
        </p:nvPicPr>
        <p:blipFill rotWithShape="1">
          <a:blip r:embed="rId2">
            <a:alphaModFix/>
          </a:blip>
          <a:srcRect/>
          <a:stretch/>
        </p:blipFill>
        <p:spPr>
          <a:xfrm>
            <a:off x="9751545" y="5952931"/>
            <a:ext cx="2277039" cy="808338"/>
          </a:xfrm>
          <a:prstGeom prst="rect">
            <a:avLst/>
          </a:prstGeom>
          <a:noFill/>
          <a:ln>
            <a:noFill/>
          </a:ln>
        </p:spPr>
      </p:pic>
      <p:pic>
        <p:nvPicPr>
          <p:cNvPr id="5" name="Picture 4">
            <a:extLst>
              <a:ext uri="{FF2B5EF4-FFF2-40B4-BE49-F238E27FC236}">
                <a16:creationId xmlns:a16="http://schemas.microsoft.com/office/drawing/2014/main" id="{9CFF14A2-A988-4B5F-992A-0A89FD5F67A3}"/>
              </a:ext>
            </a:extLst>
          </p:cNvPr>
          <p:cNvPicPr>
            <a:picLocks noChangeAspect="1"/>
          </p:cNvPicPr>
          <p:nvPr/>
        </p:nvPicPr>
        <p:blipFill>
          <a:blip r:embed="rId3"/>
          <a:stretch>
            <a:fillRect/>
          </a:stretch>
        </p:blipFill>
        <p:spPr>
          <a:xfrm>
            <a:off x="689202" y="1496712"/>
            <a:ext cx="10335296" cy="4819682"/>
          </a:xfrm>
          <a:prstGeom prst="rect">
            <a:avLst/>
          </a:prstGeom>
        </p:spPr>
      </p:pic>
    </p:spTree>
    <p:extLst>
      <p:ext uri="{BB962C8B-B14F-4D97-AF65-F5344CB8AC3E}">
        <p14:creationId xmlns:p14="http://schemas.microsoft.com/office/powerpoint/2010/main" val="12360105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28;p30">
            <a:extLst>
              <a:ext uri="{FF2B5EF4-FFF2-40B4-BE49-F238E27FC236}">
                <a16:creationId xmlns:a16="http://schemas.microsoft.com/office/drawing/2014/main" id="{C6000830-81A5-4218-BDFF-E98CE0BBE8EA}"/>
              </a:ext>
            </a:extLst>
          </p:cNvPr>
          <p:cNvSpPr txBox="1">
            <a:spLocks/>
          </p:cNvSpPr>
          <p:nvPr/>
        </p:nvSpPr>
        <p:spPr>
          <a:xfrm>
            <a:off x="228600" y="82663"/>
            <a:ext cx="10515600" cy="535487"/>
          </a:xfrm>
          <a:prstGeom prst="rect">
            <a:avLst/>
          </a:prstGeom>
          <a:noFill/>
          <a:ln>
            <a:noFill/>
          </a:ln>
        </p:spPr>
        <p:txBody>
          <a:bodyPr spcFirstLastPara="1" wrap="square" lIns="91400" tIns="45675" rIns="91400" bIns="45675" anchor="ctr" anchorCtr="0">
            <a:sp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2300"/>
              <a:buFont typeface="Georgia"/>
              <a:buNone/>
              <a:defRPr sz="31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9pPr>
          </a:lstStyle>
          <a:p>
            <a:r>
              <a:rPr lang="en-US" sz="3200" b="1" dirty="0">
                <a:latin typeface="Times New Roman"/>
                <a:ea typeface="Times New Roman"/>
                <a:cs typeface="Times New Roman"/>
                <a:sym typeface="Times New Roman"/>
              </a:rPr>
              <a:t>Data Preprocessing</a:t>
            </a:r>
            <a:endParaRPr lang="en-US" dirty="0"/>
          </a:p>
        </p:txBody>
      </p:sp>
      <p:pic>
        <p:nvPicPr>
          <p:cNvPr id="6" name="Google Shape;139;p32" descr="360DigiTMG Reviews - 52 Reviews of 360digitmg.com | Sitejabber">
            <a:extLst>
              <a:ext uri="{FF2B5EF4-FFF2-40B4-BE49-F238E27FC236}">
                <a16:creationId xmlns:a16="http://schemas.microsoft.com/office/drawing/2014/main" id="{4158655E-0326-49F5-B3AD-40DBFCA5ED48}"/>
              </a:ext>
            </a:extLst>
          </p:cNvPr>
          <p:cNvPicPr preferRelativeResize="0"/>
          <p:nvPr/>
        </p:nvPicPr>
        <p:blipFill rotWithShape="1">
          <a:blip r:embed="rId2">
            <a:alphaModFix/>
          </a:blip>
          <a:srcRect/>
          <a:stretch/>
        </p:blipFill>
        <p:spPr>
          <a:xfrm>
            <a:off x="9751545" y="5952931"/>
            <a:ext cx="2277039" cy="808338"/>
          </a:xfrm>
          <a:prstGeom prst="rect">
            <a:avLst/>
          </a:prstGeom>
          <a:noFill/>
          <a:ln>
            <a:noFill/>
          </a:ln>
        </p:spPr>
      </p:pic>
      <p:pic>
        <p:nvPicPr>
          <p:cNvPr id="3" name="Picture 2">
            <a:extLst>
              <a:ext uri="{FF2B5EF4-FFF2-40B4-BE49-F238E27FC236}">
                <a16:creationId xmlns:a16="http://schemas.microsoft.com/office/drawing/2014/main" id="{8A763E53-3454-4C99-B44F-0B9BBF66D576}"/>
              </a:ext>
            </a:extLst>
          </p:cNvPr>
          <p:cNvPicPr>
            <a:picLocks noChangeAspect="1"/>
          </p:cNvPicPr>
          <p:nvPr/>
        </p:nvPicPr>
        <p:blipFill>
          <a:blip r:embed="rId3"/>
          <a:stretch>
            <a:fillRect/>
          </a:stretch>
        </p:blipFill>
        <p:spPr>
          <a:xfrm>
            <a:off x="359635" y="900332"/>
            <a:ext cx="11472729" cy="5444198"/>
          </a:xfrm>
          <a:prstGeom prst="rect">
            <a:avLst/>
          </a:prstGeom>
        </p:spPr>
      </p:pic>
    </p:spTree>
    <p:extLst>
      <p:ext uri="{BB962C8B-B14F-4D97-AF65-F5344CB8AC3E}">
        <p14:creationId xmlns:p14="http://schemas.microsoft.com/office/powerpoint/2010/main" val="646715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4"/>
        <p:cNvGrpSpPr/>
        <p:nvPr/>
      </p:nvGrpSpPr>
      <p:grpSpPr>
        <a:xfrm>
          <a:off x="0" y="0"/>
          <a:ext cx="0" cy="0"/>
          <a:chOff x="0" y="0"/>
          <a:chExt cx="0" cy="0"/>
        </a:xfrm>
      </p:grpSpPr>
      <p:sp>
        <p:nvSpPr>
          <p:cNvPr id="95" name="Google Shape;95;gf3a8d4be09_2_92"/>
          <p:cNvSpPr txBox="1">
            <a:spLocks noGrp="1"/>
          </p:cNvSpPr>
          <p:nvPr>
            <p:ph type="title"/>
          </p:nvPr>
        </p:nvSpPr>
        <p:spPr>
          <a:xfrm>
            <a:off x="228600" y="191607"/>
            <a:ext cx="10515600" cy="535500"/>
          </a:xfrm>
          <a:prstGeom prst="rect">
            <a:avLst/>
          </a:prstGeom>
          <a:noFill/>
          <a:ln>
            <a:noFill/>
          </a:ln>
        </p:spPr>
        <p:txBody>
          <a:bodyPr spcFirstLastPara="1" wrap="square" lIns="91400" tIns="45675" rIns="91400" bIns="45675" anchor="ctr" anchorCtr="0">
            <a:spAutoFit/>
          </a:bodyPr>
          <a:lstStyle/>
          <a:p>
            <a:pPr marL="25400" marR="0" lvl="0" algn="l" rtl="0">
              <a:lnSpc>
                <a:spcPct val="90000"/>
              </a:lnSpc>
              <a:spcBef>
                <a:spcPts val="0"/>
              </a:spcBef>
              <a:spcAft>
                <a:spcPts val="0"/>
              </a:spcAft>
              <a:buClr>
                <a:schemeClr val="dk1"/>
              </a:buClr>
              <a:buSzPts val="3200"/>
            </a:pPr>
            <a:r>
              <a:rPr lang="en-US" sz="3200" b="1" i="0" u="none" strike="noStrike" cap="none" dirty="0">
                <a:solidFill>
                  <a:schemeClr val="dk1"/>
                </a:solidFill>
                <a:latin typeface="Times New Roman"/>
                <a:ea typeface="Times New Roman"/>
                <a:cs typeface="Times New Roman"/>
                <a:sym typeface="Times New Roman"/>
              </a:rPr>
              <a:t>Project Architecture - Data F</a:t>
            </a:r>
            <a:r>
              <a:rPr lang="en-US" sz="3200" b="1" dirty="0">
                <a:solidFill>
                  <a:schemeClr val="dk1"/>
                </a:solidFill>
                <a:latin typeface="Times New Roman"/>
                <a:ea typeface="Times New Roman"/>
                <a:cs typeface="Times New Roman"/>
                <a:sym typeface="Times New Roman"/>
              </a:rPr>
              <a:t>low Diagram</a:t>
            </a:r>
            <a:endParaRPr lang="en-US" sz="1600" b="1" dirty="0"/>
          </a:p>
        </p:txBody>
      </p:sp>
      <p:sp>
        <p:nvSpPr>
          <p:cNvPr id="96" name="Google Shape;96;gf3a8d4be09_2_92"/>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t>5</a:t>
            </a:fld>
            <a:endParaRPr dirty="0"/>
          </a:p>
        </p:txBody>
      </p:sp>
      <p:sp>
        <p:nvSpPr>
          <p:cNvPr id="97" name="Google Shape;97;gf3a8d4be09_2_92"/>
          <p:cNvSpPr txBox="1"/>
          <p:nvPr/>
        </p:nvSpPr>
        <p:spPr>
          <a:xfrm>
            <a:off x="4099475" y="1187700"/>
            <a:ext cx="21648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400"/>
              <a:buFont typeface="Arial"/>
              <a:buNone/>
            </a:pPr>
            <a:endParaRPr sz="2400" b="1" i="0" u="none" strike="noStrike" cap="none" dirty="0">
              <a:solidFill>
                <a:srgbClr val="000000"/>
              </a:solidFill>
              <a:latin typeface="Calibri"/>
              <a:ea typeface="Calibri"/>
              <a:cs typeface="Calibri"/>
              <a:sym typeface="Calibri"/>
            </a:endParaRPr>
          </a:p>
        </p:txBody>
      </p:sp>
      <p:sp>
        <p:nvSpPr>
          <p:cNvPr id="98" name="Google Shape;98;gf3a8d4be09_2_92"/>
          <p:cNvSpPr txBox="1"/>
          <p:nvPr/>
        </p:nvSpPr>
        <p:spPr>
          <a:xfrm>
            <a:off x="6053425" y="2493975"/>
            <a:ext cx="34098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400"/>
              <a:buFont typeface="Arial"/>
              <a:buNone/>
            </a:pPr>
            <a:endParaRPr sz="2400" b="1" i="0" u="none" strike="noStrike" cap="none" dirty="0">
              <a:solidFill>
                <a:srgbClr val="000000"/>
              </a:solidFill>
              <a:latin typeface="Calibri"/>
              <a:ea typeface="Calibri"/>
              <a:cs typeface="Calibri"/>
              <a:sym typeface="Calibri"/>
            </a:endParaRPr>
          </a:p>
        </p:txBody>
      </p:sp>
      <p:sp>
        <p:nvSpPr>
          <p:cNvPr id="99" name="Google Shape;99;gf3a8d4be09_2_92"/>
          <p:cNvSpPr txBox="1"/>
          <p:nvPr/>
        </p:nvSpPr>
        <p:spPr>
          <a:xfrm>
            <a:off x="5938500" y="3792975"/>
            <a:ext cx="32757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000"/>
              <a:buFont typeface="Arial"/>
              <a:buNone/>
            </a:pPr>
            <a:endParaRPr sz="3000" b="1" i="0" u="none" strike="noStrike" cap="none" dirty="0">
              <a:solidFill>
                <a:srgbClr val="000000"/>
              </a:solidFill>
              <a:latin typeface="Calibri"/>
              <a:ea typeface="Calibri"/>
              <a:cs typeface="Calibri"/>
              <a:sym typeface="Calibri"/>
            </a:endParaRPr>
          </a:p>
        </p:txBody>
      </p:sp>
      <p:sp>
        <p:nvSpPr>
          <p:cNvPr id="100" name="Google Shape;100;gf3a8d4be09_2_92"/>
          <p:cNvSpPr txBox="1"/>
          <p:nvPr/>
        </p:nvSpPr>
        <p:spPr>
          <a:xfrm>
            <a:off x="-1091900" y="2720225"/>
            <a:ext cx="38886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000"/>
              <a:buFont typeface="Arial"/>
              <a:buNone/>
            </a:pPr>
            <a:endParaRPr sz="3000" b="1" i="0" u="none" strike="noStrike" cap="none" dirty="0">
              <a:solidFill>
                <a:srgbClr val="000000"/>
              </a:solidFill>
              <a:latin typeface="Calibri"/>
              <a:ea typeface="Calibri"/>
              <a:cs typeface="Calibri"/>
              <a:sym typeface="Calibri"/>
            </a:endParaRPr>
          </a:p>
        </p:txBody>
      </p:sp>
      <p:pic>
        <p:nvPicPr>
          <p:cNvPr id="101" name="Google Shape;101;gf3a8d4be09_2_92" descr="360DigiTMG Reviews - 52 Reviews of 360digitmg.com | Sitejabber"/>
          <p:cNvPicPr preferRelativeResize="0"/>
          <p:nvPr/>
        </p:nvPicPr>
        <p:blipFill rotWithShape="1">
          <a:blip r:embed="rId3">
            <a:alphaModFix/>
          </a:blip>
          <a:srcRect/>
          <a:stretch/>
        </p:blipFill>
        <p:spPr>
          <a:xfrm>
            <a:off x="9753110" y="5945834"/>
            <a:ext cx="2277039" cy="808338"/>
          </a:xfrm>
          <a:prstGeom prst="rect">
            <a:avLst/>
          </a:prstGeom>
          <a:noFill/>
          <a:ln>
            <a:noFill/>
          </a:ln>
        </p:spPr>
      </p:pic>
      <p:pic>
        <p:nvPicPr>
          <p:cNvPr id="9" name="Picture 8" descr="Screenshot (280)">
            <a:extLst>
              <a:ext uri="{FF2B5EF4-FFF2-40B4-BE49-F238E27FC236}">
                <a16:creationId xmlns:a16="http://schemas.microsoft.com/office/drawing/2014/main" id="{8E169AF0-4A46-4DE2-B1BB-804B2C64256A}"/>
              </a:ext>
            </a:extLst>
          </p:cNvPr>
          <p:cNvPicPr>
            <a:picLocks noChangeAspect="1"/>
          </p:cNvPicPr>
          <p:nvPr/>
        </p:nvPicPr>
        <p:blipFill>
          <a:blip r:embed="rId4"/>
          <a:stretch>
            <a:fillRect/>
          </a:stretch>
        </p:blipFill>
        <p:spPr>
          <a:xfrm>
            <a:off x="754062" y="1248773"/>
            <a:ext cx="10683875" cy="4485005"/>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28;p30">
            <a:extLst>
              <a:ext uri="{FF2B5EF4-FFF2-40B4-BE49-F238E27FC236}">
                <a16:creationId xmlns:a16="http://schemas.microsoft.com/office/drawing/2014/main" id="{C6000830-81A5-4218-BDFF-E98CE0BBE8EA}"/>
              </a:ext>
            </a:extLst>
          </p:cNvPr>
          <p:cNvSpPr txBox="1">
            <a:spLocks/>
          </p:cNvSpPr>
          <p:nvPr/>
        </p:nvSpPr>
        <p:spPr>
          <a:xfrm>
            <a:off x="228600" y="82663"/>
            <a:ext cx="10515600" cy="535487"/>
          </a:xfrm>
          <a:prstGeom prst="rect">
            <a:avLst/>
          </a:prstGeom>
          <a:noFill/>
          <a:ln>
            <a:noFill/>
          </a:ln>
        </p:spPr>
        <p:txBody>
          <a:bodyPr spcFirstLastPara="1" wrap="square" lIns="91400" tIns="45675" rIns="91400" bIns="45675" anchor="ctr" anchorCtr="0">
            <a:sp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2300"/>
              <a:buFont typeface="Georgia"/>
              <a:buNone/>
              <a:defRPr sz="31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9pPr>
          </a:lstStyle>
          <a:p>
            <a:r>
              <a:rPr lang="en-US" sz="3200" b="1" dirty="0">
                <a:latin typeface="Times New Roman"/>
                <a:ea typeface="Times New Roman"/>
                <a:cs typeface="Times New Roman"/>
                <a:sym typeface="Times New Roman"/>
              </a:rPr>
              <a:t>Data Preprocessing</a:t>
            </a:r>
            <a:endParaRPr lang="en-US" dirty="0"/>
          </a:p>
        </p:txBody>
      </p:sp>
      <p:pic>
        <p:nvPicPr>
          <p:cNvPr id="6" name="Google Shape;139;p32" descr="360DigiTMG Reviews - 52 Reviews of 360digitmg.com | Sitejabber">
            <a:extLst>
              <a:ext uri="{FF2B5EF4-FFF2-40B4-BE49-F238E27FC236}">
                <a16:creationId xmlns:a16="http://schemas.microsoft.com/office/drawing/2014/main" id="{4158655E-0326-49F5-B3AD-40DBFCA5ED48}"/>
              </a:ext>
            </a:extLst>
          </p:cNvPr>
          <p:cNvPicPr preferRelativeResize="0"/>
          <p:nvPr/>
        </p:nvPicPr>
        <p:blipFill rotWithShape="1">
          <a:blip r:embed="rId2">
            <a:alphaModFix/>
          </a:blip>
          <a:srcRect/>
          <a:stretch/>
        </p:blipFill>
        <p:spPr>
          <a:xfrm>
            <a:off x="9751545" y="5952931"/>
            <a:ext cx="2277039" cy="808338"/>
          </a:xfrm>
          <a:prstGeom prst="rect">
            <a:avLst/>
          </a:prstGeom>
          <a:noFill/>
          <a:ln>
            <a:noFill/>
          </a:ln>
        </p:spPr>
      </p:pic>
      <p:pic>
        <p:nvPicPr>
          <p:cNvPr id="4" name="Picture 3">
            <a:extLst>
              <a:ext uri="{FF2B5EF4-FFF2-40B4-BE49-F238E27FC236}">
                <a16:creationId xmlns:a16="http://schemas.microsoft.com/office/drawing/2014/main" id="{8B02CCA8-8A94-4920-8D7C-3C00A0147109}"/>
              </a:ext>
            </a:extLst>
          </p:cNvPr>
          <p:cNvPicPr>
            <a:picLocks noChangeAspect="1"/>
          </p:cNvPicPr>
          <p:nvPr/>
        </p:nvPicPr>
        <p:blipFill>
          <a:blip r:embed="rId3"/>
          <a:stretch>
            <a:fillRect/>
          </a:stretch>
        </p:blipFill>
        <p:spPr>
          <a:xfrm>
            <a:off x="786413" y="1415270"/>
            <a:ext cx="9708085" cy="4786089"/>
          </a:xfrm>
          <a:prstGeom prst="rect">
            <a:avLst/>
          </a:prstGeom>
        </p:spPr>
      </p:pic>
      <p:sp>
        <p:nvSpPr>
          <p:cNvPr id="7" name="Text Box 2">
            <a:extLst>
              <a:ext uri="{FF2B5EF4-FFF2-40B4-BE49-F238E27FC236}">
                <a16:creationId xmlns:a16="http://schemas.microsoft.com/office/drawing/2014/main" id="{6CCC3283-CE0D-4E0D-8B7B-6728F7DB9DE3}"/>
              </a:ext>
            </a:extLst>
          </p:cNvPr>
          <p:cNvSpPr txBox="1"/>
          <p:nvPr/>
        </p:nvSpPr>
        <p:spPr>
          <a:xfrm>
            <a:off x="591879" y="855360"/>
            <a:ext cx="2418607" cy="535488"/>
          </a:xfrm>
          <a:prstGeom prst="rect">
            <a:avLst/>
          </a:prstGeom>
          <a:noFill/>
        </p:spPr>
        <p:txBody>
          <a:bodyPr wrap="square" rtlCol="0">
            <a:noAutofit/>
          </a:bodyPr>
          <a:lstStyle/>
          <a:p>
            <a:r>
              <a:rPr lang="en-US" sz="2400" b="1" dirty="0">
                <a:gradFill>
                  <a:gsLst>
                    <a:gs pos="0">
                      <a:srgbClr val="007BD3"/>
                    </a:gs>
                    <a:gs pos="100000">
                      <a:srgbClr val="034373"/>
                    </a:gs>
                  </a:gsLst>
                  <a:lin scaled="0"/>
                </a:gradFill>
                <a:latin typeface="Calibri" panose="020F0502020204030204" charset="0"/>
                <a:cs typeface="Calibri" panose="020F0502020204030204" charset="0"/>
              </a:rPr>
              <a:t>Normalization :</a:t>
            </a:r>
          </a:p>
        </p:txBody>
      </p:sp>
    </p:spTree>
    <p:extLst>
      <p:ext uri="{BB962C8B-B14F-4D97-AF65-F5344CB8AC3E}">
        <p14:creationId xmlns:p14="http://schemas.microsoft.com/office/powerpoint/2010/main" val="19589353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28;p30">
            <a:extLst>
              <a:ext uri="{FF2B5EF4-FFF2-40B4-BE49-F238E27FC236}">
                <a16:creationId xmlns:a16="http://schemas.microsoft.com/office/drawing/2014/main" id="{C6000830-81A5-4218-BDFF-E98CE0BBE8EA}"/>
              </a:ext>
            </a:extLst>
          </p:cNvPr>
          <p:cNvSpPr txBox="1">
            <a:spLocks/>
          </p:cNvSpPr>
          <p:nvPr/>
        </p:nvSpPr>
        <p:spPr>
          <a:xfrm>
            <a:off x="228600" y="82663"/>
            <a:ext cx="10515600" cy="535487"/>
          </a:xfrm>
          <a:prstGeom prst="rect">
            <a:avLst/>
          </a:prstGeom>
          <a:noFill/>
          <a:ln>
            <a:noFill/>
          </a:ln>
        </p:spPr>
        <p:txBody>
          <a:bodyPr spcFirstLastPara="1" wrap="square" lIns="91400" tIns="45675" rIns="91400" bIns="45675" anchor="ctr" anchorCtr="0">
            <a:sp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2300"/>
              <a:buFont typeface="Georgia"/>
              <a:buNone/>
              <a:defRPr sz="31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9pPr>
          </a:lstStyle>
          <a:p>
            <a:r>
              <a:rPr lang="en-US" sz="3200" b="1" dirty="0">
                <a:latin typeface="Times New Roman"/>
                <a:ea typeface="Times New Roman"/>
                <a:cs typeface="Times New Roman"/>
                <a:sym typeface="Times New Roman"/>
              </a:rPr>
              <a:t>Data Preprocessing</a:t>
            </a:r>
            <a:endParaRPr lang="en-US" dirty="0"/>
          </a:p>
        </p:txBody>
      </p:sp>
      <p:pic>
        <p:nvPicPr>
          <p:cNvPr id="6" name="Google Shape;139;p32" descr="360DigiTMG Reviews - 52 Reviews of 360digitmg.com | Sitejabber">
            <a:extLst>
              <a:ext uri="{FF2B5EF4-FFF2-40B4-BE49-F238E27FC236}">
                <a16:creationId xmlns:a16="http://schemas.microsoft.com/office/drawing/2014/main" id="{4158655E-0326-49F5-B3AD-40DBFCA5ED48}"/>
              </a:ext>
            </a:extLst>
          </p:cNvPr>
          <p:cNvPicPr preferRelativeResize="0"/>
          <p:nvPr/>
        </p:nvPicPr>
        <p:blipFill rotWithShape="1">
          <a:blip r:embed="rId2">
            <a:alphaModFix/>
          </a:blip>
          <a:srcRect/>
          <a:stretch/>
        </p:blipFill>
        <p:spPr>
          <a:xfrm>
            <a:off x="9751545" y="5952931"/>
            <a:ext cx="2277039" cy="808338"/>
          </a:xfrm>
          <a:prstGeom prst="rect">
            <a:avLst/>
          </a:prstGeom>
          <a:noFill/>
          <a:ln>
            <a:noFill/>
          </a:ln>
        </p:spPr>
      </p:pic>
      <p:pic>
        <p:nvPicPr>
          <p:cNvPr id="3" name="Picture 2">
            <a:extLst>
              <a:ext uri="{FF2B5EF4-FFF2-40B4-BE49-F238E27FC236}">
                <a16:creationId xmlns:a16="http://schemas.microsoft.com/office/drawing/2014/main" id="{EC05ABEE-F9A2-4508-89D9-0572B1076FFB}"/>
              </a:ext>
            </a:extLst>
          </p:cNvPr>
          <p:cNvPicPr>
            <a:picLocks noChangeAspect="1"/>
          </p:cNvPicPr>
          <p:nvPr/>
        </p:nvPicPr>
        <p:blipFill>
          <a:blip r:embed="rId3"/>
          <a:stretch>
            <a:fillRect/>
          </a:stretch>
        </p:blipFill>
        <p:spPr>
          <a:xfrm>
            <a:off x="844063" y="952159"/>
            <a:ext cx="9900137" cy="5347574"/>
          </a:xfrm>
          <a:prstGeom prst="rect">
            <a:avLst/>
          </a:prstGeom>
        </p:spPr>
      </p:pic>
    </p:spTree>
    <p:extLst>
      <p:ext uri="{BB962C8B-B14F-4D97-AF65-F5344CB8AC3E}">
        <p14:creationId xmlns:p14="http://schemas.microsoft.com/office/powerpoint/2010/main" val="19653853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28;p30">
            <a:extLst>
              <a:ext uri="{FF2B5EF4-FFF2-40B4-BE49-F238E27FC236}">
                <a16:creationId xmlns:a16="http://schemas.microsoft.com/office/drawing/2014/main" id="{C6000830-81A5-4218-BDFF-E98CE0BBE8EA}"/>
              </a:ext>
            </a:extLst>
          </p:cNvPr>
          <p:cNvSpPr txBox="1">
            <a:spLocks/>
          </p:cNvSpPr>
          <p:nvPr/>
        </p:nvSpPr>
        <p:spPr>
          <a:xfrm>
            <a:off x="228600" y="82663"/>
            <a:ext cx="10515600" cy="535487"/>
          </a:xfrm>
          <a:prstGeom prst="rect">
            <a:avLst/>
          </a:prstGeom>
          <a:noFill/>
          <a:ln>
            <a:noFill/>
          </a:ln>
        </p:spPr>
        <p:txBody>
          <a:bodyPr spcFirstLastPara="1" wrap="square" lIns="91400" tIns="45675" rIns="91400" bIns="45675" anchor="ctr" anchorCtr="0">
            <a:sp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2300"/>
              <a:buFont typeface="Georgia"/>
              <a:buNone/>
              <a:defRPr sz="31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9pPr>
          </a:lstStyle>
          <a:p>
            <a:r>
              <a:rPr lang="en-US" sz="3200" b="1" dirty="0">
                <a:latin typeface="Times New Roman"/>
                <a:ea typeface="Times New Roman"/>
                <a:cs typeface="Times New Roman"/>
                <a:sym typeface="Times New Roman"/>
              </a:rPr>
              <a:t>Data Preprocessing</a:t>
            </a:r>
            <a:endParaRPr lang="en-US" dirty="0"/>
          </a:p>
        </p:txBody>
      </p:sp>
      <p:pic>
        <p:nvPicPr>
          <p:cNvPr id="6" name="Google Shape;139;p32" descr="360DigiTMG Reviews - 52 Reviews of 360digitmg.com | Sitejabber">
            <a:extLst>
              <a:ext uri="{FF2B5EF4-FFF2-40B4-BE49-F238E27FC236}">
                <a16:creationId xmlns:a16="http://schemas.microsoft.com/office/drawing/2014/main" id="{4158655E-0326-49F5-B3AD-40DBFCA5ED48}"/>
              </a:ext>
            </a:extLst>
          </p:cNvPr>
          <p:cNvPicPr preferRelativeResize="0"/>
          <p:nvPr/>
        </p:nvPicPr>
        <p:blipFill rotWithShape="1">
          <a:blip r:embed="rId2">
            <a:alphaModFix/>
          </a:blip>
          <a:srcRect/>
          <a:stretch/>
        </p:blipFill>
        <p:spPr>
          <a:xfrm>
            <a:off x="9751545" y="5952931"/>
            <a:ext cx="2277039" cy="808338"/>
          </a:xfrm>
          <a:prstGeom prst="rect">
            <a:avLst/>
          </a:prstGeom>
          <a:noFill/>
          <a:ln>
            <a:noFill/>
          </a:ln>
        </p:spPr>
      </p:pic>
      <p:pic>
        <p:nvPicPr>
          <p:cNvPr id="3" name="Picture 2">
            <a:extLst>
              <a:ext uri="{FF2B5EF4-FFF2-40B4-BE49-F238E27FC236}">
                <a16:creationId xmlns:a16="http://schemas.microsoft.com/office/drawing/2014/main" id="{4B5DD5B5-C6A7-4B37-8473-292F9E333DE2}"/>
              </a:ext>
            </a:extLst>
          </p:cNvPr>
          <p:cNvPicPr>
            <a:picLocks noChangeAspect="1"/>
          </p:cNvPicPr>
          <p:nvPr/>
        </p:nvPicPr>
        <p:blipFill>
          <a:blip r:embed="rId3"/>
          <a:stretch>
            <a:fillRect/>
          </a:stretch>
        </p:blipFill>
        <p:spPr>
          <a:xfrm>
            <a:off x="1755729" y="1074319"/>
            <a:ext cx="7461341" cy="5185805"/>
          </a:xfrm>
          <a:prstGeom prst="rect">
            <a:avLst/>
          </a:prstGeom>
        </p:spPr>
      </p:pic>
    </p:spTree>
    <p:extLst>
      <p:ext uri="{BB962C8B-B14F-4D97-AF65-F5344CB8AC3E}">
        <p14:creationId xmlns:p14="http://schemas.microsoft.com/office/powerpoint/2010/main" val="26475431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28;p30">
            <a:extLst>
              <a:ext uri="{FF2B5EF4-FFF2-40B4-BE49-F238E27FC236}">
                <a16:creationId xmlns:a16="http://schemas.microsoft.com/office/drawing/2014/main" id="{C6000830-81A5-4218-BDFF-E98CE0BBE8EA}"/>
              </a:ext>
            </a:extLst>
          </p:cNvPr>
          <p:cNvSpPr txBox="1">
            <a:spLocks/>
          </p:cNvSpPr>
          <p:nvPr/>
        </p:nvSpPr>
        <p:spPr>
          <a:xfrm>
            <a:off x="228600" y="82663"/>
            <a:ext cx="10515600" cy="535487"/>
          </a:xfrm>
          <a:prstGeom prst="rect">
            <a:avLst/>
          </a:prstGeom>
          <a:noFill/>
          <a:ln>
            <a:noFill/>
          </a:ln>
        </p:spPr>
        <p:txBody>
          <a:bodyPr spcFirstLastPara="1" wrap="square" lIns="91400" tIns="45675" rIns="91400" bIns="45675" anchor="ctr" anchorCtr="0">
            <a:sp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2300"/>
              <a:buFont typeface="Georgia"/>
              <a:buNone/>
              <a:defRPr sz="31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9pPr>
          </a:lstStyle>
          <a:p>
            <a:r>
              <a:rPr lang="en-US" sz="3200" b="1" dirty="0">
                <a:latin typeface="Times New Roman"/>
                <a:ea typeface="Times New Roman"/>
                <a:cs typeface="Times New Roman"/>
                <a:sym typeface="Times New Roman"/>
              </a:rPr>
              <a:t>Data Preprocessing</a:t>
            </a:r>
            <a:endParaRPr lang="en-US" dirty="0"/>
          </a:p>
        </p:txBody>
      </p:sp>
      <p:pic>
        <p:nvPicPr>
          <p:cNvPr id="6" name="Google Shape;139;p32" descr="360DigiTMG Reviews - 52 Reviews of 360digitmg.com | Sitejabber">
            <a:extLst>
              <a:ext uri="{FF2B5EF4-FFF2-40B4-BE49-F238E27FC236}">
                <a16:creationId xmlns:a16="http://schemas.microsoft.com/office/drawing/2014/main" id="{4158655E-0326-49F5-B3AD-40DBFCA5ED48}"/>
              </a:ext>
            </a:extLst>
          </p:cNvPr>
          <p:cNvPicPr preferRelativeResize="0"/>
          <p:nvPr/>
        </p:nvPicPr>
        <p:blipFill rotWithShape="1">
          <a:blip r:embed="rId2">
            <a:alphaModFix/>
          </a:blip>
          <a:srcRect/>
          <a:stretch/>
        </p:blipFill>
        <p:spPr>
          <a:xfrm>
            <a:off x="9751545" y="5952931"/>
            <a:ext cx="2277039" cy="808338"/>
          </a:xfrm>
          <a:prstGeom prst="rect">
            <a:avLst/>
          </a:prstGeom>
          <a:noFill/>
          <a:ln>
            <a:noFill/>
          </a:ln>
        </p:spPr>
      </p:pic>
      <p:pic>
        <p:nvPicPr>
          <p:cNvPr id="3" name="Picture 2">
            <a:extLst>
              <a:ext uri="{FF2B5EF4-FFF2-40B4-BE49-F238E27FC236}">
                <a16:creationId xmlns:a16="http://schemas.microsoft.com/office/drawing/2014/main" id="{6060F302-B0EB-4EE0-B512-5053BBE48776}"/>
              </a:ext>
            </a:extLst>
          </p:cNvPr>
          <p:cNvPicPr>
            <a:picLocks noChangeAspect="1"/>
          </p:cNvPicPr>
          <p:nvPr/>
        </p:nvPicPr>
        <p:blipFill>
          <a:blip r:embed="rId3"/>
          <a:stretch>
            <a:fillRect/>
          </a:stretch>
        </p:blipFill>
        <p:spPr>
          <a:xfrm>
            <a:off x="393895" y="998652"/>
            <a:ext cx="11113477" cy="5289629"/>
          </a:xfrm>
          <a:prstGeom prst="rect">
            <a:avLst/>
          </a:prstGeom>
        </p:spPr>
      </p:pic>
    </p:spTree>
    <p:extLst>
      <p:ext uri="{BB962C8B-B14F-4D97-AF65-F5344CB8AC3E}">
        <p14:creationId xmlns:p14="http://schemas.microsoft.com/office/powerpoint/2010/main" val="40976305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28;p30">
            <a:extLst>
              <a:ext uri="{FF2B5EF4-FFF2-40B4-BE49-F238E27FC236}">
                <a16:creationId xmlns:a16="http://schemas.microsoft.com/office/drawing/2014/main" id="{E2AE1D1B-0DA4-4A6C-8AD6-2A93D9B9E2BE}"/>
              </a:ext>
            </a:extLst>
          </p:cNvPr>
          <p:cNvSpPr txBox="1">
            <a:spLocks/>
          </p:cNvSpPr>
          <p:nvPr/>
        </p:nvSpPr>
        <p:spPr>
          <a:xfrm>
            <a:off x="228600" y="82663"/>
            <a:ext cx="10515600" cy="535487"/>
          </a:xfrm>
          <a:prstGeom prst="rect">
            <a:avLst/>
          </a:prstGeom>
          <a:noFill/>
          <a:ln>
            <a:noFill/>
          </a:ln>
        </p:spPr>
        <p:txBody>
          <a:bodyPr spcFirstLastPara="1" wrap="square" lIns="91400" tIns="45675" rIns="91400" bIns="45675" anchor="ctr" anchorCtr="0">
            <a:sp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2300"/>
              <a:buFont typeface="Georgia"/>
              <a:buNone/>
              <a:defRPr sz="31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9pPr>
          </a:lstStyle>
          <a:p>
            <a:r>
              <a:rPr lang="en-US" sz="3200" b="1" dirty="0">
                <a:latin typeface="Times New Roman"/>
                <a:ea typeface="Times New Roman"/>
                <a:cs typeface="Times New Roman"/>
                <a:sym typeface="Times New Roman"/>
              </a:rPr>
              <a:t>Data Preprocessing</a:t>
            </a:r>
            <a:endParaRPr lang="en-US" dirty="0"/>
          </a:p>
        </p:txBody>
      </p:sp>
      <p:sp>
        <p:nvSpPr>
          <p:cNvPr id="4" name="Text Box 2">
            <a:extLst>
              <a:ext uri="{FF2B5EF4-FFF2-40B4-BE49-F238E27FC236}">
                <a16:creationId xmlns:a16="http://schemas.microsoft.com/office/drawing/2014/main" id="{2FB7A0F1-E23B-4F55-B82D-08E225B9FE39}"/>
              </a:ext>
            </a:extLst>
          </p:cNvPr>
          <p:cNvSpPr txBox="1"/>
          <p:nvPr/>
        </p:nvSpPr>
        <p:spPr>
          <a:xfrm>
            <a:off x="524852" y="821660"/>
            <a:ext cx="10813708" cy="1029628"/>
          </a:xfrm>
          <a:prstGeom prst="rect">
            <a:avLst/>
          </a:prstGeom>
          <a:noFill/>
        </p:spPr>
        <p:txBody>
          <a:bodyPr wrap="square" rtlCol="0">
            <a:noAutofit/>
          </a:bodyPr>
          <a:lstStyle/>
          <a:p>
            <a:r>
              <a:rPr lang="en-US" sz="2400" b="1" dirty="0">
                <a:gradFill>
                  <a:gsLst>
                    <a:gs pos="0">
                      <a:srgbClr val="007BD3"/>
                    </a:gs>
                    <a:gs pos="100000">
                      <a:srgbClr val="034373"/>
                    </a:gs>
                  </a:gsLst>
                  <a:lin scaled="0"/>
                </a:gradFill>
                <a:latin typeface="Calibri" panose="020F0502020204030204" charset="0"/>
                <a:cs typeface="Calibri" panose="020F0502020204030204" charset="0"/>
              </a:rPr>
              <a:t>Zero Variance :</a:t>
            </a:r>
          </a:p>
          <a:p>
            <a:endParaRPr lang="en-US" dirty="0"/>
          </a:p>
          <a:p>
            <a:r>
              <a:rPr lang="en-US" sz="1600" b="1" dirty="0">
                <a:latin typeface="Calibri" panose="020F0502020204030204" charset="0"/>
                <a:cs typeface="Calibri" panose="020F0502020204030204" charset="0"/>
              </a:rPr>
              <a:t>In the solar dataset, there is no zero-variance column.</a:t>
            </a:r>
          </a:p>
        </p:txBody>
      </p:sp>
      <p:pic>
        <p:nvPicPr>
          <p:cNvPr id="7" name="Google Shape;139;p32" descr="360DigiTMG Reviews - 52 Reviews of 360digitmg.com | Sitejabber">
            <a:extLst>
              <a:ext uri="{FF2B5EF4-FFF2-40B4-BE49-F238E27FC236}">
                <a16:creationId xmlns:a16="http://schemas.microsoft.com/office/drawing/2014/main" id="{2AC4C025-4A9F-4594-B16F-2753A8BEF51D}"/>
              </a:ext>
            </a:extLst>
          </p:cNvPr>
          <p:cNvPicPr preferRelativeResize="0"/>
          <p:nvPr/>
        </p:nvPicPr>
        <p:blipFill rotWithShape="1">
          <a:blip r:embed="rId2">
            <a:alphaModFix/>
          </a:blip>
          <a:srcRect/>
          <a:stretch/>
        </p:blipFill>
        <p:spPr>
          <a:xfrm>
            <a:off x="9751545" y="5952931"/>
            <a:ext cx="2277039" cy="808338"/>
          </a:xfrm>
          <a:prstGeom prst="rect">
            <a:avLst/>
          </a:prstGeom>
          <a:noFill/>
          <a:ln>
            <a:noFill/>
          </a:ln>
        </p:spPr>
      </p:pic>
      <p:pic>
        <p:nvPicPr>
          <p:cNvPr id="5" name="Picture 4">
            <a:extLst>
              <a:ext uri="{FF2B5EF4-FFF2-40B4-BE49-F238E27FC236}">
                <a16:creationId xmlns:a16="http://schemas.microsoft.com/office/drawing/2014/main" id="{D42E20AA-F3CC-4704-AE0D-5C429139E854}"/>
              </a:ext>
            </a:extLst>
          </p:cNvPr>
          <p:cNvPicPr>
            <a:picLocks noChangeAspect="1"/>
          </p:cNvPicPr>
          <p:nvPr/>
        </p:nvPicPr>
        <p:blipFill>
          <a:blip r:embed="rId3"/>
          <a:stretch>
            <a:fillRect/>
          </a:stretch>
        </p:blipFill>
        <p:spPr>
          <a:xfrm>
            <a:off x="1519311" y="2067045"/>
            <a:ext cx="7768347" cy="4084172"/>
          </a:xfrm>
          <a:prstGeom prst="rect">
            <a:avLst/>
          </a:prstGeom>
        </p:spPr>
      </p:pic>
    </p:spTree>
    <p:extLst>
      <p:ext uri="{BB962C8B-B14F-4D97-AF65-F5344CB8AC3E}">
        <p14:creationId xmlns:p14="http://schemas.microsoft.com/office/powerpoint/2010/main" val="38673816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32"/>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Data Visualization </a:t>
            </a:r>
            <a:endParaRPr dirty="0"/>
          </a:p>
        </p:txBody>
      </p:sp>
      <p:sp>
        <p:nvSpPr>
          <p:cNvPr id="137" name="Google Shape;137;p32"/>
          <p:cNvSpPr txBox="1"/>
          <p:nvPr/>
        </p:nvSpPr>
        <p:spPr>
          <a:xfrm>
            <a:off x="666750" y="1352550"/>
            <a:ext cx="10972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Calibri"/>
              <a:ea typeface="Calibri"/>
              <a:cs typeface="Calibri"/>
              <a:sym typeface="Calibri"/>
            </a:endParaRPr>
          </a:p>
        </p:txBody>
      </p:sp>
      <p:sp>
        <p:nvSpPr>
          <p:cNvPr id="138" name="Google Shape;138;p32"/>
          <p:cNvSpPr txBox="1"/>
          <p:nvPr/>
        </p:nvSpPr>
        <p:spPr>
          <a:xfrm>
            <a:off x="491250" y="998632"/>
            <a:ext cx="11034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Calibri"/>
              <a:ea typeface="Calibri"/>
              <a:cs typeface="Calibri"/>
              <a:sym typeface="Calibri"/>
            </a:endParaRPr>
          </a:p>
        </p:txBody>
      </p:sp>
      <p:pic>
        <p:nvPicPr>
          <p:cNvPr id="139" name="Google Shape;139;p32" descr="360DigiTMG Reviews - 52 Reviews of 360digitmg.com | Sitejabber"/>
          <p:cNvPicPr preferRelativeResize="0"/>
          <p:nvPr/>
        </p:nvPicPr>
        <p:blipFill rotWithShape="1">
          <a:blip r:embed="rId3">
            <a:alphaModFix/>
          </a:blip>
          <a:srcRect/>
          <a:stretch/>
        </p:blipFill>
        <p:spPr>
          <a:xfrm>
            <a:off x="9751545" y="5952931"/>
            <a:ext cx="2277039" cy="808338"/>
          </a:xfrm>
          <a:prstGeom prst="rect">
            <a:avLst/>
          </a:prstGeom>
          <a:noFill/>
          <a:ln>
            <a:noFill/>
          </a:ln>
        </p:spPr>
      </p:pic>
      <p:pic>
        <p:nvPicPr>
          <p:cNvPr id="3" name="Picture 2">
            <a:extLst>
              <a:ext uri="{FF2B5EF4-FFF2-40B4-BE49-F238E27FC236}">
                <a16:creationId xmlns:a16="http://schemas.microsoft.com/office/drawing/2014/main" id="{E9F27305-4C2D-40C2-9C28-97BF8A86CE69}"/>
              </a:ext>
            </a:extLst>
          </p:cNvPr>
          <p:cNvPicPr>
            <a:picLocks noChangeAspect="1"/>
          </p:cNvPicPr>
          <p:nvPr/>
        </p:nvPicPr>
        <p:blipFill>
          <a:blip r:embed="rId4"/>
          <a:stretch>
            <a:fillRect/>
          </a:stretch>
        </p:blipFill>
        <p:spPr>
          <a:xfrm>
            <a:off x="937908" y="998632"/>
            <a:ext cx="10133366" cy="5282168"/>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32"/>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Data Visualization </a:t>
            </a:r>
            <a:endParaRPr dirty="0"/>
          </a:p>
        </p:txBody>
      </p:sp>
      <p:sp>
        <p:nvSpPr>
          <p:cNvPr id="137" name="Google Shape;137;p32"/>
          <p:cNvSpPr txBox="1"/>
          <p:nvPr/>
        </p:nvSpPr>
        <p:spPr>
          <a:xfrm>
            <a:off x="666750" y="1352550"/>
            <a:ext cx="10972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Calibri"/>
              <a:ea typeface="Calibri"/>
              <a:cs typeface="Calibri"/>
              <a:sym typeface="Calibri"/>
            </a:endParaRPr>
          </a:p>
        </p:txBody>
      </p:sp>
      <p:sp>
        <p:nvSpPr>
          <p:cNvPr id="138" name="Google Shape;138;p32"/>
          <p:cNvSpPr txBox="1"/>
          <p:nvPr/>
        </p:nvSpPr>
        <p:spPr>
          <a:xfrm>
            <a:off x="491250" y="998632"/>
            <a:ext cx="11034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Calibri"/>
              <a:ea typeface="Calibri"/>
              <a:cs typeface="Calibri"/>
              <a:sym typeface="Calibri"/>
            </a:endParaRPr>
          </a:p>
        </p:txBody>
      </p:sp>
      <p:pic>
        <p:nvPicPr>
          <p:cNvPr id="139" name="Google Shape;139;p32" descr="360DigiTMG Reviews - 52 Reviews of 360digitmg.com | Sitejabber"/>
          <p:cNvPicPr preferRelativeResize="0"/>
          <p:nvPr/>
        </p:nvPicPr>
        <p:blipFill rotWithShape="1">
          <a:blip r:embed="rId3">
            <a:alphaModFix/>
          </a:blip>
          <a:srcRect/>
          <a:stretch/>
        </p:blipFill>
        <p:spPr>
          <a:xfrm>
            <a:off x="9751545" y="5952931"/>
            <a:ext cx="2277039" cy="808338"/>
          </a:xfrm>
          <a:prstGeom prst="rect">
            <a:avLst/>
          </a:prstGeom>
          <a:noFill/>
          <a:ln>
            <a:noFill/>
          </a:ln>
        </p:spPr>
      </p:pic>
      <p:sp>
        <p:nvSpPr>
          <p:cNvPr id="8" name="Google Shape;326;p32">
            <a:extLst>
              <a:ext uri="{FF2B5EF4-FFF2-40B4-BE49-F238E27FC236}">
                <a16:creationId xmlns:a16="http://schemas.microsoft.com/office/drawing/2014/main" id="{7B531136-67F5-4D08-B419-47B7986C1580}"/>
              </a:ext>
            </a:extLst>
          </p:cNvPr>
          <p:cNvSpPr txBox="1"/>
          <p:nvPr/>
        </p:nvSpPr>
        <p:spPr>
          <a:xfrm>
            <a:off x="666750" y="1352549"/>
            <a:ext cx="11033760" cy="4600381"/>
          </a:xfrm>
          <a:prstGeom prst="rect">
            <a:avLst/>
          </a:prstGeom>
          <a:noFill/>
          <a:ln>
            <a:noFill/>
          </a:ln>
        </p:spPr>
        <p:txBody>
          <a:bodyPr spcFirstLastPara="1" wrap="square" lIns="91425" tIns="91425" rIns="91425" bIns="91425" anchor="t" anchorCtr="0">
            <a:noAutofit/>
          </a:bodyPr>
          <a:lstStyle/>
          <a:p>
            <a:r>
              <a:rPr lang="en-US" sz="1600" b="1" dirty="0">
                <a:latin typeface="Calibri" panose="020F0502020204030204" pitchFamily="34" charset="0"/>
                <a:cs typeface="Calibri" panose="020F0502020204030204" pitchFamily="34" charset="0"/>
              </a:rPr>
              <a:t>Above dashboard provides insights into the optimization of solar power generation. The key observations are:</a:t>
            </a:r>
          </a:p>
          <a:p>
            <a:endParaRPr lang="en-US" sz="1600" b="1" dirty="0">
              <a:latin typeface="Calibri" panose="020F0502020204030204" pitchFamily="34" charset="0"/>
              <a:cs typeface="Calibri" panose="020F0502020204030204" pitchFamily="34" charset="0"/>
            </a:endParaRPr>
          </a:p>
          <a:p>
            <a:pPr>
              <a:buFont typeface="+mj-lt"/>
              <a:buAutoNum type="arabicPeriod"/>
            </a:pPr>
            <a:r>
              <a:rPr lang="en-US" sz="1600" b="1" dirty="0">
                <a:solidFill>
                  <a:schemeClr val="tx1"/>
                </a:solidFill>
                <a:latin typeface="Calibri" panose="020F0502020204030204" pitchFamily="34" charset="0"/>
                <a:cs typeface="Calibri" panose="020F0502020204030204" pitchFamily="34" charset="0"/>
              </a:rPr>
              <a:t>Average Performance: </a:t>
            </a:r>
            <a:r>
              <a:rPr lang="en-US" sz="1600" b="1" dirty="0">
                <a:latin typeface="Calibri" panose="020F0502020204030204" pitchFamily="34" charset="0"/>
                <a:cs typeface="Calibri" panose="020F0502020204030204" pitchFamily="34" charset="0"/>
              </a:rPr>
              <a:t>The inverter performance is rated at 79.00 on average.</a:t>
            </a:r>
          </a:p>
          <a:p>
            <a:pPr>
              <a:buFont typeface="+mj-lt"/>
              <a:buAutoNum type="arabicPeriod"/>
            </a:pPr>
            <a:endParaRPr lang="en-US" sz="1600" b="1" dirty="0">
              <a:latin typeface="Calibri" panose="020F0502020204030204" pitchFamily="34" charset="0"/>
              <a:cs typeface="Calibri" panose="020F0502020204030204" pitchFamily="34" charset="0"/>
            </a:endParaRPr>
          </a:p>
          <a:p>
            <a:pPr>
              <a:buFont typeface="+mj-lt"/>
              <a:buAutoNum type="arabicPeriod"/>
            </a:pPr>
            <a:r>
              <a:rPr lang="en-US" sz="1600" b="1" dirty="0">
                <a:latin typeface="Calibri" panose="020F0502020204030204" pitchFamily="34" charset="0"/>
                <a:cs typeface="Calibri" panose="020F0502020204030204" pitchFamily="34" charset="0"/>
              </a:rPr>
              <a:t>Net Daily Energy Generation: The average net daily energy generation from the solar power system is 156.86 kWh.</a:t>
            </a:r>
          </a:p>
          <a:p>
            <a:pPr>
              <a:buFont typeface="+mj-lt"/>
              <a:buAutoNum type="arabicPeriod"/>
            </a:pPr>
            <a:endParaRPr lang="en-US" sz="1600" b="1" dirty="0">
              <a:latin typeface="Calibri" panose="020F0502020204030204" pitchFamily="34" charset="0"/>
              <a:cs typeface="Calibri" panose="020F0502020204030204" pitchFamily="34" charset="0"/>
            </a:endParaRPr>
          </a:p>
          <a:p>
            <a:pPr>
              <a:buFont typeface="+mj-lt"/>
              <a:buAutoNum type="arabicPeriod"/>
            </a:pPr>
            <a:r>
              <a:rPr lang="en-US" sz="1600" b="1" dirty="0">
                <a:latin typeface="Calibri" panose="020F0502020204030204" pitchFamily="34" charset="0"/>
                <a:cs typeface="Calibri" panose="020F0502020204030204" pitchFamily="34" charset="0"/>
              </a:rPr>
              <a:t>Total Daily Integrated Generation: The average total daily integrated generation is 122.16 kWh.</a:t>
            </a:r>
          </a:p>
          <a:p>
            <a:pPr>
              <a:buFont typeface="+mj-lt"/>
              <a:buAutoNum type="arabicPeriod"/>
            </a:pPr>
            <a:endParaRPr lang="en-US" sz="1600" b="1" dirty="0">
              <a:latin typeface="Calibri" panose="020F0502020204030204" pitchFamily="34" charset="0"/>
              <a:cs typeface="Calibri" panose="020F0502020204030204" pitchFamily="34" charset="0"/>
            </a:endParaRPr>
          </a:p>
          <a:p>
            <a:pPr>
              <a:buFont typeface="+mj-lt"/>
              <a:buAutoNum type="arabicPeriod"/>
            </a:pPr>
            <a:r>
              <a:rPr lang="en-US" sz="1600" b="1" dirty="0">
                <a:latin typeface="Calibri" panose="020F0502020204030204" pitchFamily="34" charset="0"/>
                <a:cs typeface="Calibri" panose="020F0502020204030204" pitchFamily="34" charset="0"/>
              </a:rPr>
              <a:t>Daily Net Generation by Remarks: The bar chart shows the average daily net generation (kWh) for different remarks or conditions. The highest generation is observe when Weather was sunny, while factors like clouds, high winds, and snow cover lead to lower generation.</a:t>
            </a:r>
          </a:p>
          <a:p>
            <a:pPr>
              <a:buFont typeface="+mj-lt"/>
              <a:buAutoNum type="arabicPeriod"/>
            </a:pPr>
            <a:endParaRPr lang="en-US" sz="1600" b="1" dirty="0">
              <a:latin typeface="Calibri" panose="020F0502020204030204" pitchFamily="34" charset="0"/>
              <a:cs typeface="Calibri" panose="020F0502020204030204" pitchFamily="34" charset="0"/>
            </a:endParaRPr>
          </a:p>
          <a:p>
            <a:pPr>
              <a:buFont typeface="+mj-lt"/>
              <a:buAutoNum type="arabicPeriod"/>
            </a:pPr>
            <a:r>
              <a:rPr lang="en-US" sz="1600" b="1" dirty="0">
                <a:latin typeface="Calibri" panose="020F0502020204030204" pitchFamily="34" charset="0"/>
                <a:cs typeface="Calibri" panose="020F0502020204030204" pitchFamily="34" charset="0"/>
              </a:rPr>
              <a:t>Yearly Trends: The line chart displays the yearly trends of daily net generation and total daily integrated generation. It shows an increasing trend, indicating improved solar power generation over time.</a:t>
            </a:r>
          </a:p>
          <a:p>
            <a:pPr>
              <a:buFont typeface="+mj-lt"/>
              <a:buAutoNum type="arabicPeriod"/>
            </a:pPr>
            <a:endParaRPr lang="en-US" sz="1600" b="1" dirty="0">
              <a:latin typeface="Calibri" panose="020F0502020204030204" pitchFamily="34" charset="0"/>
              <a:cs typeface="Calibri" panose="020F0502020204030204" pitchFamily="34" charset="0"/>
            </a:endParaRPr>
          </a:p>
          <a:p>
            <a:pPr>
              <a:buFont typeface="+mj-lt"/>
              <a:buAutoNum type="arabicPeriod"/>
            </a:pPr>
            <a:r>
              <a:rPr lang="en-US" sz="1600" b="1" dirty="0">
                <a:latin typeface="Calibri" panose="020F0502020204030204" pitchFamily="34" charset="0"/>
                <a:cs typeface="Calibri" panose="020F0502020204030204" pitchFamily="34" charset="0"/>
              </a:rPr>
              <a:t>Monitoring: The image suggests that the solar power system is equipped with monitoring capabilities like inverter performance tracking, meter reading, and irradiance vs. generation measurement, which aid in optimizing the system's performance.</a:t>
            </a:r>
          </a:p>
          <a:p>
            <a:pPr marL="0" lvl="0" indent="0" algn="l" rtl="0">
              <a:spcBef>
                <a:spcPts val="0"/>
              </a:spcBef>
              <a:spcAft>
                <a:spcPts val="0"/>
              </a:spcAft>
              <a:buNone/>
            </a:pPr>
            <a:endParaRPr dirty="0">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dirty="0">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dirty="0">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dirty="0">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dirty="0">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dirty="0">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dirty="0">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dirty="0">
              <a:latin typeface="Calibri" panose="020F0502020204030204"/>
              <a:ea typeface="Calibri" panose="020F0502020204030204"/>
              <a:cs typeface="Calibri" panose="020F0502020204030204"/>
              <a:sym typeface="Calibri" panose="020F0502020204030204"/>
            </a:endParaRPr>
          </a:p>
        </p:txBody>
      </p:sp>
    </p:spTree>
    <p:extLst>
      <p:ext uri="{BB962C8B-B14F-4D97-AF65-F5344CB8AC3E}">
        <p14:creationId xmlns:p14="http://schemas.microsoft.com/office/powerpoint/2010/main" val="197345224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32"/>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Data Visualization </a:t>
            </a:r>
            <a:endParaRPr dirty="0"/>
          </a:p>
        </p:txBody>
      </p:sp>
      <p:sp>
        <p:nvSpPr>
          <p:cNvPr id="137" name="Google Shape;137;p32"/>
          <p:cNvSpPr txBox="1"/>
          <p:nvPr/>
        </p:nvSpPr>
        <p:spPr>
          <a:xfrm>
            <a:off x="666750" y="1352550"/>
            <a:ext cx="10972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Calibri"/>
              <a:ea typeface="Calibri"/>
              <a:cs typeface="Calibri"/>
              <a:sym typeface="Calibri"/>
            </a:endParaRPr>
          </a:p>
        </p:txBody>
      </p:sp>
      <p:sp>
        <p:nvSpPr>
          <p:cNvPr id="138" name="Google Shape;138;p32"/>
          <p:cNvSpPr txBox="1"/>
          <p:nvPr/>
        </p:nvSpPr>
        <p:spPr>
          <a:xfrm>
            <a:off x="491250" y="998632"/>
            <a:ext cx="11034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Calibri"/>
              <a:ea typeface="Calibri"/>
              <a:cs typeface="Calibri"/>
              <a:sym typeface="Calibri"/>
            </a:endParaRPr>
          </a:p>
        </p:txBody>
      </p:sp>
      <p:pic>
        <p:nvPicPr>
          <p:cNvPr id="139" name="Google Shape;139;p32" descr="360DigiTMG Reviews - 52 Reviews of 360digitmg.com | Sitejabber"/>
          <p:cNvPicPr preferRelativeResize="0"/>
          <p:nvPr/>
        </p:nvPicPr>
        <p:blipFill rotWithShape="1">
          <a:blip r:embed="rId3">
            <a:alphaModFix/>
          </a:blip>
          <a:srcRect/>
          <a:stretch/>
        </p:blipFill>
        <p:spPr>
          <a:xfrm>
            <a:off x="9751545" y="5952931"/>
            <a:ext cx="2277039" cy="808338"/>
          </a:xfrm>
          <a:prstGeom prst="rect">
            <a:avLst/>
          </a:prstGeom>
          <a:noFill/>
          <a:ln>
            <a:noFill/>
          </a:ln>
        </p:spPr>
      </p:pic>
      <p:pic>
        <p:nvPicPr>
          <p:cNvPr id="3" name="Picture 2">
            <a:extLst>
              <a:ext uri="{FF2B5EF4-FFF2-40B4-BE49-F238E27FC236}">
                <a16:creationId xmlns:a16="http://schemas.microsoft.com/office/drawing/2014/main" id="{6EA4DFD1-FA8C-49CD-8D6E-B360192C8AA7}"/>
              </a:ext>
            </a:extLst>
          </p:cNvPr>
          <p:cNvPicPr>
            <a:picLocks noChangeAspect="1"/>
          </p:cNvPicPr>
          <p:nvPr/>
        </p:nvPicPr>
        <p:blipFill>
          <a:blip r:embed="rId4"/>
          <a:stretch>
            <a:fillRect/>
          </a:stretch>
        </p:blipFill>
        <p:spPr>
          <a:xfrm>
            <a:off x="666750" y="868241"/>
            <a:ext cx="10359001" cy="5406577"/>
          </a:xfrm>
          <a:prstGeom prst="rect">
            <a:avLst/>
          </a:prstGeom>
        </p:spPr>
      </p:pic>
    </p:spTree>
    <p:extLst>
      <p:ext uri="{BB962C8B-B14F-4D97-AF65-F5344CB8AC3E}">
        <p14:creationId xmlns:p14="http://schemas.microsoft.com/office/powerpoint/2010/main" val="344829795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32"/>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Data Visualization </a:t>
            </a:r>
            <a:endParaRPr dirty="0"/>
          </a:p>
        </p:txBody>
      </p:sp>
      <p:sp>
        <p:nvSpPr>
          <p:cNvPr id="137" name="Google Shape;137;p32"/>
          <p:cNvSpPr txBox="1"/>
          <p:nvPr/>
        </p:nvSpPr>
        <p:spPr>
          <a:xfrm>
            <a:off x="666750" y="1352550"/>
            <a:ext cx="10972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Calibri"/>
              <a:ea typeface="Calibri"/>
              <a:cs typeface="Calibri"/>
              <a:sym typeface="Calibri"/>
            </a:endParaRPr>
          </a:p>
        </p:txBody>
      </p:sp>
      <p:sp>
        <p:nvSpPr>
          <p:cNvPr id="138" name="Google Shape;138;p32"/>
          <p:cNvSpPr txBox="1"/>
          <p:nvPr/>
        </p:nvSpPr>
        <p:spPr>
          <a:xfrm>
            <a:off x="491250" y="998632"/>
            <a:ext cx="11034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Calibri"/>
              <a:ea typeface="Calibri"/>
              <a:cs typeface="Calibri"/>
              <a:sym typeface="Calibri"/>
            </a:endParaRPr>
          </a:p>
        </p:txBody>
      </p:sp>
      <p:pic>
        <p:nvPicPr>
          <p:cNvPr id="139" name="Google Shape;139;p32" descr="360DigiTMG Reviews - 52 Reviews of 360digitmg.com | Sitejabber"/>
          <p:cNvPicPr preferRelativeResize="0"/>
          <p:nvPr/>
        </p:nvPicPr>
        <p:blipFill rotWithShape="1">
          <a:blip r:embed="rId3">
            <a:alphaModFix/>
          </a:blip>
          <a:srcRect/>
          <a:stretch/>
        </p:blipFill>
        <p:spPr>
          <a:xfrm>
            <a:off x="9751545" y="5952931"/>
            <a:ext cx="2277039" cy="808338"/>
          </a:xfrm>
          <a:prstGeom prst="rect">
            <a:avLst/>
          </a:prstGeom>
          <a:noFill/>
          <a:ln>
            <a:noFill/>
          </a:ln>
        </p:spPr>
      </p:pic>
      <p:sp>
        <p:nvSpPr>
          <p:cNvPr id="8" name="Google Shape;326;p32">
            <a:extLst>
              <a:ext uri="{FF2B5EF4-FFF2-40B4-BE49-F238E27FC236}">
                <a16:creationId xmlns:a16="http://schemas.microsoft.com/office/drawing/2014/main" id="{7B531136-67F5-4D08-B419-47B7986C1580}"/>
              </a:ext>
            </a:extLst>
          </p:cNvPr>
          <p:cNvSpPr txBox="1"/>
          <p:nvPr/>
        </p:nvSpPr>
        <p:spPr>
          <a:xfrm>
            <a:off x="666750" y="825911"/>
            <a:ext cx="11033760" cy="5324166"/>
          </a:xfrm>
          <a:prstGeom prst="rect">
            <a:avLst/>
          </a:prstGeom>
          <a:noFill/>
          <a:ln>
            <a:noFill/>
          </a:ln>
        </p:spPr>
        <p:txBody>
          <a:bodyPr spcFirstLastPara="1" wrap="square" lIns="91425" tIns="91425" rIns="91425" bIns="91425" anchor="t" anchorCtr="0">
            <a:noAutofit/>
          </a:bodyPr>
          <a:lstStyle/>
          <a:p>
            <a:r>
              <a:rPr lang="en-US" sz="1600" b="1" dirty="0">
                <a:latin typeface="Calibri" panose="020F0502020204030204" pitchFamily="34" charset="0"/>
                <a:cs typeface="Calibri" panose="020F0502020204030204" pitchFamily="34" charset="0"/>
              </a:rPr>
              <a:t>This image provides detailed insights into the optimization of solar power generation by presenting average energy outputs from multiple inverters over different months and years. Here are the key observations:</a:t>
            </a:r>
          </a:p>
          <a:p>
            <a:endParaRPr lang="en-US" sz="1600" b="1" dirty="0">
              <a:latin typeface="Calibri" panose="020F0502020204030204" pitchFamily="34" charset="0"/>
              <a:cs typeface="Calibri" panose="020F0502020204030204" pitchFamily="34" charset="0"/>
            </a:endParaRPr>
          </a:p>
          <a:p>
            <a:pPr>
              <a:buFont typeface="+mj-lt"/>
              <a:buAutoNum type="arabicPeriod"/>
            </a:pPr>
            <a:r>
              <a:rPr lang="en-US" sz="1600" b="1" dirty="0">
                <a:latin typeface="Calibri" panose="020F0502020204030204" pitchFamily="34" charset="0"/>
                <a:cs typeface="Calibri" panose="020F0502020204030204" pitchFamily="34" charset="0"/>
              </a:rPr>
              <a:t>Inverter Performance: The average energy outputs (in MWh) from four inverters (ICR3-INV1, ICR3-INV2, ICR3-INV3, and ICR3-INV4, ICR4-INV1, ICR4-INV2, ICR4-INV3, and ICR4-INV4)  are shown for comparison.</a:t>
            </a:r>
          </a:p>
          <a:p>
            <a:pPr>
              <a:buFont typeface="+mj-lt"/>
              <a:buAutoNum type="arabicPeriod"/>
            </a:pPr>
            <a:endParaRPr lang="en-US" sz="1600" b="1" dirty="0">
              <a:latin typeface="Calibri" panose="020F0502020204030204" pitchFamily="34" charset="0"/>
              <a:cs typeface="Calibri" panose="020F0502020204030204" pitchFamily="34" charset="0"/>
            </a:endParaRPr>
          </a:p>
          <a:p>
            <a:pPr>
              <a:buFont typeface="+mj-lt"/>
              <a:buAutoNum type="arabicPeriod"/>
            </a:pPr>
            <a:r>
              <a:rPr lang="en-US" sz="1600" b="1" dirty="0">
                <a:latin typeface="Calibri" panose="020F0502020204030204" pitchFamily="34" charset="0"/>
                <a:cs typeface="Calibri" panose="020F0502020204030204" pitchFamily="34" charset="0"/>
              </a:rPr>
              <a:t>Monthly and Yearly Trends: A table displays the average energy outputs for each inverter on a monthly and yearly basis from June 2022 to May 2023.</a:t>
            </a:r>
          </a:p>
          <a:p>
            <a:pPr marL="0" lvl="0" indent="0" algn="l" rtl="0">
              <a:spcBef>
                <a:spcPts val="0"/>
              </a:spcBef>
              <a:spcAft>
                <a:spcPts val="0"/>
              </a:spcAft>
              <a:buNone/>
            </a:pPr>
            <a:endParaRPr dirty="0">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lang="en-US" dirty="0">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dirty="0">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dirty="0">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dirty="0">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dirty="0">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dirty="0">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dirty="0">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dirty="0">
              <a:latin typeface="Calibri" panose="020F0502020204030204"/>
              <a:ea typeface="Calibri" panose="020F0502020204030204"/>
              <a:cs typeface="Calibri" panose="020F0502020204030204"/>
              <a:sym typeface="Calibri" panose="020F0502020204030204"/>
            </a:endParaRPr>
          </a:p>
        </p:txBody>
      </p:sp>
      <p:sp>
        <p:nvSpPr>
          <p:cNvPr id="5" name="Rectangle 4">
            <a:extLst>
              <a:ext uri="{FF2B5EF4-FFF2-40B4-BE49-F238E27FC236}">
                <a16:creationId xmlns:a16="http://schemas.microsoft.com/office/drawing/2014/main" id="{E106909D-9FEE-4764-BC4B-E3DCBC7D1D5D}"/>
              </a:ext>
            </a:extLst>
          </p:cNvPr>
          <p:cNvSpPr>
            <a:spLocks noChangeArrowheads="1"/>
          </p:cNvSpPr>
          <p:nvPr/>
        </p:nvSpPr>
        <p:spPr bwMode="auto">
          <a:xfrm rot="10800000" flipV="1">
            <a:off x="709889" y="3135481"/>
            <a:ext cx="10990621"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Inverter Performance: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ICR4-INV3 has the highest average energy output (15.45 MWh), while ICR4-INV1 has the lowest (15.11 MWh).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All inverters have similar performance, indicating a well-maintained and balanced system.</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1"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Monthly Variations: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The variations in monthly performance are consistent across all inverters, with peaks in the spring and summer months and troughs in the winter months.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638965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32"/>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Data Visualization </a:t>
            </a:r>
            <a:endParaRPr dirty="0"/>
          </a:p>
        </p:txBody>
      </p:sp>
      <p:sp>
        <p:nvSpPr>
          <p:cNvPr id="137" name="Google Shape;137;p32"/>
          <p:cNvSpPr txBox="1"/>
          <p:nvPr/>
        </p:nvSpPr>
        <p:spPr>
          <a:xfrm>
            <a:off x="666750" y="1352550"/>
            <a:ext cx="10972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Calibri"/>
              <a:ea typeface="Calibri"/>
              <a:cs typeface="Calibri"/>
              <a:sym typeface="Calibri"/>
            </a:endParaRPr>
          </a:p>
        </p:txBody>
      </p:sp>
      <p:sp>
        <p:nvSpPr>
          <p:cNvPr id="138" name="Google Shape;138;p32"/>
          <p:cNvSpPr txBox="1"/>
          <p:nvPr/>
        </p:nvSpPr>
        <p:spPr>
          <a:xfrm>
            <a:off x="491250" y="998632"/>
            <a:ext cx="11034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Calibri"/>
              <a:ea typeface="Calibri"/>
              <a:cs typeface="Calibri"/>
              <a:sym typeface="Calibri"/>
            </a:endParaRPr>
          </a:p>
        </p:txBody>
      </p:sp>
      <p:pic>
        <p:nvPicPr>
          <p:cNvPr id="139" name="Google Shape;139;p32" descr="360DigiTMG Reviews - 52 Reviews of 360digitmg.com | Sitejabber"/>
          <p:cNvPicPr preferRelativeResize="0"/>
          <p:nvPr/>
        </p:nvPicPr>
        <p:blipFill rotWithShape="1">
          <a:blip r:embed="rId3">
            <a:alphaModFix/>
          </a:blip>
          <a:srcRect/>
          <a:stretch/>
        </p:blipFill>
        <p:spPr>
          <a:xfrm>
            <a:off x="9751545" y="5952931"/>
            <a:ext cx="2277039" cy="808338"/>
          </a:xfrm>
          <a:prstGeom prst="rect">
            <a:avLst/>
          </a:prstGeom>
          <a:noFill/>
          <a:ln>
            <a:noFill/>
          </a:ln>
        </p:spPr>
      </p:pic>
      <p:pic>
        <p:nvPicPr>
          <p:cNvPr id="3" name="Picture 2">
            <a:extLst>
              <a:ext uri="{FF2B5EF4-FFF2-40B4-BE49-F238E27FC236}">
                <a16:creationId xmlns:a16="http://schemas.microsoft.com/office/drawing/2014/main" id="{663A1D07-675A-4C59-A903-18BADA950DD9}"/>
              </a:ext>
            </a:extLst>
          </p:cNvPr>
          <p:cNvPicPr>
            <a:picLocks noChangeAspect="1"/>
          </p:cNvPicPr>
          <p:nvPr/>
        </p:nvPicPr>
        <p:blipFill>
          <a:blip r:embed="rId4"/>
          <a:stretch>
            <a:fillRect/>
          </a:stretch>
        </p:blipFill>
        <p:spPr>
          <a:xfrm>
            <a:off x="798526" y="900333"/>
            <a:ext cx="10464948" cy="5459491"/>
          </a:xfrm>
          <a:prstGeom prst="rect">
            <a:avLst/>
          </a:prstGeom>
        </p:spPr>
      </p:pic>
    </p:spTree>
    <p:extLst>
      <p:ext uri="{BB962C8B-B14F-4D97-AF65-F5344CB8AC3E}">
        <p14:creationId xmlns:p14="http://schemas.microsoft.com/office/powerpoint/2010/main" val="1546660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g119c79fd7f2_1_58"/>
          <p:cNvSpPr txBox="1">
            <a:spLocks noGrp="1"/>
          </p:cNvSpPr>
          <p:nvPr>
            <p:ph type="title"/>
          </p:nvPr>
        </p:nvSpPr>
        <p:spPr>
          <a:xfrm>
            <a:off x="202467" y="187448"/>
            <a:ext cx="110493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panose="02040502050405020303"/>
              <a:buNone/>
            </a:pPr>
            <a:r>
              <a:rPr lang="en-US" sz="3200" b="1" dirty="0">
                <a:latin typeface="Times New Roman" panose="02020603050405020304"/>
                <a:ea typeface="Times New Roman" panose="02020603050405020304"/>
                <a:cs typeface="Times New Roman" panose="02020603050405020304"/>
                <a:sym typeface="Times New Roman" panose="02020603050405020304"/>
              </a:rPr>
              <a:t>Technical Stacks</a:t>
            </a:r>
            <a:endParaRPr sz="3200" b="1"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183" name="Google Shape;183;g119c79fd7f2_1_58" descr="GitHub - serengil/deepface: A Lightweight Face Recognition and Facial  Attribute Analysis (Age, Gender, Emotion and Race) Library for Python"/>
          <p:cNvSpPr/>
          <p:nvPr/>
        </p:nvSpPr>
        <p:spPr>
          <a:xfrm>
            <a:off x="155575" y="-144463"/>
            <a:ext cx="304800" cy="304800"/>
          </a:xfrm>
          <a:prstGeom prst="rect">
            <a:avLst/>
          </a:prstGeom>
          <a:noFill/>
          <a:ln>
            <a:noFill/>
          </a:ln>
        </p:spPr>
        <p:txBody>
          <a:bodyPr spcFirstLastPara="1" wrap="square" lIns="91400" tIns="45675" rIns="91400" bIns="45675" anchor="t" anchorCtr="0">
            <a:noAutofit/>
          </a:bodyPr>
          <a:lstStyle/>
          <a:p>
            <a:pPr marL="0" marR="0" lvl="0" indent="0" algn="l" rtl="0">
              <a:lnSpc>
                <a:spcPct val="100000"/>
              </a:lnSpc>
              <a:spcBef>
                <a:spcPts val="0"/>
              </a:spcBef>
              <a:spcAft>
                <a:spcPts val="0"/>
              </a:spcAft>
              <a:buNone/>
            </a:pPr>
            <a:endParaRPr sz="15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184" name="Google Shape;184;g119c79fd7f2_1_58" descr="GitHub - serengil/deepface: A Lightweight Face Recognition and Facial  Attribute Analysis (Age, Gender, Emotion and Race) Library for Python"/>
          <p:cNvSpPr/>
          <p:nvPr/>
        </p:nvSpPr>
        <p:spPr>
          <a:xfrm>
            <a:off x="307975" y="7937"/>
            <a:ext cx="304800" cy="304800"/>
          </a:xfrm>
          <a:prstGeom prst="rect">
            <a:avLst/>
          </a:prstGeom>
          <a:noFill/>
          <a:ln>
            <a:noFill/>
          </a:ln>
        </p:spPr>
        <p:txBody>
          <a:bodyPr spcFirstLastPara="1" wrap="square" lIns="91400" tIns="45675" rIns="91400" bIns="45675" anchor="t" anchorCtr="0">
            <a:noAutofit/>
          </a:bodyPr>
          <a:lstStyle/>
          <a:p>
            <a:pPr marL="0" marR="0" lvl="0" indent="0" algn="l" rtl="0">
              <a:lnSpc>
                <a:spcPct val="100000"/>
              </a:lnSpc>
              <a:spcBef>
                <a:spcPts val="0"/>
              </a:spcBef>
              <a:spcAft>
                <a:spcPts val="0"/>
              </a:spcAft>
              <a:buNone/>
            </a:pPr>
            <a:endParaRPr sz="15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pic>
        <p:nvPicPr>
          <p:cNvPr id="3" name="Picture 2" descr="mysql"/>
          <p:cNvPicPr>
            <a:picLocks noChangeAspect="1"/>
          </p:cNvPicPr>
          <p:nvPr/>
        </p:nvPicPr>
        <p:blipFill>
          <a:blip r:embed="rId3"/>
          <a:stretch>
            <a:fillRect/>
          </a:stretch>
        </p:blipFill>
        <p:spPr>
          <a:xfrm>
            <a:off x="4334510" y="4187190"/>
            <a:ext cx="1251585" cy="911860"/>
          </a:xfrm>
          <a:prstGeom prst="rect">
            <a:avLst/>
          </a:prstGeom>
        </p:spPr>
      </p:pic>
      <p:pic>
        <p:nvPicPr>
          <p:cNvPr id="4" name="Picture 3" descr="sql-server"/>
          <p:cNvPicPr>
            <a:picLocks noChangeAspect="1"/>
          </p:cNvPicPr>
          <p:nvPr/>
        </p:nvPicPr>
        <p:blipFill>
          <a:blip r:embed="rId4"/>
          <a:stretch>
            <a:fillRect/>
          </a:stretch>
        </p:blipFill>
        <p:spPr>
          <a:xfrm>
            <a:off x="4469130" y="2293620"/>
            <a:ext cx="1043305" cy="795655"/>
          </a:xfrm>
          <a:prstGeom prst="rect">
            <a:avLst/>
          </a:prstGeom>
        </p:spPr>
      </p:pic>
      <p:pic>
        <p:nvPicPr>
          <p:cNvPr id="5" name="Picture 4" descr="python (1)"/>
          <p:cNvPicPr>
            <a:picLocks noChangeAspect="1"/>
          </p:cNvPicPr>
          <p:nvPr/>
        </p:nvPicPr>
        <p:blipFill>
          <a:blip r:embed="rId5"/>
          <a:stretch>
            <a:fillRect/>
          </a:stretch>
        </p:blipFill>
        <p:spPr>
          <a:xfrm>
            <a:off x="1801495" y="2280920"/>
            <a:ext cx="957580" cy="850900"/>
          </a:xfrm>
          <a:prstGeom prst="rect">
            <a:avLst/>
          </a:prstGeom>
        </p:spPr>
      </p:pic>
      <p:pic>
        <p:nvPicPr>
          <p:cNvPr id="100" name="Picture 99"/>
          <p:cNvPicPr/>
          <p:nvPr/>
        </p:nvPicPr>
        <p:blipFill>
          <a:blip r:embed="rId6"/>
          <a:stretch>
            <a:fillRect/>
          </a:stretch>
        </p:blipFill>
        <p:spPr>
          <a:xfrm>
            <a:off x="7043420" y="2626995"/>
            <a:ext cx="2056130" cy="2040890"/>
          </a:xfrm>
          <a:prstGeom prst="rect">
            <a:avLst/>
          </a:prstGeom>
          <a:noFill/>
          <a:ln w="9525">
            <a:noFill/>
          </a:ln>
        </p:spPr>
      </p:pic>
      <p:pic>
        <p:nvPicPr>
          <p:cNvPr id="101" name="Picture 100"/>
          <p:cNvPicPr/>
          <p:nvPr/>
        </p:nvPicPr>
        <p:blipFill>
          <a:blip r:embed="rId7"/>
          <a:stretch>
            <a:fillRect/>
          </a:stretch>
        </p:blipFill>
        <p:spPr>
          <a:xfrm>
            <a:off x="949325" y="3934460"/>
            <a:ext cx="1432560" cy="1025525"/>
          </a:xfrm>
          <a:prstGeom prst="rect">
            <a:avLst/>
          </a:prstGeom>
          <a:noFill/>
          <a:ln w="9525">
            <a:noFill/>
          </a:ln>
        </p:spPr>
      </p:pic>
      <p:pic>
        <p:nvPicPr>
          <p:cNvPr id="102" name="Picture 101"/>
          <p:cNvPicPr/>
          <p:nvPr/>
        </p:nvPicPr>
        <p:blipFill>
          <a:blip r:embed="rId8"/>
          <a:stretch>
            <a:fillRect/>
          </a:stretch>
        </p:blipFill>
        <p:spPr>
          <a:xfrm>
            <a:off x="9301480" y="2834640"/>
            <a:ext cx="1903730" cy="1340485"/>
          </a:xfrm>
          <a:prstGeom prst="rect">
            <a:avLst/>
          </a:prstGeom>
          <a:noFill/>
          <a:ln w="9525">
            <a:noFill/>
          </a:ln>
        </p:spPr>
      </p:pic>
      <p:sp>
        <p:nvSpPr>
          <p:cNvPr id="6" name="Text Box 5"/>
          <p:cNvSpPr txBox="1"/>
          <p:nvPr/>
        </p:nvSpPr>
        <p:spPr>
          <a:xfrm>
            <a:off x="1858010" y="835025"/>
            <a:ext cx="3409315" cy="829945"/>
          </a:xfrm>
          <a:prstGeom prst="rect">
            <a:avLst/>
          </a:prstGeom>
          <a:noFill/>
        </p:spPr>
        <p:txBody>
          <a:bodyPr wrap="square" rtlCol="0">
            <a:spAutoFit/>
          </a:bodyPr>
          <a:lstStyle/>
          <a:p>
            <a:pPr algn="ctr"/>
            <a:r>
              <a:rPr lang="en-US" sz="1600" b="1" dirty="0">
                <a:gradFill>
                  <a:gsLst>
                    <a:gs pos="0">
                      <a:srgbClr val="012D86"/>
                    </a:gs>
                    <a:gs pos="100000">
                      <a:srgbClr val="0E2557"/>
                    </a:gs>
                  </a:gsLst>
                  <a:lin scaled="0"/>
                </a:gradFill>
                <a:latin typeface="Times New Roman" panose="02020603050405020304"/>
                <a:ea typeface="Times New Roman" panose="02020603050405020304"/>
                <a:cs typeface="Times New Roman" panose="02020603050405020304"/>
                <a:sym typeface="Times New Roman" panose="02020603050405020304"/>
              </a:rPr>
              <a:t>Exploratory Data Analysis(EDA) </a:t>
            </a:r>
          </a:p>
          <a:p>
            <a:pPr algn="ctr"/>
            <a:r>
              <a:rPr lang="en-US" sz="1600" b="1" dirty="0">
                <a:gradFill>
                  <a:gsLst>
                    <a:gs pos="0">
                      <a:srgbClr val="012D86"/>
                    </a:gs>
                    <a:gs pos="100000">
                      <a:srgbClr val="0E2557"/>
                    </a:gs>
                  </a:gsLst>
                  <a:lin scaled="0"/>
                </a:gradFill>
              </a:rPr>
              <a:t>and</a:t>
            </a:r>
          </a:p>
          <a:p>
            <a:pPr algn="ctr"/>
            <a:r>
              <a:rPr lang="en-US" sz="1600" b="1" dirty="0">
                <a:gradFill>
                  <a:gsLst>
                    <a:gs pos="0">
                      <a:srgbClr val="012D86"/>
                    </a:gs>
                    <a:gs pos="100000">
                      <a:srgbClr val="0E2557"/>
                    </a:gs>
                  </a:gsLst>
                  <a:lin scaled="0"/>
                </a:gradFill>
              </a:rPr>
              <a:t> Data Pre-</a:t>
            </a:r>
            <a:r>
              <a:rPr lang="en-US" sz="1600" b="1" dirty="0">
                <a:gradFill>
                  <a:gsLst>
                    <a:gs pos="0">
                      <a:srgbClr val="012D86"/>
                    </a:gs>
                    <a:gs pos="100000">
                      <a:srgbClr val="0E2557"/>
                    </a:gs>
                  </a:gsLst>
                  <a:lin scaled="0"/>
                </a:gradFill>
                <a:latin typeface="Times New Roman" panose="02020603050405020304"/>
                <a:ea typeface="Times New Roman" panose="02020603050405020304"/>
                <a:cs typeface="Times New Roman" panose="02020603050405020304"/>
                <a:sym typeface="Times New Roman" panose="02020603050405020304"/>
              </a:rPr>
              <a:t> Processing </a:t>
            </a:r>
          </a:p>
        </p:txBody>
      </p:sp>
      <p:sp>
        <p:nvSpPr>
          <p:cNvPr id="7" name="Text Box 6"/>
          <p:cNvSpPr txBox="1"/>
          <p:nvPr/>
        </p:nvSpPr>
        <p:spPr>
          <a:xfrm>
            <a:off x="8443595" y="921385"/>
            <a:ext cx="1877695" cy="524510"/>
          </a:xfrm>
          <a:prstGeom prst="rect">
            <a:avLst/>
          </a:prstGeom>
          <a:noFill/>
        </p:spPr>
        <p:txBody>
          <a:bodyPr wrap="square" rtlCol="0">
            <a:noAutofit/>
          </a:bodyPr>
          <a:lstStyle/>
          <a:p>
            <a:r>
              <a:rPr lang="en-US" sz="1600" b="1" dirty="0">
                <a:gradFill>
                  <a:gsLst>
                    <a:gs pos="0">
                      <a:srgbClr val="012D86"/>
                    </a:gs>
                    <a:gs pos="100000">
                      <a:srgbClr val="0E2557"/>
                    </a:gs>
                  </a:gsLst>
                  <a:lin scaled="0"/>
                </a:gradFill>
                <a:latin typeface="Times New Roman" panose="02020603050405020304"/>
                <a:ea typeface="Times New Roman" panose="02020603050405020304"/>
                <a:cs typeface="Times New Roman" panose="02020603050405020304"/>
              </a:rPr>
              <a:t>Visualization </a:t>
            </a:r>
            <a:endParaRPr lang="en-US" dirty="0"/>
          </a:p>
        </p:txBody>
      </p:sp>
      <p:pic>
        <p:nvPicPr>
          <p:cNvPr id="8" name="Picture 7" descr="down-chevron"/>
          <p:cNvPicPr>
            <a:picLocks noChangeAspect="1"/>
          </p:cNvPicPr>
          <p:nvPr/>
        </p:nvPicPr>
        <p:blipFill>
          <a:blip r:embed="rId9"/>
          <a:stretch>
            <a:fillRect/>
          </a:stretch>
        </p:blipFill>
        <p:spPr>
          <a:xfrm>
            <a:off x="3285490" y="1738630"/>
            <a:ext cx="599440" cy="377825"/>
          </a:xfrm>
          <a:prstGeom prst="rect">
            <a:avLst/>
          </a:prstGeom>
        </p:spPr>
      </p:pic>
      <p:pic>
        <p:nvPicPr>
          <p:cNvPr id="9" name="Picture 8" descr="down-chevron"/>
          <p:cNvPicPr>
            <a:picLocks noChangeAspect="1"/>
          </p:cNvPicPr>
          <p:nvPr/>
        </p:nvPicPr>
        <p:blipFill>
          <a:blip r:embed="rId9"/>
          <a:stretch>
            <a:fillRect/>
          </a:stretch>
        </p:blipFill>
        <p:spPr>
          <a:xfrm>
            <a:off x="8867140" y="1464945"/>
            <a:ext cx="599440" cy="377825"/>
          </a:xfrm>
          <a:prstGeom prst="rect">
            <a:avLst/>
          </a:prstGeom>
        </p:spPr>
      </p:pic>
      <p:sp>
        <p:nvSpPr>
          <p:cNvPr id="10" name="Text Box 9"/>
          <p:cNvSpPr txBox="1"/>
          <p:nvPr/>
        </p:nvSpPr>
        <p:spPr>
          <a:xfrm>
            <a:off x="1578610" y="3198495"/>
            <a:ext cx="1402715" cy="415925"/>
          </a:xfrm>
          <a:prstGeom prst="rect">
            <a:avLst/>
          </a:prstGeom>
          <a:noFill/>
        </p:spPr>
        <p:txBody>
          <a:bodyPr wrap="square" rtlCol="0">
            <a:noAutofit/>
          </a:bodyPr>
          <a:lstStyle/>
          <a:p>
            <a:pPr algn="ctr"/>
            <a:r>
              <a:rPr lang="en-US" b="1" dirty="0">
                <a:gradFill>
                  <a:gsLst>
                    <a:gs pos="0">
                      <a:srgbClr val="012D86"/>
                    </a:gs>
                    <a:gs pos="100000">
                      <a:srgbClr val="0E2557"/>
                    </a:gs>
                  </a:gsLst>
                  <a:lin scaled="0"/>
                </a:gradFill>
              </a:rPr>
              <a:t>Python</a:t>
            </a:r>
          </a:p>
        </p:txBody>
      </p:sp>
      <p:sp>
        <p:nvSpPr>
          <p:cNvPr id="11" name="Text Box 10"/>
          <p:cNvSpPr txBox="1"/>
          <p:nvPr/>
        </p:nvSpPr>
        <p:spPr>
          <a:xfrm>
            <a:off x="4216400" y="3164840"/>
            <a:ext cx="1402715" cy="415925"/>
          </a:xfrm>
          <a:prstGeom prst="rect">
            <a:avLst/>
          </a:prstGeom>
          <a:noFill/>
        </p:spPr>
        <p:txBody>
          <a:bodyPr wrap="square" rtlCol="0">
            <a:noAutofit/>
          </a:bodyPr>
          <a:lstStyle/>
          <a:p>
            <a:pPr algn="ctr"/>
            <a:r>
              <a:rPr lang="en-US" b="1" dirty="0">
                <a:gradFill>
                  <a:gsLst>
                    <a:gs pos="0">
                      <a:srgbClr val="012D86"/>
                    </a:gs>
                    <a:gs pos="100000">
                      <a:srgbClr val="0E2557"/>
                    </a:gs>
                  </a:gsLst>
                  <a:lin scaled="0"/>
                </a:gradFill>
              </a:rPr>
              <a:t>SQL</a:t>
            </a:r>
          </a:p>
        </p:txBody>
      </p:sp>
      <p:pic>
        <p:nvPicPr>
          <p:cNvPr id="12" name="Picture 11" descr="down-chevron"/>
          <p:cNvPicPr>
            <a:picLocks noChangeAspect="1"/>
          </p:cNvPicPr>
          <p:nvPr/>
        </p:nvPicPr>
        <p:blipFill>
          <a:blip r:embed="rId9"/>
          <a:stretch>
            <a:fillRect/>
          </a:stretch>
        </p:blipFill>
        <p:spPr>
          <a:xfrm>
            <a:off x="4633595" y="3527425"/>
            <a:ext cx="599440" cy="377825"/>
          </a:xfrm>
          <a:prstGeom prst="rect">
            <a:avLst/>
          </a:prstGeom>
        </p:spPr>
      </p:pic>
      <p:pic>
        <p:nvPicPr>
          <p:cNvPr id="13" name="Picture 12" descr="down-chevron"/>
          <p:cNvPicPr>
            <a:picLocks noChangeAspect="1"/>
          </p:cNvPicPr>
          <p:nvPr/>
        </p:nvPicPr>
        <p:blipFill>
          <a:blip r:embed="rId9"/>
          <a:stretch>
            <a:fillRect/>
          </a:stretch>
        </p:blipFill>
        <p:spPr>
          <a:xfrm>
            <a:off x="1993265" y="3547745"/>
            <a:ext cx="599440" cy="377825"/>
          </a:xfrm>
          <a:prstGeom prst="rect">
            <a:avLst/>
          </a:prstGeom>
        </p:spPr>
      </p:pic>
      <p:sp>
        <p:nvSpPr>
          <p:cNvPr id="14" name="Rounded Rectangle 13"/>
          <p:cNvSpPr/>
          <p:nvPr/>
        </p:nvSpPr>
        <p:spPr>
          <a:xfrm>
            <a:off x="764540" y="2141220"/>
            <a:ext cx="5656580" cy="3898265"/>
          </a:xfrm>
          <a:prstGeom prst="roundRect">
            <a:avLst/>
          </a:prstGeom>
          <a:noFill/>
          <a:extLst>
            <a:ext uri="{909E8E84-426E-40DD-AFC4-6F175D3DCCD1}">
              <a14:hiddenFill xmlns:a14="http://schemas.microsoft.com/office/drawing/2010/main">
                <a:solidFill>
                  <a:schemeClr val="accent2"/>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dirty="0"/>
          </a:p>
        </p:txBody>
      </p:sp>
      <p:sp>
        <p:nvSpPr>
          <p:cNvPr id="15" name="Rounded Rectangle 14"/>
          <p:cNvSpPr/>
          <p:nvPr/>
        </p:nvSpPr>
        <p:spPr>
          <a:xfrm>
            <a:off x="7014845" y="2402840"/>
            <a:ext cx="4426585" cy="2930525"/>
          </a:xfrm>
          <a:prstGeom prst="roundRect">
            <a:avLst/>
          </a:prstGeom>
          <a:noFill/>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dirty="0"/>
          </a:p>
        </p:txBody>
      </p:sp>
      <p:sp>
        <p:nvSpPr>
          <p:cNvPr id="16" name="Text Box 15"/>
          <p:cNvSpPr txBox="1"/>
          <p:nvPr/>
        </p:nvSpPr>
        <p:spPr>
          <a:xfrm>
            <a:off x="9603740" y="3975100"/>
            <a:ext cx="1402715" cy="510540"/>
          </a:xfrm>
          <a:prstGeom prst="rect">
            <a:avLst/>
          </a:prstGeom>
          <a:noFill/>
        </p:spPr>
        <p:txBody>
          <a:bodyPr wrap="square" rtlCol="0">
            <a:noAutofit/>
          </a:bodyPr>
          <a:lstStyle/>
          <a:p>
            <a:pPr algn="ctr"/>
            <a:r>
              <a:rPr lang="en-US" b="1" dirty="0">
                <a:gradFill>
                  <a:gsLst>
                    <a:gs pos="0">
                      <a:srgbClr val="007BD3"/>
                    </a:gs>
                    <a:gs pos="100000">
                      <a:srgbClr val="034373"/>
                    </a:gs>
                  </a:gsLst>
                  <a:lin scaled="0"/>
                </a:gradFill>
              </a:rPr>
              <a:t>Google looker </a:t>
            </a:r>
          </a:p>
          <a:p>
            <a:pPr algn="ctr"/>
            <a:r>
              <a:rPr lang="en-US" b="1" dirty="0">
                <a:gradFill>
                  <a:gsLst>
                    <a:gs pos="0">
                      <a:srgbClr val="007BD3"/>
                    </a:gs>
                    <a:gs pos="100000">
                      <a:srgbClr val="034373"/>
                    </a:gs>
                  </a:gsLst>
                  <a:lin scaled="0"/>
                </a:gradFill>
              </a:rPr>
              <a:t>Studio </a:t>
            </a:r>
          </a:p>
        </p:txBody>
      </p:sp>
      <p:sp>
        <p:nvSpPr>
          <p:cNvPr id="17" name="Text Box 16"/>
          <p:cNvSpPr txBox="1"/>
          <p:nvPr/>
        </p:nvSpPr>
        <p:spPr>
          <a:xfrm>
            <a:off x="7603490" y="4109720"/>
            <a:ext cx="1402715" cy="415925"/>
          </a:xfrm>
          <a:prstGeom prst="rect">
            <a:avLst/>
          </a:prstGeom>
          <a:noFill/>
        </p:spPr>
        <p:txBody>
          <a:bodyPr wrap="square" rtlCol="0">
            <a:noAutofit/>
          </a:bodyPr>
          <a:lstStyle/>
          <a:p>
            <a:pPr algn="ctr"/>
            <a:r>
              <a:rPr lang="en-US" b="1" dirty="0">
                <a:gradFill>
                  <a:gsLst>
                    <a:gs pos="0">
                      <a:srgbClr val="007BD3"/>
                    </a:gs>
                    <a:gs pos="100000">
                      <a:srgbClr val="034373"/>
                    </a:gs>
                  </a:gsLst>
                  <a:lin scaled="0"/>
                </a:gradFill>
              </a:rPr>
              <a:t>Power Bi</a:t>
            </a:r>
            <a:endParaRPr lang="en-US" b="1" dirty="0">
              <a:gradFill>
                <a:gsLst>
                  <a:gs pos="0">
                    <a:srgbClr val="012D86"/>
                  </a:gs>
                  <a:gs pos="100000">
                    <a:srgbClr val="0E2557"/>
                  </a:gs>
                </a:gsLst>
                <a:lin scaled="0"/>
              </a:gradFill>
            </a:endParaRPr>
          </a:p>
        </p:txBody>
      </p:sp>
      <p:pic>
        <p:nvPicPr>
          <p:cNvPr id="103" name="Picture 102"/>
          <p:cNvPicPr/>
          <p:nvPr/>
        </p:nvPicPr>
        <p:blipFill>
          <a:blip r:embed="rId10"/>
          <a:stretch>
            <a:fillRect/>
          </a:stretch>
        </p:blipFill>
        <p:spPr>
          <a:xfrm>
            <a:off x="2374265" y="4187190"/>
            <a:ext cx="1313815" cy="590550"/>
          </a:xfrm>
          <a:prstGeom prst="rect">
            <a:avLst/>
          </a:prstGeom>
          <a:noFill/>
          <a:ln w="9525">
            <a:noFill/>
          </a:ln>
        </p:spPr>
      </p:pic>
      <p:pic>
        <p:nvPicPr>
          <p:cNvPr id="105" name="Picture 104"/>
          <p:cNvPicPr/>
          <p:nvPr/>
        </p:nvPicPr>
        <p:blipFill>
          <a:blip r:embed="rId11"/>
          <a:stretch>
            <a:fillRect/>
          </a:stretch>
        </p:blipFill>
        <p:spPr>
          <a:xfrm>
            <a:off x="1031240" y="4873625"/>
            <a:ext cx="1350645" cy="609600"/>
          </a:xfrm>
          <a:prstGeom prst="rect">
            <a:avLst/>
          </a:prstGeom>
          <a:noFill/>
          <a:ln w="9525">
            <a:noFill/>
          </a:ln>
        </p:spPr>
      </p:pic>
      <p:pic>
        <p:nvPicPr>
          <p:cNvPr id="106" name="Picture 105"/>
          <p:cNvPicPr/>
          <p:nvPr/>
        </p:nvPicPr>
        <p:blipFill>
          <a:blip r:embed="rId12"/>
          <a:stretch>
            <a:fillRect/>
          </a:stretch>
        </p:blipFill>
        <p:spPr>
          <a:xfrm>
            <a:off x="2463800" y="4949825"/>
            <a:ext cx="1224915" cy="533400"/>
          </a:xfrm>
          <a:prstGeom prst="rect">
            <a:avLst/>
          </a:prstGeom>
          <a:noFill/>
          <a:ln w="9525">
            <a:noFill/>
          </a:ln>
        </p:spPr>
      </p:pic>
      <p:pic>
        <p:nvPicPr>
          <p:cNvPr id="27" name="Google Shape;101;gf3a8d4be09_2_92" descr="360DigiTMG Reviews - 52 Reviews of 360digitmg.com | Sitejabber">
            <a:extLst>
              <a:ext uri="{FF2B5EF4-FFF2-40B4-BE49-F238E27FC236}">
                <a16:creationId xmlns:a16="http://schemas.microsoft.com/office/drawing/2014/main" id="{43115EF8-FC05-4AD9-905B-BF79F87606CE}"/>
              </a:ext>
            </a:extLst>
          </p:cNvPr>
          <p:cNvPicPr preferRelativeResize="0"/>
          <p:nvPr/>
        </p:nvPicPr>
        <p:blipFill rotWithShape="1">
          <a:blip r:embed="rId13">
            <a:alphaModFix/>
          </a:blip>
          <a:srcRect/>
          <a:stretch/>
        </p:blipFill>
        <p:spPr>
          <a:xfrm>
            <a:off x="9914961" y="6049662"/>
            <a:ext cx="2277039" cy="808338"/>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32"/>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Data Visualization </a:t>
            </a:r>
            <a:endParaRPr dirty="0"/>
          </a:p>
        </p:txBody>
      </p:sp>
      <p:sp>
        <p:nvSpPr>
          <p:cNvPr id="137" name="Google Shape;137;p32"/>
          <p:cNvSpPr txBox="1"/>
          <p:nvPr/>
        </p:nvSpPr>
        <p:spPr>
          <a:xfrm>
            <a:off x="666750" y="1352550"/>
            <a:ext cx="10972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Calibri"/>
              <a:ea typeface="Calibri"/>
              <a:cs typeface="Calibri"/>
              <a:sym typeface="Calibri"/>
            </a:endParaRPr>
          </a:p>
        </p:txBody>
      </p:sp>
      <p:sp>
        <p:nvSpPr>
          <p:cNvPr id="138" name="Google Shape;138;p32"/>
          <p:cNvSpPr txBox="1"/>
          <p:nvPr/>
        </p:nvSpPr>
        <p:spPr>
          <a:xfrm>
            <a:off x="491250" y="998632"/>
            <a:ext cx="11034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Calibri"/>
              <a:ea typeface="Calibri"/>
              <a:cs typeface="Calibri"/>
              <a:sym typeface="Calibri"/>
            </a:endParaRPr>
          </a:p>
        </p:txBody>
      </p:sp>
      <p:pic>
        <p:nvPicPr>
          <p:cNvPr id="139" name="Google Shape;139;p32" descr="360DigiTMG Reviews - 52 Reviews of 360digitmg.com | Sitejabber"/>
          <p:cNvPicPr preferRelativeResize="0"/>
          <p:nvPr/>
        </p:nvPicPr>
        <p:blipFill rotWithShape="1">
          <a:blip r:embed="rId3">
            <a:alphaModFix/>
          </a:blip>
          <a:srcRect/>
          <a:stretch/>
        </p:blipFill>
        <p:spPr>
          <a:xfrm>
            <a:off x="9751545" y="5952931"/>
            <a:ext cx="2277039" cy="808338"/>
          </a:xfrm>
          <a:prstGeom prst="rect">
            <a:avLst/>
          </a:prstGeom>
          <a:noFill/>
          <a:ln>
            <a:noFill/>
          </a:ln>
        </p:spPr>
      </p:pic>
      <p:sp>
        <p:nvSpPr>
          <p:cNvPr id="2" name="TextBox 1">
            <a:extLst>
              <a:ext uri="{FF2B5EF4-FFF2-40B4-BE49-F238E27FC236}">
                <a16:creationId xmlns:a16="http://schemas.microsoft.com/office/drawing/2014/main" id="{445B9F91-E833-4DF8-AAAC-30BF03411EA2}"/>
              </a:ext>
            </a:extLst>
          </p:cNvPr>
          <p:cNvSpPr txBox="1"/>
          <p:nvPr/>
        </p:nvSpPr>
        <p:spPr>
          <a:xfrm>
            <a:off x="342900" y="1029328"/>
            <a:ext cx="11685684" cy="4832092"/>
          </a:xfrm>
          <a:prstGeom prst="rect">
            <a:avLst/>
          </a:prstGeom>
          <a:noFill/>
        </p:spPr>
        <p:txBody>
          <a:bodyPr wrap="square" rtlCol="0">
            <a:spAutoFit/>
          </a:bodyPr>
          <a:lstStyle/>
          <a:p>
            <a:r>
              <a:rPr lang="en-US" b="1" dirty="0">
                <a:latin typeface="Calibri" panose="020F0502020204030204" pitchFamily="34" charset="0"/>
                <a:cs typeface="Calibri" panose="020F0502020204030204" pitchFamily="34" charset="0"/>
              </a:rPr>
              <a:t>The Above dashboard focuses on the export vs. import readings (MWh) from different meters and provides insights on average meter readings over time. Here's an analysis of the different sections:</a:t>
            </a:r>
          </a:p>
          <a:p>
            <a:endParaRPr lang="en-US" b="1" dirty="0">
              <a:latin typeface="Calibri" panose="020F0502020204030204" pitchFamily="34" charset="0"/>
              <a:cs typeface="Calibri" panose="020F0502020204030204" pitchFamily="34" charset="0"/>
            </a:endParaRPr>
          </a:p>
          <a:p>
            <a:pPr>
              <a:buFont typeface="+mj-lt"/>
              <a:buAutoNum type="arabicPeriod"/>
            </a:pPr>
            <a:r>
              <a:rPr lang="en-US" b="1" dirty="0">
                <a:latin typeface="Calibri" panose="020F0502020204030204" pitchFamily="34" charset="0"/>
                <a:cs typeface="Calibri" panose="020F0502020204030204" pitchFamily="34" charset="0"/>
              </a:rPr>
              <a:t>Scatter Plot of Export vs. Import Readings (MWh) from PSS Check Meter (Cumulative plant end meter reading):</a:t>
            </a:r>
          </a:p>
          <a:p>
            <a:pPr marL="742950" lvl="1" indent="-285750">
              <a:buFont typeface="+mj-lt"/>
              <a:buAutoNum type="arabicPeriod"/>
            </a:pPr>
            <a:r>
              <a:rPr lang="en-US" b="1" dirty="0">
                <a:latin typeface="Calibri" panose="020F0502020204030204" pitchFamily="34" charset="0"/>
                <a:cs typeface="Calibri" panose="020F0502020204030204" pitchFamily="34" charset="0"/>
              </a:rPr>
              <a:t>This plot shows a strong positive correlation between export and import readings (MWh) on the PSS Check Meter.</a:t>
            </a:r>
          </a:p>
          <a:p>
            <a:pPr marL="742950" lvl="1" indent="-285750">
              <a:buFont typeface="+mj-lt"/>
              <a:buAutoNum type="arabicPeriod"/>
            </a:pPr>
            <a:r>
              <a:rPr lang="en-US" b="1" dirty="0">
                <a:latin typeface="Calibri" panose="020F0502020204030204" pitchFamily="34" charset="0"/>
                <a:cs typeface="Calibri" panose="020F0502020204030204" pitchFamily="34" charset="0"/>
              </a:rPr>
              <a:t>As the export readings increase, the import readings also increase, indicating a consistent balance between the export and import measurements.</a:t>
            </a:r>
          </a:p>
          <a:p>
            <a:pPr marL="742950" lvl="1" indent="-285750">
              <a:buFont typeface="+mj-lt"/>
              <a:buAutoNum type="arabicPeriod"/>
            </a:pPr>
            <a:endParaRPr lang="en-US" b="1" dirty="0">
              <a:latin typeface="Calibri" panose="020F0502020204030204" pitchFamily="34" charset="0"/>
              <a:cs typeface="Calibri" panose="020F0502020204030204" pitchFamily="34" charset="0"/>
            </a:endParaRPr>
          </a:p>
          <a:p>
            <a:pPr>
              <a:buFont typeface="+mj-lt"/>
              <a:buAutoNum type="arabicPeriod"/>
            </a:pPr>
            <a:r>
              <a:rPr lang="en-US" b="1" dirty="0">
                <a:latin typeface="Calibri" panose="020F0502020204030204" pitchFamily="34" charset="0"/>
                <a:cs typeface="Calibri" panose="020F0502020204030204" pitchFamily="34" charset="0"/>
              </a:rPr>
              <a:t>Scatter Plot of Export vs. Import Readings (MWh) from PSS Main Meter (Cumulative plant end meter reading):</a:t>
            </a:r>
          </a:p>
          <a:p>
            <a:pPr marL="742950" lvl="1" indent="-285750">
              <a:buFont typeface="+mj-lt"/>
              <a:buAutoNum type="arabicPeriod"/>
            </a:pPr>
            <a:r>
              <a:rPr lang="en-US" b="1" dirty="0">
                <a:latin typeface="Calibri" panose="020F0502020204030204" pitchFamily="34" charset="0"/>
                <a:cs typeface="Calibri" panose="020F0502020204030204" pitchFamily="34" charset="0"/>
              </a:rPr>
              <a:t>Similar to the first plot, there is a strong positive correlation between export and import readings (MWh) on the PSS Main Meter.</a:t>
            </a:r>
          </a:p>
          <a:p>
            <a:pPr marL="742950" lvl="1" indent="-285750">
              <a:buFont typeface="+mj-lt"/>
              <a:buAutoNum type="arabicPeriod"/>
            </a:pPr>
            <a:r>
              <a:rPr lang="en-US" b="1" dirty="0">
                <a:latin typeface="Calibri" panose="020F0502020204030204" pitchFamily="34" charset="0"/>
                <a:cs typeface="Calibri" panose="020F0502020204030204" pitchFamily="34" charset="0"/>
              </a:rPr>
              <a:t>The trend is linear, suggesting reliable and consistent meter readings for both export and import.</a:t>
            </a:r>
          </a:p>
          <a:p>
            <a:pPr marL="742950" lvl="1" indent="-285750">
              <a:buFont typeface="+mj-lt"/>
              <a:buAutoNum type="arabicPeriod"/>
            </a:pPr>
            <a:endParaRPr lang="en-US" b="1" dirty="0">
              <a:latin typeface="Calibri" panose="020F0502020204030204" pitchFamily="34" charset="0"/>
              <a:cs typeface="Calibri" panose="020F0502020204030204" pitchFamily="34" charset="0"/>
            </a:endParaRPr>
          </a:p>
          <a:p>
            <a:pPr>
              <a:buFont typeface="+mj-lt"/>
              <a:buAutoNum type="arabicPeriod"/>
            </a:pPr>
            <a:r>
              <a:rPr lang="en-US" b="1" dirty="0">
                <a:latin typeface="Calibri" panose="020F0502020204030204" pitchFamily="34" charset="0"/>
                <a:cs typeface="Calibri" panose="020F0502020204030204" pitchFamily="34" charset="0"/>
              </a:rPr>
              <a:t>Scatter Plot of Export vs. Import Readings (MWh) from PSS Main Meter (Daily Generation plant end meter):</a:t>
            </a:r>
          </a:p>
          <a:p>
            <a:pPr marL="742950" lvl="1" indent="-285750">
              <a:buFont typeface="+mj-lt"/>
              <a:buAutoNum type="arabicPeriod"/>
            </a:pPr>
            <a:r>
              <a:rPr lang="en-US" b="1" dirty="0">
                <a:latin typeface="Calibri" panose="020F0502020204030204" pitchFamily="34" charset="0"/>
                <a:cs typeface="Calibri" panose="020F0502020204030204" pitchFamily="34" charset="0"/>
              </a:rPr>
              <a:t>This scatter plot shows the daily export vs. import readings (MWh) from the PSS Main Meter.</a:t>
            </a:r>
          </a:p>
          <a:p>
            <a:pPr marL="742950" lvl="1" indent="-285750">
              <a:buFont typeface="+mj-lt"/>
              <a:buAutoNum type="arabicPeriod"/>
            </a:pPr>
            <a:r>
              <a:rPr lang="en-US" b="1" dirty="0">
                <a:latin typeface="Calibri" panose="020F0502020204030204" pitchFamily="34" charset="0"/>
                <a:cs typeface="Calibri" panose="020F0502020204030204" pitchFamily="34" charset="0"/>
              </a:rPr>
              <a:t>Unlike the cumulative readings, the daily readings show more variability and dispersion.</a:t>
            </a:r>
          </a:p>
          <a:p>
            <a:pPr marL="742950" lvl="1" indent="-285750">
              <a:buFont typeface="+mj-lt"/>
              <a:buAutoNum type="arabicPeriod"/>
            </a:pPr>
            <a:r>
              <a:rPr lang="en-US" b="1" dirty="0">
                <a:latin typeface="Calibri" panose="020F0502020204030204" pitchFamily="34" charset="0"/>
                <a:cs typeface="Calibri" panose="020F0502020204030204" pitchFamily="34" charset="0"/>
              </a:rPr>
              <a:t>The correlation is less pronounced, which could indicate daily fluctuations in generation and consumption that are averaged out in cumulative readings.</a:t>
            </a:r>
          </a:p>
          <a:p>
            <a:pPr marL="742950" lvl="1" indent="-285750">
              <a:buFont typeface="+mj-lt"/>
              <a:buAutoNum type="arabicPeriod"/>
            </a:pPr>
            <a:endParaRPr lang="en-US" b="1" dirty="0">
              <a:latin typeface="Calibri" panose="020F0502020204030204" pitchFamily="34" charset="0"/>
              <a:cs typeface="Calibri" panose="020F0502020204030204" pitchFamily="34" charset="0"/>
            </a:endParaRPr>
          </a:p>
          <a:p>
            <a:pPr>
              <a:buFont typeface="+mj-lt"/>
              <a:buAutoNum type="arabicPeriod"/>
            </a:pPr>
            <a:r>
              <a:rPr lang="en-US" b="1" dirty="0">
                <a:latin typeface="Calibri" panose="020F0502020204030204" pitchFamily="34" charset="0"/>
                <a:cs typeface="Calibri" panose="020F0502020204030204" pitchFamily="34" charset="0"/>
              </a:rPr>
              <a:t>Average Meter Readings by Year, Quarter, Month, and Day:</a:t>
            </a:r>
          </a:p>
          <a:p>
            <a:pPr marL="742950" lvl="1" indent="-285750">
              <a:buFont typeface="+mj-lt"/>
              <a:buAutoNum type="arabicPeriod"/>
            </a:pPr>
            <a:r>
              <a:rPr lang="en-US" b="1" dirty="0">
                <a:latin typeface="Calibri" panose="020F0502020204030204" pitchFamily="34" charset="0"/>
                <a:cs typeface="Calibri" panose="020F0502020204030204" pitchFamily="34" charset="0"/>
              </a:rPr>
              <a:t>This line chart shows the average meter readings for both the PSS Check Meter and PSS Main Meter over time.</a:t>
            </a:r>
          </a:p>
          <a:p>
            <a:pPr marL="742950" lvl="1" indent="-285750">
              <a:buFont typeface="+mj-lt"/>
              <a:buAutoNum type="arabicPeriod"/>
            </a:pPr>
            <a:r>
              <a:rPr lang="en-US" b="1" dirty="0">
                <a:latin typeface="Calibri" panose="020F0502020204030204" pitchFamily="34" charset="0"/>
                <a:cs typeface="Calibri" panose="020F0502020204030204" pitchFamily="34" charset="0"/>
              </a:rPr>
              <a:t>There is a clear upward trend in average readings from July 2022 to January 2023, indicating increased activity or production over this period.</a:t>
            </a:r>
          </a:p>
          <a:p>
            <a:pPr marL="742950" lvl="1" indent="-285750">
              <a:buFont typeface="+mj-lt"/>
              <a:buAutoNum type="arabicPeriod"/>
            </a:pPr>
            <a:r>
              <a:rPr lang="en-US" b="1" dirty="0">
                <a:latin typeface="Calibri" panose="020F0502020204030204" pitchFamily="34" charset="0"/>
                <a:cs typeface="Calibri" panose="020F0502020204030204" pitchFamily="34" charset="0"/>
              </a:rPr>
              <a:t>The readings from the PSS Check Meter and PSS Main Meter follow similar trends, reinforcing the reliability of the data.</a:t>
            </a:r>
          </a:p>
          <a:p>
            <a:endParaRPr lang="en-IN" dirty="0"/>
          </a:p>
        </p:txBody>
      </p:sp>
    </p:spTree>
    <p:extLst>
      <p:ext uri="{BB962C8B-B14F-4D97-AF65-F5344CB8AC3E}">
        <p14:creationId xmlns:p14="http://schemas.microsoft.com/office/powerpoint/2010/main" val="329935010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32"/>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Data Visualization </a:t>
            </a:r>
            <a:endParaRPr dirty="0"/>
          </a:p>
        </p:txBody>
      </p:sp>
      <p:sp>
        <p:nvSpPr>
          <p:cNvPr id="137" name="Google Shape;137;p32"/>
          <p:cNvSpPr txBox="1"/>
          <p:nvPr/>
        </p:nvSpPr>
        <p:spPr>
          <a:xfrm>
            <a:off x="666750" y="1352550"/>
            <a:ext cx="10972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Calibri"/>
              <a:ea typeface="Calibri"/>
              <a:cs typeface="Calibri"/>
              <a:sym typeface="Calibri"/>
            </a:endParaRPr>
          </a:p>
        </p:txBody>
      </p:sp>
      <p:sp>
        <p:nvSpPr>
          <p:cNvPr id="138" name="Google Shape;138;p32"/>
          <p:cNvSpPr txBox="1"/>
          <p:nvPr/>
        </p:nvSpPr>
        <p:spPr>
          <a:xfrm>
            <a:off x="491250" y="998632"/>
            <a:ext cx="11034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Calibri"/>
              <a:ea typeface="Calibri"/>
              <a:cs typeface="Calibri"/>
              <a:sym typeface="Calibri"/>
            </a:endParaRPr>
          </a:p>
        </p:txBody>
      </p:sp>
      <p:pic>
        <p:nvPicPr>
          <p:cNvPr id="139" name="Google Shape;139;p32" descr="360DigiTMG Reviews - 52 Reviews of 360digitmg.com | Sitejabber"/>
          <p:cNvPicPr preferRelativeResize="0"/>
          <p:nvPr/>
        </p:nvPicPr>
        <p:blipFill rotWithShape="1">
          <a:blip r:embed="rId3">
            <a:alphaModFix/>
          </a:blip>
          <a:srcRect/>
          <a:stretch/>
        </p:blipFill>
        <p:spPr>
          <a:xfrm>
            <a:off x="9751545" y="5952931"/>
            <a:ext cx="2277039" cy="808338"/>
          </a:xfrm>
          <a:prstGeom prst="rect">
            <a:avLst/>
          </a:prstGeom>
          <a:noFill/>
          <a:ln>
            <a:noFill/>
          </a:ln>
        </p:spPr>
      </p:pic>
      <p:pic>
        <p:nvPicPr>
          <p:cNvPr id="4" name="Picture 3">
            <a:extLst>
              <a:ext uri="{FF2B5EF4-FFF2-40B4-BE49-F238E27FC236}">
                <a16:creationId xmlns:a16="http://schemas.microsoft.com/office/drawing/2014/main" id="{7FBB356A-DFC7-41EC-8092-90D4A95853F7}"/>
              </a:ext>
            </a:extLst>
          </p:cNvPr>
          <p:cNvPicPr>
            <a:picLocks noChangeAspect="1"/>
          </p:cNvPicPr>
          <p:nvPr/>
        </p:nvPicPr>
        <p:blipFill>
          <a:blip r:embed="rId4"/>
          <a:stretch>
            <a:fillRect/>
          </a:stretch>
        </p:blipFill>
        <p:spPr>
          <a:xfrm>
            <a:off x="666750" y="839778"/>
            <a:ext cx="10631757" cy="5517322"/>
          </a:xfrm>
          <a:prstGeom prst="rect">
            <a:avLst/>
          </a:prstGeom>
        </p:spPr>
      </p:pic>
    </p:spTree>
    <p:extLst>
      <p:ext uri="{BB962C8B-B14F-4D97-AF65-F5344CB8AC3E}">
        <p14:creationId xmlns:p14="http://schemas.microsoft.com/office/powerpoint/2010/main" val="88694200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32"/>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Data Visualization </a:t>
            </a:r>
            <a:endParaRPr dirty="0"/>
          </a:p>
        </p:txBody>
      </p:sp>
      <p:sp>
        <p:nvSpPr>
          <p:cNvPr id="137" name="Google Shape;137;p32"/>
          <p:cNvSpPr txBox="1"/>
          <p:nvPr/>
        </p:nvSpPr>
        <p:spPr>
          <a:xfrm>
            <a:off x="666750" y="1352550"/>
            <a:ext cx="10972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Calibri"/>
              <a:ea typeface="Calibri"/>
              <a:cs typeface="Calibri"/>
              <a:sym typeface="Calibri"/>
            </a:endParaRPr>
          </a:p>
        </p:txBody>
      </p:sp>
      <p:sp>
        <p:nvSpPr>
          <p:cNvPr id="138" name="Google Shape;138;p32"/>
          <p:cNvSpPr txBox="1"/>
          <p:nvPr/>
        </p:nvSpPr>
        <p:spPr>
          <a:xfrm>
            <a:off x="491250" y="998632"/>
            <a:ext cx="11034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Calibri"/>
              <a:ea typeface="Calibri"/>
              <a:cs typeface="Calibri"/>
              <a:sym typeface="Calibri"/>
            </a:endParaRPr>
          </a:p>
        </p:txBody>
      </p:sp>
      <p:pic>
        <p:nvPicPr>
          <p:cNvPr id="139" name="Google Shape;139;p32" descr="360DigiTMG Reviews - 52 Reviews of 360digitmg.com | Sitejabber"/>
          <p:cNvPicPr preferRelativeResize="0"/>
          <p:nvPr/>
        </p:nvPicPr>
        <p:blipFill rotWithShape="1">
          <a:blip r:embed="rId3">
            <a:alphaModFix/>
          </a:blip>
          <a:srcRect/>
          <a:stretch/>
        </p:blipFill>
        <p:spPr>
          <a:xfrm>
            <a:off x="9751545" y="5952931"/>
            <a:ext cx="2277039" cy="808338"/>
          </a:xfrm>
          <a:prstGeom prst="rect">
            <a:avLst/>
          </a:prstGeom>
          <a:noFill/>
          <a:ln>
            <a:noFill/>
          </a:ln>
        </p:spPr>
      </p:pic>
      <p:sp>
        <p:nvSpPr>
          <p:cNvPr id="2" name="TextBox 1">
            <a:extLst>
              <a:ext uri="{FF2B5EF4-FFF2-40B4-BE49-F238E27FC236}">
                <a16:creationId xmlns:a16="http://schemas.microsoft.com/office/drawing/2014/main" id="{4FF58DCB-F759-4DBC-BECE-73353AB0E033}"/>
              </a:ext>
            </a:extLst>
          </p:cNvPr>
          <p:cNvSpPr txBox="1"/>
          <p:nvPr/>
        </p:nvSpPr>
        <p:spPr>
          <a:xfrm>
            <a:off x="491249" y="832972"/>
            <a:ext cx="11367815" cy="5693866"/>
          </a:xfrm>
          <a:prstGeom prst="rect">
            <a:avLst/>
          </a:prstGeom>
          <a:noFill/>
        </p:spPr>
        <p:txBody>
          <a:bodyPr wrap="square" rtlCol="0">
            <a:spAutoFit/>
          </a:bodyPr>
          <a:lstStyle/>
          <a:p>
            <a:r>
              <a:rPr lang="en-US" b="1" dirty="0">
                <a:latin typeface="Calibri" panose="020F0502020204030204" pitchFamily="34" charset="0"/>
                <a:cs typeface="Calibri" panose="020F0502020204030204" pitchFamily="34" charset="0"/>
              </a:rPr>
              <a:t>The dashboard provided visualizes the optimization of solar power generation through various charts and metrics. Here are the insights from the different sections of the dashboard:</a:t>
            </a:r>
          </a:p>
          <a:p>
            <a:endParaRPr lang="en-US" b="1" dirty="0">
              <a:latin typeface="Calibri" panose="020F0502020204030204" pitchFamily="34" charset="0"/>
              <a:cs typeface="Calibri" panose="020F0502020204030204" pitchFamily="34" charset="0"/>
            </a:endParaRPr>
          </a:p>
          <a:p>
            <a:pPr>
              <a:buFont typeface="+mj-lt"/>
              <a:buAutoNum type="arabicPeriod"/>
            </a:pPr>
            <a:r>
              <a:rPr lang="en-US" b="1" dirty="0">
                <a:latin typeface="Calibri" panose="020F0502020204030204" pitchFamily="34" charset="0"/>
                <a:cs typeface="Calibri" panose="020F0502020204030204" pitchFamily="34" charset="0"/>
              </a:rPr>
              <a:t>Scatter Plot of Daily Net Generation (MWh) vs. Global Horizontal Irradiance (kWh/m²):</a:t>
            </a:r>
          </a:p>
          <a:p>
            <a:pPr marL="742950" lvl="1" indent="-285750">
              <a:buFont typeface="+mj-lt"/>
              <a:buAutoNum type="arabicPeriod"/>
            </a:pPr>
            <a:r>
              <a:rPr lang="en-US" b="1" dirty="0">
                <a:latin typeface="Calibri" panose="020F0502020204030204" pitchFamily="34" charset="0"/>
                <a:cs typeface="Calibri" panose="020F0502020204030204" pitchFamily="34" charset="0"/>
              </a:rPr>
              <a:t>The plot shows a positive correlation between daily net generation (MWh) and global horizontal irradiance (kWh/m²).</a:t>
            </a:r>
          </a:p>
          <a:p>
            <a:pPr marL="742950" lvl="1" indent="-285750">
              <a:buFont typeface="+mj-lt"/>
              <a:buAutoNum type="arabicPeriod"/>
            </a:pPr>
            <a:r>
              <a:rPr lang="en-US" b="1" dirty="0">
                <a:latin typeface="Calibri" panose="020F0502020204030204" pitchFamily="34" charset="0"/>
                <a:cs typeface="Calibri" panose="020F0502020204030204" pitchFamily="34" charset="0"/>
              </a:rPr>
              <a:t>As the irradiance increases, the daily net generation also increases, indicating that higher irradiance leads to higher power generation.</a:t>
            </a:r>
          </a:p>
          <a:p>
            <a:pPr marL="742950" lvl="1" indent="-285750">
              <a:buFont typeface="+mj-lt"/>
              <a:buAutoNum type="arabicPeriod"/>
            </a:pPr>
            <a:endParaRPr lang="en-US" b="1" dirty="0">
              <a:latin typeface="Calibri" panose="020F0502020204030204" pitchFamily="34" charset="0"/>
              <a:cs typeface="Calibri" panose="020F0502020204030204" pitchFamily="34" charset="0"/>
            </a:endParaRPr>
          </a:p>
          <a:p>
            <a:pPr>
              <a:buFont typeface="+mj-lt"/>
              <a:buAutoNum type="arabicPeriod"/>
            </a:pPr>
            <a:r>
              <a:rPr lang="en-US" b="1" dirty="0">
                <a:latin typeface="Calibri" panose="020F0502020204030204" pitchFamily="34" charset="0"/>
                <a:cs typeface="Calibri" panose="020F0502020204030204" pitchFamily="34" charset="0"/>
              </a:rPr>
              <a:t>Scatter Plot of Daily Net Generation (MWh) vs. Global Tilted Irradiance (kWh/m²):</a:t>
            </a:r>
          </a:p>
          <a:p>
            <a:pPr marL="742950" lvl="1" indent="-285750">
              <a:buFont typeface="+mj-lt"/>
              <a:buAutoNum type="arabicPeriod"/>
            </a:pPr>
            <a:r>
              <a:rPr lang="en-US" b="1" dirty="0">
                <a:latin typeface="Calibri" panose="020F0502020204030204" pitchFamily="34" charset="0"/>
                <a:cs typeface="Calibri" panose="020F0502020204030204" pitchFamily="34" charset="0"/>
              </a:rPr>
              <a:t>This plot also shows a positive correlation between daily net generation (MWh) and global tilted irradiance (kWh/m²).</a:t>
            </a:r>
          </a:p>
          <a:p>
            <a:pPr marL="742950" lvl="1" indent="-285750">
              <a:buFont typeface="+mj-lt"/>
              <a:buAutoNum type="arabicPeriod"/>
            </a:pPr>
            <a:r>
              <a:rPr lang="en-US" b="1" dirty="0">
                <a:latin typeface="Calibri" panose="020F0502020204030204" pitchFamily="34" charset="0"/>
                <a:cs typeface="Calibri" panose="020F0502020204030204" pitchFamily="34" charset="0"/>
              </a:rPr>
              <a:t>The generation increases with an increase in tilted irradiance, suggesting that optimizing the tilt angle of the solar panels could enhance power generation.</a:t>
            </a:r>
          </a:p>
          <a:p>
            <a:pPr marL="742950" lvl="1" indent="-285750">
              <a:buFont typeface="+mj-lt"/>
              <a:buAutoNum type="arabicPeriod"/>
            </a:pPr>
            <a:endParaRPr lang="en-US" b="1" dirty="0">
              <a:latin typeface="Calibri" panose="020F0502020204030204" pitchFamily="34" charset="0"/>
              <a:cs typeface="Calibri" panose="020F0502020204030204" pitchFamily="34" charset="0"/>
            </a:endParaRPr>
          </a:p>
          <a:p>
            <a:pPr>
              <a:buFont typeface="+mj-lt"/>
              <a:buAutoNum type="arabicPeriod"/>
            </a:pPr>
            <a:r>
              <a:rPr lang="en-US" b="1" dirty="0">
                <a:latin typeface="Calibri" panose="020F0502020204030204" pitchFamily="34" charset="0"/>
                <a:cs typeface="Calibri" panose="020F0502020204030204" pitchFamily="34" charset="0"/>
              </a:rPr>
              <a:t>Yearly Trends of Global Horizontal Irradiance (GHI) and Global Tilted Irradiance (GTI) (kWh/m²):</a:t>
            </a:r>
          </a:p>
          <a:p>
            <a:pPr marL="742950" lvl="1" indent="-285750">
              <a:buFont typeface="+mj-lt"/>
              <a:buAutoNum type="arabicPeriod"/>
            </a:pPr>
            <a:r>
              <a:rPr lang="en-US" b="1" dirty="0">
                <a:latin typeface="Calibri" panose="020F0502020204030204" pitchFamily="34" charset="0"/>
                <a:cs typeface="Calibri" panose="020F0502020204030204" pitchFamily="34" charset="0"/>
              </a:rPr>
              <a:t>The line graph illustrates the yearly trends for GHI and GTI from April 2022 to April 2023.</a:t>
            </a:r>
          </a:p>
          <a:p>
            <a:pPr marL="742950" lvl="1" indent="-285750">
              <a:buFont typeface="+mj-lt"/>
              <a:buAutoNum type="arabicPeriod"/>
            </a:pPr>
            <a:r>
              <a:rPr lang="en-US" b="1" dirty="0">
                <a:latin typeface="Calibri" panose="020F0502020204030204" pitchFamily="34" charset="0"/>
                <a:cs typeface="Calibri" panose="020F0502020204030204" pitchFamily="34" charset="0"/>
              </a:rPr>
              <a:t>GHI fluctuated slightly but generally stayed between 4.5 and 5.9 kWh/m².</a:t>
            </a:r>
          </a:p>
          <a:p>
            <a:pPr marL="742950" lvl="1" indent="-285750">
              <a:buFont typeface="+mj-lt"/>
              <a:buAutoNum type="arabicPeriod"/>
            </a:pPr>
            <a:r>
              <a:rPr lang="en-US" b="1" dirty="0">
                <a:latin typeface="Calibri" panose="020F0502020204030204" pitchFamily="34" charset="0"/>
                <a:cs typeface="Calibri" panose="020F0502020204030204" pitchFamily="34" charset="0"/>
              </a:rPr>
              <a:t>GTI remained stable around 5.0 kWh/m² with minor fluctuations, slightly higher during October 2022 to April 2023.</a:t>
            </a:r>
          </a:p>
          <a:p>
            <a:pPr marL="742950" lvl="1" indent="-285750">
              <a:buFont typeface="+mj-lt"/>
              <a:buAutoNum type="arabicPeriod"/>
            </a:pPr>
            <a:r>
              <a:rPr lang="en-US" b="1" dirty="0">
                <a:latin typeface="Calibri" panose="020F0502020204030204" pitchFamily="34" charset="0"/>
                <a:cs typeface="Calibri" panose="020F0502020204030204" pitchFamily="34" charset="0"/>
              </a:rPr>
              <a:t>Both irradiance measures increased towards the end of the period.</a:t>
            </a:r>
          </a:p>
          <a:p>
            <a:pPr marL="742950" lvl="1" indent="-285750">
              <a:buFont typeface="+mj-lt"/>
              <a:buAutoNum type="arabicPeriod"/>
            </a:pPr>
            <a:endParaRPr lang="en-US" b="1" dirty="0">
              <a:latin typeface="Calibri" panose="020F0502020204030204" pitchFamily="34" charset="0"/>
              <a:cs typeface="Calibri" panose="020F0502020204030204" pitchFamily="34" charset="0"/>
            </a:endParaRPr>
          </a:p>
          <a:p>
            <a:pPr>
              <a:buFont typeface="+mj-lt"/>
              <a:buAutoNum type="arabicPeriod"/>
            </a:pPr>
            <a:r>
              <a:rPr lang="en-US" b="1" dirty="0">
                <a:latin typeface="Calibri" panose="020F0502020204030204" pitchFamily="34" charset="0"/>
                <a:cs typeface="Calibri" panose="020F0502020204030204" pitchFamily="34" charset="0"/>
              </a:rPr>
              <a:t>Daily Generation Plant End Meter (net) MWh by Year and Quarter:</a:t>
            </a:r>
          </a:p>
          <a:p>
            <a:pPr marL="742950" lvl="1" indent="-285750">
              <a:buFont typeface="+mj-lt"/>
              <a:buAutoNum type="arabicPeriod"/>
            </a:pPr>
            <a:r>
              <a:rPr lang="en-US" b="1" dirty="0">
                <a:latin typeface="Calibri" panose="020F0502020204030204" pitchFamily="34" charset="0"/>
                <a:cs typeface="Calibri" panose="020F0502020204030204" pitchFamily="34" charset="0"/>
              </a:rPr>
              <a:t>This bar chart shows the daily generation by quarter from April 2022 to April 2023.</a:t>
            </a:r>
          </a:p>
          <a:p>
            <a:pPr marL="742950" lvl="1" indent="-285750">
              <a:buFont typeface="+mj-lt"/>
              <a:buAutoNum type="arabicPeriod"/>
            </a:pPr>
            <a:r>
              <a:rPr lang="en-US" b="1" dirty="0">
                <a:latin typeface="Calibri" panose="020F0502020204030204" pitchFamily="34" charset="0"/>
                <a:cs typeface="Calibri" panose="020F0502020204030204" pitchFamily="34" charset="0"/>
              </a:rPr>
              <a:t>There is a noticeable increase in the daily net generation over the quarters.</a:t>
            </a:r>
          </a:p>
          <a:p>
            <a:pPr marL="742950" lvl="1" indent="-285750">
              <a:buFont typeface="+mj-lt"/>
              <a:buAutoNum type="arabicPeriod"/>
            </a:pPr>
            <a:r>
              <a:rPr lang="en-US" b="1" dirty="0">
                <a:latin typeface="Calibri" panose="020F0502020204030204" pitchFamily="34" charset="0"/>
                <a:cs typeface="Calibri" panose="020F0502020204030204" pitchFamily="34" charset="0"/>
              </a:rPr>
              <a:t>Starting from a low of around 15 MWh in April 2022, there was a significant increase to 131 MWh in October 2022, 209 MWh in January 2023, and reaching 239 MWh by April 2023.</a:t>
            </a:r>
          </a:p>
          <a:p>
            <a:pPr marL="742950" lvl="1" indent="-285750">
              <a:buFont typeface="+mj-lt"/>
              <a:buAutoNum type="arabicPeriod"/>
            </a:pPr>
            <a:r>
              <a:rPr lang="en-US" b="1" dirty="0">
                <a:latin typeface="Calibri" panose="020F0502020204030204" pitchFamily="34" charset="0"/>
                <a:cs typeface="Calibri" panose="020F0502020204030204" pitchFamily="34" charset="0"/>
              </a:rPr>
              <a:t>The upward trend indicates a consistent improvement in power generation, possibly due to better irradiance conditions, optimizations, or improvements in the solar plant's performance.</a:t>
            </a:r>
          </a:p>
          <a:p>
            <a:endParaRPr lang="en-IN" dirty="0"/>
          </a:p>
        </p:txBody>
      </p:sp>
    </p:spTree>
    <p:extLst>
      <p:ext uri="{BB962C8B-B14F-4D97-AF65-F5344CB8AC3E}">
        <p14:creationId xmlns:p14="http://schemas.microsoft.com/office/powerpoint/2010/main" val="302079356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32"/>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Data Visualization </a:t>
            </a:r>
            <a:endParaRPr dirty="0"/>
          </a:p>
        </p:txBody>
      </p:sp>
      <p:sp>
        <p:nvSpPr>
          <p:cNvPr id="137" name="Google Shape;137;p32"/>
          <p:cNvSpPr txBox="1"/>
          <p:nvPr/>
        </p:nvSpPr>
        <p:spPr>
          <a:xfrm>
            <a:off x="666750" y="1352550"/>
            <a:ext cx="10972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Calibri"/>
              <a:ea typeface="Calibri"/>
              <a:cs typeface="Calibri"/>
              <a:sym typeface="Calibri"/>
            </a:endParaRPr>
          </a:p>
        </p:txBody>
      </p:sp>
      <p:sp>
        <p:nvSpPr>
          <p:cNvPr id="138" name="Google Shape;138;p32"/>
          <p:cNvSpPr txBox="1"/>
          <p:nvPr/>
        </p:nvSpPr>
        <p:spPr>
          <a:xfrm>
            <a:off x="287350" y="1245175"/>
            <a:ext cx="11034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Calibri"/>
              <a:ea typeface="Calibri"/>
              <a:cs typeface="Calibri"/>
              <a:sym typeface="Calibri"/>
            </a:endParaRPr>
          </a:p>
        </p:txBody>
      </p:sp>
      <p:pic>
        <p:nvPicPr>
          <p:cNvPr id="139" name="Google Shape;139;p32" descr="360DigiTMG Reviews - 52 Reviews of 360digitmg.com | Sitejabber"/>
          <p:cNvPicPr preferRelativeResize="0"/>
          <p:nvPr/>
        </p:nvPicPr>
        <p:blipFill rotWithShape="1">
          <a:blip r:embed="rId3">
            <a:alphaModFix/>
          </a:blip>
          <a:srcRect/>
          <a:stretch/>
        </p:blipFill>
        <p:spPr>
          <a:xfrm>
            <a:off x="9751545" y="5952931"/>
            <a:ext cx="2277039" cy="808338"/>
          </a:xfrm>
          <a:prstGeom prst="rect">
            <a:avLst/>
          </a:prstGeom>
          <a:noFill/>
          <a:ln>
            <a:noFill/>
          </a:ln>
        </p:spPr>
      </p:pic>
      <p:pic>
        <p:nvPicPr>
          <p:cNvPr id="3" name="Picture 2">
            <a:extLst>
              <a:ext uri="{FF2B5EF4-FFF2-40B4-BE49-F238E27FC236}">
                <a16:creationId xmlns:a16="http://schemas.microsoft.com/office/drawing/2014/main" id="{DE18A6B9-428A-46BB-AC84-6E2766AD2188}"/>
              </a:ext>
            </a:extLst>
          </p:cNvPr>
          <p:cNvPicPr>
            <a:picLocks noChangeAspect="1"/>
          </p:cNvPicPr>
          <p:nvPr/>
        </p:nvPicPr>
        <p:blipFill>
          <a:blip r:embed="rId4"/>
          <a:stretch>
            <a:fillRect/>
          </a:stretch>
        </p:blipFill>
        <p:spPr>
          <a:xfrm>
            <a:off x="1066790" y="1352550"/>
            <a:ext cx="10088890" cy="5050955"/>
          </a:xfrm>
          <a:prstGeom prst="rect">
            <a:avLst/>
          </a:prstGeom>
        </p:spPr>
      </p:pic>
      <p:sp>
        <p:nvSpPr>
          <p:cNvPr id="10" name="Text Box 3">
            <a:extLst>
              <a:ext uri="{FF2B5EF4-FFF2-40B4-BE49-F238E27FC236}">
                <a16:creationId xmlns:a16="http://schemas.microsoft.com/office/drawing/2014/main" id="{1B11243F-0E02-4484-A542-E782F45F2C7C}"/>
              </a:ext>
            </a:extLst>
          </p:cNvPr>
          <p:cNvSpPr txBox="1"/>
          <p:nvPr/>
        </p:nvSpPr>
        <p:spPr>
          <a:xfrm>
            <a:off x="1066790" y="760206"/>
            <a:ext cx="3818890" cy="398780"/>
          </a:xfrm>
          <a:prstGeom prst="rect">
            <a:avLst/>
          </a:prstGeom>
          <a:noFill/>
        </p:spPr>
        <p:txBody>
          <a:bodyPr wrap="square" rtlCol="0">
            <a:spAutoFit/>
          </a:bodyPr>
          <a:lstStyle/>
          <a:p>
            <a:r>
              <a:rPr lang="en-US" sz="2000" b="1" dirty="0">
                <a:gradFill>
                  <a:gsLst>
                    <a:gs pos="0">
                      <a:srgbClr val="7B32B2"/>
                    </a:gs>
                    <a:gs pos="100000">
                      <a:srgbClr val="401A5D"/>
                    </a:gs>
                  </a:gsLst>
                  <a:lin scaled="0"/>
                </a:gradFill>
                <a:latin typeface="Calibri" panose="020F0502020204030204" charset="0"/>
                <a:cs typeface="Calibri" panose="020F0502020204030204" charset="0"/>
              </a:rPr>
              <a:t>Google looker studio: </a:t>
            </a:r>
          </a:p>
        </p:txBody>
      </p:sp>
    </p:spTree>
    <p:extLst>
      <p:ext uri="{BB962C8B-B14F-4D97-AF65-F5344CB8AC3E}">
        <p14:creationId xmlns:p14="http://schemas.microsoft.com/office/powerpoint/2010/main" val="253415978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32"/>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Data Visualization </a:t>
            </a:r>
            <a:endParaRPr dirty="0"/>
          </a:p>
        </p:txBody>
      </p:sp>
      <p:sp>
        <p:nvSpPr>
          <p:cNvPr id="137" name="Google Shape;137;p32"/>
          <p:cNvSpPr txBox="1"/>
          <p:nvPr/>
        </p:nvSpPr>
        <p:spPr>
          <a:xfrm>
            <a:off x="666750" y="1352550"/>
            <a:ext cx="10972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Calibri"/>
              <a:ea typeface="Calibri"/>
              <a:cs typeface="Calibri"/>
              <a:sym typeface="Calibri"/>
            </a:endParaRPr>
          </a:p>
        </p:txBody>
      </p:sp>
      <p:sp>
        <p:nvSpPr>
          <p:cNvPr id="138" name="Google Shape;138;p32"/>
          <p:cNvSpPr txBox="1"/>
          <p:nvPr/>
        </p:nvSpPr>
        <p:spPr>
          <a:xfrm>
            <a:off x="287350" y="1245175"/>
            <a:ext cx="11034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Calibri"/>
              <a:ea typeface="Calibri"/>
              <a:cs typeface="Calibri"/>
              <a:sym typeface="Calibri"/>
            </a:endParaRPr>
          </a:p>
        </p:txBody>
      </p:sp>
      <p:pic>
        <p:nvPicPr>
          <p:cNvPr id="139" name="Google Shape;139;p32" descr="360DigiTMG Reviews - 52 Reviews of 360digitmg.com | Sitejabber"/>
          <p:cNvPicPr preferRelativeResize="0"/>
          <p:nvPr/>
        </p:nvPicPr>
        <p:blipFill rotWithShape="1">
          <a:blip r:embed="rId3">
            <a:alphaModFix/>
          </a:blip>
          <a:srcRect/>
          <a:stretch/>
        </p:blipFill>
        <p:spPr>
          <a:xfrm>
            <a:off x="9751545" y="5952931"/>
            <a:ext cx="2277039" cy="808338"/>
          </a:xfrm>
          <a:prstGeom prst="rect">
            <a:avLst/>
          </a:prstGeom>
          <a:noFill/>
          <a:ln>
            <a:noFill/>
          </a:ln>
        </p:spPr>
      </p:pic>
      <p:pic>
        <p:nvPicPr>
          <p:cNvPr id="4" name="Picture 3">
            <a:extLst>
              <a:ext uri="{FF2B5EF4-FFF2-40B4-BE49-F238E27FC236}">
                <a16:creationId xmlns:a16="http://schemas.microsoft.com/office/drawing/2014/main" id="{D3D65E6F-4601-42E1-8A97-BAF707E92367}"/>
              </a:ext>
            </a:extLst>
          </p:cNvPr>
          <p:cNvPicPr>
            <a:picLocks noChangeAspect="1"/>
          </p:cNvPicPr>
          <p:nvPr/>
        </p:nvPicPr>
        <p:blipFill>
          <a:blip r:embed="rId4"/>
          <a:stretch>
            <a:fillRect/>
          </a:stretch>
        </p:blipFill>
        <p:spPr>
          <a:xfrm>
            <a:off x="951407" y="1432220"/>
            <a:ext cx="10289185" cy="4841241"/>
          </a:xfrm>
          <a:prstGeom prst="rect">
            <a:avLst/>
          </a:prstGeom>
        </p:spPr>
      </p:pic>
      <p:sp>
        <p:nvSpPr>
          <p:cNvPr id="9" name="Text Box 3">
            <a:extLst>
              <a:ext uri="{FF2B5EF4-FFF2-40B4-BE49-F238E27FC236}">
                <a16:creationId xmlns:a16="http://schemas.microsoft.com/office/drawing/2014/main" id="{6548A2AB-43BD-424B-9679-5151A4DB3DB6}"/>
              </a:ext>
            </a:extLst>
          </p:cNvPr>
          <p:cNvSpPr txBox="1"/>
          <p:nvPr/>
        </p:nvSpPr>
        <p:spPr>
          <a:xfrm>
            <a:off x="951407" y="846395"/>
            <a:ext cx="3818890" cy="398780"/>
          </a:xfrm>
          <a:prstGeom prst="rect">
            <a:avLst/>
          </a:prstGeom>
          <a:noFill/>
        </p:spPr>
        <p:txBody>
          <a:bodyPr wrap="square" rtlCol="0">
            <a:spAutoFit/>
          </a:bodyPr>
          <a:lstStyle/>
          <a:p>
            <a:r>
              <a:rPr lang="en-US" sz="2000" b="1" dirty="0">
                <a:gradFill>
                  <a:gsLst>
                    <a:gs pos="0">
                      <a:srgbClr val="7B32B2"/>
                    </a:gs>
                    <a:gs pos="100000">
                      <a:srgbClr val="401A5D"/>
                    </a:gs>
                  </a:gsLst>
                  <a:lin scaled="0"/>
                </a:gradFill>
                <a:latin typeface="Calibri" panose="020F0502020204030204" charset="0"/>
                <a:cs typeface="Calibri" panose="020F0502020204030204" charset="0"/>
              </a:rPr>
              <a:t>Excel: </a:t>
            </a:r>
          </a:p>
        </p:txBody>
      </p:sp>
    </p:spTree>
    <p:extLst>
      <p:ext uri="{BB962C8B-B14F-4D97-AF65-F5344CB8AC3E}">
        <p14:creationId xmlns:p14="http://schemas.microsoft.com/office/powerpoint/2010/main" val="398959248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467;p29">
            <a:extLst>
              <a:ext uri="{FF2B5EF4-FFF2-40B4-BE49-F238E27FC236}">
                <a16:creationId xmlns:a16="http://schemas.microsoft.com/office/drawing/2014/main" id="{EE6B688B-82D4-4FC1-B5D3-88DC3F74BE44}"/>
              </a:ext>
            </a:extLst>
          </p:cNvPr>
          <p:cNvSpPr txBox="1">
            <a:spLocks noGrp="1"/>
          </p:cNvSpPr>
          <p:nvPr>
            <p:ph type="title"/>
          </p:nvPr>
        </p:nvSpPr>
        <p:spPr>
          <a:xfrm>
            <a:off x="228600" y="164525"/>
            <a:ext cx="10515600" cy="535491"/>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panose="02040502050405020303"/>
              <a:buNone/>
            </a:pPr>
            <a:r>
              <a:rPr lang="en-US" sz="3200" b="1" dirty="0">
                <a:latin typeface="Times New Roman" panose="02020603050405020304"/>
                <a:ea typeface="Times New Roman" panose="02020603050405020304"/>
                <a:cs typeface="Times New Roman" panose="02020603050405020304"/>
                <a:sym typeface="Times New Roman" panose="02020603050405020304"/>
              </a:rPr>
              <a:t>Challenges</a:t>
            </a:r>
            <a:endParaRPr sz="3200" b="1"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6" name="Rectangle 2">
            <a:extLst>
              <a:ext uri="{FF2B5EF4-FFF2-40B4-BE49-F238E27FC236}">
                <a16:creationId xmlns:a16="http://schemas.microsoft.com/office/drawing/2014/main" id="{7FE80E4F-E3FD-4431-8B2C-97AD1A949260}"/>
              </a:ext>
            </a:extLst>
          </p:cNvPr>
          <p:cNvSpPr>
            <a:spLocks noChangeArrowheads="1"/>
          </p:cNvSpPr>
          <p:nvPr/>
        </p:nvSpPr>
        <p:spPr bwMode="auto">
          <a:xfrm>
            <a:off x="369277" y="784040"/>
            <a:ext cx="11453445" cy="5293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Weather Dependence</a:t>
            </a:r>
            <a:r>
              <a:rPr kumimoji="0" lang="en-US" alt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Variability</a:t>
            </a:r>
            <a:r>
              <a:rPr kumimoji="0" lang="en-US" alt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The solar power generation is highly dependent on weather conditions. As indicated, clouds, high winds, and snow cover significantly reduce energy output. This variability makes it challenging to predict and rely on solar power as a consistent energy source.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Impact on Planning</a:t>
            </a:r>
            <a:r>
              <a:rPr kumimoji="0" lang="en-US" alt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Due to this dependency, energy planners need to account for backup power sources or storage solutions to ensure a stable energy supply.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Inverter Performance</a:t>
            </a:r>
            <a:r>
              <a:rPr kumimoji="0" lang="en-US" alt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Performance Variability</a:t>
            </a:r>
            <a:r>
              <a:rPr kumimoji="0" lang="en-US" alt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Although the average inverter performance is good, there can still be variability between individual inverters. Identifying and addressing underperforming inverters is crucial for maintaining overall system efficiency.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Maintenance Needs</a:t>
            </a:r>
            <a:r>
              <a:rPr kumimoji="0" lang="en-US" alt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Regular maintenance and performance tracking are required to ensure inverters operate optimally. This can be resource-intensive.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Data Accuracy and Monitoring</a:t>
            </a:r>
            <a:r>
              <a:rPr kumimoji="0" lang="en-US" alt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Measurement Errors</a:t>
            </a:r>
            <a:r>
              <a:rPr kumimoji="0" lang="en-US" alt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Ensuring the accuracy of meter readings and irradiance measurements is critical. Any errors can lead to incorrect assessments of system performance and inefficiencies in energy generation.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Monitoring Costs</a:t>
            </a:r>
            <a:r>
              <a:rPr kumimoji="0" lang="en-US" alt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Implementing and maintaining advanced monitoring systems can be costly and require technical expertise.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Seasonal Variations</a:t>
            </a:r>
            <a:r>
              <a:rPr kumimoji="0" lang="en-US" alt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Production Fluctuations</a:t>
            </a:r>
            <a:r>
              <a:rPr kumimoji="0" lang="en-US" alt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The data shows seasonal trends in energy generation. During winter months, production drops, which can affect energy availability and necessitate additional storage or alternative energy sources during these periods.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Google Shape;139;p32" descr="360DigiTMG Reviews - 52 Reviews of 360digitmg.com | Sitejabber">
            <a:extLst>
              <a:ext uri="{FF2B5EF4-FFF2-40B4-BE49-F238E27FC236}">
                <a16:creationId xmlns:a16="http://schemas.microsoft.com/office/drawing/2014/main" id="{8EEAFC5A-91BA-43D7-A600-F3F119384D2F}"/>
              </a:ext>
            </a:extLst>
          </p:cNvPr>
          <p:cNvPicPr preferRelativeResize="0"/>
          <p:nvPr/>
        </p:nvPicPr>
        <p:blipFill rotWithShape="1">
          <a:blip r:embed="rId3">
            <a:alphaModFix/>
          </a:blip>
          <a:srcRect/>
          <a:stretch/>
        </p:blipFill>
        <p:spPr>
          <a:xfrm>
            <a:off x="9914961" y="6077797"/>
            <a:ext cx="2277039" cy="808338"/>
          </a:xfrm>
          <a:prstGeom prst="rect">
            <a:avLst/>
          </a:prstGeom>
          <a:noFill/>
          <a:ln>
            <a:noFill/>
          </a:ln>
        </p:spPr>
      </p:pic>
    </p:spTree>
    <p:extLst>
      <p:ext uri="{BB962C8B-B14F-4D97-AF65-F5344CB8AC3E}">
        <p14:creationId xmlns:p14="http://schemas.microsoft.com/office/powerpoint/2010/main" val="393100963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474;p31">
            <a:extLst>
              <a:ext uri="{FF2B5EF4-FFF2-40B4-BE49-F238E27FC236}">
                <a16:creationId xmlns:a16="http://schemas.microsoft.com/office/drawing/2014/main" id="{F1F69D1A-5242-45EB-84CF-CA63C511BF6C}"/>
              </a:ext>
            </a:extLst>
          </p:cNvPr>
          <p:cNvSpPr txBox="1">
            <a:spLocks noGrp="1"/>
          </p:cNvSpPr>
          <p:nvPr>
            <p:ph type="title"/>
          </p:nvPr>
        </p:nvSpPr>
        <p:spPr>
          <a:xfrm>
            <a:off x="155575" y="116579"/>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panose="02040502050405020303"/>
              <a:buNone/>
            </a:pPr>
            <a:r>
              <a:rPr lang="en-US" sz="3200" b="1" dirty="0">
                <a:latin typeface="Times New Roman" panose="02020603050405020304"/>
                <a:ea typeface="Times New Roman" panose="02020603050405020304"/>
                <a:cs typeface="Times New Roman" panose="02020603050405020304"/>
                <a:sym typeface="Times New Roman" panose="02020603050405020304"/>
              </a:rPr>
              <a:t>Future Scopes </a:t>
            </a:r>
            <a:endParaRPr sz="3200" b="1" dirty="0">
              <a:latin typeface="Times New Roman" panose="02020603050405020304"/>
              <a:ea typeface="Times New Roman" panose="02020603050405020304"/>
              <a:cs typeface="Times New Roman" panose="02020603050405020304"/>
              <a:sym typeface="Times New Roman" panose="02020603050405020304"/>
            </a:endParaRPr>
          </a:p>
        </p:txBody>
      </p:sp>
      <p:pic>
        <p:nvPicPr>
          <p:cNvPr id="5" name="Google Shape;139;p32" descr="360DigiTMG Reviews - 52 Reviews of 360digitmg.com | Sitejabber">
            <a:extLst>
              <a:ext uri="{FF2B5EF4-FFF2-40B4-BE49-F238E27FC236}">
                <a16:creationId xmlns:a16="http://schemas.microsoft.com/office/drawing/2014/main" id="{94AAADEC-0563-465B-B5B2-FA281B3379E4}"/>
              </a:ext>
            </a:extLst>
          </p:cNvPr>
          <p:cNvPicPr preferRelativeResize="0"/>
          <p:nvPr/>
        </p:nvPicPr>
        <p:blipFill rotWithShape="1">
          <a:blip r:embed="rId2">
            <a:alphaModFix/>
          </a:blip>
          <a:srcRect/>
          <a:stretch/>
        </p:blipFill>
        <p:spPr>
          <a:xfrm>
            <a:off x="9914961" y="6077797"/>
            <a:ext cx="2277039" cy="808338"/>
          </a:xfrm>
          <a:prstGeom prst="rect">
            <a:avLst/>
          </a:prstGeom>
          <a:noFill/>
          <a:ln>
            <a:noFill/>
          </a:ln>
        </p:spPr>
      </p:pic>
      <p:sp>
        <p:nvSpPr>
          <p:cNvPr id="2" name="TextBox 1">
            <a:extLst>
              <a:ext uri="{FF2B5EF4-FFF2-40B4-BE49-F238E27FC236}">
                <a16:creationId xmlns:a16="http://schemas.microsoft.com/office/drawing/2014/main" id="{0BF04D85-245D-43D7-9BB8-8BB63B7BDDEC}"/>
              </a:ext>
            </a:extLst>
          </p:cNvPr>
          <p:cNvSpPr txBox="1"/>
          <p:nvPr/>
        </p:nvSpPr>
        <p:spPr>
          <a:xfrm flipV="1">
            <a:off x="661183" y="1234440"/>
            <a:ext cx="10360368" cy="45719"/>
          </a:xfrm>
          <a:prstGeom prst="rect">
            <a:avLst/>
          </a:prstGeom>
          <a:noFill/>
        </p:spPr>
        <p:txBody>
          <a:bodyPr wrap="square" rtlCol="0">
            <a:spAutoFit/>
          </a:bodyPr>
          <a:lstStyle/>
          <a:p>
            <a:endParaRPr lang="en-IN" dirty="0"/>
          </a:p>
        </p:txBody>
      </p:sp>
      <p:sp>
        <p:nvSpPr>
          <p:cNvPr id="6" name="Rectangle 1">
            <a:extLst>
              <a:ext uri="{FF2B5EF4-FFF2-40B4-BE49-F238E27FC236}">
                <a16:creationId xmlns:a16="http://schemas.microsoft.com/office/drawing/2014/main" id="{333D32EC-0E23-4D9D-B9C1-E7E98EFE0D1D}"/>
              </a:ext>
            </a:extLst>
          </p:cNvPr>
          <p:cNvSpPr>
            <a:spLocks noChangeArrowheads="1"/>
          </p:cNvSpPr>
          <p:nvPr/>
        </p:nvSpPr>
        <p:spPr bwMode="auto">
          <a:xfrm>
            <a:off x="492369" y="1166843"/>
            <a:ext cx="11441723"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Improved Weather Forecasting and Adaptation</a:t>
            </a:r>
            <a:r>
              <a:rPr kumimoji="0" lang="en-US" alt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Advanced Models</a:t>
            </a:r>
            <a:r>
              <a:rPr kumimoji="0" lang="en-US" alt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Developing better predictive models for weather patterns can help in planning and optimizing solar power generation.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Adaptive Systems</a:t>
            </a:r>
            <a:r>
              <a:rPr kumimoji="0" lang="en-US" alt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Implementing systems that can adjust to weather conditions, such as solar trackers and automated tilt adjustments, can help maximize energy capture.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Enhanced Storage Solutions</a:t>
            </a:r>
            <a:r>
              <a:rPr kumimoji="0" lang="en-US" alt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Battery Storage</a:t>
            </a:r>
            <a:r>
              <a:rPr kumimoji="0" lang="en-US" alt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Integrating advanced battery storage systems can mitigate the challenges posed by weather variability and ensure a steady supply of power.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Grid Integration</a:t>
            </a:r>
            <a:r>
              <a:rPr kumimoji="0" lang="en-US" alt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Better integration with the grid and other renewable sources can provide more stability and reliability in energy supply.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Technological Innovations</a:t>
            </a:r>
            <a:r>
              <a:rPr kumimoji="0" lang="en-US" alt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Inverter Technology</a:t>
            </a:r>
            <a:r>
              <a:rPr kumimoji="0" lang="en-US" alt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Advancements in inverter technology can lead to higher efficiencies and better performance tracking capabilities.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Panel Efficiency</a:t>
            </a:r>
            <a:r>
              <a:rPr kumimoji="0" lang="en-US" alt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Research and development in solar panel materials and designs can result in higher energy conversion efficiencies and better performance under sub-optimal conditions.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9298584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474;p31">
            <a:extLst>
              <a:ext uri="{FF2B5EF4-FFF2-40B4-BE49-F238E27FC236}">
                <a16:creationId xmlns:a16="http://schemas.microsoft.com/office/drawing/2014/main" id="{F1F69D1A-5242-45EB-84CF-CA63C511BF6C}"/>
              </a:ext>
            </a:extLst>
          </p:cNvPr>
          <p:cNvSpPr txBox="1">
            <a:spLocks noGrp="1"/>
          </p:cNvSpPr>
          <p:nvPr>
            <p:ph type="title"/>
          </p:nvPr>
        </p:nvSpPr>
        <p:spPr>
          <a:xfrm>
            <a:off x="155575" y="116579"/>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panose="02040502050405020303"/>
              <a:buNone/>
            </a:pPr>
            <a:r>
              <a:rPr lang="en-US" sz="3200" b="1" dirty="0">
                <a:latin typeface="Times New Roman" panose="02020603050405020304"/>
                <a:ea typeface="Times New Roman" panose="02020603050405020304"/>
                <a:cs typeface="Times New Roman" panose="02020603050405020304"/>
                <a:sym typeface="Times New Roman" panose="02020603050405020304"/>
              </a:rPr>
              <a:t>Future Scopes </a:t>
            </a:r>
            <a:endParaRPr sz="3200" b="1" dirty="0">
              <a:latin typeface="Times New Roman" panose="02020603050405020304"/>
              <a:ea typeface="Times New Roman" panose="02020603050405020304"/>
              <a:cs typeface="Times New Roman" panose="02020603050405020304"/>
              <a:sym typeface="Times New Roman" panose="02020603050405020304"/>
            </a:endParaRPr>
          </a:p>
        </p:txBody>
      </p:sp>
      <p:pic>
        <p:nvPicPr>
          <p:cNvPr id="5" name="Google Shape;139;p32" descr="360DigiTMG Reviews - 52 Reviews of 360digitmg.com | Sitejabber">
            <a:extLst>
              <a:ext uri="{FF2B5EF4-FFF2-40B4-BE49-F238E27FC236}">
                <a16:creationId xmlns:a16="http://schemas.microsoft.com/office/drawing/2014/main" id="{94AAADEC-0563-465B-B5B2-FA281B3379E4}"/>
              </a:ext>
            </a:extLst>
          </p:cNvPr>
          <p:cNvPicPr preferRelativeResize="0"/>
          <p:nvPr/>
        </p:nvPicPr>
        <p:blipFill rotWithShape="1">
          <a:blip r:embed="rId2">
            <a:alphaModFix/>
          </a:blip>
          <a:srcRect/>
          <a:stretch/>
        </p:blipFill>
        <p:spPr>
          <a:xfrm>
            <a:off x="9914961" y="6077797"/>
            <a:ext cx="2277039" cy="808338"/>
          </a:xfrm>
          <a:prstGeom prst="rect">
            <a:avLst/>
          </a:prstGeom>
          <a:noFill/>
          <a:ln>
            <a:noFill/>
          </a:ln>
        </p:spPr>
      </p:pic>
      <p:sp>
        <p:nvSpPr>
          <p:cNvPr id="2" name="TextBox 1">
            <a:extLst>
              <a:ext uri="{FF2B5EF4-FFF2-40B4-BE49-F238E27FC236}">
                <a16:creationId xmlns:a16="http://schemas.microsoft.com/office/drawing/2014/main" id="{0BF04D85-245D-43D7-9BB8-8BB63B7BDDEC}"/>
              </a:ext>
            </a:extLst>
          </p:cNvPr>
          <p:cNvSpPr txBox="1"/>
          <p:nvPr/>
        </p:nvSpPr>
        <p:spPr>
          <a:xfrm flipV="1">
            <a:off x="661183" y="1234440"/>
            <a:ext cx="10360368" cy="45719"/>
          </a:xfrm>
          <a:prstGeom prst="rect">
            <a:avLst/>
          </a:prstGeom>
          <a:noFill/>
        </p:spPr>
        <p:txBody>
          <a:bodyPr wrap="square" rtlCol="0">
            <a:spAutoFit/>
          </a:bodyPr>
          <a:lstStyle/>
          <a:p>
            <a:endParaRPr lang="en-IN" dirty="0"/>
          </a:p>
        </p:txBody>
      </p:sp>
      <p:sp>
        <p:nvSpPr>
          <p:cNvPr id="4" name="TextBox 3">
            <a:extLst>
              <a:ext uri="{FF2B5EF4-FFF2-40B4-BE49-F238E27FC236}">
                <a16:creationId xmlns:a16="http://schemas.microsoft.com/office/drawing/2014/main" id="{0D23FC50-0FDA-4F22-BDBA-FAA7ABCEE930}"/>
              </a:ext>
            </a:extLst>
          </p:cNvPr>
          <p:cNvSpPr txBox="1"/>
          <p:nvPr/>
        </p:nvSpPr>
        <p:spPr>
          <a:xfrm>
            <a:off x="661183" y="1234440"/>
            <a:ext cx="10719579" cy="4493538"/>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Predictive Maintenance</a:t>
            </a:r>
            <a:r>
              <a:rPr kumimoji="0" lang="en-US" alt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AI and Machine Learning</a:t>
            </a:r>
            <a:r>
              <a:rPr kumimoji="0" lang="en-US" alt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Utilizing AI and machine learning algorithms to predict and prevent inverter failures or inefficiencies can enhance system reliability and reduce downtime.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Remote Monitoring</a:t>
            </a:r>
            <a:r>
              <a:rPr kumimoji="0" lang="en-US" alt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Expanding remote monitoring capabilities can provide real-time insights and quicker responses to any issues.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Policy and Incentives</a:t>
            </a:r>
            <a:r>
              <a:rPr kumimoji="0" lang="en-US" alt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Government Support</a:t>
            </a:r>
            <a:r>
              <a:rPr kumimoji="0" lang="en-US" alt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Policies that support the deployment of solar power and provide incentives for innovations in this field can accelerate the adoption and optimization of solar energy systems.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Subsidies for Storage</a:t>
            </a:r>
            <a:r>
              <a:rPr kumimoji="0" lang="en-US" alt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Providing subsidies for energy storage solutions can help balance the intermittent nature of solar power and promote more widespread use.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Data Analytics</a:t>
            </a:r>
            <a:r>
              <a:rPr kumimoji="0" lang="en-US" alt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Advanced Analytics</a:t>
            </a:r>
            <a:r>
              <a:rPr kumimoji="0" lang="en-US" alt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Leveraging big data and advanced analytics to gain deeper insights into performance patterns, optimize operations, and forecast future performance.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Integration with Other Data Sources</a:t>
            </a:r>
            <a:r>
              <a:rPr kumimoji="0" lang="en-US" alt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Combining solar generation data with other environmental and operational data sources can lead to more holistic optimization strategies.</a:t>
            </a:r>
          </a:p>
          <a:p>
            <a:endParaRPr lang="en-IN" dirty="0"/>
          </a:p>
        </p:txBody>
      </p:sp>
    </p:spTree>
    <p:extLst>
      <p:ext uri="{BB962C8B-B14F-4D97-AF65-F5344CB8AC3E}">
        <p14:creationId xmlns:p14="http://schemas.microsoft.com/office/powerpoint/2010/main" val="281235826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cxnSp>
        <p:nvCxnSpPr>
          <p:cNvPr id="144" name="Google Shape;144;p60"/>
          <p:cNvCxnSpPr/>
          <p:nvPr/>
        </p:nvCxnSpPr>
        <p:spPr>
          <a:xfrm>
            <a:off x="0" y="6464596"/>
            <a:ext cx="9597656" cy="0"/>
          </a:xfrm>
          <a:prstGeom prst="straightConnector1">
            <a:avLst/>
          </a:prstGeom>
          <a:noFill/>
          <a:ln w="9525" cap="flat" cmpd="sng">
            <a:solidFill>
              <a:srgbClr val="3B7FF2"/>
            </a:solidFill>
            <a:prstDash val="solid"/>
            <a:round/>
            <a:headEnd type="none" w="sm" len="sm"/>
            <a:tailEnd type="none" w="sm" len="sm"/>
          </a:ln>
        </p:spPr>
      </p:cxnSp>
      <p:pic>
        <p:nvPicPr>
          <p:cNvPr id="145" name="Google Shape;145;p60" descr="Attitudes 2 Animal Cognition Survey – The Anthrozoologist"/>
          <p:cNvPicPr preferRelativeResize="0"/>
          <p:nvPr/>
        </p:nvPicPr>
        <p:blipFill rotWithShape="1">
          <a:blip r:embed="rId3">
            <a:alphaModFix/>
          </a:blip>
          <a:srcRect/>
          <a:stretch/>
        </p:blipFill>
        <p:spPr>
          <a:xfrm>
            <a:off x="3110415" y="272435"/>
            <a:ext cx="5971172" cy="5971172"/>
          </a:xfrm>
          <a:prstGeom prst="rect">
            <a:avLst/>
          </a:prstGeom>
          <a:noFill/>
          <a:ln>
            <a:noFill/>
          </a:ln>
        </p:spPr>
      </p:pic>
      <p:pic>
        <p:nvPicPr>
          <p:cNvPr id="146" name="Google Shape;146;p60" descr="360DigiTMG Reviews - 52 Reviews of 360digitmg.com | Sitejabber"/>
          <p:cNvPicPr preferRelativeResize="0"/>
          <p:nvPr/>
        </p:nvPicPr>
        <p:blipFill rotWithShape="1">
          <a:blip r:embed="rId4">
            <a:alphaModFix/>
          </a:blip>
          <a:srcRect/>
          <a:stretch/>
        </p:blipFill>
        <p:spPr>
          <a:xfrm>
            <a:off x="9723552" y="5952931"/>
            <a:ext cx="2277039" cy="80833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g117b53b5ae0_10_104"/>
          <p:cNvSpPr txBox="1">
            <a:spLocks noGrp="1"/>
          </p:cNvSpPr>
          <p:nvPr>
            <p:ph type="title"/>
          </p:nvPr>
        </p:nvSpPr>
        <p:spPr>
          <a:xfrm>
            <a:off x="169420" y="206578"/>
            <a:ext cx="110493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panose="02040502050405020303"/>
              <a:buNone/>
            </a:pPr>
            <a:r>
              <a:rPr lang="en-US" sz="3200" b="1" dirty="0">
                <a:latin typeface="Times New Roman" panose="02020603050405020304"/>
                <a:ea typeface="Times New Roman" panose="02020603050405020304"/>
                <a:cs typeface="Times New Roman" panose="02020603050405020304"/>
                <a:sym typeface="Times New Roman" panose="02020603050405020304"/>
              </a:rPr>
              <a:t>System Requirements</a:t>
            </a:r>
            <a:endParaRPr sz="3200" b="1" dirty="0">
              <a:latin typeface="Times New Roman" panose="02020603050405020304"/>
              <a:ea typeface="Times New Roman" panose="02020603050405020304"/>
              <a:cs typeface="Times New Roman" panose="02020603050405020304"/>
              <a:sym typeface="Times New Roman" panose="02020603050405020304"/>
            </a:endParaRPr>
          </a:p>
        </p:txBody>
      </p:sp>
      <p:pic>
        <p:nvPicPr>
          <p:cNvPr id="2" name="Picture 1" descr="Screenshot (281)"/>
          <p:cNvPicPr>
            <a:picLocks noChangeAspect="1"/>
          </p:cNvPicPr>
          <p:nvPr/>
        </p:nvPicPr>
        <p:blipFill>
          <a:blip r:embed="rId3"/>
          <a:stretch>
            <a:fillRect/>
          </a:stretch>
        </p:blipFill>
        <p:spPr>
          <a:xfrm>
            <a:off x="2551430" y="1037737"/>
            <a:ext cx="5006975" cy="1904365"/>
          </a:xfrm>
          <a:prstGeom prst="rect">
            <a:avLst/>
          </a:prstGeom>
        </p:spPr>
      </p:pic>
      <p:sp>
        <p:nvSpPr>
          <p:cNvPr id="3" name="Text Box 2"/>
          <p:cNvSpPr txBox="1"/>
          <p:nvPr/>
        </p:nvSpPr>
        <p:spPr>
          <a:xfrm>
            <a:off x="883945" y="3228341"/>
            <a:ext cx="9620250" cy="1965960"/>
          </a:xfrm>
          <a:prstGeom prst="rect">
            <a:avLst/>
          </a:prstGeom>
          <a:noFill/>
        </p:spPr>
        <p:txBody>
          <a:bodyPr wrap="square" rtlCol="0">
            <a:noAutofit/>
          </a:bodyPr>
          <a:lstStyle/>
          <a:p>
            <a:pPr marL="285750" indent="-285750">
              <a:buFont typeface="Arial" panose="020B0604020202020204" pitchFamily="34" charset="0"/>
              <a:buChar char="•"/>
            </a:pPr>
            <a:r>
              <a:rPr lang="en-US" sz="1600" b="1" dirty="0">
                <a:latin typeface="Calibri" panose="020F0502020204030204" charset="0"/>
                <a:cs typeface="Calibri" panose="020F0502020204030204" charset="0"/>
              </a:rPr>
              <a:t>Install Anaconda, which includes Spyder, Python, and essential libraries like NumPy, Pandas, and Matplotlib for data analysis and visualization.</a:t>
            </a:r>
          </a:p>
          <a:p>
            <a:pPr marL="285750" indent="-285750">
              <a:buFont typeface="Arial" panose="020B0604020202020204" pitchFamily="34" charset="0"/>
              <a:buChar char="•"/>
            </a:pPr>
            <a:r>
              <a:rPr lang="en-US" sz="1600" b="1" dirty="0">
                <a:latin typeface="Calibri" panose="020F0502020204030204" charset="0"/>
                <a:cs typeface="Calibri" panose="020F0502020204030204" charset="0"/>
              </a:rPr>
              <a:t>Install MySQL Community Edition, which includes the MySQL database server and MySQL Workbench for database management and development.</a:t>
            </a:r>
          </a:p>
          <a:p>
            <a:pPr marL="285750" indent="-285750">
              <a:buFont typeface="Arial" panose="020B0604020202020204" pitchFamily="34" charset="0"/>
              <a:buChar char="•"/>
            </a:pPr>
            <a:r>
              <a:rPr lang="en-US" sz="1600" b="1" dirty="0">
                <a:latin typeface="Calibri" panose="020F0502020204030204" charset="0"/>
                <a:cs typeface="Calibri" panose="020F0502020204030204" charset="0"/>
              </a:rPr>
              <a:t>Download and install Power BI Desktop from the Microsoft website. Power BI Service can be accessed through a web browser.</a:t>
            </a:r>
          </a:p>
          <a:p>
            <a:pPr marL="285750" indent="-285750">
              <a:buFont typeface="Arial" panose="020B0604020202020204" pitchFamily="34" charset="0"/>
              <a:buChar char="•"/>
            </a:pPr>
            <a:r>
              <a:rPr lang="en-US" sz="1600" b="1" dirty="0">
                <a:latin typeface="Calibri" panose="020F0502020204030204" charset="0"/>
                <a:cs typeface="Calibri" panose="020F0502020204030204" charset="0"/>
              </a:rPr>
              <a:t>Google Looker Studio is web-based, so it can be accessed from any operating system with a modern web browser.</a:t>
            </a:r>
          </a:p>
        </p:txBody>
      </p:sp>
      <p:pic>
        <p:nvPicPr>
          <p:cNvPr id="6" name="Google Shape;101;gf3a8d4be09_2_92" descr="360DigiTMG Reviews - 52 Reviews of 360digitmg.com | Sitejabber">
            <a:extLst>
              <a:ext uri="{FF2B5EF4-FFF2-40B4-BE49-F238E27FC236}">
                <a16:creationId xmlns:a16="http://schemas.microsoft.com/office/drawing/2014/main" id="{61C95092-B7E3-4963-893B-2DE9B2806A7A}"/>
              </a:ext>
            </a:extLst>
          </p:cNvPr>
          <p:cNvPicPr preferRelativeResize="0"/>
          <p:nvPr/>
        </p:nvPicPr>
        <p:blipFill rotWithShape="1">
          <a:blip r:embed="rId4">
            <a:alphaModFix/>
          </a:blip>
          <a:srcRect/>
          <a:stretch/>
        </p:blipFill>
        <p:spPr>
          <a:xfrm>
            <a:off x="9753110" y="5945834"/>
            <a:ext cx="2277039" cy="80833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06;p15">
            <a:extLst>
              <a:ext uri="{FF2B5EF4-FFF2-40B4-BE49-F238E27FC236}">
                <a16:creationId xmlns:a16="http://schemas.microsoft.com/office/drawing/2014/main" id="{4576AD00-5272-4893-9FA4-F0D0A6859343}"/>
              </a:ext>
            </a:extLst>
          </p:cNvPr>
          <p:cNvSpPr txBox="1">
            <a:spLocks noGrp="1"/>
          </p:cNvSpPr>
          <p:nvPr>
            <p:ph type="title"/>
          </p:nvPr>
        </p:nvSpPr>
        <p:spPr>
          <a:xfrm>
            <a:off x="168813" y="177791"/>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Data collection</a:t>
            </a:r>
            <a:endParaRPr sz="3200" b="1" dirty="0">
              <a:latin typeface="Times New Roman"/>
              <a:ea typeface="Times New Roman"/>
              <a:cs typeface="Times New Roman"/>
              <a:sym typeface="Times New Roman"/>
            </a:endParaRPr>
          </a:p>
        </p:txBody>
      </p:sp>
      <p:sp>
        <p:nvSpPr>
          <p:cNvPr id="6" name="Text Box 3">
            <a:extLst>
              <a:ext uri="{FF2B5EF4-FFF2-40B4-BE49-F238E27FC236}">
                <a16:creationId xmlns:a16="http://schemas.microsoft.com/office/drawing/2014/main" id="{7727DFE9-BB84-4980-AA8F-765125D3745C}"/>
              </a:ext>
            </a:extLst>
          </p:cNvPr>
          <p:cNvSpPr txBox="1"/>
          <p:nvPr/>
        </p:nvSpPr>
        <p:spPr>
          <a:xfrm>
            <a:off x="1020068" y="914037"/>
            <a:ext cx="6452870" cy="368300"/>
          </a:xfrm>
          <a:prstGeom prst="rect">
            <a:avLst/>
          </a:prstGeom>
          <a:noFill/>
        </p:spPr>
        <p:txBody>
          <a:bodyPr wrap="square" rtlCol="0">
            <a:spAutoFit/>
          </a:bodyPr>
          <a:lstStyle/>
          <a:p>
            <a:r>
              <a:rPr lang="en-US" sz="1800" b="1" dirty="0">
                <a:gradFill>
                  <a:gsLst>
                    <a:gs pos="0">
                      <a:srgbClr val="7B32B2"/>
                    </a:gs>
                    <a:gs pos="100000">
                      <a:srgbClr val="401A5D"/>
                    </a:gs>
                  </a:gsLst>
                  <a:lin scaled="0"/>
                </a:gradFill>
              </a:rPr>
              <a:t>Solar Dataset:</a:t>
            </a:r>
          </a:p>
        </p:txBody>
      </p:sp>
      <p:sp>
        <p:nvSpPr>
          <p:cNvPr id="7" name="Text Box 4">
            <a:extLst>
              <a:ext uri="{FF2B5EF4-FFF2-40B4-BE49-F238E27FC236}">
                <a16:creationId xmlns:a16="http://schemas.microsoft.com/office/drawing/2014/main" id="{0B4CC5D9-AEBD-4191-B37F-F78606893F5A}"/>
              </a:ext>
            </a:extLst>
          </p:cNvPr>
          <p:cNvSpPr txBox="1"/>
          <p:nvPr/>
        </p:nvSpPr>
        <p:spPr>
          <a:xfrm>
            <a:off x="656590" y="4871130"/>
            <a:ext cx="10878820" cy="1409065"/>
          </a:xfrm>
          <a:prstGeom prst="rect">
            <a:avLst/>
          </a:prstGeom>
          <a:noFill/>
        </p:spPr>
        <p:txBody>
          <a:bodyPr wrap="square" rtlCol="0">
            <a:noAutofit/>
          </a:bodyPr>
          <a:lstStyle/>
          <a:p>
            <a:pPr marL="285750" indent="-285750">
              <a:buFont typeface="Arial" panose="020B0604020202020204" pitchFamily="34" charset="0"/>
              <a:buChar char="•"/>
            </a:pPr>
            <a:r>
              <a:rPr lang="en-US" sz="1600" b="1" dirty="0"/>
              <a:t>The type of data collection for the Solar Dataset is secondary data collection.</a:t>
            </a:r>
          </a:p>
          <a:p>
            <a:pPr marL="0" indent="0">
              <a:buFont typeface="Arial" panose="020B0604020202020204" pitchFamily="34" charset="0"/>
              <a:buNone/>
            </a:pPr>
            <a:endParaRPr lang="en-US" sz="1600" b="1" dirty="0"/>
          </a:p>
          <a:p>
            <a:pPr marL="285750" indent="-285750">
              <a:buFont typeface="Arial" panose="020B0604020202020204" pitchFamily="34" charset="0"/>
              <a:buChar char="•"/>
            </a:pPr>
            <a:r>
              <a:rPr lang="en-US" sz="1600" b="1" dirty="0"/>
              <a:t>The shape of the Solar Dataset is (366, 23), indicating that it contains 366 rows and 23 columns.</a:t>
            </a:r>
          </a:p>
        </p:txBody>
      </p:sp>
      <p:pic>
        <p:nvPicPr>
          <p:cNvPr id="4" name="Picture 3">
            <a:extLst>
              <a:ext uri="{FF2B5EF4-FFF2-40B4-BE49-F238E27FC236}">
                <a16:creationId xmlns:a16="http://schemas.microsoft.com/office/drawing/2014/main" id="{E50A94D4-FBEC-4A5E-9A4A-5C94B3E07B5A}"/>
              </a:ext>
            </a:extLst>
          </p:cNvPr>
          <p:cNvPicPr>
            <a:picLocks noChangeAspect="1"/>
          </p:cNvPicPr>
          <p:nvPr/>
        </p:nvPicPr>
        <p:blipFill>
          <a:blip r:embed="rId2"/>
          <a:stretch>
            <a:fillRect/>
          </a:stretch>
        </p:blipFill>
        <p:spPr>
          <a:xfrm>
            <a:off x="161778" y="1282337"/>
            <a:ext cx="11868443" cy="3588793"/>
          </a:xfrm>
          <a:prstGeom prst="rect">
            <a:avLst/>
          </a:prstGeom>
        </p:spPr>
      </p:pic>
      <p:pic>
        <p:nvPicPr>
          <p:cNvPr id="8" name="Google Shape;101;gf3a8d4be09_2_92" descr="360DigiTMG Reviews - 52 Reviews of 360digitmg.com | Sitejabber">
            <a:extLst>
              <a:ext uri="{FF2B5EF4-FFF2-40B4-BE49-F238E27FC236}">
                <a16:creationId xmlns:a16="http://schemas.microsoft.com/office/drawing/2014/main" id="{C44FA7B5-377F-4FE1-B195-F1F214AF43DA}"/>
              </a:ext>
            </a:extLst>
          </p:cNvPr>
          <p:cNvPicPr preferRelativeResize="0"/>
          <p:nvPr/>
        </p:nvPicPr>
        <p:blipFill rotWithShape="1">
          <a:blip r:embed="rId3">
            <a:alphaModFix/>
          </a:blip>
          <a:srcRect/>
          <a:stretch/>
        </p:blipFill>
        <p:spPr>
          <a:xfrm>
            <a:off x="9753110" y="5945834"/>
            <a:ext cx="2277039" cy="808338"/>
          </a:xfrm>
          <a:prstGeom prst="rect">
            <a:avLst/>
          </a:prstGeom>
          <a:noFill/>
          <a:ln>
            <a:noFill/>
          </a:ln>
        </p:spPr>
      </p:pic>
    </p:spTree>
    <p:extLst>
      <p:ext uri="{BB962C8B-B14F-4D97-AF65-F5344CB8AC3E}">
        <p14:creationId xmlns:p14="http://schemas.microsoft.com/office/powerpoint/2010/main" val="276633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5"/>
          <p:cNvSpPr txBox="1">
            <a:spLocks noGrp="1"/>
          </p:cNvSpPr>
          <p:nvPr>
            <p:ph type="title"/>
          </p:nvPr>
        </p:nvSpPr>
        <p:spPr>
          <a:xfrm>
            <a:off x="222042" y="203520"/>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Data Dictionary </a:t>
            </a:r>
            <a:endParaRPr sz="3200" b="1" dirty="0">
              <a:latin typeface="Times New Roman"/>
              <a:ea typeface="Times New Roman"/>
              <a:cs typeface="Times New Roman"/>
              <a:sym typeface="Times New Roman"/>
            </a:endParaRPr>
          </a:p>
        </p:txBody>
      </p:sp>
      <p:pic>
        <p:nvPicPr>
          <p:cNvPr id="107" name="Google Shape;107;p15" descr="360DigiTMG Reviews - 52 Reviews of 360digitmg.com | Sitejabber"/>
          <p:cNvPicPr preferRelativeResize="0"/>
          <p:nvPr/>
        </p:nvPicPr>
        <p:blipFill rotWithShape="1">
          <a:blip r:embed="rId3">
            <a:alphaModFix/>
          </a:blip>
          <a:srcRect/>
          <a:stretch/>
        </p:blipFill>
        <p:spPr>
          <a:xfrm>
            <a:off x="9692919" y="5896947"/>
            <a:ext cx="2277039" cy="808338"/>
          </a:xfrm>
          <a:prstGeom prst="rect">
            <a:avLst/>
          </a:prstGeom>
          <a:noFill/>
          <a:ln>
            <a:noFill/>
          </a:ln>
        </p:spPr>
      </p:pic>
      <p:graphicFrame>
        <p:nvGraphicFramePr>
          <p:cNvPr id="2" name="Table 2">
            <a:extLst>
              <a:ext uri="{FF2B5EF4-FFF2-40B4-BE49-F238E27FC236}">
                <a16:creationId xmlns:a16="http://schemas.microsoft.com/office/drawing/2014/main" id="{FA584907-1DE8-4DD6-A028-198822E40E13}"/>
              </a:ext>
            </a:extLst>
          </p:cNvPr>
          <p:cNvGraphicFramePr>
            <a:graphicFrameLocks noGrp="1"/>
          </p:cNvGraphicFramePr>
          <p:nvPr>
            <p:extLst>
              <p:ext uri="{D42A27DB-BD31-4B8C-83A1-F6EECF244321}">
                <p14:modId xmlns:p14="http://schemas.microsoft.com/office/powerpoint/2010/main" val="1133196125"/>
              </p:ext>
            </p:extLst>
          </p:nvPr>
        </p:nvGraphicFramePr>
        <p:xfrm>
          <a:off x="222042" y="925147"/>
          <a:ext cx="11747919" cy="5363112"/>
        </p:xfrm>
        <a:graphic>
          <a:graphicData uri="http://schemas.openxmlformats.org/drawingml/2006/table">
            <a:tbl>
              <a:tblPr firstRow="1" bandRow="1">
                <a:tableStyleId>{073A0DAA-6AF3-43AB-8588-CEC1D06C72B9}</a:tableStyleId>
              </a:tblPr>
              <a:tblGrid>
                <a:gridCol w="748629">
                  <a:extLst>
                    <a:ext uri="{9D8B030D-6E8A-4147-A177-3AD203B41FA5}">
                      <a16:colId xmlns:a16="http://schemas.microsoft.com/office/drawing/2014/main" val="1770791677"/>
                    </a:ext>
                  </a:extLst>
                </a:gridCol>
                <a:gridCol w="1800664">
                  <a:extLst>
                    <a:ext uri="{9D8B030D-6E8A-4147-A177-3AD203B41FA5}">
                      <a16:colId xmlns:a16="http://schemas.microsoft.com/office/drawing/2014/main" val="1663771003"/>
                    </a:ext>
                  </a:extLst>
                </a:gridCol>
                <a:gridCol w="4262511">
                  <a:extLst>
                    <a:ext uri="{9D8B030D-6E8A-4147-A177-3AD203B41FA5}">
                      <a16:colId xmlns:a16="http://schemas.microsoft.com/office/drawing/2014/main" val="1877575735"/>
                    </a:ext>
                  </a:extLst>
                </a:gridCol>
                <a:gridCol w="1012874">
                  <a:extLst>
                    <a:ext uri="{9D8B030D-6E8A-4147-A177-3AD203B41FA5}">
                      <a16:colId xmlns:a16="http://schemas.microsoft.com/office/drawing/2014/main" val="2320580925"/>
                    </a:ext>
                  </a:extLst>
                </a:gridCol>
                <a:gridCol w="984738">
                  <a:extLst>
                    <a:ext uri="{9D8B030D-6E8A-4147-A177-3AD203B41FA5}">
                      <a16:colId xmlns:a16="http://schemas.microsoft.com/office/drawing/2014/main" val="3636967542"/>
                    </a:ext>
                  </a:extLst>
                </a:gridCol>
                <a:gridCol w="1378634">
                  <a:extLst>
                    <a:ext uri="{9D8B030D-6E8A-4147-A177-3AD203B41FA5}">
                      <a16:colId xmlns:a16="http://schemas.microsoft.com/office/drawing/2014/main" val="1667287465"/>
                    </a:ext>
                  </a:extLst>
                </a:gridCol>
                <a:gridCol w="1559869">
                  <a:extLst>
                    <a:ext uri="{9D8B030D-6E8A-4147-A177-3AD203B41FA5}">
                      <a16:colId xmlns:a16="http://schemas.microsoft.com/office/drawing/2014/main" val="3874357883"/>
                    </a:ext>
                  </a:extLst>
                </a:gridCol>
              </a:tblGrid>
              <a:tr h="806457">
                <a:tc>
                  <a:txBody>
                    <a:bodyPr/>
                    <a:lstStyle/>
                    <a:p>
                      <a:pPr algn="ctr">
                        <a:buNone/>
                      </a:pPr>
                      <a:r>
                        <a:rPr lang="en-US" sz="1600" b="1" dirty="0">
                          <a:solidFill>
                            <a:schemeClr val="tx1"/>
                          </a:solidFill>
                          <a:latin typeface="+mj-lt"/>
                          <a:cs typeface="+mj-lt"/>
                        </a:rPr>
                        <a:t>Sn. No</a:t>
                      </a:r>
                    </a:p>
                  </a:txBody>
                  <a:tcPr anchor="ctr">
                    <a:solidFill>
                      <a:schemeClr val="bg1">
                        <a:lumMod val="85000"/>
                      </a:schemeClr>
                    </a:solidFill>
                  </a:tcPr>
                </a:tc>
                <a:tc>
                  <a:txBody>
                    <a:bodyPr/>
                    <a:lstStyle/>
                    <a:p>
                      <a:pPr marL="0" indent="0" algn="ctr">
                        <a:buNone/>
                      </a:pPr>
                      <a:r>
                        <a:rPr lang="en-US" sz="1600" b="1" dirty="0">
                          <a:solidFill>
                            <a:schemeClr val="tx1"/>
                          </a:solidFill>
                          <a:latin typeface="+mj-lt"/>
                          <a:cs typeface="+mj-lt"/>
                        </a:rPr>
                        <a:t>Variable name</a:t>
                      </a:r>
                    </a:p>
                  </a:txBody>
                  <a:tcPr marL="12700" marR="12700" marT="12700" anchor="ctr">
                    <a:solidFill>
                      <a:schemeClr val="bg1">
                        <a:lumMod val="85000"/>
                      </a:schemeClr>
                    </a:solidFill>
                  </a:tcPr>
                </a:tc>
                <a:tc>
                  <a:txBody>
                    <a:bodyPr/>
                    <a:lstStyle/>
                    <a:p>
                      <a:pPr marL="0" indent="0" algn="ctr">
                        <a:buNone/>
                      </a:pPr>
                      <a:r>
                        <a:rPr lang="en-US" sz="1600" b="1" dirty="0">
                          <a:solidFill>
                            <a:schemeClr val="tx1"/>
                          </a:solidFill>
                          <a:latin typeface="+mj-lt"/>
                          <a:cs typeface="+mj-lt"/>
                        </a:rPr>
                        <a:t>Variable Description</a:t>
                      </a:r>
                    </a:p>
                  </a:txBody>
                  <a:tcPr marL="12700" marR="12700" marT="12700" anchor="ctr">
                    <a:solidFill>
                      <a:schemeClr val="bg1">
                        <a:lumMod val="85000"/>
                      </a:schemeClr>
                    </a:solidFill>
                  </a:tcPr>
                </a:tc>
                <a:tc>
                  <a:txBody>
                    <a:bodyPr/>
                    <a:lstStyle/>
                    <a:p>
                      <a:pPr marL="0" indent="0" algn="ctr">
                        <a:buNone/>
                      </a:pPr>
                      <a:r>
                        <a:rPr lang="en-US" sz="1600" b="1" dirty="0">
                          <a:solidFill>
                            <a:schemeClr val="tx1"/>
                          </a:solidFill>
                          <a:latin typeface="+mj-lt"/>
                          <a:cs typeface="+mj-lt"/>
                        </a:rPr>
                        <a:t>Data Type</a:t>
                      </a:r>
                    </a:p>
                  </a:txBody>
                  <a:tcPr marL="12700" marR="12700" marT="12700" anchor="ctr">
                    <a:solidFill>
                      <a:schemeClr val="bg1">
                        <a:lumMod val="85000"/>
                      </a:schemeClr>
                    </a:solidFill>
                  </a:tcPr>
                </a:tc>
                <a:tc>
                  <a:txBody>
                    <a:bodyPr/>
                    <a:lstStyle/>
                    <a:p>
                      <a:pPr marL="0" indent="0" algn="ctr">
                        <a:buNone/>
                      </a:pPr>
                      <a:r>
                        <a:rPr lang="en-US" sz="1600" b="1" dirty="0">
                          <a:solidFill>
                            <a:schemeClr val="tx1"/>
                          </a:solidFill>
                          <a:latin typeface="+mj-lt"/>
                          <a:cs typeface="+mj-lt"/>
                        </a:rPr>
                        <a:t>Unit</a:t>
                      </a:r>
                    </a:p>
                  </a:txBody>
                  <a:tcPr marL="12700" marR="12700" marT="12700" anchor="ctr">
                    <a:solidFill>
                      <a:schemeClr val="bg1">
                        <a:lumMod val="85000"/>
                      </a:schemeClr>
                    </a:solidFill>
                  </a:tcPr>
                </a:tc>
                <a:tc>
                  <a:txBody>
                    <a:bodyPr/>
                    <a:lstStyle/>
                    <a:p>
                      <a:pPr marL="0" marR="0" indent="0" algn="ctr" rtl="0" fontAlgn="ctr">
                        <a:lnSpc>
                          <a:spcPct val="100000"/>
                        </a:lnSpc>
                        <a:spcBef>
                          <a:spcPts val="0"/>
                        </a:spcBef>
                        <a:spcAft>
                          <a:spcPts val="0"/>
                        </a:spcAft>
                        <a:buClr>
                          <a:srgbClr val="000000"/>
                        </a:buClr>
                        <a:buFont typeface="Arial"/>
                        <a:buNone/>
                      </a:pPr>
                      <a:r>
                        <a:rPr lang="en-IN" sz="1600" b="1" i="0" u="none" strike="noStrike" cap="none" dirty="0">
                          <a:solidFill>
                            <a:schemeClr val="tx1"/>
                          </a:solidFill>
                          <a:latin typeface="+mj-lt"/>
                          <a:ea typeface="+mn-ea"/>
                          <a:cs typeface="+mj-lt"/>
                          <a:sym typeface="Arial"/>
                        </a:rPr>
                        <a:t>Relevance</a:t>
                      </a:r>
                    </a:p>
                  </a:txBody>
                  <a:tcPr marL="9525" marR="9525" marT="9525" marB="0" anchor="ctr">
                    <a:solidFill>
                      <a:schemeClr val="bg1">
                        <a:lumMod val="85000"/>
                      </a:schemeClr>
                    </a:solidFill>
                  </a:tcPr>
                </a:tc>
                <a:tc>
                  <a:txBody>
                    <a:bodyPr/>
                    <a:lstStyle/>
                    <a:p>
                      <a:pPr marL="0" marR="0" indent="0" algn="ctr" rtl="0" fontAlgn="ctr">
                        <a:lnSpc>
                          <a:spcPct val="100000"/>
                        </a:lnSpc>
                        <a:spcBef>
                          <a:spcPts val="0"/>
                        </a:spcBef>
                        <a:spcAft>
                          <a:spcPts val="0"/>
                        </a:spcAft>
                        <a:buClr>
                          <a:srgbClr val="000000"/>
                        </a:buClr>
                        <a:buFont typeface="Arial"/>
                        <a:buNone/>
                      </a:pPr>
                      <a:r>
                        <a:rPr lang="en-IN" sz="1600" b="1" i="0" u="none" strike="noStrike" cap="none" dirty="0">
                          <a:solidFill>
                            <a:schemeClr val="tx1"/>
                          </a:solidFill>
                          <a:latin typeface="+mj-lt"/>
                          <a:ea typeface="+mn-ea"/>
                          <a:cs typeface="+mj-lt"/>
                          <a:sym typeface="Arial"/>
                        </a:rPr>
                        <a:t>Data Measurement Scale</a:t>
                      </a:r>
                    </a:p>
                  </a:txBody>
                  <a:tcPr marL="9525" marR="9525" marT="9525" marB="0" anchor="ctr">
                    <a:solidFill>
                      <a:schemeClr val="bg1">
                        <a:lumMod val="85000"/>
                      </a:schemeClr>
                    </a:solidFill>
                  </a:tcPr>
                </a:tc>
                <a:extLst>
                  <a:ext uri="{0D108BD9-81ED-4DB2-BD59-A6C34878D82A}">
                    <a16:rowId xmlns:a16="http://schemas.microsoft.com/office/drawing/2014/main" val="57439668"/>
                  </a:ext>
                </a:extLst>
              </a:tr>
              <a:tr h="506295">
                <a:tc>
                  <a:txBody>
                    <a:bodyPr/>
                    <a:lstStyle/>
                    <a:p>
                      <a:pPr fontAlgn="base"/>
                      <a:r>
                        <a:rPr lang="en-US" dirty="0">
                          <a:effectLst/>
                        </a:rPr>
                        <a:t>1</a:t>
                      </a:r>
                    </a:p>
                  </a:txBody>
                  <a:tcPr anchor="ctr"/>
                </a:tc>
                <a:tc>
                  <a:txBody>
                    <a:bodyPr/>
                    <a:lstStyle/>
                    <a:p>
                      <a:pPr algn="l" fontAlgn="ctr"/>
                      <a:r>
                        <a:rPr lang="en-IN" sz="1100" b="0" i="0" u="none" strike="noStrike" dirty="0">
                          <a:solidFill>
                            <a:srgbClr val="000000"/>
                          </a:solidFill>
                          <a:effectLst/>
                          <a:latin typeface="Calibri" panose="020F0502020204030204" pitchFamily="34" charset="0"/>
                        </a:rPr>
                        <a:t>Date</a:t>
                      </a:r>
                    </a:p>
                  </a:txBody>
                  <a:tcPr marL="9525" marR="9525" marT="9525" marB="0" anchor="ctr"/>
                </a:tc>
                <a:tc>
                  <a:txBody>
                    <a:bodyPr/>
                    <a:lstStyle/>
                    <a:p>
                      <a:pPr algn="l" fontAlgn="ctr"/>
                      <a:r>
                        <a:rPr lang="en-US" sz="1100" b="0" i="0" u="none" strike="noStrike" dirty="0">
                          <a:solidFill>
                            <a:srgbClr val="000000"/>
                          </a:solidFill>
                          <a:effectLst/>
                          <a:latin typeface="Calibri" panose="020F0502020204030204" pitchFamily="34" charset="0"/>
                        </a:rPr>
                        <a:t>The date for which the data is recorded.</a:t>
                      </a: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Date</a:t>
                      </a:r>
                    </a:p>
                  </a:txBody>
                  <a:tcPr marL="9525" marR="9525" marT="9525" marB="0" anchor="ctr"/>
                </a:tc>
                <a:tc>
                  <a:txBody>
                    <a:bodyPr/>
                    <a:lstStyle/>
                    <a:p>
                      <a:pPr algn="l" fontAlgn="ctr"/>
                      <a:r>
                        <a:rPr lang="en-US" sz="1100" b="0" i="0" u="none" strike="noStrike" dirty="0">
                          <a:solidFill>
                            <a:srgbClr val="000000"/>
                          </a:solidFill>
                          <a:effectLst/>
                          <a:latin typeface="Calibri" panose="020F0502020204030204" pitchFamily="34" charset="0"/>
                        </a:rPr>
                        <a:t>-</a:t>
                      </a:r>
                      <a:endParaRPr lang="en-IN"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Relevant</a:t>
                      </a: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Nominal</a:t>
                      </a:r>
                    </a:p>
                  </a:txBody>
                  <a:tcPr marL="9525" marR="9525" marT="9525" marB="0" anchor="ctr"/>
                </a:tc>
                <a:extLst>
                  <a:ext uri="{0D108BD9-81ED-4DB2-BD59-A6C34878D82A}">
                    <a16:rowId xmlns:a16="http://schemas.microsoft.com/office/drawing/2014/main" val="1663821440"/>
                  </a:ext>
                </a:extLst>
              </a:tr>
              <a:tr h="506295">
                <a:tc>
                  <a:txBody>
                    <a:bodyPr/>
                    <a:lstStyle/>
                    <a:p>
                      <a:pPr fontAlgn="base"/>
                      <a:r>
                        <a:rPr lang="en-US" dirty="0">
                          <a:effectLst/>
                        </a:rPr>
                        <a:t>2</a:t>
                      </a:r>
                      <a:endParaRPr lang="en-IN" dirty="0">
                        <a:effectLst/>
                      </a:endParaRPr>
                    </a:p>
                  </a:txBody>
                  <a:tcPr anchor="ctr"/>
                </a:tc>
                <a:tc>
                  <a:txBody>
                    <a:bodyPr/>
                    <a:lstStyle/>
                    <a:p>
                      <a:pPr algn="l" fontAlgn="ctr"/>
                      <a:r>
                        <a:rPr lang="en-IN" sz="1100" b="0" i="0" u="none" strike="noStrike" dirty="0">
                          <a:solidFill>
                            <a:srgbClr val="000000"/>
                          </a:solidFill>
                          <a:effectLst/>
                          <a:latin typeface="Calibri" panose="020F0502020204030204" pitchFamily="34" charset="0"/>
                        </a:rPr>
                        <a:t>ICR-3 - INV1</a:t>
                      </a:r>
                    </a:p>
                  </a:txBody>
                  <a:tcPr marL="9525" marR="9525" marT="9525" marB="0" anchor="ctr"/>
                </a:tc>
                <a:tc>
                  <a:txBody>
                    <a:bodyPr/>
                    <a:lstStyle/>
                    <a:p>
                      <a:pPr algn="l" fontAlgn="ctr"/>
                      <a:r>
                        <a:rPr lang="en-US" sz="1100" b="0" i="0" u="none" strike="noStrike" dirty="0">
                          <a:solidFill>
                            <a:srgbClr val="000000"/>
                          </a:solidFill>
                          <a:effectLst/>
                          <a:latin typeface="Calibri" panose="020F0502020204030204" pitchFamily="34" charset="0"/>
                        </a:rPr>
                        <a:t>Performance or energy output data for Inverter 1 in ICR-3 section.</a:t>
                      </a: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Numeric</a:t>
                      </a: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MWh</a:t>
                      </a: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Relevant</a:t>
                      </a: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Ratio</a:t>
                      </a:r>
                    </a:p>
                  </a:txBody>
                  <a:tcPr marL="9525" marR="9525" marT="9525" marB="0" anchor="ctr"/>
                </a:tc>
                <a:extLst>
                  <a:ext uri="{0D108BD9-81ED-4DB2-BD59-A6C34878D82A}">
                    <a16:rowId xmlns:a16="http://schemas.microsoft.com/office/drawing/2014/main" val="3900218196"/>
                  </a:ext>
                </a:extLst>
              </a:tr>
              <a:tr h="506295">
                <a:tc>
                  <a:txBody>
                    <a:bodyPr/>
                    <a:lstStyle/>
                    <a:p>
                      <a:pPr fontAlgn="base"/>
                      <a:r>
                        <a:rPr lang="en-US" dirty="0">
                          <a:effectLst/>
                        </a:rPr>
                        <a:t>3</a:t>
                      </a:r>
                      <a:endParaRPr lang="en-IN" dirty="0">
                        <a:effectLst/>
                      </a:endParaRPr>
                    </a:p>
                  </a:txBody>
                  <a:tcPr anchor="ctr"/>
                </a:tc>
                <a:tc>
                  <a:txBody>
                    <a:bodyPr/>
                    <a:lstStyle/>
                    <a:p>
                      <a:pPr algn="l" fontAlgn="ctr"/>
                      <a:r>
                        <a:rPr lang="en-IN" sz="1100" b="0" i="0" u="none" strike="noStrike" dirty="0">
                          <a:solidFill>
                            <a:srgbClr val="000000"/>
                          </a:solidFill>
                          <a:effectLst/>
                          <a:latin typeface="Calibri" panose="020F0502020204030204" pitchFamily="34" charset="0"/>
                        </a:rPr>
                        <a:t>ICR-3 - INV2</a:t>
                      </a:r>
                    </a:p>
                  </a:txBody>
                  <a:tcPr marL="9525" marR="9525" marT="9525" marB="0" anchor="ctr"/>
                </a:tc>
                <a:tc>
                  <a:txBody>
                    <a:bodyPr/>
                    <a:lstStyle/>
                    <a:p>
                      <a:pPr algn="l" fontAlgn="ctr"/>
                      <a:r>
                        <a:rPr lang="en-US" sz="1100" b="0" i="0" u="none" strike="noStrike" dirty="0">
                          <a:solidFill>
                            <a:srgbClr val="000000"/>
                          </a:solidFill>
                          <a:effectLst/>
                          <a:latin typeface="Calibri" panose="020F0502020204030204" pitchFamily="34" charset="0"/>
                        </a:rPr>
                        <a:t>Performance or energy output data for Inverter 2 in ICR-3 section.</a:t>
                      </a: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Numeric</a:t>
                      </a: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MWh</a:t>
                      </a: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Relevant</a:t>
                      </a: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Ratio</a:t>
                      </a:r>
                    </a:p>
                  </a:txBody>
                  <a:tcPr marL="9525" marR="9525" marT="9525" marB="0" anchor="ctr"/>
                </a:tc>
                <a:extLst>
                  <a:ext uri="{0D108BD9-81ED-4DB2-BD59-A6C34878D82A}">
                    <a16:rowId xmlns:a16="http://schemas.microsoft.com/office/drawing/2014/main" val="3986449076"/>
                  </a:ext>
                </a:extLst>
              </a:tr>
              <a:tr h="506295">
                <a:tc>
                  <a:txBody>
                    <a:bodyPr/>
                    <a:lstStyle/>
                    <a:p>
                      <a:pPr fontAlgn="base"/>
                      <a:r>
                        <a:rPr lang="en-US" dirty="0">
                          <a:effectLst/>
                        </a:rPr>
                        <a:t>4</a:t>
                      </a:r>
                      <a:endParaRPr lang="en-IN" dirty="0">
                        <a:effectLst/>
                      </a:endParaRPr>
                    </a:p>
                  </a:txBody>
                  <a:tcPr anchor="ctr"/>
                </a:tc>
                <a:tc>
                  <a:txBody>
                    <a:bodyPr/>
                    <a:lstStyle/>
                    <a:p>
                      <a:pPr algn="l" fontAlgn="ctr"/>
                      <a:r>
                        <a:rPr lang="en-IN" sz="1100" b="0" i="0" u="none" strike="noStrike" dirty="0">
                          <a:solidFill>
                            <a:srgbClr val="000000"/>
                          </a:solidFill>
                          <a:effectLst/>
                          <a:latin typeface="Calibri" panose="020F0502020204030204" pitchFamily="34" charset="0"/>
                        </a:rPr>
                        <a:t>ICR-3 - INV3</a:t>
                      </a:r>
                    </a:p>
                  </a:txBody>
                  <a:tcPr marL="9525" marR="9525" marT="9525" marB="0" anchor="ctr"/>
                </a:tc>
                <a:tc>
                  <a:txBody>
                    <a:bodyPr/>
                    <a:lstStyle/>
                    <a:p>
                      <a:pPr algn="l" fontAlgn="ctr"/>
                      <a:r>
                        <a:rPr lang="en-US" sz="1100" b="0" i="0" u="none" strike="noStrike" dirty="0">
                          <a:solidFill>
                            <a:srgbClr val="000000"/>
                          </a:solidFill>
                          <a:effectLst/>
                          <a:latin typeface="Calibri" panose="020F0502020204030204" pitchFamily="34" charset="0"/>
                        </a:rPr>
                        <a:t>Performance or energy output data for Inverter 3 in ICR-3 section.</a:t>
                      </a: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Numeric</a:t>
                      </a: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MWh</a:t>
                      </a: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Relevant</a:t>
                      </a: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Ratio</a:t>
                      </a:r>
                    </a:p>
                  </a:txBody>
                  <a:tcPr marL="9525" marR="9525" marT="9525" marB="0" anchor="ctr"/>
                </a:tc>
                <a:extLst>
                  <a:ext uri="{0D108BD9-81ED-4DB2-BD59-A6C34878D82A}">
                    <a16:rowId xmlns:a16="http://schemas.microsoft.com/office/drawing/2014/main" val="2663964063"/>
                  </a:ext>
                </a:extLst>
              </a:tr>
              <a:tr h="506295">
                <a:tc>
                  <a:txBody>
                    <a:bodyPr/>
                    <a:lstStyle/>
                    <a:p>
                      <a:pPr fontAlgn="base"/>
                      <a:r>
                        <a:rPr lang="en-US" dirty="0">
                          <a:effectLst/>
                        </a:rPr>
                        <a:t>5</a:t>
                      </a:r>
                      <a:endParaRPr lang="en-IN" dirty="0">
                        <a:effectLst/>
                      </a:endParaRPr>
                    </a:p>
                  </a:txBody>
                  <a:tcPr anchor="ctr"/>
                </a:tc>
                <a:tc>
                  <a:txBody>
                    <a:bodyPr/>
                    <a:lstStyle/>
                    <a:p>
                      <a:pPr algn="l" fontAlgn="ctr"/>
                      <a:r>
                        <a:rPr lang="en-IN" sz="1100" b="0" i="0" u="none" strike="noStrike" dirty="0">
                          <a:solidFill>
                            <a:srgbClr val="000000"/>
                          </a:solidFill>
                          <a:effectLst/>
                          <a:latin typeface="Calibri" panose="020F0502020204030204" pitchFamily="34" charset="0"/>
                        </a:rPr>
                        <a:t>ICR-3 - INV4</a:t>
                      </a:r>
                    </a:p>
                  </a:txBody>
                  <a:tcPr marL="9525" marR="9525" marT="9525" marB="0" anchor="ctr"/>
                </a:tc>
                <a:tc>
                  <a:txBody>
                    <a:bodyPr/>
                    <a:lstStyle/>
                    <a:p>
                      <a:pPr algn="l" fontAlgn="ctr"/>
                      <a:r>
                        <a:rPr lang="en-US" sz="1100" b="0" i="0" u="none" strike="noStrike" dirty="0">
                          <a:solidFill>
                            <a:srgbClr val="000000"/>
                          </a:solidFill>
                          <a:effectLst/>
                          <a:latin typeface="Calibri" panose="020F0502020204030204" pitchFamily="34" charset="0"/>
                        </a:rPr>
                        <a:t>Performance or energy output data for Inverter 4 in ICR-3 section.</a:t>
                      </a: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Numeric</a:t>
                      </a: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MWh</a:t>
                      </a: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Relevant</a:t>
                      </a: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Ratio</a:t>
                      </a:r>
                    </a:p>
                  </a:txBody>
                  <a:tcPr marL="9525" marR="9525" marT="9525" marB="0" anchor="ctr"/>
                </a:tc>
                <a:extLst>
                  <a:ext uri="{0D108BD9-81ED-4DB2-BD59-A6C34878D82A}">
                    <a16:rowId xmlns:a16="http://schemas.microsoft.com/office/drawing/2014/main" val="4098876612"/>
                  </a:ext>
                </a:extLst>
              </a:tr>
              <a:tr h="506295">
                <a:tc>
                  <a:txBody>
                    <a:bodyPr/>
                    <a:lstStyle/>
                    <a:p>
                      <a:pPr fontAlgn="base"/>
                      <a:r>
                        <a:rPr lang="en-US" dirty="0">
                          <a:effectLst/>
                        </a:rPr>
                        <a:t>6</a:t>
                      </a:r>
                      <a:endParaRPr lang="en-IN" dirty="0">
                        <a:effectLst/>
                      </a:endParaRPr>
                    </a:p>
                  </a:txBody>
                  <a:tcPr anchor="ctr"/>
                </a:tc>
                <a:tc>
                  <a:txBody>
                    <a:bodyPr/>
                    <a:lstStyle/>
                    <a:p>
                      <a:pPr algn="l" fontAlgn="ctr"/>
                      <a:r>
                        <a:rPr lang="en-IN" sz="1100" b="0" i="0" u="none" strike="noStrike" dirty="0">
                          <a:solidFill>
                            <a:srgbClr val="000000"/>
                          </a:solidFill>
                          <a:effectLst/>
                          <a:latin typeface="Calibri" panose="020F0502020204030204" pitchFamily="34" charset="0"/>
                        </a:rPr>
                        <a:t>ICR-4 - INV1</a:t>
                      </a:r>
                    </a:p>
                  </a:txBody>
                  <a:tcPr marL="9525" marR="9525" marT="9525" marB="0" anchor="ctr"/>
                </a:tc>
                <a:tc>
                  <a:txBody>
                    <a:bodyPr/>
                    <a:lstStyle/>
                    <a:p>
                      <a:pPr algn="l" fontAlgn="ctr"/>
                      <a:r>
                        <a:rPr lang="en-US" sz="1100" b="0" i="0" u="none" strike="noStrike" dirty="0">
                          <a:solidFill>
                            <a:srgbClr val="000000"/>
                          </a:solidFill>
                          <a:effectLst/>
                          <a:latin typeface="Calibri" panose="020F0502020204030204" pitchFamily="34" charset="0"/>
                        </a:rPr>
                        <a:t>Performance or energy output data for Inverter 1 in ICR-4 section.</a:t>
                      </a: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Numeric</a:t>
                      </a: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MWh</a:t>
                      </a: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Relevant</a:t>
                      </a: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Ratio</a:t>
                      </a:r>
                    </a:p>
                  </a:txBody>
                  <a:tcPr marL="9525" marR="9525" marT="9525" marB="0" anchor="ctr"/>
                </a:tc>
                <a:extLst>
                  <a:ext uri="{0D108BD9-81ED-4DB2-BD59-A6C34878D82A}">
                    <a16:rowId xmlns:a16="http://schemas.microsoft.com/office/drawing/2014/main" val="3389080876"/>
                  </a:ext>
                </a:extLst>
              </a:tr>
              <a:tr h="506295">
                <a:tc>
                  <a:txBody>
                    <a:bodyPr/>
                    <a:lstStyle/>
                    <a:p>
                      <a:pPr fontAlgn="base"/>
                      <a:r>
                        <a:rPr lang="en-US" dirty="0">
                          <a:effectLst/>
                        </a:rPr>
                        <a:t>7</a:t>
                      </a:r>
                      <a:endParaRPr lang="en-IN" dirty="0">
                        <a:effectLst/>
                      </a:endParaRPr>
                    </a:p>
                  </a:txBody>
                  <a:tcPr anchor="ctr"/>
                </a:tc>
                <a:tc>
                  <a:txBody>
                    <a:bodyPr/>
                    <a:lstStyle/>
                    <a:p>
                      <a:pPr algn="l" fontAlgn="ctr"/>
                      <a:r>
                        <a:rPr lang="en-IN" sz="1100" b="0" i="0" u="none" strike="noStrike" dirty="0">
                          <a:solidFill>
                            <a:srgbClr val="000000"/>
                          </a:solidFill>
                          <a:effectLst/>
                          <a:latin typeface="Calibri" panose="020F0502020204030204" pitchFamily="34" charset="0"/>
                        </a:rPr>
                        <a:t>ICR-4 - INV2</a:t>
                      </a:r>
                    </a:p>
                  </a:txBody>
                  <a:tcPr marL="9525" marR="9525" marT="9525" marB="0" anchor="ctr"/>
                </a:tc>
                <a:tc>
                  <a:txBody>
                    <a:bodyPr/>
                    <a:lstStyle/>
                    <a:p>
                      <a:pPr algn="l" fontAlgn="ctr"/>
                      <a:r>
                        <a:rPr lang="en-US" sz="1100" b="0" i="0" u="none" strike="noStrike" dirty="0">
                          <a:solidFill>
                            <a:srgbClr val="000000"/>
                          </a:solidFill>
                          <a:effectLst/>
                          <a:latin typeface="Calibri" panose="020F0502020204030204" pitchFamily="34" charset="0"/>
                        </a:rPr>
                        <a:t>Performance or energy output data for Inverter 2 in ICR-4 section.</a:t>
                      </a: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Numeric</a:t>
                      </a: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MWh</a:t>
                      </a: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Relevant</a:t>
                      </a: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Ratio</a:t>
                      </a:r>
                    </a:p>
                  </a:txBody>
                  <a:tcPr marL="9525" marR="9525" marT="9525" marB="0" anchor="ctr"/>
                </a:tc>
                <a:extLst>
                  <a:ext uri="{0D108BD9-81ED-4DB2-BD59-A6C34878D82A}">
                    <a16:rowId xmlns:a16="http://schemas.microsoft.com/office/drawing/2014/main" val="1965040554"/>
                  </a:ext>
                </a:extLst>
              </a:tr>
              <a:tr h="506295">
                <a:tc>
                  <a:txBody>
                    <a:bodyPr/>
                    <a:lstStyle/>
                    <a:p>
                      <a:pPr fontAlgn="base"/>
                      <a:r>
                        <a:rPr lang="en-US" dirty="0">
                          <a:effectLst/>
                        </a:rPr>
                        <a:t>8</a:t>
                      </a:r>
                      <a:endParaRPr lang="en-IN" dirty="0">
                        <a:effectLst/>
                      </a:endParaRPr>
                    </a:p>
                  </a:txBody>
                  <a:tcPr anchor="ctr"/>
                </a:tc>
                <a:tc>
                  <a:txBody>
                    <a:bodyPr/>
                    <a:lstStyle/>
                    <a:p>
                      <a:pPr algn="l" fontAlgn="ctr"/>
                      <a:r>
                        <a:rPr lang="en-IN" sz="1100" b="0" i="0" u="none" strike="noStrike" dirty="0">
                          <a:solidFill>
                            <a:srgbClr val="000000"/>
                          </a:solidFill>
                          <a:effectLst/>
                          <a:latin typeface="Calibri" panose="020F0502020204030204" pitchFamily="34" charset="0"/>
                        </a:rPr>
                        <a:t>ICR-4 - INV3</a:t>
                      </a:r>
                    </a:p>
                  </a:txBody>
                  <a:tcPr marL="9525" marR="9525" marT="9525" marB="0" anchor="ctr"/>
                </a:tc>
                <a:tc>
                  <a:txBody>
                    <a:bodyPr/>
                    <a:lstStyle/>
                    <a:p>
                      <a:pPr algn="l" fontAlgn="ctr"/>
                      <a:r>
                        <a:rPr lang="en-US" sz="1100" b="0" i="0" u="none" strike="noStrike" dirty="0">
                          <a:solidFill>
                            <a:srgbClr val="000000"/>
                          </a:solidFill>
                          <a:effectLst/>
                          <a:latin typeface="Calibri" panose="020F0502020204030204" pitchFamily="34" charset="0"/>
                        </a:rPr>
                        <a:t>Performance or energy output data for Inverter 3 in ICR-4 section.</a:t>
                      </a: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Numeric</a:t>
                      </a: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MWh</a:t>
                      </a: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Relevant</a:t>
                      </a: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Ratio</a:t>
                      </a:r>
                    </a:p>
                  </a:txBody>
                  <a:tcPr marL="9525" marR="9525" marT="9525" marB="0" anchor="ctr"/>
                </a:tc>
                <a:extLst>
                  <a:ext uri="{0D108BD9-81ED-4DB2-BD59-A6C34878D82A}">
                    <a16:rowId xmlns:a16="http://schemas.microsoft.com/office/drawing/2014/main" val="3929406364"/>
                  </a:ext>
                </a:extLst>
              </a:tr>
              <a:tr h="506295">
                <a:tc>
                  <a:txBody>
                    <a:bodyPr/>
                    <a:lstStyle/>
                    <a:p>
                      <a:pPr fontAlgn="base"/>
                      <a:r>
                        <a:rPr lang="en-US" dirty="0">
                          <a:effectLst/>
                        </a:rPr>
                        <a:t>9</a:t>
                      </a:r>
                      <a:endParaRPr lang="en-IN" dirty="0">
                        <a:effectLst/>
                      </a:endParaRPr>
                    </a:p>
                  </a:txBody>
                  <a:tcPr anchor="ctr"/>
                </a:tc>
                <a:tc>
                  <a:txBody>
                    <a:bodyPr/>
                    <a:lstStyle/>
                    <a:p>
                      <a:pPr algn="l" fontAlgn="ctr"/>
                      <a:r>
                        <a:rPr lang="en-IN" sz="1100" b="0" i="0" u="none" strike="noStrike" dirty="0">
                          <a:solidFill>
                            <a:srgbClr val="000000"/>
                          </a:solidFill>
                          <a:effectLst/>
                          <a:latin typeface="Calibri" panose="020F0502020204030204" pitchFamily="34" charset="0"/>
                        </a:rPr>
                        <a:t>ICR-4V - INV4</a:t>
                      </a:r>
                    </a:p>
                  </a:txBody>
                  <a:tcPr marL="9525" marR="9525" marT="9525" marB="0" anchor="ctr"/>
                </a:tc>
                <a:tc>
                  <a:txBody>
                    <a:bodyPr/>
                    <a:lstStyle/>
                    <a:p>
                      <a:pPr algn="l" fontAlgn="ctr"/>
                      <a:r>
                        <a:rPr lang="en-US" sz="1100" b="0" i="0" u="none" strike="noStrike" dirty="0">
                          <a:solidFill>
                            <a:srgbClr val="000000"/>
                          </a:solidFill>
                          <a:effectLst/>
                          <a:latin typeface="Calibri" panose="020F0502020204030204" pitchFamily="34" charset="0"/>
                        </a:rPr>
                        <a:t>Performance or energy output data for Inverter 4 in ICR-4 section.</a:t>
                      </a: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Numeric</a:t>
                      </a: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MWh</a:t>
                      </a: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Relevant</a:t>
                      </a: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Ratio</a:t>
                      </a:r>
                    </a:p>
                  </a:txBody>
                  <a:tcPr marL="9525" marR="9525" marT="9525" marB="0" anchor="ctr"/>
                </a:tc>
                <a:extLst>
                  <a:ext uri="{0D108BD9-81ED-4DB2-BD59-A6C34878D82A}">
                    <a16:rowId xmlns:a16="http://schemas.microsoft.com/office/drawing/2014/main" val="1186416505"/>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2055</TotalTime>
  <Words>6114</Words>
  <Application>Microsoft Office PowerPoint</Application>
  <PresentationFormat>Widescreen</PresentationFormat>
  <Paragraphs>962</Paragraphs>
  <Slides>68</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68</vt:i4>
      </vt:variant>
    </vt:vector>
  </HeadingPairs>
  <TitlesOfParts>
    <vt:vector size="74" baseType="lpstr">
      <vt:lpstr>Arial</vt:lpstr>
      <vt:lpstr>Arial Black</vt:lpstr>
      <vt:lpstr>Calibri</vt:lpstr>
      <vt:lpstr>Georgia</vt:lpstr>
      <vt:lpstr>Times New Roman</vt:lpstr>
      <vt:lpstr>Office Theme</vt:lpstr>
      <vt:lpstr>Optimization of Solar Power Generation</vt:lpstr>
      <vt:lpstr>Contents</vt:lpstr>
      <vt:lpstr>Business Problem</vt:lpstr>
      <vt:lpstr>Business Objective And Constraints</vt:lpstr>
      <vt:lpstr>Project Architecture - Data Flow Diagram</vt:lpstr>
      <vt:lpstr>Technical Stacks</vt:lpstr>
      <vt:lpstr>System Requirements</vt:lpstr>
      <vt:lpstr>Data collection</vt:lpstr>
      <vt:lpstr>Data Dictionary </vt:lpstr>
      <vt:lpstr>Data Dictionary </vt:lpstr>
      <vt:lpstr>Data Dictionary </vt:lpstr>
      <vt:lpstr>Exploratory Data Analysis [EDA]</vt:lpstr>
      <vt:lpstr>Exploratory Data Analysis [EDA]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Visualization </vt:lpstr>
      <vt:lpstr>Data Visualization </vt:lpstr>
      <vt:lpstr>Data Visualization </vt:lpstr>
      <vt:lpstr>Data Visualization </vt:lpstr>
      <vt:lpstr>Data Visualization </vt:lpstr>
      <vt:lpstr>Data Visualization </vt:lpstr>
      <vt:lpstr>Data Visualization </vt:lpstr>
      <vt:lpstr>Data Visualization </vt:lpstr>
      <vt:lpstr>Data Visualization </vt:lpstr>
      <vt:lpstr>Data Visualization </vt:lpstr>
      <vt:lpstr>Challenges</vt:lpstr>
      <vt:lpstr>Future Scopes </vt:lpstr>
      <vt:lpstr>Future Scopes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VIKAS BARTHWAL</dc:creator>
  <cp:lastModifiedBy>Arpitha  K V</cp:lastModifiedBy>
  <cp:revision>73</cp:revision>
  <dcterms:created xsi:type="dcterms:W3CDTF">2022-02-16T01:47:29Z</dcterms:created>
  <dcterms:modified xsi:type="dcterms:W3CDTF">2024-06-14T15:57:09Z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49deba9595b64033890e84905b5c3bc0</vt:lpwstr>
  </property>
</Properties>
</file>