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6"/>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4" r:id="rId15"/>
    <p:sldId id="297" r:id="rId16"/>
    <p:sldId id="298" r:id="rId17"/>
    <p:sldId id="299" r:id="rId18"/>
    <p:sldId id="300" r:id="rId19"/>
    <p:sldId id="301" r:id="rId20"/>
    <p:sldId id="302" r:id="rId21"/>
    <p:sldId id="336" r:id="rId22"/>
    <p:sldId id="337" r:id="rId23"/>
    <p:sldId id="338" r:id="rId24"/>
    <p:sldId id="339" r:id="rId25"/>
    <p:sldId id="276" r:id="rId26"/>
    <p:sldId id="303" r:id="rId27"/>
    <p:sldId id="307" r:id="rId28"/>
    <p:sldId id="311" r:id="rId29"/>
    <p:sldId id="310" r:id="rId30"/>
    <p:sldId id="309" r:id="rId31"/>
    <p:sldId id="312" r:id="rId32"/>
    <p:sldId id="313" r:id="rId33"/>
    <p:sldId id="314" r:id="rId34"/>
    <p:sldId id="315" r:id="rId35"/>
    <p:sldId id="316" r:id="rId36"/>
    <p:sldId id="317" r:id="rId37"/>
    <p:sldId id="318" r:id="rId38"/>
    <p:sldId id="319" r:id="rId39"/>
    <p:sldId id="277" r:id="rId40"/>
    <p:sldId id="305" r:id="rId41"/>
    <p:sldId id="306" r:id="rId42"/>
    <p:sldId id="335" r:id="rId43"/>
    <p:sldId id="279" r:id="rId44"/>
    <p:sldId id="340" r:id="rId45"/>
    <p:sldId id="341" r:id="rId46"/>
    <p:sldId id="342" r:id="rId47"/>
    <p:sldId id="343" r:id="rId48"/>
    <p:sldId id="344" r:id="rId49"/>
    <p:sldId id="289" r:id="rId50"/>
    <p:sldId id="345" r:id="rId51"/>
    <p:sldId id="293" r:id="rId52"/>
    <p:sldId id="294" r:id="rId53"/>
    <p:sldId id="295" r:id="rId54"/>
    <p:sldId id="296" r:id="rId55"/>
  </p:sldIdLst>
  <p:sldSz cx="12192000" cy="6858000"/>
  <p:notesSz cx="6858000" cy="9144000"/>
  <p:embeddedFontLst>
    <p:embeddedFont>
      <p:font typeface="Arial Black" panose="020B0A04020102020204" pitchFamily="34" charset="0"/>
      <p:bold r:id="rId57"/>
    </p:embeddedFont>
    <p:embeddedFont>
      <p:font typeface="Calibri" panose="020F0502020204030204" pitchFamily="34" charset="0"/>
      <p:regular r:id="rId58"/>
      <p:bold r:id="rId59"/>
      <p:italic r:id="rId60"/>
      <p:boldItalic r:id="rId61"/>
    </p:embeddedFont>
    <p:embeddedFont>
      <p:font typeface="Georgia" panose="02040502050405020303"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2" pos="5862" userDrawn="1">
          <p15:clr>
            <a:srgbClr val="9AA0A6"/>
          </p15:clr>
        </p15:guide>
        <p15:guide id="3" orient="horz" pos="15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5C0"/>
    <a:srgbClr val="837E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60"/>
      </p:cViewPr>
      <p:guideLst>
        <p:guide pos="5862"/>
        <p:guide orient="horz" pos="15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39</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43</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49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53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linkedin.com/in/sharat-chandra" TargetMode="Externa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3205" y="340995"/>
            <a:ext cx="10515600" cy="970280"/>
          </a:xfrm>
          <a:prstGeom prst="rect">
            <a:avLst/>
          </a:prstGeom>
          <a:noFill/>
          <a:ln>
            <a:noFill/>
          </a:ln>
        </p:spPr>
        <p:txBody>
          <a:bodyPr spcFirstLastPara="1" wrap="square" lIns="91425" tIns="45675" rIns="91425" bIns="45675" anchor="ctr" anchorCtr="0">
            <a:no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b="1">
                <a:gradFill>
                  <a:gsLst>
                    <a:gs pos="0">
                      <a:srgbClr val="7B32B2"/>
                    </a:gs>
                    <a:gs pos="100000">
                      <a:srgbClr val="401A5D"/>
                    </a:gs>
                  </a:gsLst>
                  <a:lin scaled="0"/>
                </a:gradFill>
                <a:latin typeface="Times New Roman" panose="02020603050405020304"/>
                <a:ea typeface="Times New Roman" panose="02020603050405020304"/>
                <a:cs typeface="Times New Roman" panose="02020603050405020304"/>
                <a:sym typeface="Times New Roman" panose="02020603050405020304"/>
              </a:rPr>
              <a:t>Optimization Of Medical Inventory</a:t>
            </a:r>
          </a:p>
        </p:txBody>
      </p:sp>
      <p:pic>
        <p:nvPicPr>
          <p:cNvPr id="99" name="Google Shape;99;p2"/>
          <p:cNvPicPr preferRelativeResize="0"/>
          <p:nvPr/>
        </p:nvPicPr>
        <p:blipFill rotWithShape="1">
          <a:blip r:embed="rId3"/>
          <a:srcRect/>
          <a:stretch>
            <a:fillRect/>
          </a:stretch>
        </p:blipFill>
        <p:spPr>
          <a:xfrm>
            <a:off x="9915533" y="6151968"/>
            <a:ext cx="2276467" cy="706033"/>
          </a:xfrm>
          <a:prstGeom prst="rect">
            <a:avLst/>
          </a:prstGeom>
          <a:noFill/>
          <a:ln>
            <a:noFill/>
          </a:ln>
        </p:spPr>
      </p:pic>
      <p:pic>
        <p:nvPicPr>
          <p:cNvPr id="104" name="Picture 103"/>
          <p:cNvPicPr/>
          <p:nvPr/>
        </p:nvPicPr>
        <p:blipFill>
          <a:blip r:embed="rId4"/>
          <a:stretch>
            <a:fillRect/>
          </a:stretch>
        </p:blipFill>
        <p:spPr>
          <a:xfrm>
            <a:off x="1685290" y="1774825"/>
            <a:ext cx="8387080" cy="39135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95580"/>
            <a:ext cx="10591800" cy="1156335"/>
          </a:xfrm>
          <a:prstGeom prst="rect">
            <a:avLst/>
          </a:prstGeom>
          <a:noFill/>
          <a:ln>
            <a:noFill/>
          </a:ln>
        </p:spPr>
        <p:txBody>
          <a:bodyPr spcFirstLastPara="1" wrap="square" lIns="91400" tIns="45675" rIns="91400" bIns="45675" anchor="ctr" anchorCtr="0">
            <a:noAutofit/>
          </a:bodyPr>
          <a:lstStyle/>
          <a:p>
            <a:pPr marL="0" lvl="0" indent="0" algn="l" rtl="0">
              <a:lnSpc>
                <a:spcPct val="90000"/>
              </a:lnSpc>
              <a:spcBef>
                <a:spcPts val="0"/>
              </a:spcBef>
              <a:spcAft>
                <a:spcPts val="0"/>
              </a:spcAft>
              <a:buClr>
                <a:schemeClr val="dk1"/>
              </a:buClr>
              <a:buSzPts val="2300"/>
              <a:buFont typeface="Georgia" panose="02040502050405020303"/>
              <a:buNone/>
            </a:pPr>
            <a:br>
              <a:rPr lang="en-US" sz="3200" b="1">
                <a:latin typeface="Times New Roman" panose="02020603050405020304"/>
                <a:ea typeface="Times New Roman" panose="02020603050405020304"/>
                <a:cs typeface="Times New Roman" panose="02020603050405020304"/>
                <a:sym typeface="Times New Roman" panose="02020603050405020304"/>
              </a:rPr>
            </a:br>
            <a:br>
              <a:rPr lang="en-US" sz="3200" b="1">
                <a:latin typeface="Times New Roman" panose="02020603050405020304"/>
                <a:ea typeface="Times New Roman" panose="02020603050405020304"/>
                <a:cs typeface="Times New Roman" panose="02020603050405020304"/>
                <a:sym typeface="Times New Roman" panose="02020603050405020304"/>
              </a:rPr>
            </a:br>
            <a:r>
              <a:rPr lang="en-US" sz="3200" b="1">
                <a:latin typeface="Times New Roman" panose="02020603050405020304"/>
                <a:ea typeface="Times New Roman" panose="02020603050405020304"/>
                <a:cs typeface="Times New Roman" panose="02020603050405020304"/>
                <a:sym typeface="Times New Roman" panose="02020603050405020304"/>
              </a:rPr>
              <a:t>Data Collection and Understanding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8" name="Google Shape;208;p10"/>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descr="Screenshot (232)"/>
          <p:cNvPicPr>
            <a:picLocks noChangeAspect="1"/>
          </p:cNvPicPr>
          <p:nvPr/>
        </p:nvPicPr>
        <p:blipFill>
          <a:blip r:embed="rId4"/>
          <a:stretch>
            <a:fillRect/>
          </a:stretch>
        </p:blipFill>
        <p:spPr>
          <a:xfrm>
            <a:off x="152400" y="1809750"/>
            <a:ext cx="11757025" cy="2701290"/>
          </a:xfrm>
          <a:prstGeom prst="rect">
            <a:avLst/>
          </a:prstGeom>
        </p:spPr>
      </p:pic>
      <p:sp>
        <p:nvSpPr>
          <p:cNvPr id="4" name="Text Box 3"/>
          <p:cNvSpPr txBox="1"/>
          <p:nvPr/>
        </p:nvSpPr>
        <p:spPr>
          <a:xfrm>
            <a:off x="628015" y="1246505"/>
            <a:ext cx="6452870" cy="368300"/>
          </a:xfrm>
          <a:prstGeom prst="rect">
            <a:avLst/>
          </a:prstGeom>
          <a:noFill/>
        </p:spPr>
        <p:txBody>
          <a:bodyPr wrap="square" rtlCol="0">
            <a:spAutoFit/>
          </a:bodyPr>
          <a:lstStyle/>
          <a:p>
            <a:r>
              <a:rPr lang="en-US" sz="1800" b="1">
                <a:gradFill>
                  <a:gsLst>
                    <a:gs pos="0">
                      <a:srgbClr val="7B32B2"/>
                    </a:gs>
                    <a:gs pos="100000">
                      <a:srgbClr val="401A5D"/>
                    </a:gs>
                  </a:gsLst>
                  <a:lin scaled="0"/>
                </a:gradFill>
              </a:rPr>
              <a:t>Medical Inventory Optimaization Dataset:</a:t>
            </a:r>
          </a:p>
        </p:txBody>
      </p:sp>
      <p:sp>
        <p:nvSpPr>
          <p:cNvPr id="5" name="Text Box 4"/>
          <p:cNvSpPr txBox="1"/>
          <p:nvPr/>
        </p:nvSpPr>
        <p:spPr>
          <a:xfrm>
            <a:off x="534035" y="4987290"/>
            <a:ext cx="10878820" cy="1409065"/>
          </a:xfrm>
          <a:prstGeom prst="rect">
            <a:avLst/>
          </a:prstGeom>
          <a:noFill/>
        </p:spPr>
        <p:txBody>
          <a:bodyPr wrap="square" rtlCol="0">
            <a:noAutofit/>
          </a:bodyPr>
          <a:lstStyle/>
          <a:p>
            <a:pPr marL="285750" indent="-285750">
              <a:buFont typeface="Arial" panose="020B0604020202020204" pitchFamily="34" charset="0"/>
              <a:buChar char="•"/>
            </a:pPr>
            <a:r>
              <a:rPr lang="en-US" sz="1600" b="1"/>
              <a:t>The type of data collection for the Medical Inventory Optimization Dataset is secondary data collection.</a:t>
            </a:r>
          </a:p>
          <a:p>
            <a:pPr marL="0" indent="0">
              <a:buFont typeface="Arial" panose="020B0604020202020204" pitchFamily="34" charset="0"/>
              <a:buNone/>
            </a:pPr>
            <a:endParaRPr lang="en-US" sz="1600" b="1"/>
          </a:p>
          <a:p>
            <a:pPr marL="285750" indent="-285750">
              <a:buFont typeface="Arial" panose="020B0604020202020204" pitchFamily="34" charset="0"/>
              <a:buChar char="•"/>
            </a:pPr>
            <a:r>
              <a:rPr lang="en-US" sz="1600" b="1"/>
              <a:t>The shape of the Medical Inventory Optimization Dataset is (14218, 14), indicating that it contains 14218 rows and 14 columns.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Information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18" name="Google Shape;218;p13"/>
          <p:cNvPicPr preferRelativeResize="0"/>
          <p:nvPr/>
        </p:nvPicPr>
        <p:blipFill rotWithShape="1">
          <a:blip r:embed="rId3"/>
          <a:srcRect/>
          <a:stretch>
            <a:fill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panose="020F0502020204030204"/>
              <a:ea typeface="Calibri" panose="020F0502020204030204"/>
              <a:cs typeface="Calibri" panose="020F0502020204030204"/>
              <a:sym typeface="Calibri" panose="020F0502020204030204"/>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30580" y="1168400"/>
            <a:ext cx="10535920" cy="4765040"/>
          </a:xfrm>
          <a:prstGeom prst="rect">
            <a:avLst/>
          </a:prstGeom>
          <a:noFill/>
        </p:spPr>
        <p:txBody>
          <a:bodyPr wrap="square" rtlCol="0">
            <a:noAutofit/>
          </a:bodyPr>
          <a:lstStyle/>
          <a:p>
            <a:pPr marL="285750" indent="-285750">
              <a:buFont typeface="Arial" panose="020B0604020202020204" pitchFamily="34" charset="0"/>
              <a:buChar char="•"/>
            </a:pPr>
            <a:r>
              <a:rPr lang="en-US" sz="1800" b="1">
                <a:latin typeface="Calibri" panose="020F0502020204030204" charset="0"/>
                <a:cs typeface="Calibri" panose="020F0502020204030204" charset="0"/>
              </a:rPr>
              <a:t>The dataset includes columns such as Patient_ID, Specialisation, Dept, Dateofbill, Quantity, ReturnQuantity, Final_Cost, Final_Sales, RtnMRP, Formulation, DrugName, SubCat, and SubCat1.</a:t>
            </a:r>
          </a:p>
          <a:p>
            <a:pPr marL="285750" indent="-285750">
              <a:buFont typeface="Arial" panose="020B0604020202020204" pitchFamily="34" charset="0"/>
              <a:buChar char="•"/>
            </a:pPr>
            <a:endParaRPr lang="en-US" sz="1800" b="1">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a:latin typeface="Calibri" panose="020F0502020204030204" charset="0"/>
                <a:cs typeface="Calibri" panose="020F0502020204030204" charset="0"/>
                <a:sym typeface="+mn-ea"/>
              </a:rPr>
              <a:t>We are primarily focusing on the </a:t>
            </a:r>
            <a:r>
              <a:rPr lang="en-US" sz="1800" b="1">
                <a:latin typeface="Calibri" panose="020F0502020204030204" charset="0"/>
                <a:cs typeface="Calibri" panose="020F0502020204030204" charset="0"/>
              </a:rPr>
              <a:t>Quantity and ReturnQuantity columns, which serve as output variables. These columns provide information on the quantity of items sold and returned, crucial for assessing inventory turnover rates and identifying potential overstocking or understocking issues.</a:t>
            </a:r>
          </a:p>
          <a:p>
            <a:pPr marL="285750" indent="-285750">
              <a:buFont typeface="Arial" panose="020B0604020202020204" pitchFamily="34" charset="0"/>
              <a:buChar char="•"/>
            </a:pPr>
            <a:endParaRPr lang="en-US" sz="1800" b="1">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a:latin typeface="Calibri" panose="020F0502020204030204" charset="0"/>
                <a:cs typeface="Calibri" panose="020F0502020204030204" charset="0"/>
              </a:rPr>
              <a:t>Additionally, the Final_Cost and Final_Sales columns represent the financial aspects of transactions, including costs and sales amounts. Analyzing these fields is fundamental for assessing profitability and revenue generation.</a:t>
            </a:r>
          </a:p>
          <a:p>
            <a:pPr marL="285750" indent="-285750">
              <a:buFont typeface="Arial" panose="020B0604020202020204" pitchFamily="34" charset="0"/>
              <a:buChar char="•"/>
            </a:pPr>
            <a:endParaRPr lang="en-US" sz="1800" b="1">
              <a:latin typeface="Calibri" panose="020F0502020204030204" charset="0"/>
              <a:cs typeface="Calibri" panose="020F0502020204030204" charset="0"/>
            </a:endParaRPr>
          </a:p>
          <a:p>
            <a:pPr marL="285750" indent="-285750">
              <a:buFont typeface="Arial" panose="020B0604020202020204" pitchFamily="34" charset="0"/>
              <a:buChar char="•"/>
            </a:pPr>
            <a:r>
              <a:rPr lang="en-US" sz="1800" b="1">
                <a:latin typeface="Calibri" panose="020F0502020204030204" charset="0"/>
                <a:cs typeface="Calibri" panose="020F0502020204030204" charset="0"/>
              </a:rPr>
              <a:t>DrugName and SubCat fields help identify which drugs are being sold and their categories. This information is essential for understanding product popularity, market demand, and implementing effective inventory management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Dictionary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28" name="Google Shape;228;p15"/>
          <p:cNvPicPr preferRelativeResize="0"/>
          <p:nvPr/>
        </p:nvPicPr>
        <p:blipFill rotWithShape="1">
          <a:blip r:embed="rId3"/>
          <a:srcRect/>
          <a:stretch>
            <a:fillRect/>
          </a:stretch>
        </p:blipFill>
        <p:spPr>
          <a:xfrm>
            <a:off x="9580951" y="6040102"/>
            <a:ext cx="2592012" cy="805375"/>
          </a:xfrm>
          <a:prstGeom prst="rect">
            <a:avLst/>
          </a:prstGeom>
          <a:noFill/>
          <a:ln>
            <a:noFill/>
          </a:ln>
        </p:spPr>
      </p:pic>
      <p:graphicFrame>
        <p:nvGraphicFramePr>
          <p:cNvPr id="6" name="Table 5"/>
          <p:cNvGraphicFramePr/>
          <p:nvPr/>
        </p:nvGraphicFramePr>
        <p:xfrm>
          <a:off x="295910" y="949960"/>
          <a:ext cx="11600180" cy="5090160"/>
        </p:xfrm>
        <a:graphic>
          <a:graphicData uri="http://schemas.openxmlformats.org/drawingml/2006/table">
            <a:tbl>
              <a:tblPr firstRow="1" bandRow="1">
                <a:tableStyleId>{5C22544A-7EE6-4342-B048-85BDC9FD1C3A}</a:tableStyleId>
              </a:tblPr>
              <a:tblGrid>
                <a:gridCol w="1076325">
                  <a:extLst>
                    <a:ext uri="{9D8B030D-6E8A-4147-A177-3AD203B41FA5}">
                      <a16:colId xmlns:a16="http://schemas.microsoft.com/office/drawing/2014/main" val="20000"/>
                    </a:ext>
                  </a:extLst>
                </a:gridCol>
                <a:gridCol w="2012315">
                  <a:extLst>
                    <a:ext uri="{9D8B030D-6E8A-4147-A177-3AD203B41FA5}">
                      <a16:colId xmlns:a16="http://schemas.microsoft.com/office/drawing/2014/main" val="20001"/>
                    </a:ext>
                  </a:extLst>
                </a:gridCol>
                <a:gridCol w="5611495">
                  <a:extLst>
                    <a:ext uri="{9D8B030D-6E8A-4147-A177-3AD203B41FA5}">
                      <a16:colId xmlns:a16="http://schemas.microsoft.com/office/drawing/2014/main" val="20002"/>
                    </a:ext>
                  </a:extLst>
                </a:gridCol>
                <a:gridCol w="2900045">
                  <a:extLst>
                    <a:ext uri="{9D8B030D-6E8A-4147-A177-3AD203B41FA5}">
                      <a16:colId xmlns:a16="http://schemas.microsoft.com/office/drawing/2014/main" val="20003"/>
                    </a:ext>
                  </a:extLst>
                </a:gridCol>
              </a:tblGrid>
              <a:tr h="335280">
                <a:tc>
                  <a:txBody>
                    <a:bodyPr/>
                    <a:lstStyle/>
                    <a:p>
                      <a:pPr algn="ctr">
                        <a:buNone/>
                      </a:pPr>
                      <a:r>
                        <a:rPr lang="en-US" sz="1600" b="1">
                          <a:solidFill>
                            <a:schemeClr val="tx1"/>
                          </a:solidFill>
                          <a:latin typeface="+mj-lt"/>
                          <a:cs typeface="+mj-lt"/>
                        </a:rPr>
                        <a:t>Sn. No</a:t>
                      </a:r>
                    </a:p>
                  </a:txBody>
                  <a:tcPr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varialbe name</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Variable Description</a:t>
                      </a:r>
                    </a:p>
                  </a:txBody>
                  <a:tcPr marL="12700" marR="12700" marT="12700" anchor="ctr">
                    <a:solidFill>
                      <a:schemeClr val="bg2">
                        <a:lumMod val="20000"/>
                        <a:lumOff val="80000"/>
                      </a:schemeClr>
                    </a:solidFill>
                  </a:tcPr>
                </a:tc>
                <a:tc>
                  <a:txBody>
                    <a:bodyPr/>
                    <a:lstStyle/>
                    <a:p>
                      <a:pPr marL="0" indent="0" algn="ctr">
                        <a:buNone/>
                      </a:pPr>
                      <a:r>
                        <a:rPr lang="en-US" sz="1600" b="1">
                          <a:solidFill>
                            <a:schemeClr val="tx1"/>
                          </a:solidFill>
                          <a:latin typeface="+mj-lt"/>
                          <a:cs typeface="+mj-lt"/>
                        </a:rPr>
                        <a:t>Data Type</a:t>
                      </a:r>
                    </a:p>
                  </a:txBody>
                  <a:tcPr marL="12700" marR="12700" marT="12700" anchor="ctr">
                    <a:solidFill>
                      <a:schemeClr val="bg2">
                        <a:lumMod val="20000"/>
                        <a:lumOff val="80000"/>
                      </a:schemeClr>
                    </a:solidFill>
                  </a:tcPr>
                </a:tc>
                <a:extLst>
                  <a:ext uri="{0D108BD9-81ED-4DB2-BD59-A6C34878D82A}">
                    <a16:rowId xmlns:a16="http://schemas.microsoft.com/office/drawing/2014/main" val="10000"/>
                  </a:ext>
                </a:extLst>
              </a:tr>
              <a:tr h="365125">
                <a:tc>
                  <a:txBody>
                    <a:bodyPr/>
                    <a:lstStyle/>
                    <a:p>
                      <a:pPr algn="ctr">
                        <a:buNone/>
                      </a:pPr>
                      <a:r>
                        <a:rPr lang="en-US" sz="1400">
                          <a:latin typeface="+mn-lt"/>
                          <a:cs typeface="+mn-lt"/>
                        </a:rPr>
                        <a:t>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Typeofsales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sale of the drug. Either the drug is sold or returned.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1"/>
                  </a:ext>
                </a:extLst>
              </a:tr>
              <a:tr h="304800">
                <a:tc>
                  <a:txBody>
                    <a:bodyPr/>
                    <a:lstStyle/>
                    <a:p>
                      <a:pPr algn="ctr">
                        <a:buNone/>
                      </a:pPr>
                      <a:r>
                        <a:rPr lang="en-US" sz="1400">
                          <a:latin typeface="+mn-lt"/>
                          <a:cs typeface="+mn-lt"/>
                        </a:rPr>
                        <a:t>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Patient_ID</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ID of a patient</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a:t>
                      </a:r>
                    </a:p>
                  </a:txBody>
                  <a:tcPr marL="12700" marR="12700" marT="12700" anchor="ctr">
                    <a:solidFill>
                      <a:schemeClr val="bg2">
                        <a:lumMod val="20000"/>
                        <a:lumOff val="80000"/>
                      </a:schemeClr>
                    </a:solidFill>
                  </a:tcPr>
                </a:tc>
                <a:extLst>
                  <a:ext uri="{0D108BD9-81ED-4DB2-BD59-A6C34878D82A}">
                    <a16:rowId xmlns:a16="http://schemas.microsoft.com/office/drawing/2014/main" val="10002"/>
                  </a:ext>
                </a:extLst>
              </a:tr>
              <a:tr h="365760">
                <a:tc>
                  <a:txBody>
                    <a:bodyPr/>
                    <a:lstStyle/>
                    <a:p>
                      <a:pPr algn="ctr">
                        <a:buNone/>
                      </a:pPr>
                      <a:r>
                        <a:rPr lang="en-US" sz="1400">
                          <a:latin typeface="+mn-lt"/>
                          <a:cs typeface="+mn-lt"/>
                        </a:rPr>
                        <a:t>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Specialisation</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Name of Specialisation (eg. Cardiology)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3"/>
                  </a:ext>
                </a:extLst>
              </a:tr>
              <a:tr h="366395">
                <a:tc>
                  <a:txBody>
                    <a:bodyPr/>
                    <a:lstStyle/>
                    <a:p>
                      <a:pPr algn="ctr">
                        <a:buNone/>
                      </a:pPr>
                      <a:r>
                        <a:rPr lang="en-US" sz="1400">
                          <a:latin typeface="+mn-lt"/>
                          <a:cs typeface="+mn-lt"/>
                        </a:rPr>
                        <a:t>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Dept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Pharmacy, the formulation is related with.</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04"/>
                  </a:ext>
                </a:extLst>
              </a:tr>
              <a:tr h="304800">
                <a:tc>
                  <a:txBody>
                    <a:bodyPr/>
                    <a:lstStyle/>
                    <a:p>
                      <a:pPr algn="ctr">
                        <a:buNone/>
                      </a:pPr>
                      <a:r>
                        <a:rPr lang="en-US" sz="1400">
                          <a:latin typeface="+mn-lt"/>
                          <a:cs typeface="+mn-lt"/>
                        </a:rPr>
                        <a:t>5</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Dateofbill</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Date of purchase of medicine</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Date</a:t>
                      </a:r>
                    </a:p>
                  </a:txBody>
                  <a:tcPr marL="12700" marR="12700" marT="12700" anchor="ctr">
                    <a:solidFill>
                      <a:schemeClr val="bg2">
                        <a:lumMod val="20000"/>
                        <a:lumOff val="80000"/>
                      </a:schemeClr>
                    </a:solidFill>
                  </a:tcPr>
                </a:tc>
                <a:extLst>
                  <a:ext uri="{0D108BD9-81ED-4DB2-BD59-A6C34878D82A}">
                    <a16:rowId xmlns:a16="http://schemas.microsoft.com/office/drawing/2014/main" val="10005"/>
                  </a:ext>
                </a:extLst>
              </a:tr>
              <a:tr h="304800">
                <a:tc>
                  <a:txBody>
                    <a:bodyPr/>
                    <a:lstStyle/>
                    <a:p>
                      <a:pPr algn="ctr">
                        <a:buNone/>
                      </a:pPr>
                      <a:r>
                        <a:rPr lang="en-US" sz="1400">
                          <a:latin typeface="+mn-lt"/>
                          <a:cs typeface="+mn-lt"/>
                        </a:rPr>
                        <a:t>6</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10006"/>
                  </a:ext>
                </a:extLst>
              </a:tr>
              <a:tr h="366395">
                <a:tc>
                  <a:txBody>
                    <a:bodyPr/>
                    <a:lstStyle/>
                    <a:p>
                      <a:pPr algn="ctr">
                        <a:buNone/>
                      </a:pPr>
                      <a:r>
                        <a:rPr lang="en-US" sz="1400">
                          <a:latin typeface="+mn-lt"/>
                          <a:cs typeface="+mn-lt"/>
                        </a:rPr>
                        <a:t>7</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ReturnQuantity</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Quantity of drug returned by patient to the pharmacy</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(Integer)</a:t>
                      </a:r>
                    </a:p>
                  </a:txBody>
                  <a:tcPr marL="12700" marR="12700" marT="12700" anchor="ctr">
                    <a:solidFill>
                      <a:schemeClr val="bg2">
                        <a:lumMod val="20000"/>
                        <a:lumOff val="80000"/>
                      </a:schemeClr>
                    </a:solidFill>
                  </a:tcPr>
                </a:tc>
                <a:extLst>
                  <a:ext uri="{0D108BD9-81ED-4DB2-BD59-A6C34878D82A}">
                    <a16:rowId xmlns:a16="http://schemas.microsoft.com/office/drawing/2014/main" val="10007"/>
                  </a:ext>
                </a:extLst>
              </a:tr>
              <a:tr h="365125">
                <a:tc>
                  <a:txBody>
                    <a:bodyPr/>
                    <a:lstStyle/>
                    <a:p>
                      <a:pPr algn="ctr">
                        <a:buNone/>
                      </a:pPr>
                      <a:r>
                        <a:rPr lang="en-US" sz="1400">
                          <a:latin typeface="+mn-lt"/>
                          <a:cs typeface="+mn-lt"/>
                        </a:rPr>
                        <a:t>8</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Final_Cost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 Cost of the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08"/>
                  </a:ext>
                </a:extLst>
              </a:tr>
              <a:tr h="304800">
                <a:tc>
                  <a:txBody>
                    <a:bodyPr/>
                    <a:lstStyle/>
                    <a:p>
                      <a:pPr algn="ctr">
                        <a:buNone/>
                      </a:pPr>
                      <a:r>
                        <a:rPr lang="en-US" sz="1400">
                          <a:latin typeface="+mn-lt"/>
                          <a:cs typeface="+mn-lt"/>
                        </a:rPr>
                        <a:t>9</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Final_Sales</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Final sales of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09"/>
                  </a:ext>
                </a:extLst>
              </a:tr>
              <a:tr h="365760">
                <a:tc>
                  <a:txBody>
                    <a:bodyPr/>
                    <a:lstStyle/>
                    <a:p>
                      <a:pPr algn="ctr">
                        <a:buNone/>
                      </a:pPr>
                      <a:r>
                        <a:rPr lang="en-US" sz="1400">
                          <a:latin typeface="+mn-lt"/>
                          <a:cs typeface="+mn-lt"/>
                        </a:rPr>
                        <a:t>10</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RtnMRP</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MRP of returned drug (Quantity included)</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Numeric (Float)</a:t>
                      </a:r>
                    </a:p>
                  </a:txBody>
                  <a:tcPr marL="12700" marR="12700" marT="12700" anchor="ctr">
                    <a:solidFill>
                      <a:schemeClr val="bg2">
                        <a:lumMod val="20000"/>
                        <a:lumOff val="80000"/>
                      </a:schemeClr>
                    </a:solidFill>
                  </a:tcPr>
                </a:tc>
                <a:extLst>
                  <a:ext uri="{0D108BD9-81ED-4DB2-BD59-A6C34878D82A}">
                    <a16:rowId xmlns:a16="http://schemas.microsoft.com/office/drawing/2014/main" val="10010"/>
                  </a:ext>
                </a:extLst>
              </a:tr>
              <a:tr h="304800">
                <a:tc>
                  <a:txBody>
                    <a:bodyPr/>
                    <a:lstStyle/>
                    <a:p>
                      <a:pPr algn="ctr">
                        <a:buNone/>
                      </a:pPr>
                      <a:r>
                        <a:rPr lang="en-US" sz="1400">
                          <a:latin typeface="+mn-lt"/>
                          <a:cs typeface="+mn-lt"/>
                        </a:rPr>
                        <a:t>11</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Formulation</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Type of formulation</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1"/>
                  </a:ext>
                </a:extLst>
              </a:tr>
              <a:tr h="304800">
                <a:tc>
                  <a:txBody>
                    <a:bodyPr/>
                    <a:lstStyle/>
                    <a:p>
                      <a:pPr algn="ctr">
                        <a:buNone/>
                      </a:pPr>
                      <a:r>
                        <a:rPr lang="en-US" sz="1400">
                          <a:latin typeface="+mn-lt"/>
                          <a:cs typeface="+mn-lt"/>
                        </a:rPr>
                        <a:t>12</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DrugName</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Generic name of the drug</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2"/>
                  </a:ext>
                </a:extLst>
              </a:tr>
              <a:tr h="365125">
                <a:tc>
                  <a:txBody>
                    <a:bodyPr/>
                    <a:lstStyle/>
                    <a:p>
                      <a:pPr algn="ctr">
                        <a:buNone/>
                      </a:pPr>
                      <a:r>
                        <a:rPr lang="en-US" sz="1400">
                          <a:latin typeface="+mn-lt"/>
                          <a:cs typeface="+mn-lt"/>
                        </a:rPr>
                        <a:t>13</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Subcategory (Type) to the category of drugs.</a:t>
                      </a:r>
                    </a:p>
                  </a:txBody>
                  <a:tcPr marL="12700" marR="12700" marT="12700" anchor="ctr">
                    <a:solidFill>
                      <a:schemeClr val="bg2">
                        <a:lumMod val="20000"/>
                        <a:lumOff val="80000"/>
                      </a:schemeClr>
                    </a:solidFill>
                  </a:tcPr>
                </a:tc>
                <a:tc>
                  <a:txBody>
                    <a:bodyPr/>
                    <a:lstStyle/>
                    <a:p>
                      <a:pPr marL="0" indent="0" algn="ctr">
                        <a:buNone/>
                      </a:pPr>
                      <a:r>
                        <a:rPr lang="en-US" sz="1400">
                          <a:latin typeface="+mn-lt"/>
                          <a:cs typeface="+mn-lt"/>
                        </a:rPr>
                        <a:t>Categorical (String)</a:t>
                      </a:r>
                    </a:p>
                  </a:txBody>
                  <a:tcPr marL="12700" marR="12700" marT="12700" anchor="ctr">
                    <a:solidFill>
                      <a:schemeClr val="bg2">
                        <a:lumMod val="20000"/>
                        <a:lumOff val="80000"/>
                      </a:schemeClr>
                    </a:solidFill>
                  </a:tcPr>
                </a:tc>
                <a:extLst>
                  <a:ext uri="{0D108BD9-81ED-4DB2-BD59-A6C34878D82A}">
                    <a16:rowId xmlns:a16="http://schemas.microsoft.com/office/drawing/2014/main" val="10013"/>
                  </a:ext>
                </a:extLst>
              </a:tr>
              <a:tr h="366395">
                <a:tc>
                  <a:txBody>
                    <a:bodyPr/>
                    <a:lstStyle/>
                    <a:p>
                      <a:pPr algn="ctr">
                        <a:buNone/>
                      </a:pPr>
                      <a:r>
                        <a:rPr lang="en-US" sz="1400">
                          <a:latin typeface="+mn-lt"/>
                          <a:cs typeface="+mn-lt"/>
                        </a:rPr>
                        <a:t>14</a:t>
                      </a:r>
                    </a:p>
                  </a:txBody>
                  <a:tcPr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SubCat1</a:t>
                      </a:r>
                    </a:p>
                  </a:txBody>
                  <a:tcPr marL="12700" marR="12700" marT="12700" anchor="ctr">
                    <a:solidFill>
                      <a:schemeClr val="bg2">
                        <a:lumMod val="20000"/>
                        <a:lumOff val="80000"/>
                      </a:schemeClr>
                    </a:solidFill>
                  </a:tcPr>
                </a:tc>
                <a:tc>
                  <a:txBody>
                    <a:bodyPr/>
                    <a:lstStyle/>
                    <a:p>
                      <a:pPr marL="0" indent="0" algn="ctr">
                        <a:buNone/>
                      </a:pPr>
                      <a:r>
                        <a:rPr lang="en-US" sz="1400">
                          <a:solidFill>
                            <a:srgbClr val="000000"/>
                          </a:solidFill>
                          <a:latin typeface="+mn-lt"/>
                          <a:cs typeface="+mn-lt"/>
                        </a:rPr>
                        <a:t>Subcategory (condition) to the category of drugs</a:t>
                      </a:r>
                    </a:p>
                  </a:txBody>
                  <a:tcPr marL="12700" marR="12700" marT="12700" anchor="ctr">
                    <a:solidFill>
                      <a:schemeClr val="bg2">
                        <a:lumMod val="20000"/>
                        <a:lumOff val="80000"/>
                      </a:schemeClr>
                    </a:solidFill>
                  </a:tcPr>
                </a:tc>
                <a:tc>
                  <a:txBody>
                    <a:bodyPr/>
                    <a:lstStyle/>
                    <a:p>
                      <a:pPr algn="ctr">
                        <a:buNone/>
                      </a:pPr>
                      <a:r>
                        <a:rPr lang="en-US" sz="1400">
                          <a:latin typeface="+mn-lt"/>
                          <a:cs typeface="+mn-lt"/>
                        </a:rPr>
                        <a:t>Categorical (String)</a:t>
                      </a:r>
                    </a:p>
                  </a:txBody>
                  <a:tcPr anchor="ctr">
                    <a:solidFill>
                      <a:schemeClr val="bg2">
                        <a:lumMod val="20000"/>
                        <a:lumOff val="80000"/>
                      </a:schemeClr>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System Requirements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g117b53b5ae0_10_104"/>
          <p:cNvPicPr preferRelativeResize="0"/>
          <p:nvPr/>
        </p:nvPicPr>
        <p:blipFill rotWithShape="1">
          <a:blip r:embed="rId3"/>
          <a:srcRect/>
          <a:stretch>
            <a:fillRect/>
          </a:stretch>
        </p:blipFill>
        <p:spPr>
          <a:xfrm>
            <a:off x="9580951" y="5971862"/>
            <a:ext cx="2592012" cy="805375"/>
          </a:xfrm>
          <a:prstGeom prst="rect">
            <a:avLst/>
          </a:prstGeom>
          <a:noFill/>
          <a:ln>
            <a:noFill/>
          </a:ln>
        </p:spPr>
      </p:pic>
      <p:pic>
        <p:nvPicPr>
          <p:cNvPr id="2" name="Picture 1" descr="Screenshot (281)"/>
          <p:cNvPicPr>
            <a:picLocks noChangeAspect="1"/>
          </p:cNvPicPr>
          <p:nvPr/>
        </p:nvPicPr>
        <p:blipFill>
          <a:blip r:embed="rId4"/>
          <a:stretch>
            <a:fillRect/>
          </a:stretch>
        </p:blipFill>
        <p:spPr>
          <a:xfrm>
            <a:off x="2551430" y="742315"/>
            <a:ext cx="5006975" cy="1904365"/>
          </a:xfrm>
          <a:prstGeom prst="rect">
            <a:avLst/>
          </a:prstGeom>
        </p:spPr>
      </p:pic>
      <p:sp>
        <p:nvSpPr>
          <p:cNvPr id="3" name="Text Box 2"/>
          <p:cNvSpPr txBox="1"/>
          <p:nvPr/>
        </p:nvSpPr>
        <p:spPr>
          <a:xfrm>
            <a:off x="838200" y="2781300"/>
            <a:ext cx="9620250" cy="1965960"/>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Install Anaconda, which includes Spyder, Python, and essential libraries like NumPy, Pandas, and Matplotlib for data analysis and visualization.</a:t>
            </a:r>
          </a:p>
          <a:p>
            <a:pPr marL="285750" indent="-285750">
              <a:buFont typeface="Arial" panose="020B0604020202020204" pitchFamily="34" charset="0"/>
              <a:buChar char="•"/>
            </a:pPr>
            <a:r>
              <a:rPr lang="en-US" sz="1600" b="1">
                <a:latin typeface="Calibri" panose="020F0502020204030204" charset="0"/>
                <a:cs typeface="Calibri" panose="020F0502020204030204" charset="0"/>
              </a:rPr>
              <a:t>Install MySQL Community Edition, which includes the MySQL database server and MySQL Workbench for database management and development.</a:t>
            </a:r>
          </a:p>
          <a:p>
            <a:pPr marL="285750" indent="-285750">
              <a:buFont typeface="Arial" panose="020B0604020202020204" pitchFamily="34" charset="0"/>
              <a:buChar char="•"/>
            </a:pPr>
            <a:r>
              <a:rPr lang="en-US" sz="1600" b="1">
                <a:latin typeface="Calibri" panose="020F0502020204030204" charset="0"/>
                <a:cs typeface="Calibri" panose="020F0502020204030204" charset="0"/>
              </a:rPr>
              <a:t>Download and install Power BI Desktop from the Microsoft website. Power BI Service can be accessed through a web browser.</a:t>
            </a:r>
          </a:p>
          <a:p>
            <a:pPr marL="285750" indent="-285750">
              <a:buFont typeface="Arial" panose="020B0604020202020204" pitchFamily="34" charset="0"/>
              <a:buChar char="•"/>
            </a:pPr>
            <a:r>
              <a:rPr lang="en-US" sz="1600" b="1">
                <a:latin typeface="Calibri" panose="020F0502020204030204" charset="0"/>
                <a:cs typeface="Calibri" panose="020F0502020204030204" charset="0"/>
              </a:rPr>
              <a:t>Google Looker Studio is web-based, so it can be accessed from any operating system with a modern web browser.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sz="quarter"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lang="en-US"/>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0920095" cy="3839845"/>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sz="1800" b="1">
                <a:latin typeface="Calibri" panose="020F0502020204030204" charset="0"/>
                <a:ea typeface="Calibri" panose="020F0502020204030204"/>
                <a:cs typeface="Calibri" panose="020F0502020204030204" charset="0"/>
                <a:sym typeface="Calibri" panose="020F0502020204030204"/>
              </a:rPr>
              <a:t>The medical_dataset comprises 14,218 records and includes essential columns such as Typeofsales, Patient_ID, Specialisation, Dept, Dateofbill, Quantity, ReturnQuantity, Final_Cost, Final_Sales, RtnMRP, Formulation, DrugName, SubCat, and SubCat1.</a:t>
            </a:r>
          </a:p>
          <a:p>
            <a:pPr marL="0" lvl="0" indent="0" algn="l" rtl="0">
              <a:spcBef>
                <a:spcPts val="0"/>
              </a:spcBef>
              <a:spcAft>
                <a:spcPts val="0"/>
              </a:spcAft>
              <a:buFont typeface="Arial" panose="020B0604020202020204" pitchFamily="34" charset="0"/>
              <a:buNone/>
            </a:pPr>
            <a:endParaRPr sz="1800" b="1">
              <a:latin typeface="Calibri" panose="020F0502020204030204" charset="0"/>
              <a:ea typeface="Calibri" panose="020F0502020204030204"/>
              <a:cs typeface="Calibri" panose="020F0502020204030204" charset="0"/>
              <a:sym typeface="Calibri" panose="020F0502020204030204"/>
            </a:endParaRPr>
          </a:p>
          <a:p>
            <a:pPr marL="0" lvl="0" indent="0" algn="l" rtl="0">
              <a:spcBef>
                <a:spcPts val="0"/>
              </a:spcBef>
              <a:spcAft>
                <a:spcPts val="0"/>
              </a:spcAft>
              <a:buFont typeface="Arial" panose="020B0604020202020204" pitchFamily="34" charset="0"/>
              <a:buNone/>
            </a:pPr>
            <a:endParaRPr sz="1800" b="1">
              <a:latin typeface="Calibri" panose="020F0502020204030204" charset="0"/>
              <a:ea typeface="Calibri" panose="020F0502020204030204"/>
              <a:cs typeface="Calibri" panose="020F0502020204030204" charset="0"/>
              <a:sym typeface="Calibri" panose="020F0502020204030204"/>
            </a:endParaRPr>
          </a:p>
          <a:p>
            <a:pPr marL="285750" lvl="0" indent="-285750" algn="l" rtl="0">
              <a:spcBef>
                <a:spcPts val="0"/>
              </a:spcBef>
              <a:spcAft>
                <a:spcPts val="0"/>
              </a:spcAft>
              <a:buFont typeface="Arial" panose="020B0604020202020204" pitchFamily="34" charset="0"/>
              <a:buChar char="•"/>
            </a:pPr>
            <a:r>
              <a:rPr sz="1800" b="1">
                <a:latin typeface="Calibri" panose="020F0502020204030204" charset="0"/>
                <a:ea typeface="Calibri" panose="020F0502020204030204"/>
                <a:cs typeface="Calibri" panose="020F0502020204030204" charset="0"/>
                <a:sym typeface="Calibri" panose="020F0502020204030204"/>
              </a:rPr>
              <a:t>Descriptive statistics for numeric columns (Quantity, ReturnQuantity, Final_Cost, Final_Sales, RtnMRP) like mean, median, variance, standard deviation, range, skewness, and kurtosis provide insights into distribution and variability, aiding in inventory planning and risk assessment. Meanwhile, mode for categorical columns (Typeofsales, Specialisation, Dept, Formulation, DrugName, SubCat, SubCat1) offers insights into common types, specializations, formulations, and drug categories, guiding procurement and inventory categorization decisions.</a:t>
            </a:r>
            <a:endParaRPr sz="1800">
              <a:latin typeface="Calibri" panose="020F0502020204030204" charset="0"/>
              <a:ea typeface="Calibri" panose="020F0502020204030204"/>
              <a:cs typeface="Calibri" panose="020F0502020204030204" charset="0"/>
              <a:sym typeface="Calibri" panose="020F0502020204030204"/>
            </a:endParaRPr>
          </a:p>
          <a:p>
            <a:pPr marL="0" lvl="0" indent="0" algn="l" rtl="0">
              <a:spcBef>
                <a:spcPts val="0"/>
              </a:spcBef>
              <a:spcAft>
                <a:spcPts val="0"/>
              </a:spcAft>
              <a:buNone/>
            </a:pPr>
            <a:endParaRPr sz="1800">
              <a:latin typeface="Calibri" panose="020F0502020204030204" charset="0"/>
              <a:ea typeface="Calibri" panose="020F0502020204030204"/>
              <a:cs typeface="Calibri" panose="020F0502020204030204" charset="0"/>
              <a:sym typeface="Calibri" panose="020F0502020204030204"/>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226060" y="992505"/>
          <a:ext cx="11485880" cy="5075555"/>
        </p:xfrm>
        <a:graphic>
          <a:graphicData uri="http://schemas.openxmlformats.org/drawingml/2006/table">
            <a:tbl>
              <a:tblPr firstRow="1" bandRow="1">
                <a:tableStyleId>{5C22544A-7EE6-4342-B048-85BDC9FD1C3A}</a:tableStyleId>
              </a:tblPr>
              <a:tblGrid>
                <a:gridCol w="1591945">
                  <a:extLst>
                    <a:ext uri="{9D8B030D-6E8A-4147-A177-3AD203B41FA5}">
                      <a16:colId xmlns:a16="http://schemas.microsoft.com/office/drawing/2014/main" val="20000"/>
                    </a:ext>
                  </a:extLst>
                </a:gridCol>
                <a:gridCol w="2411095">
                  <a:extLst>
                    <a:ext uri="{9D8B030D-6E8A-4147-A177-3AD203B41FA5}">
                      <a16:colId xmlns:a16="http://schemas.microsoft.com/office/drawing/2014/main" val="20001"/>
                    </a:ext>
                  </a:extLst>
                </a:gridCol>
                <a:gridCol w="3757930">
                  <a:extLst>
                    <a:ext uri="{9D8B030D-6E8A-4147-A177-3AD203B41FA5}">
                      <a16:colId xmlns:a16="http://schemas.microsoft.com/office/drawing/2014/main" val="20002"/>
                    </a:ext>
                  </a:extLst>
                </a:gridCol>
                <a:gridCol w="3724910">
                  <a:extLst>
                    <a:ext uri="{9D8B030D-6E8A-4147-A177-3AD203B41FA5}">
                      <a16:colId xmlns:a16="http://schemas.microsoft.com/office/drawing/2014/main" val="20003"/>
                    </a:ext>
                  </a:extLst>
                </a:gridCol>
              </a:tblGrid>
              <a:tr h="626110">
                <a:tc>
                  <a:txBody>
                    <a:bodyPr/>
                    <a:lstStyle/>
                    <a:p>
                      <a:pPr>
                        <a:buNone/>
                      </a:pPr>
                      <a:endParaRPr lang="en-US"/>
                    </a:p>
                  </a:txBody>
                  <a:tcPr/>
                </a:tc>
                <a:tc>
                  <a:txBody>
                    <a:bodyPr/>
                    <a:lstStyle/>
                    <a:p>
                      <a:pPr>
                        <a:buNone/>
                      </a:pPr>
                      <a:r>
                        <a:rPr lang="en-US"/>
                        <a:t>First moment  Business Decision</a:t>
                      </a:r>
                    </a:p>
                  </a:txBody>
                  <a:tcPr/>
                </a:tc>
                <a:tc>
                  <a:txBody>
                    <a:bodyPr/>
                    <a:lstStyle/>
                    <a:p>
                      <a:pPr>
                        <a:buNone/>
                      </a:pPr>
                      <a:r>
                        <a:rPr lang="en-US" sz="1400">
                          <a:sym typeface="+mn-ea"/>
                        </a:rPr>
                        <a:t>Medical Inventory Optimization Dataset (Before cleaning)</a:t>
                      </a:r>
                      <a:endParaRPr lang="en-US"/>
                    </a:p>
                  </a:txBody>
                  <a:tcPr/>
                </a:tc>
                <a:tc>
                  <a:txBody>
                    <a:bodyPr/>
                    <a:lstStyle/>
                    <a:p>
                      <a:pPr>
                        <a:buNone/>
                      </a:pPr>
                      <a:r>
                        <a:rPr lang="en-US" sz="1400">
                          <a:sym typeface="+mn-ea"/>
                        </a:rPr>
                        <a:t>Medical Inventory Optimization Dataset (After Cleaning)</a:t>
                      </a:r>
                      <a:endParaRPr lang="en-US"/>
                    </a:p>
                  </a:txBody>
                  <a:tcPr/>
                </a:tc>
                <a:extLst>
                  <a:ext uri="{0D108BD9-81ED-4DB2-BD59-A6C34878D82A}">
                    <a16:rowId xmlns:a16="http://schemas.microsoft.com/office/drawing/2014/main" val="10000"/>
                  </a:ext>
                </a:extLst>
              </a:tr>
              <a:tr h="260350">
                <a:tc rowSpan="5">
                  <a:txBody>
                    <a:bodyPr/>
                    <a:lstStyle/>
                    <a:p>
                      <a:pPr>
                        <a:buNone/>
                      </a:pPr>
                      <a:r>
                        <a:rPr lang="en-US"/>
                        <a:t>Mean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2.232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1.870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MeanReturnQuantity: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0.292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0.23841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124.824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132.872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234.038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229.888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Mean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29.127</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28.496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260985">
                <a:tc rowSpan="5">
                  <a:txBody>
                    <a:bodyPr/>
                    <a:lstStyle/>
                    <a:p>
                      <a:pPr>
                        <a:buNone/>
                      </a:pPr>
                      <a:r>
                        <a:rPr lang="en-US"/>
                        <a:t>Median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1.000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0.000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53.650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54.292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86.424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85.812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Median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r h="260985">
                <a:tc rowSpan="7">
                  <a:txBody>
                    <a:bodyPr/>
                    <a:lstStyle/>
                    <a:p>
                      <a:pPr>
                        <a:buNone/>
                      </a:pPr>
                      <a:r>
                        <a:rPr lang="en-US"/>
                        <a:t>Mode </a:t>
                      </a:r>
                    </a:p>
                  </a:txBody>
                  <a:tcPr/>
                </a:tc>
                <a:tc>
                  <a:txBody>
                    <a:bodyPr/>
                    <a:lstStyle/>
                    <a:p>
                      <a:pPr marL="0" indent="0">
                        <a:buNone/>
                      </a:pPr>
                      <a:r>
                        <a:rPr lang="en-US" sz="1100">
                          <a:solidFill>
                            <a:srgbClr val="000000"/>
                          </a:solidFill>
                          <a:latin typeface="Calibri" panose="020F0502020204030204" charset="0"/>
                          <a:cs typeface="Calibri" panose="020F0502020204030204" charset="0"/>
                        </a:rPr>
                        <a:t>Mode Type of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Sale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Sale</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1"/>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Specialisation: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Specialisation4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Specialisation4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2"/>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Department: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Department1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Department1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3"/>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Formulation:</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Form1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Form1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4"/>
                  </a:ext>
                </a:extLst>
              </a:tr>
              <a:tr h="2609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Drug Name:</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SODIUM CHLORIDE IVF 100ML</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SODIUM CHLORIDE IVF 100ML</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5"/>
                  </a:ext>
                </a:extLst>
              </a:tr>
              <a:tr h="2603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INJECTIONS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INJECTIONS</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6"/>
                  </a:ext>
                </a:extLst>
              </a:tr>
              <a:tr h="2616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Mode Subcategory 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INTRAVENOUS &amp; OTHER STERILE SOLUTIONS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INTRAVENOUS &amp; OTHER STERILE SOLUTIONS</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7"/>
                  </a:ext>
                </a:extLst>
              </a:tr>
            </a:tbl>
          </a:graphicData>
        </a:graphic>
      </p:graphicFrame>
      <p:pic>
        <p:nvPicPr>
          <p:cNvPr id="265" name="Google Shape;265;p25"/>
          <p:cNvPicPr preferRelativeResize="0"/>
          <p:nvPr/>
        </p:nvPicPr>
        <p:blipFill rotWithShape="1">
          <a:blip r:embed="rId2"/>
          <a:srcRect/>
          <a:stretch>
            <a:fillRect/>
          </a:stretch>
        </p:blipFill>
        <p:spPr>
          <a:xfrm>
            <a:off x="9580951" y="6040102"/>
            <a:ext cx="2592012" cy="805375"/>
          </a:xfrm>
          <a:prstGeom prst="rect">
            <a:avLst/>
          </a:prstGeom>
          <a:noFill/>
          <a:ln>
            <a:noFill/>
          </a:ln>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228600" y="939800"/>
          <a:ext cx="11582400" cy="5103495"/>
        </p:xfrm>
        <a:graphic>
          <a:graphicData uri="http://schemas.openxmlformats.org/drawingml/2006/table">
            <a:tbl>
              <a:tblPr firstRow="1" bandRow="1">
                <a:tableStyleId>{5C22544A-7EE6-4342-B048-85BDC9FD1C3A}</a:tableStyleId>
              </a:tblPr>
              <a:tblGrid>
                <a:gridCol w="198247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475355">
                  <a:extLst>
                    <a:ext uri="{9D8B030D-6E8A-4147-A177-3AD203B41FA5}">
                      <a16:colId xmlns:a16="http://schemas.microsoft.com/office/drawing/2014/main" val="20002"/>
                    </a:ext>
                  </a:extLst>
                </a:gridCol>
                <a:gridCol w="3457575">
                  <a:extLst>
                    <a:ext uri="{9D8B030D-6E8A-4147-A177-3AD203B41FA5}">
                      <a16:colId xmlns:a16="http://schemas.microsoft.com/office/drawing/2014/main" val="20003"/>
                    </a:ext>
                  </a:extLst>
                </a:gridCol>
              </a:tblGrid>
              <a:tr h="527050">
                <a:tc>
                  <a:txBody>
                    <a:bodyPr/>
                    <a:lstStyle/>
                    <a:p>
                      <a:pPr>
                        <a:buNone/>
                      </a:pPr>
                      <a:endParaRPr lang="en-US"/>
                    </a:p>
                  </a:txBody>
                  <a:tcPr/>
                </a:tc>
                <a:tc>
                  <a:txBody>
                    <a:bodyPr/>
                    <a:lstStyle/>
                    <a:p>
                      <a:pPr>
                        <a:buNone/>
                      </a:pPr>
                      <a:r>
                        <a:rPr lang="en-US" sz="1400">
                          <a:sym typeface="+mn-ea"/>
                        </a:rPr>
                        <a:t>Second moment  Business Decision</a:t>
                      </a:r>
                      <a:endParaRPr lang="en-US" sz="1400"/>
                    </a:p>
                    <a:p>
                      <a:pPr>
                        <a:buNone/>
                      </a:pPr>
                      <a:endParaRPr lang="en-US"/>
                    </a:p>
                  </a:txBody>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10000"/>
                  </a:ext>
                </a:extLst>
              </a:tr>
              <a:tr h="287655">
                <a:tc rowSpan="5">
                  <a:txBody>
                    <a:bodyPr/>
                    <a:lstStyle/>
                    <a:p>
                      <a:pPr>
                        <a:buNone/>
                      </a:pPr>
                      <a:r>
                        <a:rPr lang="en-US"/>
                        <a:t>Variance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26.336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12.400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2.700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0.8165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216007.852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243015.231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450560.406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475084.668</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Variance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33217.222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33075.686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287020">
                <a:tc rowSpan="5">
                  <a:txBody>
                    <a:bodyPr/>
                    <a:lstStyle/>
                    <a:p>
                      <a:pPr>
                        <a:buNone/>
                      </a:pPr>
                      <a:r>
                        <a:rPr lang="en-US"/>
                        <a:t>Standard Deviation</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5.132</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3.521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1.643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0.903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464.766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492.965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671.238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689.263</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Standard Deviation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182.256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181.867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r h="287020">
                <a:tc rowSpan="5">
                  <a:txBody>
                    <a:bodyPr/>
                    <a:lstStyle/>
                    <a:p>
                      <a:pPr>
                        <a:buNone/>
                      </a:pPr>
                      <a:r>
                        <a:rPr lang="en-US"/>
                        <a:t>Range</a:t>
                      </a:r>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1"/>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50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2"/>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33138</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33138.0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3"/>
                  </a:ext>
                </a:extLst>
              </a:tr>
              <a:tr h="28702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39490</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39490.0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4"/>
                  </a:ext>
                </a:extLst>
              </a:tr>
              <a:tr h="28765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Range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8014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8014.0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5"/>
                  </a:ext>
                </a:extLst>
              </a:tr>
            </a:tbl>
          </a:graphicData>
        </a:graphic>
      </p:graphicFrame>
      <p:pic>
        <p:nvPicPr>
          <p:cNvPr id="265" name="Google Shape;265;p25"/>
          <p:cNvPicPr preferRelativeResize="0"/>
          <p:nvPr/>
        </p:nvPicPr>
        <p:blipFill rotWithShape="1">
          <a:blip r:embed="rId2"/>
          <a:srcRect/>
          <a:stretch>
            <a:fillRect/>
          </a:stretch>
        </p:blipFill>
        <p:spPr>
          <a:xfrm>
            <a:off x="9580951" y="6040102"/>
            <a:ext cx="2592012" cy="805375"/>
          </a:xfrm>
          <a:prstGeom prst="rect">
            <a:avLst/>
          </a:prstGeom>
          <a:noFill/>
          <a:ln>
            <a:noFill/>
          </a:ln>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3" name="Table 2"/>
          <p:cNvGraphicFramePr/>
          <p:nvPr/>
        </p:nvGraphicFramePr>
        <p:xfrm>
          <a:off x="636270" y="1333500"/>
          <a:ext cx="10919460" cy="4410075"/>
        </p:xfrm>
        <a:graphic>
          <a:graphicData uri="http://schemas.openxmlformats.org/drawingml/2006/table">
            <a:tbl>
              <a:tblPr firstRow="1" bandRow="1">
                <a:tableStyleId>{5C22544A-7EE6-4342-B048-85BDC9FD1C3A}</a:tableStyleId>
              </a:tblPr>
              <a:tblGrid>
                <a:gridCol w="1904365">
                  <a:extLst>
                    <a:ext uri="{9D8B030D-6E8A-4147-A177-3AD203B41FA5}">
                      <a16:colId xmlns:a16="http://schemas.microsoft.com/office/drawing/2014/main" val="20000"/>
                    </a:ext>
                  </a:extLst>
                </a:gridCol>
                <a:gridCol w="2505075">
                  <a:extLst>
                    <a:ext uri="{9D8B030D-6E8A-4147-A177-3AD203B41FA5}">
                      <a16:colId xmlns:a16="http://schemas.microsoft.com/office/drawing/2014/main" val="20001"/>
                    </a:ext>
                  </a:extLst>
                </a:gridCol>
                <a:gridCol w="3236595">
                  <a:extLst>
                    <a:ext uri="{9D8B030D-6E8A-4147-A177-3AD203B41FA5}">
                      <a16:colId xmlns:a16="http://schemas.microsoft.com/office/drawing/2014/main" val="20002"/>
                    </a:ext>
                  </a:extLst>
                </a:gridCol>
                <a:gridCol w="3273425">
                  <a:extLst>
                    <a:ext uri="{9D8B030D-6E8A-4147-A177-3AD203B41FA5}">
                      <a16:colId xmlns:a16="http://schemas.microsoft.com/office/drawing/2014/main" val="20003"/>
                    </a:ext>
                  </a:extLst>
                </a:gridCol>
              </a:tblGrid>
              <a:tr h="764540">
                <a:tc>
                  <a:txBody>
                    <a:bodyPr/>
                    <a:lstStyle/>
                    <a:p>
                      <a:pPr>
                        <a:buNone/>
                      </a:pPr>
                      <a:endParaRPr lang="en-US"/>
                    </a:p>
                  </a:txBody>
                  <a:tcPr/>
                </a:tc>
                <a:tc>
                  <a:txBody>
                    <a:bodyPr/>
                    <a:lstStyle/>
                    <a:p>
                      <a:pPr>
                        <a:buNone/>
                      </a:pPr>
                      <a:r>
                        <a:rPr lang="en-US" sz="1400">
                          <a:sym typeface="+mn-ea"/>
                        </a:rPr>
                        <a:t>Third and Fourth moment  Business Decision</a:t>
                      </a:r>
                      <a:endParaRPr lang="en-US" sz="1400"/>
                    </a:p>
                    <a:p>
                      <a:pPr>
                        <a:buNone/>
                      </a:pPr>
                      <a:endParaRPr lang="en-US"/>
                    </a:p>
                  </a:txBody>
                  <a:tcPr>
                    <a:solidFill>
                      <a:schemeClr val="accent1"/>
                    </a:solidFill>
                  </a:tcPr>
                </a:tc>
                <a:tc>
                  <a:txBody>
                    <a:bodyPr/>
                    <a:lstStyle/>
                    <a:p>
                      <a:pPr>
                        <a:buNone/>
                      </a:pPr>
                      <a:r>
                        <a:rPr lang="en-US" sz="1400">
                          <a:sym typeface="+mn-ea"/>
                        </a:rPr>
                        <a:t>Medical Inventory Optimization Dataset (Before cleaning)</a:t>
                      </a:r>
                      <a:endParaRPr lang="en-US" sz="1400"/>
                    </a:p>
                    <a:p>
                      <a:pPr>
                        <a:buNone/>
                      </a:pPr>
                      <a:endParaRPr lang="en-US"/>
                    </a:p>
                  </a:txBody>
                  <a:tcPr/>
                </a:tc>
                <a:tc>
                  <a:txBody>
                    <a:bodyPr/>
                    <a:lstStyle/>
                    <a:p>
                      <a:pPr>
                        <a:buNone/>
                      </a:pPr>
                      <a:r>
                        <a:rPr lang="en-US" sz="1400">
                          <a:sym typeface="+mn-ea"/>
                        </a:rPr>
                        <a:t>Medical Inventory Optimization Dataset (After Cleaning)</a:t>
                      </a:r>
                      <a:endParaRPr lang="en-US" sz="1400"/>
                    </a:p>
                    <a:p>
                      <a:pPr>
                        <a:buNone/>
                      </a:pPr>
                      <a:endParaRPr lang="en-US"/>
                    </a:p>
                  </a:txBody>
                  <a:tcPr/>
                </a:tc>
                <a:extLst>
                  <a:ext uri="{0D108BD9-81ED-4DB2-BD59-A6C34878D82A}">
                    <a16:rowId xmlns:a16="http://schemas.microsoft.com/office/drawing/2014/main" val="10000"/>
                  </a:ext>
                </a:extLst>
              </a:tr>
              <a:tr h="361950">
                <a:tc rowSpan="5">
                  <a:txBody>
                    <a:bodyPr/>
                    <a:lstStyle/>
                    <a:p>
                      <a:pPr>
                        <a:buNone/>
                      </a:pPr>
                      <a:r>
                        <a:rPr lang="en-US"/>
                        <a:t>Skewness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11.34</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17.077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1"/>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Return Quantity:</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17.171</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7.799</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2"/>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Final Cost: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34.505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32.725</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3"/>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Final Sales:</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21.005</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21.774</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4"/>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Skewness RtnMRP: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15.796</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16.826</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5"/>
                  </a:ext>
                </a:extLst>
              </a:tr>
              <a:tr h="361315">
                <a:tc rowSpan="5">
                  <a:txBody>
                    <a:bodyPr/>
                    <a:lstStyle/>
                    <a:p>
                      <a:pPr>
                        <a:buNone/>
                      </a:pPr>
                      <a:r>
                        <a:rPr lang="en-US"/>
                        <a:t>Kurtosis</a:t>
                      </a:r>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180.09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463.540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6"/>
                  </a:ext>
                </a:extLst>
              </a:tr>
              <a:tr h="361950">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Return Quantity: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409.273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97.091</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7"/>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Cost:</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2025.154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1813.450</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8"/>
                  </a:ext>
                </a:extLst>
              </a:tr>
              <a:tr h="36258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Final Sales: </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948.189</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967.447</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09"/>
                  </a:ext>
                </a:extLst>
              </a:tr>
              <a:tr h="361315">
                <a:tc vMerge="1">
                  <a:txBody>
                    <a:bodyPr/>
                    <a:lstStyle/>
                    <a:p>
                      <a:endParaRPr lang="en-US"/>
                    </a:p>
                  </a:txBody>
                  <a:tcPr/>
                </a:tc>
                <a:tc>
                  <a:txBody>
                    <a:bodyPr/>
                    <a:lstStyle/>
                    <a:p>
                      <a:pPr marL="0" indent="0">
                        <a:buNone/>
                      </a:pPr>
                      <a:r>
                        <a:rPr lang="en-US" sz="1100">
                          <a:solidFill>
                            <a:srgbClr val="000000"/>
                          </a:solidFill>
                          <a:latin typeface="Calibri" panose="020F0502020204030204" charset="0"/>
                          <a:cs typeface="Calibri" panose="020F0502020204030204" charset="0"/>
                        </a:rPr>
                        <a:t>Kurtosis RtnMRP</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00000"/>
                          </a:solidFill>
                          <a:latin typeface="Calibri" panose="020F0502020204030204" charset="0"/>
                          <a:cs typeface="Calibri" panose="020F0502020204030204" charset="0"/>
                        </a:rPr>
                        <a:t>403.383</a:t>
                      </a:r>
                      <a:endParaRPr lang="en-US" sz="1100">
                        <a:solidFill>
                          <a:srgbClr val="000000"/>
                        </a:solidFill>
                        <a:latin typeface="Calibri" panose="020F0502020204030204" charset="0"/>
                        <a:ea typeface="Calibri" panose="020F0502020204030204" charset="0"/>
                        <a:cs typeface="Calibri" panose="020F0502020204030204" charset="0"/>
                      </a:endParaRPr>
                    </a:p>
                  </a:txBody>
                  <a:tcPr marL="68580" marR="68580" marT="0" marB="0"/>
                </a:tc>
                <a:tc>
                  <a:txBody>
                    <a:bodyPr/>
                    <a:lstStyle/>
                    <a:p>
                      <a:pPr marL="0" indent="0">
                        <a:buNone/>
                      </a:pPr>
                      <a:r>
                        <a:rPr lang="en-US" sz="1100">
                          <a:solidFill>
                            <a:srgbClr val="0D0D0D"/>
                          </a:solidFill>
                          <a:latin typeface="Calibri" panose="020F0502020204030204" charset="0"/>
                          <a:cs typeface="Calibri" panose="020F0502020204030204" charset="0"/>
                        </a:rPr>
                        <a:t>449.712</a:t>
                      </a:r>
                      <a:endParaRPr lang="en-US" sz="1100">
                        <a:solidFill>
                          <a:srgbClr val="0D0D0D"/>
                        </a:solidFill>
                        <a:latin typeface="Calibri" panose="020F0502020204030204" charset="0"/>
                        <a:ea typeface="Calibri" panose="020F0502020204030204" charset="0"/>
                        <a:cs typeface="Calibri" panose="020F0502020204030204" charset="0"/>
                      </a:endParaRPr>
                    </a:p>
                  </a:txBody>
                  <a:tcPr marL="68580" marR="68580" marT="0" marB="0"/>
                </a:tc>
                <a:extLst>
                  <a:ext uri="{0D108BD9-81ED-4DB2-BD59-A6C34878D82A}">
                    <a16:rowId xmlns:a16="http://schemas.microsoft.com/office/drawing/2014/main" val="10010"/>
                  </a:ext>
                </a:extLst>
              </a:tr>
            </a:tbl>
          </a:graphicData>
        </a:graphic>
      </p:graphicFrame>
      <p:pic>
        <p:nvPicPr>
          <p:cNvPr id="265" name="Google Shape;265;p25"/>
          <p:cNvPicPr preferRelativeResize="0"/>
          <p:nvPr/>
        </p:nvPicPr>
        <p:blipFill rotWithShape="1">
          <a:blip r:embed="rId2"/>
          <a:srcRect/>
          <a:stretch>
            <a:fillRect/>
          </a:stretch>
        </p:blipFill>
        <p:spPr>
          <a:xfrm>
            <a:off x="9580951" y="6024862"/>
            <a:ext cx="2592012" cy="805375"/>
          </a:xfrm>
          <a:prstGeom prst="rect">
            <a:avLst/>
          </a:prstGeom>
          <a:noFill/>
          <a:ln>
            <a:noFill/>
          </a:ln>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11175" y="991870"/>
            <a:ext cx="11225530" cy="5181600"/>
          </a:xfrm>
          <a:prstGeom prst="rect">
            <a:avLst/>
          </a:prstGeom>
          <a:noFill/>
        </p:spPr>
        <p:txBody>
          <a:bodyPr wrap="square" rtlCol="0">
            <a:noAutofit/>
          </a:bodyPr>
          <a:lstStyle/>
          <a:p>
            <a:r>
              <a:rPr lang="en-US" sz="1800" b="1" dirty="0">
                <a:gradFill>
                  <a:gsLst>
                    <a:gs pos="0">
                      <a:srgbClr val="007BD3"/>
                    </a:gs>
                    <a:gs pos="100000">
                      <a:srgbClr val="034373"/>
                    </a:gs>
                  </a:gsLst>
                  <a:lin scaled="0"/>
                </a:gradFill>
                <a:latin typeface="Calibri" panose="020F0502020204030204" charset="0"/>
                <a:cs typeface="Calibri" panose="020F0502020204030204" charset="0"/>
              </a:rPr>
              <a:t>Weekly and Monthly Insights:</a:t>
            </a:r>
          </a:p>
          <a:p>
            <a:r>
              <a:rPr lang="en-US" b="1" dirty="0">
                <a:latin typeface="Calibri" panose="020F0502020204030204" charset="0"/>
                <a:cs typeface="Calibri" panose="020F0502020204030204" charset="0"/>
              </a:rPr>
              <a:t>Quantity:</a:t>
            </a:r>
          </a:p>
          <a:p>
            <a:r>
              <a:rPr lang="en-US" dirty="0">
                <a:latin typeface="Calibri" panose="020F0502020204030204" charset="0"/>
                <a:cs typeface="Calibri" panose="020F0502020204030204" charset="0"/>
              </a:rPr>
              <a:t>Weekly quantity sold fluctuates, with Week 50 selling the highest at 653 units, while Week 0 had the lowest at 34. Monthly sales peak in December at 2426 units, followed closely by July and August. However, February and June saw lower sales at 1635 and 1614 units respectively, hinting at seasonal demand patterns.</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Quantity return:</a:t>
            </a:r>
          </a:p>
          <a:p>
            <a:r>
              <a:rPr lang="en-US" dirty="0">
                <a:latin typeface="Calibri" panose="020F0502020204030204" charset="0"/>
                <a:cs typeface="Calibri" panose="020F0502020204030204" charset="0"/>
              </a:rPr>
              <a:t>Week 5 had the highest returns, totaling 104 units, while Week 0 had the lowest returns, with only 2 units. In terms of months, August saw the highest returns at 329 units, whereas </a:t>
            </a:r>
            <a:r>
              <a:rPr lang="en-US" dirty="0" err="1">
                <a:latin typeface="Calibri" panose="020F0502020204030204" charset="0"/>
                <a:cs typeface="Calibri" panose="020F0502020204030204" charset="0"/>
              </a:rPr>
              <a:t>july</a:t>
            </a:r>
            <a:r>
              <a:rPr lang="en-US" dirty="0">
                <a:latin typeface="Calibri" panose="020F0502020204030204" charset="0"/>
                <a:cs typeface="Calibri" panose="020F0502020204030204" charset="0"/>
              </a:rPr>
              <a:t>  had the lowest returns, with only 199 units.</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quantity sold for each drug per week and month:</a:t>
            </a:r>
          </a:p>
          <a:p>
            <a:r>
              <a:rPr lang="en-US" dirty="0">
                <a:latin typeface="Calibri" panose="020F0502020204030204" charset="0"/>
                <a:cs typeface="Calibri" panose="020F0502020204030204" charset="0"/>
              </a:rPr>
              <a:t>“SEVOFLURANE 99.97%” was the highest-selling drug, with 215 units sold in week 3, followed by 126 units in week 48, and 100 units in week 51.</a:t>
            </a:r>
          </a:p>
          <a:p>
            <a:r>
              <a:rPr lang="en-US" dirty="0">
                <a:latin typeface="Calibri" panose="020F0502020204030204" charset="0"/>
                <a:cs typeface="Calibri" panose="020F0502020204030204" charset="0"/>
              </a:rPr>
              <a:t>In March, the drug “SEVOFLURANE 99.97%” had the highest sales, with 258 units sold.</a:t>
            </a:r>
          </a:p>
          <a:p>
            <a:endParaRPr lang="en-US"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sales per week and month:</a:t>
            </a:r>
          </a:p>
          <a:p>
            <a:r>
              <a:rPr lang="en-US" dirty="0">
                <a:latin typeface="Calibri" panose="020F0502020204030204" charset="0"/>
                <a:cs typeface="Calibri" panose="020F0502020204030204" charset="0"/>
              </a:rPr>
              <a:t>The analysis reveals that December recorded the highest total sales, amounting to approximately 373536.002. Conversely, June had the lowest total sales, approximately 189623.272. In weekly terms, Week 52 saw the highest total sales of around 96458.51, while Week 0 had the lowest sales, around 3970.95.</a:t>
            </a:r>
          </a:p>
          <a:p>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Total </a:t>
            </a:r>
            <a:r>
              <a:rPr lang="en-US" b="1" dirty="0" err="1">
                <a:latin typeface="Calibri" panose="020F0502020204030204" charset="0"/>
                <a:cs typeface="Calibri" panose="020F0502020204030204" charset="0"/>
              </a:rPr>
              <a:t>final_sales</a:t>
            </a:r>
            <a:r>
              <a:rPr lang="en-US" b="1" dirty="0">
                <a:latin typeface="Calibri" panose="020F0502020204030204" charset="0"/>
                <a:cs typeface="Calibri" panose="020F0502020204030204" charset="0"/>
              </a:rPr>
              <a:t> for each drug per week and month:</a:t>
            </a:r>
          </a:p>
          <a:p>
            <a:r>
              <a:rPr lang="en-US" dirty="0">
                <a:latin typeface="Calibri" panose="020F0502020204030204" charset="0"/>
                <a:cs typeface="Calibri" panose="020F0502020204030204" charset="0"/>
              </a:rPr>
              <a:t>In month 12, 'HUMAN ALBUMIN 25% INJ' had the highest sales, approximately 42442.40. In Week 52, 'PEMBROLIZUMAB' led with approximately 39490  in sales.</a:t>
            </a:r>
          </a:p>
          <a:p>
            <a:endParaRPr lang="en-US" dirty="0">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2"/>
          <a:srcRect/>
          <a:stretch>
            <a:fillRect/>
          </a:stretch>
        </p:blipFill>
        <p:spPr>
          <a:xfrm>
            <a:off x="9580951" y="6040102"/>
            <a:ext cx="2592012" cy="8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73100" y="1262380"/>
            <a:ext cx="10791190" cy="4340860"/>
          </a:xfrm>
          <a:prstGeom prst="rect">
            <a:avLst/>
          </a:prstGeom>
          <a:noFill/>
        </p:spPr>
        <p:txBody>
          <a:bodyPr wrap="square" rtlCol="0">
            <a:noAutofit/>
          </a:bodyPr>
          <a:lstStyle/>
          <a:p>
            <a:r>
              <a:rPr lang="en-US" b="1">
                <a:latin typeface="Calibri" panose="020F0502020204030204" charset="0"/>
                <a:cs typeface="Calibri" panose="020F0502020204030204" charset="0"/>
                <a:sym typeface="+mn-ea"/>
              </a:rPr>
              <a:t>Bounce rate</a:t>
            </a:r>
            <a:r>
              <a:rPr lang="en-US">
                <a:latin typeface="Calibri" panose="020F0502020204030204" charset="0"/>
                <a:cs typeface="Calibri" panose="020F0502020204030204" charset="0"/>
                <a:sym typeface="+mn-ea"/>
              </a:rPr>
              <a:t>:</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sym typeface="+mn-ea"/>
              </a:rPr>
              <a:t>The bounce rate, calculated at 24.92%, indicates that nearly a quarter of customers who made purchases ended up returning items without any final sales. This suggests potential issues with product satisfaction, quality, or fulfillment processes that might be contributing to returns without purchases.</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sym typeface="+mn-ea"/>
              </a:rPr>
              <a:t>Drug Insights:</a:t>
            </a:r>
            <a:endParaRPr lang="en-US" b="1">
              <a:latin typeface="Calibri" panose="020F0502020204030204" charset="0"/>
              <a:cs typeface="Calibri" panose="020F0502020204030204" charset="0"/>
            </a:endParaRPr>
          </a:p>
          <a:p>
            <a:r>
              <a:rPr lang="en-US">
                <a:latin typeface="Calibri" panose="020F0502020204030204" charset="0"/>
                <a:cs typeface="Calibri" panose="020F0502020204030204" charset="0"/>
                <a:sym typeface="+mn-ea"/>
              </a:rPr>
              <a:t>Drug with the highest total quantity sold:</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sym typeface="+mn-ea"/>
              </a:rPr>
              <a:t>The drug "Sodium Chloride IVF 100ML" stands out as the highest seller, totaling 1278 units sold. </a:t>
            </a:r>
            <a:endParaRPr lang="en-US">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sym typeface="+mn-ea"/>
              </a:rPr>
              <a:t>Drug,subcat,subcat1 with the highest total sales quantity:</a:t>
            </a:r>
            <a:endParaRPr lang="en-US" b="1">
              <a:latin typeface="Calibri" panose="020F0502020204030204" charset="0"/>
              <a:cs typeface="Calibri" panose="020F0502020204030204" charset="0"/>
            </a:endParaRPr>
          </a:p>
          <a:p>
            <a:r>
              <a:rPr lang="en-US">
                <a:latin typeface="Calibri" panose="020F0502020204030204" charset="0"/>
                <a:cs typeface="Calibri" panose="020F0502020204030204" charset="0"/>
                <a:sym typeface="+mn-ea"/>
              </a:rPr>
              <a:t>The combination of drug "SODIUM CHLORIDE IVF 100ML" with sub-categories "IV FLUIDS, ELECTROLYTES, TPN" and sub-category2 "INTRAVENOUS &amp; OTHER STERILE SOLUTIONS" has the highest total quantity sold, amounting to 1278 units.</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b="1">
                <a:latin typeface="Calibri" panose="020F0502020204030204" charset="0"/>
                <a:cs typeface="Calibri" panose="020F0502020204030204" charset="0"/>
                <a:sym typeface="+mn-ea"/>
              </a:rPr>
              <a:t>Number of drugs in each subcat,subcat1 that have been returned without making a sale:</a:t>
            </a:r>
            <a:endParaRPr lang="en-US" b="1">
              <a:latin typeface="Calibri" panose="020F0502020204030204" charset="0"/>
              <a:cs typeface="Calibri" panose="020F0502020204030204" charset="0"/>
            </a:endParaRPr>
          </a:p>
          <a:p>
            <a:r>
              <a:rPr lang="en-US">
                <a:latin typeface="Calibri" panose="020F0502020204030204" charset="0"/>
                <a:cs typeface="Calibri" panose="020F0502020204030204" charset="0"/>
                <a:sym typeface="+mn-ea"/>
              </a:rPr>
              <a:t>The combination of sub-category "INJECTIONS" and sub-category2 "ANTI-INFECTIVES" has the highest count of returned drugs, with 32 distinct drugs being returned without making a sale (Final_Sales = 0). This indicates a potential issue with the effectiveness, quality, or demand for drugs within this category.</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p:txBody>
      </p:sp>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2"/>
          <a:srcRect/>
          <a:stretch>
            <a:fillRect/>
          </a:stretch>
        </p:blipFill>
        <p:spPr>
          <a:xfrm>
            <a:off x="9580951" y="6040102"/>
            <a:ext cx="2592012" cy="8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Leadership</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6" name="Google Shape;116;p4"/>
          <p:cNvPicPr preferRelativeResize="0"/>
          <p:nvPr/>
        </p:nvPicPr>
        <p:blipFill rotWithShape="1">
          <a:blip r:embed="rId3"/>
          <a:srcRect/>
          <a:stretch>
            <a:fill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srcRect/>
          <a:stretch>
            <a:fill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Sharat Manikonda</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Director at Innodatatics and Sponsor</a:t>
            </a:r>
            <a:endParaRPr sz="19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hlinkClick r:id="rId5"/>
              </a:rPr>
              <a:t>linkedin.com/in/sharat-chandra</a:t>
            </a:r>
            <a:endPar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1055" y="941705"/>
            <a:ext cx="10286365" cy="5268595"/>
          </a:xfrm>
          <a:prstGeom prst="rect">
            <a:avLst/>
          </a:prstGeom>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9495" y="926465"/>
            <a:ext cx="10377805" cy="5332730"/>
          </a:xfrm>
          <a:prstGeom prst="rect">
            <a:avLst/>
          </a:prstGeom>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71525" y="967105"/>
            <a:ext cx="10353675" cy="5140325"/>
          </a:xfrm>
          <a:prstGeom prst="rect">
            <a:avLst/>
          </a:prstGeom>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8125" y="988695"/>
            <a:ext cx="11715750" cy="5316855"/>
          </a:xfrm>
          <a:prstGeom prst="rect">
            <a:avLst/>
          </a:prstGeom>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7255" y="969645"/>
            <a:ext cx="9846945" cy="5376545"/>
          </a:xfrm>
          <a:prstGeom prst="rect">
            <a:avLst/>
          </a:prstGeom>
        </p:spPr>
      </p:pic>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91125"/>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4" name="Google Shape;294;p28"/>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704850" y="1104900"/>
            <a:ext cx="10848975" cy="10001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1600" b="1">
                <a:latin typeface="Calibri" panose="020F0502020204030204"/>
                <a:ea typeface="Calibri" panose="020F0502020204030204"/>
                <a:cs typeface="Calibri" panose="020F0502020204030204"/>
                <a:sym typeface="Calibri" panose="020F0502020204030204"/>
              </a:rPr>
              <a:t>In the Medical Inventory Optimization Dataset, we observed missing values in the following columns: Formulation (653 missing values), DrugName (1668 missing values), SubCat (1668 missing values), and SubCat1 (1692 missing values).</a:t>
            </a:r>
          </a:p>
        </p:txBody>
      </p:sp>
      <p:pic>
        <p:nvPicPr>
          <p:cNvPr id="2" name="Picture 1" descr="Screenshot (236)"/>
          <p:cNvPicPr>
            <a:picLocks noChangeAspect="1"/>
          </p:cNvPicPr>
          <p:nvPr/>
        </p:nvPicPr>
        <p:blipFill>
          <a:blip r:embed="rId4"/>
          <a:stretch>
            <a:fillRect/>
          </a:stretch>
        </p:blipFill>
        <p:spPr>
          <a:xfrm>
            <a:off x="1442720" y="2209165"/>
            <a:ext cx="8244840" cy="37268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38)"/>
          <p:cNvPicPr>
            <a:picLocks noChangeAspect="1"/>
          </p:cNvPicPr>
          <p:nvPr/>
        </p:nvPicPr>
        <p:blipFill>
          <a:blip r:embed="rId2"/>
          <a:stretch>
            <a:fillRect/>
          </a:stretch>
        </p:blipFill>
        <p:spPr>
          <a:xfrm>
            <a:off x="1487805" y="1795145"/>
            <a:ext cx="9256395" cy="4281805"/>
          </a:xfrm>
          <a:prstGeom prst="rect">
            <a:avLst/>
          </a:prstGeom>
        </p:spPr>
      </p:pic>
      <p:sp>
        <p:nvSpPr>
          <p:cNvPr id="4" name="Text Box 3"/>
          <p:cNvSpPr txBox="1"/>
          <p:nvPr/>
        </p:nvSpPr>
        <p:spPr>
          <a:xfrm>
            <a:off x="1487170" y="1115060"/>
            <a:ext cx="4608830" cy="478155"/>
          </a:xfrm>
          <a:prstGeom prst="rect">
            <a:avLst/>
          </a:prstGeom>
          <a:noFill/>
        </p:spPr>
        <p:txBody>
          <a:bodyPr wrap="square" rtlCol="0">
            <a:noAutofit/>
          </a:bodyPr>
          <a:lstStyle/>
          <a:p>
            <a:r>
              <a:rPr lang="en-US" sz="2000" b="1">
                <a:gradFill>
                  <a:gsLst>
                    <a:gs pos="0">
                      <a:srgbClr val="007BD3"/>
                    </a:gs>
                    <a:gs pos="100000">
                      <a:srgbClr val="034373"/>
                    </a:gs>
                  </a:gsLst>
                  <a:lin scaled="0"/>
                </a:gradFill>
              </a:rPr>
              <a:t>Percentage Of Missing value:</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88060" y="1308735"/>
            <a:ext cx="10427335" cy="911860"/>
          </a:xfrm>
          <a:prstGeom prst="rect">
            <a:avLst/>
          </a:prstGeom>
          <a:noFill/>
        </p:spPr>
        <p:txBody>
          <a:bodyPr wrap="square" rtlCol="0">
            <a:noAutofit/>
          </a:bodyPr>
          <a:lstStyle/>
          <a:p>
            <a:r>
              <a:rPr lang="en-US" sz="1600" b="1">
                <a:latin typeface="Calibri" panose="020F0502020204030204" charset="0"/>
                <a:cs typeface="Calibri" panose="020F0502020204030204" charset="0"/>
              </a:rPr>
              <a:t>In the Medical Inventory Optimization Dataset, we noticed a pattern where missing values in the 'drugname' column correspond to missing values in the 'subcat' and 'subcat1' columns. Therefore, we decided to drop the rows with missing values specifically in the 'drugname' column.</a:t>
            </a:r>
          </a:p>
          <a:p>
            <a:endParaRPr lang="en-US" sz="1600" b="1">
              <a:latin typeface="Calibri" panose="020F0502020204030204" charset="0"/>
              <a:cs typeface="Calibri" panose="020F0502020204030204" charset="0"/>
            </a:endParaRPr>
          </a:p>
          <a:p>
            <a:endParaRPr lang="en-US" sz="1600" b="1">
              <a:latin typeface="Calibri" panose="020F0502020204030204" charset="0"/>
              <a:cs typeface="Calibri" panose="020F0502020204030204" charset="0"/>
            </a:endParaRPr>
          </a:p>
        </p:txBody>
      </p:sp>
      <p:sp>
        <p:nvSpPr>
          <p:cNvPr id="4" name="Text Box 3"/>
          <p:cNvSpPr txBox="1"/>
          <p:nvPr/>
        </p:nvSpPr>
        <p:spPr>
          <a:xfrm>
            <a:off x="988060" y="848360"/>
            <a:ext cx="4723765" cy="460375"/>
          </a:xfrm>
          <a:prstGeom prst="rect">
            <a:avLst/>
          </a:prstGeom>
          <a:noFill/>
        </p:spPr>
        <p:txBody>
          <a:bodyPr wrap="square" rtlCol="0">
            <a:spAutoFit/>
          </a:bodyPr>
          <a:lstStyle/>
          <a:p>
            <a:r>
              <a:rPr lang="en-US" sz="2400" b="1">
                <a:gradFill>
                  <a:gsLst>
                    <a:gs pos="0">
                      <a:srgbClr val="007BD3"/>
                    </a:gs>
                    <a:gs pos="100000">
                      <a:srgbClr val="034373"/>
                    </a:gs>
                  </a:gsLst>
                  <a:lin scaled="0"/>
                </a:gradFill>
                <a:latin typeface="Arial" panose="020B0604020202020204" pitchFamily="34" charset="0"/>
                <a:cs typeface="Arial" panose="020B0604020202020204" pitchFamily="34" charset="0"/>
              </a:rPr>
              <a:t>Handling missing value:</a:t>
            </a:r>
          </a:p>
        </p:txBody>
      </p:sp>
      <p:pic>
        <p:nvPicPr>
          <p:cNvPr id="5" name="Picture 4" descr="Screenshot (252)"/>
          <p:cNvPicPr>
            <a:picLocks noChangeAspect="1"/>
          </p:cNvPicPr>
          <p:nvPr/>
        </p:nvPicPr>
        <p:blipFill>
          <a:blip r:embed="rId2"/>
          <a:stretch>
            <a:fillRect/>
          </a:stretch>
        </p:blipFill>
        <p:spPr>
          <a:xfrm>
            <a:off x="1731010" y="2960370"/>
            <a:ext cx="8531860" cy="3098800"/>
          </a:xfrm>
          <a:prstGeom prst="rect">
            <a:avLst/>
          </a:prstGeom>
        </p:spPr>
      </p:pic>
      <p:sp>
        <p:nvSpPr>
          <p:cNvPr id="6" name="Text Box 5"/>
          <p:cNvSpPr txBox="1"/>
          <p:nvPr/>
        </p:nvSpPr>
        <p:spPr>
          <a:xfrm>
            <a:off x="988060" y="2220595"/>
            <a:ext cx="10240010" cy="533400"/>
          </a:xfrm>
          <a:prstGeom prst="rect">
            <a:avLst/>
          </a:prstGeom>
          <a:noFill/>
        </p:spPr>
        <p:txBody>
          <a:bodyPr wrap="square" rtlCol="0">
            <a:noAutofit/>
          </a:bodyPr>
          <a:lstStyle/>
          <a:p>
            <a:r>
              <a:rPr lang="en-US" sz="1600" b="1">
                <a:latin typeface="Calibri" panose="020F0502020204030204" charset="0"/>
                <a:cs typeface="Calibri" panose="020F0502020204030204" charset="0"/>
              </a:rPr>
              <a:t>After dropping missing values from the 'drugname' column, there are still missing values remaining in the 'formulation' column (488 missing values) and the 'subcat1' column (23 missing values).</a:t>
            </a:r>
          </a:p>
          <a:p>
            <a:endParaRPr lang="en-US" sz="1600" b="1">
              <a:latin typeface="Calibri" panose="020F0502020204030204" charset="0"/>
              <a:cs typeface="Calibri" panose="020F0502020204030204" charset="0"/>
            </a:endParaRPr>
          </a:p>
          <a:p>
            <a:endParaRPr lang="en-US"/>
          </a:p>
          <a:p>
            <a:endParaRPr lang="en-US"/>
          </a:p>
          <a:p>
            <a:endParaRPr lang="en-US"/>
          </a:p>
          <a:p>
            <a:endParaRPr lang="en-US"/>
          </a:p>
          <a:p>
            <a:endParaRPr lang="en-US"/>
          </a:p>
          <a:p>
            <a:endParaRPr lang="en-US"/>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88035" y="1146810"/>
            <a:ext cx="10655935" cy="2738120"/>
          </a:xfrm>
          <a:prstGeom prst="rect">
            <a:avLst/>
          </a:prstGeom>
          <a:noFill/>
        </p:spPr>
        <p:txBody>
          <a:bodyPr wrap="square" rtlCol="0">
            <a:noAutofit/>
          </a:bodyPr>
          <a:lstStyle/>
          <a:p>
            <a:endParaRPr lang="en-US"/>
          </a:p>
          <a:p>
            <a:pPr marL="285750" indent="-285750">
              <a:buFont typeface="Arial" panose="020B0604020202020204" pitchFamily="34" charset="0"/>
              <a:buChar char="•"/>
            </a:pPr>
            <a:r>
              <a:rPr lang="en-US" sz="1600" b="1">
                <a:latin typeface="Calibri" panose="020F0502020204030204" charset="0"/>
                <a:cs typeface="Calibri" panose="020F0502020204030204" charset="0"/>
                <a:sym typeface="+mn-ea"/>
              </a:rPr>
              <a:t>Here, we performed logical imputation by looking for the closest record and assigning the missing value with the corresponding value in the closest record.</a:t>
            </a: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First step is to filters rows from the column ‘Subcat’ where the 'SubCat1' column is null, meaning it contains missing values. The resulting DataFrame is stored in the variable missing_value.</a:t>
            </a:r>
            <a:br>
              <a:rPr lang="en-US" sz="1600" b="1">
                <a:latin typeface="Calibri" panose="020F0502020204030204" charset="0"/>
                <a:cs typeface="Calibri" panose="020F0502020204030204" charset="0"/>
              </a:rPr>
            </a:br>
            <a:r>
              <a:rPr lang="en-US" sz="1600" b="1">
                <a:latin typeface="Calibri" panose="020F0502020204030204" charset="0"/>
                <a:cs typeface="Calibri" panose="020F0502020204030204" charset="0"/>
              </a:rPr>
              <a:t>Identify the unique ‘subcat ’ column associated with the missing values in 'SubCat1'.</a:t>
            </a:r>
          </a:p>
          <a:p>
            <a:pPr marL="285750" indent="-285750">
              <a:buFont typeface="Arial" panose="020B0604020202020204" pitchFamily="34" charset="0"/>
              <a:buChar char="•"/>
            </a:pPr>
            <a:r>
              <a:rPr lang="en-US" sz="1600" b="1">
                <a:latin typeface="Calibri" panose="020F0502020204030204" charset="0"/>
                <a:cs typeface="Calibri" panose="020F0502020204030204" charset="0"/>
              </a:rPr>
              <a:t>There are 5 unique value:</a:t>
            </a:r>
          </a:p>
          <a:p>
            <a:pPr marL="342900" indent="-342900">
              <a:buAutoNum type="arabicPeriod"/>
            </a:pPr>
            <a:r>
              <a:rPr lang="en-US" sz="1600" b="1">
                <a:latin typeface="Calibri" panose="020F0502020204030204" charset="0"/>
                <a:cs typeface="Calibri" panose="020F0502020204030204" charset="0"/>
              </a:rPr>
              <a:t>'NUTRITIONAL SUPPLEMENTS'</a:t>
            </a:r>
          </a:p>
          <a:p>
            <a:pPr marL="342900" indent="-342900">
              <a:buAutoNum type="arabicPeriod"/>
            </a:pPr>
            <a:r>
              <a:rPr lang="en-US" sz="1600" b="1">
                <a:latin typeface="Calibri" panose="020F0502020204030204" charset="0"/>
                <a:cs typeface="Calibri" panose="020F0502020204030204" charset="0"/>
              </a:rPr>
              <a:t> 'OINTMENTS, CREAMS &amp; GELS' </a:t>
            </a:r>
          </a:p>
          <a:p>
            <a:pPr marL="342900" indent="-342900">
              <a:buAutoNum type="arabicPeriod"/>
            </a:pPr>
            <a:r>
              <a:rPr lang="en-US" sz="1600" b="1">
                <a:latin typeface="Calibri" panose="020F0502020204030204" charset="0"/>
                <a:cs typeface="Calibri" panose="020F0502020204030204" charset="0"/>
              </a:rPr>
              <a:t>'SPRAY'</a:t>
            </a:r>
          </a:p>
          <a:p>
            <a:pPr marL="342900" indent="-342900">
              <a:buAutoNum type="arabicPeriod"/>
            </a:pPr>
            <a:r>
              <a:rPr lang="en-US" sz="1600" b="1">
                <a:latin typeface="Calibri" panose="020F0502020204030204" charset="0"/>
                <a:cs typeface="Calibri" panose="020F0502020204030204" charset="0"/>
              </a:rPr>
              <a:t> 'POWDER'</a:t>
            </a:r>
          </a:p>
          <a:p>
            <a:pPr marL="342900" indent="-342900">
              <a:buAutoNum type="arabicPeriod"/>
            </a:pPr>
            <a:r>
              <a:rPr lang="en-US" sz="1600" b="1">
                <a:latin typeface="Calibri" panose="020F0502020204030204" charset="0"/>
                <a:cs typeface="Calibri" panose="020F0502020204030204" charset="0"/>
              </a:rPr>
              <a:t> 'TABLETS &amp; CAPSULES'</a:t>
            </a:r>
          </a:p>
        </p:txBody>
      </p:sp>
      <p:pic>
        <p:nvPicPr>
          <p:cNvPr id="5" name="Picture 4" descr="Screenshot (254)"/>
          <p:cNvPicPr>
            <a:picLocks noChangeAspect="1"/>
          </p:cNvPicPr>
          <p:nvPr/>
        </p:nvPicPr>
        <p:blipFill>
          <a:blip r:embed="rId2"/>
          <a:stretch>
            <a:fillRect/>
          </a:stretch>
        </p:blipFill>
        <p:spPr>
          <a:xfrm>
            <a:off x="1691640" y="4276090"/>
            <a:ext cx="7731760" cy="1889125"/>
          </a:xfrm>
          <a:prstGeom prst="rect">
            <a:avLst/>
          </a:prstGeom>
        </p:spPr>
      </p:pic>
      <p:sp>
        <p:nvSpPr>
          <p:cNvPr id="6" name="Text Box 5"/>
          <p:cNvSpPr txBox="1"/>
          <p:nvPr/>
        </p:nvSpPr>
        <p:spPr>
          <a:xfrm>
            <a:off x="948055" y="937895"/>
            <a:ext cx="5594985" cy="367665"/>
          </a:xfrm>
          <a:prstGeom prst="rect">
            <a:avLst/>
          </a:prstGeom>
          <a:noFill/>
        </p:spPr>
        <p:txBody>
          <a:bodyPr wrap="square" rtlCol="0">
            <a:noAutofit/>
          </a:bodyPr>
          <a:lstStyle/>
          <a:p>
            <a:r>
              <a:rPr lang="en-US" sz="2000" b="1">
                <a:gradFill>
                  <a:gsLst>
                    <a:gs pos="0">
                      <a:srgbClr val="7B32B2"/>
                    </a:gs>
                    <a:gs pos="100000">
                      <a:srgbClr val="401A5D"/>
                    </a:gs>
                  </a:gsLst>
                  <a:lin scaled="0"/>
                </a:gradFill>
                <a:latin typeface="Calibri" panose="020F0502020204030204" charset="0"/>
                <a:cs typeface="Calibri" panose="020F0502020204030204" charset="0"/>
              </a:rPr>
              <a:t>Handling Missing value in ‘Subcat1’ Column:</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79145" y="1200785"/>
            <a:ext cx="10414635" cy="1640840"/>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"NUTRITIONAL SUPPLEMENTS". </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Then captures the existing values of 'SubCat1' for rows where 'SubCat' is "NUTRITIONAL SUPPLEMENTS".</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"NUTRITIONAL SUPPLEMENTS" and 'SubCat1' is null. It then assigns the value 'NUTRITION' to these null entries in the 'SubCat1' column.</a:t>
            </a:r>
          </a:p>
        </p:txBody>
      </p:sp>
      <p:pic>
        <p:nvPicPr>
          <p:cNvPr id="4" name="Picture 3" descr="Screenshot (256)"/>
          <p:cNvPicPr>
            <a:picLocks noChangeAspect="1"/>
          </p:cNvPicPr>
          <p:nvPr/>
        </p:nvPicPr>
        <p:blipFill>
          <a:blip r:embed="rId2"/>
          <a:stretch>
            <a:fillRect/>
          </a:stretch>
        </p:blipFill>
        <p:spPr>
          <a:xfrm>
            <a:off x="1286510" y="3195320"/>
            <a:ext cx="9236075" cy="2090420"/>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Team Members</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6" name="Google Shape;126;p5"/>
          <p:cNvPicPr preferRelativeResize="0"/>
          <p:nvPr/>
        </p:nvPicPr>
        <p:blipFill rotWithShape="1">
          <a:blip r:embed="rId3"/>
          <a:srcRect/>
          <a:stretch>
            <a:fillRect/>
          </a:stretch>
        </p:blipFill>
        <p:spPr>
          <a:xfrm>
            <a:off x="9915533" y="6151968"/>
            <a:ext cx="2276467" cy="706033"/>
          </a:xfrm>
          <a:prstGeom prst="rect">
            <a:avLst/>
          </a:prstGeom>
          <a:noFill/>
          <a:ln>
            <a:noFill/>
          </a:ln>
        </p:spPr>
      </p:pic>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descr="WhatsApp Image 2023-09-29 at 9.28.26 PM"/>
          <p:cNvPicPr>
            <a:picLocks noChangeAspect="1"/>
          </p:cNvPicPr>
          <p:nvPr/>
        </p:nvPicPr>
        <p:blipFill>
          <a:blip r:embed="rId5">
            <a:lum contrast="18000"/>
          </a:blip>
          <a:srcRect/>
          <a:stretch>
            <a:fillRect/>
          </a:stretch>
        </p:blipFill>
        <p:spPr>
          <a:xfrm>
            <a:off x="821055" y="1391285"/>
            <a:ext cx="1476000" cy="1594028"/>
          </a:xfrm>
          <a:prstGeom prst="ellipse">
            <a:avLst/>
          </a:prstGeom>
        </p:spPr>
      </p:pic>
      <p:sp>
        <p:nvSpPr>
          <p:cNvPr id="118" name="Google Shape;118;p4"/>
          <p:cNvSpPr/>
          <p:nvPr/>
        </p:nvSpPr>
        <p:spPr>
          <a:xfrm>
            <a:off x="2327179" y="164846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Name: ARPITHA K V </a:t>
            </a:r>
          </a:p>
          <a:p>
            <a:pPr marL="0" marR="0" lvl="0" indent="0" algn="l" rtl="0">
              <a:lnSpc>
                <a:spcPct val="100000"/>
              </a:lnSpc>
              <a:spcBef>
                <a:spcPts val="0"/>
              </a:spcBef>
              <a:spcAft>
                <a:spcPts val="0"/>
              </a:spcAft>
              <a:buNone/>
            </a:pPr>
            <a:r>
              <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rPr>
              <a:t>https://www.linkedin.com/in/arpitha-k-v-168763227/</a:t>
            </a:r>
            <a:r>
              <a:rPr lang="en-US"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67105" y="1211580"/>
            <a:ext cx="10226040" cy="1917065"/>
          </a:xfrm>
          <a:prstGeom prst="rect">
            <a:avLst/>
          </a:prstGeom>
          <a:noFill/>
        </p:spPr>
        <p:txBody>
          <a:bodyPr wrap="square" rtlCol="0">
            <a:noAutofit/>
          </a:bodyPr>
          <a:lstStyle/>
          <a:p>
            <a:pPr marL="285750" indent="-285750" algn="l">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"OINTMENTS, CREAMS &amp; GELS".</a:t>
            </a:r>
          </a:p>
          <a:p>
            <a:pPr marL="285750" indent="-285750" algn="l">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lgn="l">
              <a:buFont typeface="Arial" panose="020B0604020202020204" pitchFamily="34" charset="0"/>
              <a:buChar char="•"/>
            </a:pPr>
            <a:r>
              <a:rPr lang="en-US" sz="1600" b="1">
                <a:latin typeface="Calibri" panose="020F0502020204030204" charset="0"/>
                <a:cs typeface="Calibri" panose="020F0502020204030204" charset="0"/>
              </a:rPr>
              <a:t>Find the most common subcat1 within the "OINTMENTS, CREAMS &amp; GELS" category.</a:t>
            </a:r>
          </a:p>
          <a:p>
            <a:pPr marL="285750" indent="-285750" algn="l">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lgn="l">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"OINTMENTS, CREAMS &amp; GELS" and 'SubCat1' is null. It then assigns the value 'ANAESTHETICS' to these null entries in the 'SubCat1' column.</a:t>
            </a:r>
          </a:p>
        </p:txBody>
      </p:sp>
      <p:pic>
        <p:nvPicPr>
          <p:cNvPr id="4" name="Picture 3" descr="Screenshot (257)"/>
          <p:cNvPicPr>
            <a:picLocks noChangeAspect="1"/>
          </p:cNvPicPr>
          <p:nvPr/>
        </p:nvPicPr>
        <p:blipFill>
          <a:blip r:embed="rId2"/>
          <a:stretch>
            <a:fillRect/>
          </a:stretch>
        </p:blipFill>
        <p:spPr>
          <a:xfrm>
            <a:off x="1546860" y="3331210"/>
            <a:ext cx="8689975" cy="2092325"/>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02970" y="1252220"/>
            <a:ext cx="10329545" cy="1817370"/>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"SPRAY".</a:t>
            </a:r>
          </a:p>
          <a:p>
            <a:pPr marL="0" indent="0">
              <a:buFont typeface="Arial" panose="020B0604020202020204" pitchFamily="34" charset="0"/>
              <a:buNone/>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 Find the most common subcat1 within the "SPRAY"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"SPRAY" and 'SubCat1' is null. It then assigns the value 'CENTRAL NERVOUS SYSTEM' to these null entries in the 'SubCat1' column.</a:t>
            </a:r>
          </a:p>
        </p:txBody>
      </p:sp>
      <p:pic>
        <p:nvPicPr>
          <p:cNvPr id="4" name="Picture 3" descr="Screenshot (258)"/>
          <p:cNvPicPr>
            <a:picLocks noChangeAspect="1"/>
          </p:cNvPicPr>
          <p:nvPr/>
        </p:nvPicPr>
        <p:blipFill>
          <a:blip r:embed="rId2"/>
          <a:stretch>
            <a:fillRect/>
          </a:stretch>
        </p:blipFill>
        <p:spPr>
          <a:xfrm>
            <a:off x="1097280" y="3326765"/>
            <a:ext cx="9998075" cy="2470150"/>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14095" y="1269365"/>
            <a:ext cx="10107930" cy="1568450"/>
          </a:xfrm>
          <a:prstGeom prst="rect">
            <a:avLst/>
          </a:prstGeom>
          <a:noFill/>
        </p:spPr>
        <p:txBody>
          <a:bodyPr wrap="square" rtlCol="0">
            <a:sp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"POWDER". </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Find the most common subcategory within the "POWDER"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"POWDER" and 'SubCat1' is null. It then assigns the value 'GASTROINTESTINAL &amp; HEPATOBILIARY SYSTEM' to these null entries in the 'SubCat1' column.</a:t>
            </a:r>
          </a:p>
        </p:txBody>
      </p:sp>
      <p:pic>
        <p:nvPicPr>
          <p:cNvPr id="4" name="Picture 3" descr="Screenshot (259)"/>
          <p:cNvPicPr>
            <a:picLocks noChangeAspect="1"/>
          </p:cNvPicPr>
          <p:nvPr/>
        </p:nvPicPr>
        <p:blipFill>
          <a:blip r:embed="rId2"/>
          <a:stretch>
            <a:fillRect/>
          </a:stretch>
        </p:blipFill>
        <p:spPr>
          <a:xfrm>
            <a:off x="1309370" y="3203575"/>
            <a:ext cx="9658985" cy="2186305"/>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22350" y="1057910"/>
            <a:ext cx="10521950" cy="1718310"/>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"TABLETS &amp; CAPSULES". </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Find the most common subcat1 within the "TABLETS &amp; CAPSULES"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"TABLETS &amp; CAPSULES" and 'SubCat1' is null. It then assigns the value 'CARDIOVASCULAR &amp; HEMATOPOIETIC SYSTEM' to these null entries in the 'SubCat1' column.</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p:txBody>
      </p:sp>
      <p:pic>
        <p:nvPicPr>
          <p:cNvPr id="4" name="Picture 3" descr="Screenshot (260)"/>
          <p:cNvPicPr>
            <a:picLocks noChangeAspect="1"/>
          </p:cNvPicPr>
          <p:nvPr/>
        </p:nvPicPr>
        <p:blipFill>
          <a:blip r:embed="rId2"/>
          <a:stretch>
            <a:fillRect/>
          </a:stretch>
        </p:blipFill>
        <p:spPr>
          <a:xfrm>
            <a:off x="1252855" y="3314700"/>
            <a:ext cx="9629775" cy="1943100"/>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56640" y="1692275"/>
            <a:ext cx="10019030" cy="1814830"/>
          </a:xfrm>
          <a:prstGeom prst="rect">
            <a:avLst/>
          </a:prstGeom>
          <a:noFill/>
        </p:spPr>
        <p:txBody>
          <a:bodyPr wrap="square" rtlCol="0">
            <a:spAutoFit/>
          </a:bodyPr>
          <a:lstStyle/>
          <a:p>
            <a:r>
              <a:rPr lang="en-US" sz="1600" b="1">
                <a:latin typeface="Calibri" panose="020F0502020204030204" charset="0"/>
                <a:cs typeface="Calibri" panose="020F0502020204030204" charset="0"/>
              </a:rPr>
              <a:t>First identifying rows in the medical dataset where the 'Formulation' column is null. Then, it is extracting unique values from the 'SubCat' column for those rows. The output suggests that the missing values in the 'Formulation' column are associated with three unique subcategories:</a:t>
            </a:r>
          </a:p>
          <a:p>
            <a:endParaRPr lang="en-US" sz="1600" b="1">
              <a:latin typeface="Calibri" panose="020F0502020204030204" charset="0"/>
              <a:cs typeface="Calibri" panose="020F0502020204030204" charset="0"/>
            </a:endParaRPr>
          </a:p>
          <a:p>
            <a:pPr marL="342900" indent="-342900">
              <a:buAutoNum type="arabicPeriod"/>
            </a:pPr>
            <a:r>
              <a:rPr lang="en-US" sz="1600" b="1">
                <a:latin typeface="Calibri" panose="020F0502020204030204" charset="0"/>
                <a:cs typeface="Calibri" panose="020F0502020204030204" charset="0"/>
              </a:rPr>
              <a:t> 'IV FLUIDS, ELECTROLYTES, TPN'</a:t>
            </a:r>
          </a:p>
          <a:p>
            <a:pPr marL="342900" indent="-342900">
              <a:buAutoNum type="arabicPeriod"/>
            </a:pPr>
            <a:r>
              <a:rPr lang="en-US" sz="1600" b="1">
                <a:latin typeface="Calibri" panose="020F0502020204030204" charset="0"/>
                <a:cs typeface="Calibri" panose="020F0502020204030204" charset="0"/>
              </a:rPr>
              <a:t> 'INJECTIONS'</a:t>
            </a:r>
          </a:p>
          <a:p>
            <a:pPr marL="342900" indent="-342900">
              <a:buAutoNum type="arabicPeriod"/>
            </a:pPr>
            <a:r>
              <a:rPr lang="en-US" sz="1600" b="1">
                <a:latin typeface="Calibri" panose="020F0502020204030204" charset="0"/>
                <a:cs typeface="Calibri" panose="020F0502020204030204" charset="0"/>
              </a:rPr>
              <a:t> 'TABLETS &amp; CAPSULES'. </a:t>
            </a:r>
          </a:p>
        </p:txBody>
      </p:sp>
      <p:pic>
        <p:nvPicPr>
          <p:cNvPr id="4" name="Picture 3" descr="Screenshot (261)"/>
          <p:cNvPicPr>
            <a:picLocks noChangeAspect="1"/>
          </p:cNvPicPr>
          <p:nvPr/>
        </p:nvPicPr>
        <p:blipFill>
          <a:blip r:embed="rId2"/>
          <a:stretch>
            <a:fillRect/>
          </a:stretch>
        </p:blipFill>
        <p:spPr>
          <a:xfrm>
            <a:off x="2163445" y="3635375"/>
            <a:ext cx="7010400" cy="1495425"/>
          </a:xfrm>
          <a:prstGeom prst="rect">
            <a:avLst/>
          </a:prstGeom>
        </p:spPr>
      </p:pic>
      <p:sp>
        <p:nvSpPr>
          <p:cNvPr id="5" name="Text Box 4"/>
          <p:cNvSpPr txBox="1"/>
          <p:nvPr/>
        </p:nvSpPr>
        <p:spPr>
          <a:xfrm>
            <a:off x="1056640" y="1196340"/>
            <a:ext cx="5594985" cy="367665"/>
          </a:xfrm>
          <a:prstGeom prst="rect">
            <a:avLst/>
          </a:prstGeom>
          <a:noFill/>
        </p:spPr>
        <p:txBody>
          <a:bodyPr wrap="square" rtlCol="0">
            <a:noAutofit/>
          </a:bodyPr>
          <a:lstStyle/>
          <a:p>
            <a:r>
              <a:rPr lang="en-US" sz="2000" b="1">
                <a:gradFill>
                  <a:gsLst>
                    <a:gs pos="0">
                      <a:srgbClr val="7B32B2"/>
                    </a:gs>
                    <a:gs pos="100000">
                      <a:srgbClr val="401A5D"/>
                    </a:gs>
                  </a:gsLst>
                  <a:lin scaled="0"/>
                </a:gradFill>
                <a:latin typeface="Calibri" panose="020F0502020204030204" charset="0"/>
                <a:cs typeface="Calibri" panose="020F0502020204030204" charset="0"/>
              </a:rPr>
              <a:t>Handling Missing value in ‘Formulation’ Column:</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31240" y="1239520"/>
            <a:ext cx="9870440" cy="1617345"/>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"IV FLUIDS, ELECTROLYTES, TPN". </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Find the most common formulation within the "IV FLUIDS, ELECTROLYTES, TPN"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"IV FLUIDS, ELECTROLYTES, TPN" and 'Formulation' is null. It then assigns the value 'Form1' to these null entries in the 'Formulation' column.</a:t>
            </a:r>
          </a:p>
        </p:txBody>
      </p:sp>
      <p:pic>
        <p:nvPicPr>
          <p:cNvPr id="4" name="Picture 3" descr="Screenshot (262)"/>
          <p:cNvPicPr>
            <a:picLocks noChangeAspect="1"/>
          </p:cNvPicPr>
          <p:nvPr/>
        </p:nvPicPr>
        <p:blipFill>
          <a:blip r:embed="rId2"/>
          <a:stretch>
            <a:fillRect/>
          </a:stretch>
        </p:blipFill>
        <p:spPr>
          <a:xfrm>
            <a:off x="1506220" y="3309620"/>
            <a:ext cx="8726170" cy="1747520"/>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10310" y="1125855"/>
            <a:ext cx="9907905" cy="1546860"/>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"INJECTIONS".</a:t>
            </a:r>
          </a:p>
          <a:p>
            <a:pPr marL="0" indent="0">
              <a:buFont typeface="Arial" panose="020B0604020202020204" pitchFamily="34" charset="0"/>
              <a:buNone/>
            </a:pPr>
            <a:r>
              <a:rPr lang="en-US" sz="1600" b="1">
                <a:latin typeface="Calibri" panose="020F0502020204030204" charset="0"/>
                <a:cs typeface="Calibri" panose="020F0502020204030204" charset="0"/>
              </a:rPr>
              <a:t> </a:t>
            </a:r>
          </a:p>
          <a:p>
            <a:pPr marL="285750" indent="-285750">
              <a:buFont typeface="Arial" panose="020B0604020202020204" pitchFamily="34" charset="0"/>
              <a:buChar char="•"/>
            </a:pPr>
            <a:r>
              <a:rPr lang="en-US" sz="1600" b="1">
                <a:latin typeface="Calibri" panose="020F0502020204030204" charset="0"/>
                <a:cs typeface="Calibri" panose="020F0502020204030204" charset="0"/>
              </a:rPr>
              <a:t>Find the most common formulation within the "INJECTIONS"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"INJECTIONS" and 'Formulation' is null. It then assigns the value 'Form1' to these null entries in the 'Formulation' column.</a:t>
            </a:r>
          </a:p>
        </p:txBody>
      </p:sp>
      <p:pic>
        <p:nvPicPr>
          <p:cNvPr id="4" name="Picture 3" descr="Screenshot (263)"/>
          <p:cNvPicPr>
            <a:picLocks noChangeAspect="1"/>
          </p:cNvPicPr>
          <p:nvPr/>
        </p:nvPicPr>
        <p:blipFill>
          <a:blip r:embed="rId2"/>
          <a:stretch>
            <a:fillRect/>
          </a:stretch>
        </p:blipFill>
        <p:spPr>
          <a:xfrm>
            <a:off x="1727200" y="3311525"/>
            <a:ext cx="8378190" cy="1903730"/>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11555" y="1398905"/>
            <a:ext cx="10177780" cy="1628775"/>
          </a:xfrm>
          <a:prstGeom prst="rect">
            <a:avLst/>
          </a:prstGeom>
          <a:noFill/>
        </p:spPr>
        <p:txBody>
          <a:bodyPr wrap="square" rtlCol="0">
            <a:noAutofit/>
          </a:bodyPr>
          <a:lstStyle/>
          <a:p>
            <a:pPr marL="285750" indent="-285750">
              <a:buFont typeface="Arial" panose="020B0604020202020204" pitchFamily="34" charset="0"/>
              <a:buChar char="•"/>
            </a:pPr>
            <a:r>
              <a:rPr lang="en-US" sz="1600" b="1">
                <a:latin typeface="Calibri" panose="020F0502020204030204" charset="0"/>
                <a:cs typeface="Calibri" panose="020F0502020204030204" charset="0"/>
              </a:rPr>
              <a:t>Filters rows from the medical dataset where the 'SubCat' column equals "TABLETS &amp; CAPSULES". </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 Find the most common formulation within the "TABLETS &amp; CAPSULES" category.</a:t>
            </a:r>
          </a:p>
          <a:p>
            <a:pPr marL="285750" indent="-285750">
              <a:buFont typeface="Arial" panose="020B0604020202020204" pitchFamily="34" charset="0"/>
              <a:buChar char="•"/>
            </a:pPr>
            <a:endParaRPr lang="en-US" sz="1600" b="1">
              <a:latin typeface="Calibri" panose="020F0502020204030204" charset="0"/>
              <a:cs typeface="Calibri" panose="020F0502020204030204" charset="0"/>
            </a:endParaRPr>
          </a:p>
          <a:p>
            <a:pPr marL="285750" indent="-285750">
              <a:buFont typeface="Arial" panose="020B0604020202020204" pitchFamily="34" charset="0"/>
              <a:buChar char="•"/>
            </a:pPr>
            <a:r>
              <a:rPr lang="en-US" sz="1600" b="1">
                <a:latin typeface="Calibri" panose="020F0502020204030204" charset="0"/>
                <a:cs typeface="Calibri" panose="020F0502020204030204" charset="0"/>
              </a:rPr>
              <a:t>Locates rows in the medical dataset where 'SubCat' is "TABLETS &amp; CAPSULES" and 'Formulation' is null. It then assigns the value 'Form1' to these null entries in the 'Formulation' column.</a:t>
            </a:r>
          </a:p>
          <a:p>
            <a:endParaRPr lang="en-US"/>
          </a:p>
          <a:p>
            <a:endParaRPr lang="en-US"/>
          </a:p>
        </p:txBody>
      </p:sp>
      <p:pic>
        <p:nvPicPr>
          <p:cNvPr id="4" name="Picture 3" descr="Screenshot (265)"/>
          <p:cNvPicPr>
            <a:picLocks noChangeAspect="1"/>
          </p:cNvPicPr>
          <p:nvPr/>
        </p:nvPicPr>
        <p:blipFill>
          <a:blip r:embed="rId2"/>
          <a:stretch>
            <a:fillRect/>
          </a:stretch>
        </p:blipFill>
        <p:spPr>
          <a:xfrm>
            <a:off x="2052955" y="3526155"/>
            <a:ext cx="7880985" cy="1875155"/>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68)"/>
          <p:cNvPicPr>
            <a:picLocks noChangeAspect="1"/>
          </p:cNvPicPr>
          <p:nvPr/>
        </p:nvPicPr>
        <p:blipFill>
          <a:blip r:embed="rId2"/>
          <a:stretch>
            <a:fillRect/>
          </a:stretch>
        </p:blipFill>
        <p:spPr>
          <a:xfrm>
            <a:off x="1867535" y="1680210"/>
            <a:ext cx="7179945" cy="3752215"/>
          </a:xfrm>
          <a:prstGeom prst="rect">
            <a:avLst/>
          </a:prstGeom>
        </p:spPr>
      </p:pic>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4" name="Text Box 3"/>
          <p:cNvSpPr txBox="1"/>
          <p:nvPr/>
        </p:nvSpPr>
        <p:spPr>
          <a:xfrm>
            <a:off x="1692910" y="1100455"/>
            <a:ext cx="5377180" cy="462280"/>
          </a:xfrm>
          <a:prstGeom prst="rect">
            <a:avLst/>
          </a:prstGeom>
          <a:noFill/>
        </p:spPr>
        <p:txBody>
          <a:bodyPr wrap="square" rtlCol="0">
            <a:noAutofit/>
          </a:bodyPr>
          <a:lstStyle/>
          <a:p>
            <a:r>
              <a:rPr lang="en-US" sz="1800" b="1">
                <a:gradFill>
                  <a:gsLst>
                    <a:gs pos="0">
                      <a:srgbClr val="7B32B2"/>
                    </a:gs>
                    <a:gs pos="100000">
                      <a:srgbClr val="401A5D"/>
                    </a:gs>
                  </a:gsLst>
                  <a:lin scaled="0"/>
                </a:gradFill>
                <a:latin typeface="Calibri" panose="020F0502020204030204" charset="0"/>
                <a:cs typeface="Calibri" panose="020F0502020204030204" charset="0"/>
              </a:rPr>
              <a:t>Final output after handling missing values</a:t>
            </a:r>
          </a:p>
        </p:txBody>
      </p:sp>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pic>
        <p:nvPicPr>
          <p:cNvPr id="306" name="Google Shape;306;p30"/>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767080" y="886460"/>
            <a:ext cx="10420350" cy="1627505"/>
          </a:xfrm>
          <a:prstGeom prst="rect">
            <a:avLst/>
          </a:prstGeom>
          <a:noFill/>
        </p:spPr>
        <p:txBody>
          <a:bodyPr wrap="square" rtlCol="0">
            <a:noAutofit/>
          </a:bodyPr>
          <a:lstStyle/>
          <a:p>
            <a:r>
              <a:rPr lang="en-US" sz="2400" b="1">
                <a:gradFill>
                  <a:gsLst>
                    <a:gs pos="0">
                      <a:srgbClr val="007BD3"/>
                    </a:gs>
                    <a:gs pos="100000">
                      <a:srgbClr val="034373"/>
                    </a:gs>
                  </a:gsLst>
                  <a:lin scaled="0"/>
                </a:gradFill>
                <a:latin typeface="Calibri" panose="020F0502020204030204" charset="0"/>
                <a:cs typeface="Calibri" panose="020F0502020204030204" charset="0"/>
              </a:rPr>
              <a:t>Type casting:</a:t>
            </a:r>
          </a:p>
          <a:p>
            <a:endParaRPr lang="en-US" sz="2400" b="1">
              <a:gradFill>
                <a:gsLst>
                  <a:gs pos="0">
                    <a:srgbClr val="007BD3"/>
                  </a:gs>
                  <a:gs pos="100000">
                    <a:srgbClr val="034373"/>
                  </a:gs>
                </a:gsLst>
                <a:lin scaled="0"/>
              </a:gradFill>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In the Medical Inventory Optimization Dataset, the 'dateofbill' column is not in the correct format; it should be in the date data type, but it is currently in the object data type. We need to convert the 'dateofbill' column from the object data type to the date data type.</a:t>
            </a:r>
          </a:p>
        </p:txBody>
      </p:sp>
      <p:pic>
        <p:nvPicPr>
          <p:cNvPr id="3" name="Picture 2" descr="Screenshot (244)"/>
          <p:cNvPicPr>
            <a:picLocks noChangeAspect="1"/>
          </p:cNvPicPr>
          <p:nvPr/>
        </p:nvPicPr>
        <p:blipFill>
          <a:blip r:embed="rId4"/>
          <a:stretch>
            <a:fillRect/>
          </a:stretch>
        </p:blipFill>
        <p:spPr>
          <a:xfrm>
            <a:off x="1195070" y="2687320"/>
            <a:ext cx="9305925" cy="335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319485" y="239175"/>
            <a:ext cx="10515600" cy="58801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b="1">
                <a:latin typeface="Times New Roman" panose="02020603050405020304"/>
                <a:ea typeface="Times New Roman" panose="02020603050405020304"/>
                <a:cs typeface="Times New Roman" panose="02020603050405020304"/>
                <a:sym typeface="Times New Roman" panose="02020603050405020304"/>
              </a:rPr>
              <a:t>Contents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gf3a8d4be09_2_180"/>
          <p:cNvSpPr txBox="1">
            <a:spLocks noGrp="1"/>
          </p:cNvSpPr>
          <p:nvPr>
            <p:ph type="sldNum" sz="quarter"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4</a:t>
            </a:fld>
            <a:endParaRPr lang="en-US"/>
          </a:p>
        </p:txBody>
      </p:sp>
      <p:pic>
        <p:nvPicPr>
          <p:cNvPr id="141" name="Google Shape;141;gf3a8d4be09_2_180"/>
          <p:cNvPicPr preferRelativeResize="0"/>
          <p:nvPr/>
        </p:nvPicPr>
        <p:blipFill rotWithShape="1">
          <a:blip r:embed="rId3"/>
          <a:srcRect/>
          <a:stretch>
            <a:fillRect/>
          </a:stretch>
        </p:blipFill>
        <p:spPr>
          <a:xfrm>
            <a:off x="9599989" y="6038978"/>
            <a:ext cx="2592012" cy="805375"/>
          </a:xfrm>
          <a:prstGeom prst="rect">
            <a:avLst/>
          </a:prstGeom>
          <a:noFill/>
          <a:ln>
            <a:noFill/>
          </a:ln>
        </p:spPr>
      </p:pic>
      <p:sp>
        <p:nvSpPr>
          <p:cNvPr id="142" name="Google Shape;142;gf3a8d4be09_2_180"/>
          <p:cNvSpPr txBox="1"/>
          <p:nvPr/>
        </p:nvSpPr>
        <p:spPr>
          <a:xfrm>
            <a:off x="694690" y="925195"/>
            <a:ext cx="11033760" cy="5550535"/>
          </a:xfrm>
          <a:prstGeom prst="rect">
            <a:avLst/>
          </a:prstGeom>
          <a:noFill/>
          <a:ln>
            <a:noFill/>
          </a:ln>
        </p:spPr>
        <p:txBody>
          <a:bodyPr spcFirstLastPara="1" wrap="square" lIns="91425" tIns="91425" rIns="91425" bIns="91425" anchor="t" anchorCtr="0">
            <a:noAutofit/>
          </a:bodyPr>
          <a:lstStyle/>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objective</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Constraints</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Architecture</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collection and details</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Information</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Dictionary</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Exploratory Data Analysis</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Missing values Observation</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Preprocessing</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Visualization</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Screen shot of output</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Challenges</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Future Scopes</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endParaRPr sz="2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49935" y="1024255"/>
            <a:ext cx="10440670" cy="1884680"/>
          </a:xfrm>
          <a:prstGeom prst="rect">
            <a:avLst/>
          </a:prstGeom>
          <a:noFill/>
        </p:spPr>
        <p:txBody>
          <a:bodyPr wrap="square" rtlCol="0">
            <a:noAutofit/>
          </a:bodyPr>
          <a:lstStyle/>
          <a:p>
            <a:r>
              <a:rPr lang="en-US" sz="2400" b="1">
                <a:gradFill>
                  <a:gsLst>
                    <a:gs pos="0">
                      <a:srgbClr val="007BD3"/>
                    </a:gs>
                    <a:gs pos="100000">
                      <a:srgbClr val="034373"/>
                    </a:gs>
                  </a:gsLst>
                  <a:lin scaled="0"/>
                </a:gradFill>
                <a:latin typeface="Calibri" panose="020F0502020204030204" charset="0"/>
                <a:cs typeface="Calibri" panose="020F0502020204030204" charset="0"/>
              </a:rPr>
              <a:t>Duplication Handling:</a:t>
            </a:r>
          </a:p>
          <a:p>
            <a:endParaRPr lang="en-US"/>
          </a:p>
          <a:p>
            <a:r>
              <a:rPr lang="en-US" sz="1600" b="1">
                <a:latin typeface="Calibri" panose="020F0502020204030204" charset="0"/>
                <a:cs typeface="Calibri" panose="020F0502020204030204" charset="0"/>
              </a:rPr>
              <a:t>In the Medical Inventory Optimization Dataset, there are 26 duplicated records. We have removed these 26 duplicated records from the dataset.</a:t>
            </a:r>
          </a:p>
          <a:p>
            <a:endParaRPr lang="en-US" sz="1600" b="1">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After removing the duplicated records, the dataset contains 14,192 out of the original 14,218 records.</a:t>
            </a:r>
          </a:p>
        </p:txBody>
      </p:sp>
      <p:pic>
        <p:nvPicPr>
          <p:cNvPr id="4" name="Picture 3" descr="Screenshot (248)"/>
          <p:cNvPicPr>
            <a:picLocks noChangeAspect="1"/>
          </p:cNvPicPr>
          <p:nvPr/>
        </p:nvPicPr>
        <p:blipFill>
          <a:blip r:embed="rId2"/>
          <a:stretch>
            <a:fillRect/>
          </a:stretch>
        </p:blipFill>
        <p:spPr>
          <a:xfrm>
            <a:off x="1403350" y="2908935"/>
            <a:ext cx="8774430" cy="3112135"/>
          </a:xfrm>
          <a:prstGeom prst="rect">
            <a:avLst/>
          </a:prstGeom>
        </p:spPr>
      </p:pic>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61975" y="788670"/>
            <a:ext cx="10900410" cy="1746885"/>
          </a:xfrm>
          <a:prstGeom prst="rect">
            <a:avLst/>
          </a:prstGeom>
          <a:noFill/>
        </p:spPr>
        <p:txBody>
          <a:bodyPr wrap="square" rtlCol="0">
            <a:noAutofit/>
          </a:bodyPr>
          <a:lstStyle/>
          <a:p>
            <a:r>
              <a:rPr lang="en-US" sz="2000" b="1" dirty="0" err="1">
                <a:gradFill>
                  <a:gsLst>
                    <a:gs pos="0">
                      <a:srgbClr val="007BD3"/>
                    </a:gs>
                    <a:gs pos="100000">
                      <a:srgbClr val="034373"/>
                    </a:gs>
                  </a:gsLst>
                  <a:lin scaled="0"/>
                </a:gradFill>
                <a:latin typeface="Calibri" panose="020F0502020204030204" charset="0"/>
                <a:cs typeface="Calibri" panose="020F0502020204030204" charset="0"/>
              </a:rPr>
              <a:t>Repalcing</a:t>
            </a:r>
            <a:r>
              <a:rPr lang="en-US" sz="2000" b="1" dirty="0">
                <a:gradFill>
                  <a:gsLst>
                    <a:gs pos="0">
                      <a:srgbClr val="007BD3"/>
                    </a:gs>
                    <a:gs pos="100000">
                      <a:srgbClr val="034373"/>
                    </a:gs>
                  </a:gsLst>
                  <a:lin scaled="0"/>
                </a:gradFill>
                <a:latin typeface="Calibri" panose="020F0502020204030204" charset="0"/>
                <a:cs typeface="Calibri" panose="020F0502020204030204" charset="0"/>
              </a:rPr>
              <a:t> value:</a:t>
            </a:r>
          </a:p>
          <a:p>
            <a:endParaRPr lang="en-US" sz="2000" b="1" dirty="0">
              <a:gradFill>
                <a:gsLst>
                  <a:gs pos="0">
                    <a:srgbClr val="007BD3"/>
                  </a:gs>
                  <a:gs pos="100000">
                    <a:srgbClr val="034373"/>
                  </a:gs>
                </a:gsLst>
                <a:lin scaled="0"/>
              </a:gradFill>
              <a:latin typeface="Calibri" panose="020F0502020204030204" charset="0"/>
              <a:cs typeface="Calibri" panose="020F0502020204030204" charset="0"/>
            </a:endParaRPr>
          </a:p>
          <a:p>
            <a:r>
              <a:rPr lang="en-US" sz="1600" b="1" dirty="0">
                <a:latin typeface="Calibri" panose="020F0502020204030204" charset="0"/>
                <a:cs typeface="Calibri" panose="020F0502020204030204" charset="0"/>
              </a:rPr>
              <a:t>In the Medical Inventory Optimization Dataset, we noticed that in the 'subcat1' column, two values appear to be the same but with differences in spacing. Specifically, 'CARDIOVASCULAR &amp; HEMATOPOIETIC SYSTEM' and 'CARDIIVASCULAR&amp;HEMATOPOIETIC SYSTEM' are equivalent. Therefore, we are replacing 'CARDIIVASCULAR&amp;HEMATOPOIETIC SYSTEM' with 'CARDIOVASCULAR &amp; HEMATOPOIETIC SYSTEM'.</a:t>
            </a:r>
          </a:p>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a:p>
            <a:endParaRPr lang="en-US" sz="1600" b="1" dirty="0">
              <a:latin typeface="Calibri" panose="020F0502020204030204" charset="0"/>
              <a:cs typeface="Calibri" panose="020F0502020204030204" charset="0"/>
            </a:endParaRPr>
          </a:p>
          <a:p>
            <a:endParaRPr lang="en-US" dirty="0"/>
          </a:p>
          <a:p>
            <a:endParaRPr lang="en-US" dirty="0"/>
          </a:p>
          <a:p>
            <a:endParaRPr lang="en-US" dirty="0"/>
          </a:p>
        </p:txBody>
      </p:sp>
      <p:pic>
        <p:nvPicPr>
          <p:cNvPr id="4" name="Picture 3" descr="Screenshot (250)"/>
          <p:cNvPicPr>
            <a:picLocks noChangeAspect="1"/>
          </p:cNvPicPr>
          <p:nvPr/>
        </p:nvPicPr>
        <p:blipFill>
          <a:blip r:embed="rId2"/>
          <a:stretch>
            <a:fillRect/>
          </a:stretch>
        </p:blipFill>
        <p:spPr>
          <a:xfrm>
            <a:off x="897255" y="2685415"/>
            <a:ext cx="9847580" cy="3565525"/>
          </a:xfrm>
          <a:prstGeom prst="rect">
            <a:avLst/>
          </a:prstGeom>
        </p:spPr>
      </p:pic>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88085" y="1199515"/>
            <a:ext cx="9488805" cy="1435100"/>
          </a:xfrm>
          <a:prstGeom prst="rect">
            <a:avLst/>
          </a:prstGeom>
          <a:noFill/>
        </p:spPr>
        <p:txBody>
          <a:bodyPr wrap="square" rtlCol="0">
            <a:noAutofit/>
          </a:bodyPr>
          <a:lstStyle/>
          <a:p>
            <a:r>
              <a:rPr lang="en-US" sz="2400" b="1">
                <a:gradFill>
                  <a:gsLst>
                    <a:gs pos="0">
                      <a:srgbClr val="007BD3"/>
                    </a:gs>
                    <a:gs pos="100000">
                      <a:srgbClr val="034373"/>
                    </a:gs>
                  </a:gsLst>
                  <a:lin scaled="0"/>
                </a:gradFill>
                <a:latin typeface="Calibri" panose="020F0502020204030204" charset="0"/>
                <a:cs typeface="Calibri" panose="020F0502020204030204" charset="0"/>
              </a:rPr>
              <a:t>Zero varience:</a:t>
            </a:r>
          </a:p>
          <a:p>
            <a:endParaRPr lang="en-US" sz="2400" b="1">
              <a:gradFill>
                <a:gsLst>
                  <a:gs pos="0">
                    <a:srgbClr val="007BD3"/>
                  </a:gs>
                  <a:gs pos="100000">
                    <a:srgbClr val="034373"/>
                  </a:gs>
                </a:gsLst>
                <a:lin scaled="0"/>
              </a:gradFill>
              <a:latin typeface="Calibri" panose="020F0502020204030204" charset="0"/>
              <a:cs typeface="Calibri" panose="020F0502020204030204" charset="0"/>
            </a:endParaRPr>
          </a:p>
          <a:p>
            <a:r>
              <a:rPr lang="en-US" sz="1600" b="1">
                <a:solidFill>
                  <a:schemeClr val="tx1"/>
                </a:solidFill>
                <a:latin typeface="Calibri" panose="020F0502020204030204" charset="0"/>
                <a:cs typeface="Calibri" panose="020F0502020204030204" charset="0"/>
              </a:rPr>
              <a:t>In the Medical Inventory Optimization Dataset, there is no column with zero variance.</a:t>
            </a:r>
          </a:p>
        </p:txBody>
      </p:sp>
      <p:pic>
        <p:nvPicPr>
          <p:cNvPr id="4" name="Picture 3" descr="Screenshot (269)"/>
          <p:cNvPicPr>
            <a:picLocks noChangeAspect="1"/>
          </p:cNvPicPr>
          <p:nvPr/>
        </p:nvPicPr>
        <p:blipFill>
          <a:blip r:embed="rId2"/>
          <a:stretch>
            <a:fillRect/>
          </a:stretch>
        </p:blipFill>
        <p:spPr>
          <a:xfrm>
            <a:off x="1391285" y="2755900"/>
            <a:ext cx="8566785" cy="2749550"/>
          </a:xfrm>
          <a:prstGeom prst="rect">
            <a:avLst/>
          </a:prstGeom>
        </p:spPr>
      </p:pic>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666750" y="819785"/>
            <a:ext cx="11033760" cy="11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gradFill>
                  <a:gsLst>
                    <a:gs pos="0">
                      <a:srgbClr val="7B32B2"/>
                    </a:gs>
                    <a:gs pos="100000">
                      <a:srgbClr val="401A5D"/>
                    </a:gs>
                  </a:gsLst>
                  <a:lin scaled="0"/>
                </a:gradFill>
                <a:latin typeface="Calibri" panose="020F0502020204030204"/>
                <a:ea typeface="Calibri" panose="020F0502020204030204"/>
                <a:cs typeface="Calibri" panose="020F0502020204030204"/>
                <a:sym typeface="Calibri" panose="020F0502020204030204"/>
              </a:rPr>
              <a:t>Cards:</a:t>
            </a:r>
          </a:p>
          <a:p>
            <a:pPr marL="0" lvl="0" indent="0" algn="l" rtl="0">
              <a:spcBef>
                <a:spcPts val="0"/>
              </a:spcBef>
              <a:spcAft>
                <a:spcPts val="0"/>
              </a:spcAft>
              <a:buNone/>
            </a:pPr>
            <a:endParaRPr sz="16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sz="1600" b="1">
                <a:latin typeface="Calibri" panose="020F0502020204030204"/>
                <a:ea typeface="Calibri" panose="020F0502020204030204"/>
                <a:cs typeface="Calibri" panose="020F0502020204030204"/>
                <a:sym typeface="Calibri" panose="020F0502020204030204"/>
              </a:rPr>
              <a:t>For the data visualization, we start by presenting the following </a:t>
            </a:r>
            <a:r>
              <a:rPr lang="en-US" sz="1600" b="1">
                <a:latin typeface="Calibri" panose="020F0502020204030204"/>
                <a:ea typeface="Calibri" panose="020F0502020204030204"/>
                <a:cs typeface="Calibri" panose="020F0502020204030204"/>
                <a:sym typeface="Calibri" panose="020F0502020204030204"/>
              </a:rPr>
              <a:t>Cards Which shows</a:t>
            </a:r>
            <a:r>
              <a:rPr sz="1600" b="1">
                <a:latin typeface="Calibri" panose="020F0502020204030204"/>
                <a:ea typeface="Calibri" panose="020F0502020204030204"/>
                <a:cs typeface="Calibri" panose="020F0502020204030204"/>
                <a:sym typeface="Calibri" panose="020F0502020204030204"/>
              </a:rPr>
              <a:t>:</a:t>
            </a:r>
          </a:p>
          <a:p>
            <a:pPr marL="0" lvl="0" indent="0" algn="l" rtl="0">
              <a:spcBef>
                <a:spcPts val="0"/>
              </a:spcBef>
              <a:spcAft>
                <a:spcPts val="0"/>
              </a:spcAft>
              <a:buNone/>
            </a:pPr>
            <a:r>
              <a:rPr sz="1600" b="1">
                <a:latin typeface="Calibri" panose="020F0502020204030204"/>
                <a:ea typeface="Calibri" panose="020F0502020204030204"/>
                <a:cs typeface="Calibri" panose="020F0502020204030204"/>
                <a:sym typeface="Calibri" panose="020F0502020204030204"/>
              </a:rPr>
              <a:t>Total quantity</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 23,447</a:t>
            </a:r>
            <a:r>
              <a:rPr lang="en-US" sz="1600" b="1">
                <a:latin typeface="Calibri" panose="020F0502020204030204"/>
                <a:ea typeface="Calibri" panose="020F0502020204030204"/>
                <a:cs typeface="Calibri" panose="020F0502020204030204"/>
                <a:sym typeface="Calibri" panose="020F0502020204030204"/>
              </a:rPr>
              <a:t>) ,</a:t>
            </a:r>
            <a:r>
              <a:rPr sz="1600" b="1">
                <a:latin typeface="Calibri" panose="020F0502020204030204"/>
                <a:ea typeface="Calibri" panose="020F0502020204030204"/>
                <a:cs typeface="Calibri" panose="020F0502020204030204"/>
                <a:sym typeface="Calibri" panose="020F0502020204030204"/>
              </a:rPr>
              <a:t>Total return quantity</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 2,988</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Total final cost</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1.67 million</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Total final sale</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2.88 million</a:t>
            </a:r>
            <a:r>
              <a:rPr lang="en-US" sz="1600" b="1">
                <a:latin typeface="Calibri" panose="020F0502020204030204"/>
                <a:ea typeface="Calibri" panose="020F0502020204030204"/>
                <a:cs typeface="Calibri" panose="020F0502020204030204"/>
                <a:sym typeface="Calibri" panose="020F0502020204030204"/>
              </a:rPr>
              <a:t>)</a:t>
            </a:r>
            <a:r>
              <a:rPr sz="1600" b="1">
                <a:latin typeface="Calibri" panose="020F0502020204030204"/>
                <a:ea typeface="Calibri" panose="020F0502020204030204"/>
                <a:cs typeface="Calibri" panose="020F0502020204030204"/>
                <a:sym typeface="Calibri" panose="020F0502020204030204"/>
              </a:rPr>
              <a:t>.</a:t>
            </a: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6" name="Picture 5" descr="Screenshot (277)"/>
          <p:cNvPicPr>
            <a:picLocks noChangeAspect="1"/>
          </p:cNvPicPr>
          <p:nvPr/>
        </p:nvPicPr>
        <p:blipFill>
          <a:blip r:embed="rId4"/>
          <a:stretch>
            <a:fillRect/>
          </a:stretch>
        </p:blipFill>
        <p:spPr>
          <a:xfrm>
            <a:off x="2247265" y="2206625"/>
            <a:ext cx="6078220" cy="40519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71)"/>
          <p:cNvPicPr>
            <a:picLocks noChangeAspect="1"/>
          </p:cNvPicPr>
          <p:nvPr/>
        </p:nvPicPr>
        <p:blipFill>
          <a:blip r:embed="rId2"/>
          <a:stretch>
            <a:fillRect/>
          </a:stretch>
        </p:blipFill>
        <p:spPr>
          <a:xfrm>
            <a:off x="1017905" y="3014345"/>
            <a:ext cx="4458970" cy="2964180"/>
          </a:xfrm>
          <a:prstGeom prst="rect">
            <a:avLst/>
          </a:prstGeom>
        </p:spPr>
      </p:pic>
      <p:pic>
        <p:nvPicPr>
          <p:cNvPr id="5" name="Picture 4" descr="Screenshot (272)"/>
          <p:cNvPicPr>
            <a:picLocks noChangeAspect="1"/>
          </p:cNvPicPr>
          <p:nvPr/>
        </p:nvPicPr>
        <p:blipFill>
          <a:blip r:embed="rId3"/>
          <a:stretch>
            <a:fillRect/>
          </a:stretch>
        </p:blipFill>
        <p:spPr>
          <a:xfrm>
            <a:off x="6622415" y="3014345"/>
            <a:ext cx="4389120" cy="2964180"/>
          </a:xfrm>
          <a:prstGeom prst="rect">
            <a:avLst/>
          </a:prstGeom>
        </p:spPr>
      </p:pic>
      <p:sp>
        <p:nvSpPr>
          <p:cNvPr id="6" name="Text Box 5"/>
          <p:cNvSpPr txBox="1"/>
          <p:nvPr/>
        </p:nvSpPr>
        <p:spPr>
          <a:xfrm>
            <a:off x="1325880" y="1183640"/>
            <a:ext cx="9523730" cy="1142365"/>
          </a:xfrm>
          <a:prstGeom prst="rect">
            <a:avLst/>
          </a:prstGeom>
          <a:noFill/>
        </p:spPr>
        <p:txBody>
          <a:bodyPr wrap="square" rtlCol="0">
            <a:noAutofit/>
          </a:bodyPr>
          <a:lstStyle/>
          <a:p>
            <a:r>
              <a:rPr lang="en-US" sz="2400" b="1" dirty="0">
                <a:gradFill>
                  <a:gsLst>
                    <a:gs pos="0">
                      <a:srgbClr val="7B32B2"/>
                    </a:gs>
                    <a:gs pos="100000">
                      <a:srgbClr val="401A5D"/>
                    </a:gs>
                  </a:gsLst>
                  <a:lin scaled="0"/>
                </a:gradFill>
                <a:latin typeface="Calibri" panose="020F0502020204030204" charset="0"/>
                <a:cs typeface="Calibri" panose="020F0502020204030204" charset="0"/>
              </a:rPr>
              <a:t>Donut chart:</a:t>
            </a:r>
          </a:p>
          <a:p>
            <a:endParaRPr lang="en-US" sz="1800" b="1" dirty="0">
              <a:gradFill>
                <a:gsLst>
                  <a:gs pos="0">
                    <a:srgbClr val="7B32B2"/>
                  </a:gs>
                  <a:gs pos="100000">
                    <a:srgbClr val="401A5D"/>
                  </a:gs>
                </a:gsLst>
                <a:lin scaled="0"/>
              </a:gradFill>
              <a:latin typeface="Calibri" panose="020F0502020204030204" charset="0"/>
              <a:cs typeface="Calibri" panose="020F0502020204030204" charset="0"/>
            </a:endParaRPr>
          </a:p>
          <a:p>
            <a:r>
              <a:rPr lang="en-US" sz="1600" b="1" dirty="0">
                <a:latin typeface="Calibri" panose="020F0502020204030204" charset="0"/>
                <a:cs typeface="Calibri" panose="020F0502020204030204" charset="0"/>
              </a:rPr>
              <a:t>Two donut charts have been inserted: one displaying the sum of quantities by formulation, and the other showing the sum of quantities by department.</a:t>
            </a:r>
          </a:p>
        </p:txBody>
      </p:sp>
      <p:pic>
        <p:nvPicPr>
          <p:cNvPr id="265" name="Google Shape;265;p25"/>
          <p:cNvPicPr preferRelativeResize="0"/>
          <p:nvPr/>
        </p:nvPicPr>
        <p:blipFill rotWithShape="1">
          <a:blip r:embed="rId4"/>
          <a:srcRect/>
          <a:stretch>
            <a:fillRect/>
          </a:stretch>
        </p:blipFill>
        <p:spPr>
          <a:xfrm>
            <a:off x="9580951" y="6040102"/>
            <a:ext cx="2592012" cy="805375"/>
          </a:xfrm>
          <a:prstGeom prst="rect">
            <a:avLst/>
          </a:prstGeom>
          <a:noFill/>
          <a:ln>
            <a:noFill/>
          </a:ln>
        </p:spPr>
      </p:pic>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73)"/>
          <p:cNvPicPr>
            <a:picLocks noChangeAspect="1"/>
          </p:cNvPicPr>
          <p:nvPr/>
        </p:nvPicPr>
        <p:blipFill>
          <a:blip r:embed="rId2"/>
          <a:stretch>
            <a:fillRect/>
          </a:stretch>
        </p:blipFill>
        <p:spPr>
          <a:xfrm>
            <a:off x="1717040" y="2589530"/>
            <a:ext cx="7623810" cy="3314700"/>
          </a:xfrm>
          <a:prstGeom prst="rect">
            <a:avLst/>
          </a:prstGeom>
        </p:spPr>
      </p:pic>
      <p:sp>
        <p:nvSpPr>
          <p:cNvPr id="4" name="Text Box 3"/>
          <p:cNvSpPr txBox="1"/>
          <p:nvPr/>
        </p:nvSpPr>
        <p:spPr>
          <a:xfrm>
            <a:off x="1000125" y="1152525"/>
            <a:ext cx="10300335" cy="1080135"/>
          </a:xfrm>
          <a:prstGeom prst="rect">
            <a:avLst/>
          </a:prstGeom>
          <a:noFill/>
        </p:spPr>
        <p:txBody>
          <a:bodyPr wrap="square" rtlCol="0">
            <a:noAutofit/>
          </a:bodyPr>
          <a:lstStyle/>
          <a:p>
            <a:r>
              <a:rPr lang="en-US" sz="2400" b="1">
                <a:gradFill>
                  <a:gsLst>
                    <a:gs pos="0">
                      <a:srgbClr val="7B32B2"/>
                    </a:gs>
                    <a:gs pos="100000">
                      <a:srgbClr val="401A5D"/>
                    </a:gs>
                  </a:gsLst>
                  <a:lin scaled="0"/>
                </a:gradFill>
                <a:latin typeface="Calibri" panose="020F0502020204030204" charset="0"/>
                <a:cs typeface="Calibri" panose="020F0502020204030204" charset="0"/>
              </a:rPr>
              <a:t>Line chart:</a:t>
            </a:r>
          </a:p>
          <a:p>
            <a:endParaRPr lang="en-US" sz="1800" b="1">
              <a:gradFill>
                <a:gsLst>
                  <a:gs pos="0">
                    <a:srgbClr val="7B32B2"/>
                  </a:gs>
                  <a:gs pos="100000">
                    <a:srgbClr val="401A5D"/>
                  </a:gs>
                </a:gsLst>
                <a:lin scaled="0"/>
              </a:gradFill>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A line chart is included to demonstrate the quantity sold per month, facilitating easy identification of the month with the highest quantity sold.</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74)"/>
          <p:cNvPicPr>
            <a:picLocks noChangeAspect="1"/>
          </p:cNvPicPr>
          <p:nvPr/>
        </p:nvPicPr>
        <p:blipFill>
          <a:blip r:embed="rId2"/>
          <a:stretch>
            <a:fillRect/>
          </a:stretch>
        </p:blipFill>
        <p:spPr>
          <a:xfrm>
            <a:off x="1578610" y="2136140"/>
            <a:ext cx="7974330" cy="3851275"/>
          </a:xfrm>
          <a:prstGeom prst="rect">
            <a:avLst/>
          </a:prstGeom>
        </p:spPr>
      </p:pic>
      <p:sp>
        <p:nvSpPr>
          <p:cNvPr id="4" name="Text Box 3"/>
          <p:cNvSpPr txBox="1"/>
          <p:nvPr/>
        </p:nvSpPr>
        <p:spPr>
          <a:xfrm>
            <a:off x="858520" y="981075"/>
            <a:ext cx="10598785" cy="1155065"/>
          </a:xfrm>
          <a:prstGeom prst="rect">
            <a:avLst/>
          </a:prstGeom>
          <a:noFill/>
        </p:spPr>
        <p:txBody>
          <a:bodyPr wrap="square" rtlCol="0">
            <a:noAutofit/>
          </a:bodyPr>
          <a:lstStyle/>
          <a:p>
            <a:r>
              <a:rPr lang="en-US" sz="2400" b="1">
                <a:gradFill>
                  <a:gsLst>
                    <a:gs pos="0">
                      <a:srgbClr val="7B32B2"/>
                    </a:gs>
                    <a:gs pos="100000">
                      <a:srgbClr val="401A5D"/>
                    </a:gs>
                  </a:gsLst>
                  <a:lin scaled="0"/>
                </a:gradFill>
                <a:latin typeface="Calibri" panose="020F0502020204030204" charset="0"/>
                <a:cs typeface="Calibri" panose="020F0502020204030204" charset="0"/>
              </a:rPr>
              <a:t>Decomposition Tree:</a:t>
            </a:r>
          </a:p>
          <a:p>
            <a:endParaRPr lang="en-US"/>
          </a:p>
          <a:p>
            <a:r>
              <a:rPr lang="en-US" sz="1600" b="1">
                <a:latin typeface="Calibri" panose="020F0502020204030204" charset="0"/>
                <a:cs typeface="Calibri" panose="020F0502020204030204" charset="0"/>
              </a:rPr>
              <a:t>The decomposition tree identifies the top contributors to the sum of quantity. By expanding the tree, we can see which ‘subcat1’ or ‘drugname’ are driving the highest quantities sold. This enables us to focus on the most influential factors.</a:t>
            </a: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75)"/>
          <p:cNvPicPr>
            <a:picLocks noChangeAspect="1"/>
          </p:cNvPicPr>
          <p:nvPr/>
        </p:nvPicPr>
        <p:blipFill>
          <a:blip r:embed="rId2"/>
          <a:stretch>
            <a:fillRect/>
          </a:stretch>
        </p:blipFill>
        <p:spPr>
          <a:xfrm>
            <a:off x="1990090" y="2921635"/>
            <a:ext cx="7792085" cy="2800350"/>
          </a:xfrm>
          <a:prstGeom prst="rect">
            <a:avLst/>
          </a:prstGeom>
        </p:spPr>
      </p:pic>
      <p:sp>
        <p:nvSpPr>
          <p:cNvPr id="5" name="Text Box 4"/>
          <p:cNvSpPr txBox="1"/>
          <p:nvPr/>
        </p:nvSpPr>
        <p:spPr>
          <a:xfrm>
            <a:off x="608965" y="1074420"/>
            <a:ext cx="11097260" cy="1722120"/>
          </a:xfrm>
          <a:prstGeom prst="rect">
            <a:avLst/>
          </a:prstGeom>
          <a:noFill/>
        </p:spPr>
        <p:txBody>
          <a:bodyPr wrap="square" rtlCol="0">
            <a:spAutoFit/>
          </a:bodyPr>
          <a:lstStyle/>
          <a:p>
            <a:r>
              <a:rPr lang="en-US" sz="2400" b="1">
                <a:gradFill>
                  <a:gsLst>
                    <a:gs pos="0">
                      <a:srgbClr val="7B32B2"/>
                    </a:gs>
                    <a:gs pos="100000">
                      <a:srgbClr val="401A5D"/>
                    </a:gs>
                  </a:gsLst>
                  <a:lin scaled="0"/>
                </a:gradFill>
                <a:latin typeface="Calibri" panose="020F0502020204030204" charset="0"/>
                <a:cs typeface="Calibri" panose="020F0502020204030204" charset="0"/>
              </a:rPr>
              <a:t>100% Stacked Bar Chart:</a:t>
            </a:r>
          </a:p>
          <a:p>
            <a:endParaRPr lang="en-US" sz="1800" b="1">
              <a:gradFill>
                <a:gsLst>
                  <a:gs pos="0">
                    <a:srgbClr val="7B32B2"/>
                  </a:gs>
                  <a:gs pos="100000">
                    <a:srgbClr val="401A5D"/>
                  </a:gs>
                </a:gsLst>
                <a:lin scaled="0"/>
              </a:gradFill>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This chart can visually represent the proportion of quantity contributed by each of the top 5 ‘subcat’ to the total quantity sold. and Within each of the top 5 ‘subcat’, the stacked bars can show the distribution of quantity among the top 5 ‘drugname’. This helps identify which drugs are the primary contributors to the quantity sold within each ‘subcat’. </a:t>
            </a:r>
          </a:p>
          <a:p>
            <a:endParaRPr lang="en-US" sz="1600" b="1">
              <a:latin typeface="Calibri" panose="020F0502020204030204" charset="0"/>
              <a:cs typeface="Calibri" panose="020F0502020204030204" charset="0"/>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76)"/>
          <p:cNvPicPr>
            <a:picLocks noChangeAspect="1"/>
          </p:cNvPicPr>
          <p:nvPr/>
        </p:nvPicPr>
        <p:blipFill>
          <a:blip r:embed="rId2"/>
          <a:stretch>
            <a:fillRect/>
          </a:stretch>
        </p:blipFill>
        <p:spPr>
          <a:xfrm>
            <a:off x="1649095" y="2260600"/>
            <a:ext cx="8364220" cy="3251835"/>
          </a:xfrm>
          <a:prstGeom prst="rect">
            <a:avLst/>
          </a:prstGeom>
        </p:spPr>
      </p:pic>
      <p:sp>
        <p:nvSpPr>
          <p:cNvPr id="6" name="Text Box 5"/>
          <p:cNvSpPr txBox="1"/>
          <p:nvPr/>
        </p:nvSpPr>
        <p:spPr>
          <a:xfrm>
            <a:off x="811530" y="1090295"/>
            <a:ext cx="10520045" cy="1277620"/>
          </a:xfrm>
          <a:prstGeom prst="rect">
            <a:avLst/>
          </a:prstGeom>
          <a:noFill/>
        </p:spPr>
        <p:txBody>
          <a:bodyPr wrap="square" rtlCol="0">
            <a:noAutofit/>
          </a:bodyPr>
          <a:lstStyle/>
          <a:p>
            <a:r>
              <a:rPr lang="en-US" sz="1600" b="1">
                <a:latin typeface="Calibri" panose="020F0502020204030204" charset="0"/>
                <a:cs typeface="Calibri" panose="020F0502020204030204" charset="0"/>
                <a:sym typeface="+mn-ea"/>
              </a:rPr>
              <a:t>This chart can visually represent the proportion of quantity contributed by each of the top 5 ‘subcat’ to the total quantity sold. and Within each of the top 5 ‘subcat’, the stacked bars can show the distribution of quantity among the top 5 ‘subcat1’. This helps identify which subcat1 are the primary contributors to the quantity sold within each ‘subcat’. </a:t>
            </a:r>
            <a:endParaRPr lang="en-US" sz="1600" b="1">
              <a:latin typeface="Calibri" panose="020F0502020204030204" charset="0"/>
              <a:cs typeface="Calibri" panose="020F0502020204030204" charset="0"/>
            </a:endParaRPr>
          </a:p>
          <a:p>
            <a:endParaRPr lang="en-US" sz="1600" b="1">
              <a:latin typeface="Calibri" panose="020F0502020204030204" charset="0"/>
              <a:cs typeface="Calibri" panose="020F0502020204030204" charset="0"/>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41" name="Google Shape;441;p21"/>
          <p:cNvPicPr preferRelativeResize="0"/>
          <p:nvPr/>
        </p:nvPicPr>
        <p:blipFill rotWithShape="1">
          <a:blip r:embed="rId3"/>
          <a:srcRect/>
          <a:stretch>
            <a:fillRect/>
          </a:stretch>
        </p:blipFill>
        <p:spPr>
          <a:xfrm>
            <a:off x="9580951" y="5971862"/>
            <a:ext cx="2592012" cy="805375"/>
          </a:xfrm>
          <a:prstGeom prst="rect">
            <a:avLst/>
          </a:prstGeom>
          <a:noFill/>
          <a:ln>
            <a:noFill/>
          </a:ln>
        </p:spPr>
      </p:pic>
      <p:pic>
        <p:nvPicPr>
          <p:cNvPr id="2" name="Picture 1" descr="Screenshot (278)"/>
          <p:cNvPicPr>
            <a:picLocks noChangeAspect="1"/>
          </p:cNvPicPr>
          <p:nvPr/>
        </p:nvPicPr>
        <p:blipFill>
          <a:blip r:embed="rId4"/>
          <a:stretch>
            <a:fillRect/>
          </a:stretch>
        </p:blipFill>
        <p:spPr>
          <a:xfrm>
            <a:off x="1160780" y="1234440"/>
            <a:ext cx="9558655" cy="4878070"/>
          </a:xfrm>
          <a:prstGeom prst="rect">
            <a:avLst/>
          </a:prstGeom>
        </p:spPr>
      </p:pic>
      <p:sp>
        <p:nvSpPr>
          <p:cNvPr id="3" name="Text Box 2"/>
          <p:cNvSpPr txBox="1"/>
          <p:nvPr/>
        </p:nvSpPr>
        <p:spPr>
          <a:xfrm>
            <a:off x="1160780" y="822325"/>
            <a:ext cx="2229485" cy="398780"/>
          </a:xfrm>
          <a:prstGeom prst="rect">
            <a:avLst/>
          </a:prstGeom>
          <a:noFill/>
        </p:spPr>
        <p:txBody>
          <a:bodyPr wrap="square" rtlCol="0">
            <a:spAutoFit/>
          </a:bodyPr>
          <a:lstStyle/>
          <a:p>
            <a:r>
              <a:rPr lang="en-US" sz="2000" b="1">
                <a:gradFill>
                  <a:gsLst>
                    <a:gs pos="0">
                      <a:srgbClr val="7B32B2"/>
                    </a:gs>
                    <a:gs pos="100000">
                      <a:srgbClr val="401A5D"/>
                    </a:gs>
                  </a:gsLst>
                  <a:lin scaled="0"/>
                </a:gradFill>
                <a:latin typeface="Calibri" panose="020F0502020204030204" charset="0"/>
                <a:cs typeface="Calibri" panose="020F0502020204030204" charset="0"/>
              </a:rPr>
              <a:t>Power BI: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Overview and Scope</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gf3a8d4be09_2_92"/>
          <p:cNvSpPr txBox="1">
            <a:spLocks noGrp="1"/>
          </p:cNvSpPr>
          <p:nvPr>
            <p:ph type="sldNum" sz="quarter"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pic>
        <p:nvPicPr>
          <p:cNvPr id="149" name="Google Shape;149;gf3a8d4be09_2_9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pic>
        <p:nvPicPr>
          <p:cNvPr id="4" name="Picture 3" descr="Screenshot (280)"/>
          <p:cNvPicPr>
            <a:picLocks noChangeAspect="1"/>
          </p:cNvPicPr>
          <p:nvPr/>
        </p:nvPicPr>
        <p:blipFill>
          <a:blip r:embed="rId4"/>
          <a:stretch>
            <a:fillRect/>
          </a:stretch>
        </p:blipFill>
        <p:spPr>
          <a:xfrm>
            <a:off x="455295" y="1141095"/>
            <a:ext cx="10683875" cy="44850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79)"/>
          <p:cNvPicPr>
            <a:picLocks noChangeAspect="1"/>
          </p:cNvPicPr>
          <p:nvPr/>
        </p:nvPicPr>
        <p:blipFill>
          <a:blip r:embed="rId2"/>
          <a:stretch>
            <a:fillRect/>
          </a:stretch>
        </p:blipFill>
        <p:spPr>
          <a:xfrm>
            <a:off x="1160780" y="1360805"/>
            <a:ext cx="9012555" cy="4887595"/>
          </a:xfrm>
          <a:prstGeom prst="rect">
            <a:avLst/>
          </a:prstGeom>
        </p:spPr>
      </p:pic>
      <p:sp>
        <p:nvSpPr>
          <p:cNvPr id="4" name="Text Box 3"/>
          <p:cNvSpPr txBox="1"/>
          <p:nvPr/>
        </p:nvSpPr>
        <p:spPr>
          <a:xfrm>
            <a:off x="1160780" y="822325"/>
            <a:ext cx="3818890" cy="398780"/>
          </a:xfrm>
          <a:prstGeom prst="rect">
            <a:avLst/>
          </a:prstGeom>
          <a:noFill/>
        </p:spPr>
        <p:txBody>
          <a:bodyPr wrap="square" rtlCol="0">
            <a:spAutoFit/>
          </a:bodyPr>
          <a:lstStyle/>
          <a:p>
            <a:r>
              <a:rPr lang="en-US" sz="2000" b="1">
                <a:gradFill>
                  <a:gsLst>
                    <a:gs pos="0">
                      <a:srgbClr val="7B32B2"/>
                    </a:gs>
                    <a:gs pos="100000">
                      <a:srgbClr val="401A5D"/>
                    </a:gs>
                  </a:gsLst>
                  <a:lin scaled="0"/>
                </a:gradFill>
                <a:latin typeface="Calibri" panose="020F0502020204030204" charset="0"/>
                <a:cs typeface="Calibri" panose="020F0502020204030204" charset="0"/>
              </a:rPr>
              <a:t>Google looker studio: </a:t>
            </a:r>
          </a:p>
        </p:txBody>
      </p:sp>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Challenges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68" name="Google Shape;468;p29"/>
          <p:cNvPicPr preferRelativeResize="0"/>
          <p:nvPr/>
        </p:nvPicPr>
        <p:blipFill rotWithShape="1">
          <a:blip r:embed="rId3"/>
          <a:srcRect/>
          <a:stretch>
            <a:fillRect/>
          </a:stretch>
        </p:blipFill>
        <p:spPr>
          <a:xfrm>
            <a:off x="9580951" y="5971862"/>
            <a:ext cx="2592012" cy="805375"/>
          </a:xfrm>
          <a:prstGeom prst="rect">
            <a:avLst/>
          </a:prstGeom>
          <a:noFill/>
          <a:ln>
            <a:noFill/>
          </a:ln>
        </p:spPr>
      </p:pic>
      <p:sp>
        <p:nvSpPr>
          <p:cNvPr id="2" name="Text Box 1"/>
          <p:cNvSpPr txBox="1"/>
          <p:nvPr/>
        </p:nvSpPr>
        <p:spPr>
          <a:xfrm>
            <a:off x="1110615" y="1678305"/>
            <a:ext cx="9578975" cy="2396490"/>
          </a:xfrm>
          <a:prstGeom prst="rect">
            <a:avLst/>
          </a:prstGeom>
          <a:noFill/>
        </p:spPr>
        <p:txBody>
          <a:bodyPr wrap="square" rtlCol="0">
            <a:noAutofit/>
          </a:bodyPr>
          <a:lstStyle/>
          <a:p>
            <a:r>
              <a:rPr lang="en-US" sz="1600" b="1">
                <a:latin typeface="Calibri" panose="020F0502020204030204" charset="0"/>
                <a:cs typeface="Calibri" panose="020F0502020204030204" charset="0"/>
              </a:rPr>
              <a:t>Missing values are present in the "drugname" column, accounting for a total quantity sold of 8266. Similarly, missing values in the "subcat1" column amount to a total quantity sold of 8298. These figures represent the highest total quantities sold for "drugname" and "subcat1," respectively.</a:t>
            </a:r>
          </a:p>
          <a:p>
            <a:endParaRPr lang="en-US" sz="1600" b="1">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Additionally, there are missing values in the "subcat" column, resulting in a total quantity sold of 8266, which is the second-highest total quantity sold. These missing values may lead to improper results for the dataset.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Future Scopes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76" name="Google Shape;476;p31"/>
          <p:cNvPicPr preferRelativeResize="0"/>
          <p:nvPr/>
        </p:nvPicPr>
        <p:blipFill rotWithShape="1">
          <a:blip r:embed="rId3"/>
          <a:srcRect/>
          <a:stretch>
            <a:fillRect/>
          </a:stretch>
        </p:blipFill>
        <p:spPr>
          <a:xfrm>
            <a:off x="9580951" y="5971862"/>
            <a:ext cx="2592012" cy="805375"/>
          </a:xfrm>
          <a:prstGeom prst="rect">
            <a:avLst/>
          </a:prstGeom>
          <a:noFill/>
          <a:ln>
            <a:noFill/>
          </a:ln>
        </p:spPr>
      </p:pic>
      <p:sp>
        <p:nvSpPr>
          <p:cNvPr id="2" name="Text Box 1"/>
          <p:cNvSpPr txBox="1"/>
          <p:nvPr/>
        </p:nvSpPr>
        <p:spPr>
          <a:xfrm>
            <a:off x="974090" y="1125855"/>
            <a:ext cx="9660890" cy="2125980"/>
          </a:xfrm>
          <a:prstGeom prst="rect">
            <a:avLst/>
          </a:prstGeom>
          <a:noFill/>
        </p:spPr>
        <p:txBody>
          <a:bodyPr wrap="square" rtlCol="0">
            <a:noAutofit/>
          </a:bodyPr>
          <a:lstStyle/>
          <a:p>
            <a:r>
              <a:rPr lang="en-US" sz="1600" b="1">
                <a:latin typeface="Calibri" panose="020F0502020204030204" charset="0"/>
                <a:cs typeface="Calibri" panose="020F0502020204030204" charset="0"/>
              </a:rPr>
              <a:t>Look into the reasons behind lower sales months (February and June) to understand if there are any specific factors affecting demand.</a:t>
            </a:r>
          </a:p>
          <a:p>
            <a:endParaRPr lang="en-US" sz="1600" b="1">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Investigate the reasons behind high return rates in certain months. </a:t>
            </a:r>
          </a:p>
          <a:p>
            <a:endParaRPr lang="en-US" sz="1600" b="1">
              <a:latin typeface="Calibri" panose="020F0502020204030204" charset="0"/>
              <a:cs typeface="Calibri" panose="020F0502020204030204" charset="0"/>
            </a:endParaRPr>
          </a:p>
          <a:p>
            <a:r>
              <a:rPr lang="en-US" sz="1600" b="1">
                <a:latin typeface="Calibri" panose="020F0502020204030204" charset="0"/>
                <a:cs typeface="Calibri" panose="020F0502020204030204" charset="0"/>
              </a:rPr>
              <a:t>Focus on promoting high-selling drugname,subcat,subcat1 analyzing factors contributing to their success. Explore opportunities to expand sales channels or target new customer segments to increase overall sales.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Queries ?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83" name="Google Shape;483;p33"/>
          <p:cNvPicPr preferRelativeResize="0"/>
          <p:nvPr/>
        </p:nvPicPr>
        <p:blipFill rotWithShape="1">
          <a:blip r:embed="rId3"/>
          <a:srcRect/>
          <a:stretch>
            <a:fill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srcRect/>
          <a:stretch>
            <a:fillRect/>
          </a:stretch>
        </p:blipFill>
        <p:spPr>
          <a:xfrm>
            <a:off x="9580951" y="5971862"/>
            <a:ext cx="2592012" cy="805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srcRect/>
          <a:stretch>
            <a:fill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srcRect/>
          <a:stretch>
            <a:fillRect/>
          </a:stretch>
        </p:blipFill>
        <p:spPr>
          <a:xfrm>
            <a:off x="3110415" y="272435"/>
            <a:ext cx="5971172" cy="59711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gradFill>
                  <a:gsLst>
                    <a:gs pos="0">
                      <a:srgbClr val="007BD3"/>
                    </a:gs>
                    <a:gs pos="100000">
                      <a:srgbClr val="034373"/>
                    </a:gs>
                  </a:gsLst>
                  <a:lin scaled="0"/>
                </a:gradFill>
                <a:latin typeface="Times New Roman" panose="02020603050405020304"/>
                <a:ea typeface="Times New Roman" panose="02020603050405020304"/>
                <a:cs typeface="Times New Roman" panose="02020603050405020304"/>
                <a:sym typeface="Times New Roman" panose="02020603050405020304"/>
              </a:rPr>
              <a:t>Business Problem</a:t>
            </a:r>
          </a:p>
        </p:txBody>
      </p:sp>
      <p:pic>
        <p:nvPicPr>
          <p:cNvPr id="161" name="Google Shape;161;p12"/>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3" name="Text Placeholder 2"/>
          <p:cNvSpPr>
            <a:spLocks noGrp="1"/>
          </p:cNvSpPr>
          <p:nvPr>
            <p:ph type="body" idx="1"/>
          </p:nvPr>
        </p:nvSpPr>
        <p:spPr>
          <a:xfrm>
            <a:off x="838200" y="1825625"/>
            <a:ext cx="10515600" cy="1468755"/>
          </a:xfrm>
        </p:spPr>
        <p:txBody>
          <a:bodyPr/>
          <a:lstStyle/>
          <a:p>
            <a:r>
              <a:rPr lang="en-US" altLang="en-IN" sz="2400" b="1"/>
              <a:t>Bounce rate is increasing significantly leading to the patient dissatisfaction.</a:t>
            </a:r>
            <a:r>
              <a:rPr lang="en-US" altLang="en-IN" b="1"/>
              <a:t> </a:t>
            </a:r>
          </a:p>
          <a:p>
            <a:pPr marL="114300" indent="0">
              <a:buNone/>
            </a:pPr>
            <a:endParaRPr lang="en-US" altLang="en-IN" b="1"/>
          </a:p>
        </p:txBody>
      </p:sp>
      <p:pic>
        <p:nvPicPr>
          <p:cNvPr id="100" name="Picture 99"/>
          <p:cNvPicPr/>
          <p:nvPr/>
        </p:nvPicPr>
        <p:blipFill>
          <a:blip r:embed="rId4"/>
          <a:stretch>
            <a:fillRect/>
          </a:stretch>
        </p:blipFill>
        <p:spPr>
          <a:xfrm>
            <a:off x="2131695" y="3094355"/>
            <a:ext cx="7315200" cy="28962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gradFill>
                  <a:gsLst>
                    <a:gs pos="0">
                      <a:srgbClr val="007BD3"/>
                    </a:gs>
                    <a:gs pos="100000">
                      <a:srgbClr val="034373"/>
                    </a:gs>
                  </a:gsLst>
                  <a:lin scaled="0"/>
                </a:gradFill>
                <a:latin typeface="Times New Roman" panose="02020603050405020304"/>
                <a:ea typeface="Times New Roman" panose="02020603050405020304"/>
                <a:cs typeface="Times New Roman" panose="02020603050405020304"/>
                <a:sym typeface="Times New Roman" panose="02020603050405020304"/>
              </a:rPr>
              <a:t>Business Objective</a:t>
            </a:r>
          </a:p>
        </p:txBody>
      </p:sp>
      <p:sp>
        <p:nvSpPr>
          <p:cNvPr id="167" name="Google Shape;167;p7"/>
          <p:cNvSpPr txBox="1">
            <a:spLocks noGrp="1"/>
          </p:cNvSpPr>
          <p:nvPr>
            <p:ph type="body" idx="1"/>
          </p:nvPr>
        </p:nvSpPr>
        <p:spPr>
          <a:xfrm>
            <a:off x="730885" y="1595120"/>
            <a:ext cx="5422900" cy="1568450"/>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2800" b="1" dirty="0">
                <a:gradFill>
                  <a:gsLst>
                    <a:gs pos="0">
                      <a:srgbClr val="7B32B2"/>
                    </a:gs>
                    <a:gs pos="100000">
                      <a:srgbClr val="401A5D"/>
                    </a:gs>
                  </a:gsLst>
                  <a:lin scaled="0"/>
                </a:gradFill>
                <a:latin typeface="Times New Roman" panose="02020603050405020304"/>
                <a:ea typeface="Times New Roman" panose="02020603050405020304"/>
                <a:cs typeface="Times New Roman" panose="02020603050405020304"/>
                <a:sym typeface="Times New Roman" panose="02020603050405020304"/>
              </a:rPr>
              <a:t>Objective</a:t>
            </a:r>
          </a:p>
          <a:p>
            <a:pPr marL="457200" lvl="0" indent="-228600" algn="l" rtl="0">
              <a:lnSpc>
                <a:spcPct val="90000"/>
              </a:lnSpc>
              <a:spcBef>
                <a:spcPts val="1000"/>
              </a:spcBef>
              <a:spcAft>
                <a:spcPts val="0"/>
              </a:spcAft>
              <a:buClr>
                <a:schemeClr val="dk1"/>
              </a:buClr>
              <a:buSzPts val="2400"/>
              <a:buNone/>
            </a:pPr>
            <a:endParaRPr lang="en-US" dirty="0">
              <a:solidFill>
                <a:srgbClr val="353744"/>
              </a:solidFill>
              <a:latin typeface="Arial Black" panose="020B0A04020102020204" pitchFamily="34" charset="0"/>
              <a:sym typeface="Times New Roman" panose="02020603050405020304"/>
            </a:endParaRPr>
          </a:p>
          <a:p>
            <a:pPr marL="457200" lvl="0" indent="-228600" algn="l" rtl="0">
              <a:lnSpc>
                <a:spcPct val="90000"/>
              </a:lnSpc>
              <a:spcBef>
                <a:spcPts val="1000"/>
              </a:spcBef>
              <a:spcAft>
                <a:spcPts val="0"/>
              </a:spcAft>
              <a:buClr>
                <a:schemeClr val="dk1"/>
              </a:buClr>
              <a:buSzPts val="2400"/>
              <a:buNone/>
            </a:pPr>
            <a:r>
              <a:rPr lang="en-US" dirty="0">
                <a:solidFill>
                  <a:srgbClr val="353744"/>
                </a:solidFill>
                <a:latin typeface="Arial Black" panose="020B0A04020102020204" pitchFamily="34" charset="0"/>
                <a:sym typeface="Proxima Nova" panose="02000506030000020004"/>
              </a:rPr>
              <a:t>Minimize bounce rate</a:t>
            </a:r>
          </a:p>
        </p:txBody>
      </p:sp>
      <p:sp>
        <p:nvSpPr>
          <p:cNvPr id="169" name="Google Shape;169;p7"/>
          <p:cNvSpPr txBox="1">
            <a:spLocks noGrp="1"/>
          </p:cNvSpPr>
          <p:nvPr>
            <p:ph type="body" idx="3"/>
          </p:nvPr>
        </p:nvSpPr>
        <p:spPr>
          <a:xfrm>
            <a:off x="6332220" y="1808480"/>
            <a:ext cx="5183505" cy="1737995"/>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2800" dirty="0">
                <a:gradFill>
                  <a:gsLst>
                    <a:gs pos="0">
                      <a:srgbClr val="7B32B2"/>
                    </a:gs>
                    <a:gs pos="100000">
                      <a:srgbClr val="401A5D"/>
                    </a:gs>
                  </a:gsLst>
                  <a:lin scaled="0"/>
                </a:gradFill>
                <a:latin typeface="Times New Roman" panose="02020603050405020304"/>
                <a:ea typeface="Times New Roman" panose="02020603050405020304"/>
                <a:cs typeface="Times New Roman" panose="02020603050405020304"/>
              </a:rPr>
              <a:t>Constraints</a:t>
            </a:r>
          </a:p>
          <a:p>
            <a:pPr marL="457200" lvl="0" indent="-228600" algn="l" rtl="0">
              <a:lnSpc>
                <a:spcPct val="90000"/>
              </a:lnSpc>
              <a:spcBef>
                <a:spcPts val="1000"/>
              </a:spcBef>
              <a:spcAft>
                <a:spcPts val="0"/>
              </a:spcAft>
              <a:buClr>
                <a:schemeClr val="dk1"/>
              </a:buClr>
              <a:buSzPts val="2400"/>
              <a:buNone/>
            </a:pPr>
            <a:endParaRPr lang="en-US" sz="2800" dirty="0">
              <a:gradFill>
                <a:gsLst>
                  <a:gs pos="0">
                    <a:srgbClr val="14CD68"/>
                  </a:gs>
                  <a:gs pos="100000">
                    <a:srgbClr val="0B6E38"/>
                  </a:gs>
                </a:gsLst>
                <a:lin scaled="0"/>
              </a:gradFill>
              <a:latin typeface="Times New Roman" panose="02020603050405020304"/>
              <a:ea typeface="Times New Roman" panose="02020603050405020304"/>
              <a:cs typeface="Times New Roman" panose="02020603050405020304"/>
            </a:endParaRPr>
          </a:p>
          <a:p>
            <a:pPr marL="457200" lvl="0" indent="-228600" algn="l" rtl="0">
              <a:lnSpc>
                <a:spcPct val="90000"/>
              </a:lnSpc>
              <a:spcBef>
                <a:spcPts val="1000"/>
              </a:spcBef>
              <a:spcAft>
                <a:spcPts val="0"/>
              </a:spcAft>
              <a:buClr>
                <a:schemeClr val="dk1"/>
              </a:buClr>
              <a:buSzPts val="2400"/>
              <a:buNone/>
            </a:pPr>
            <a:r>
              <a:rPr lang="en-US" sz="2400" dirty="0">
                <a:solidFill>
                  <a:srgbClr val="353744"/>
                </a:solidFill>
                <a:latin typeface="Arial Black" panose="020B0A04020102020204" pitchFamily="34" charset="0"/>
                <a:ea typeface="Proxima Nova" panose="02000506030000020004"/>
                <a:cs typeface="Proxima Nova" panose="02000506030000020004"/>
                <a:sym typeface="+mn-ea"/>
              </a:rPr>
              <a:t>Minimize inventory cost</a:t>
            </a:r>
            <a:endParaRPr lang="en-US" sz="2400" dirty="0">
              <a:solidFill>
                <a:srgbClr val="353744"/>
              </a:solidFill>
              <a:latin typeface="Arial Black" panose="020B0A04020102020204" pitchFamily="34" charset="0"/>
              <a:ea typeface="Proxima Nova" panose="02000506030000020004"/>
              <a:cs typeface="Proxima Nova" panose="02000506030000020004"/>
            </a:endParaRPr>
          </a:p>
          <a:p>
            <a:pPr marL="457200" lvl="0" indent="-228600" algn="l" rtl="0">
              <a:lnSpc>
                <a:spcPct val="90000"/>
              </a:lnSpc>
              <a:spcBef>
                <a:spcPts val="1000"/>
              </a:spcBef>
              <a:spcAft>
                <a:spcPts val="0"/>
              </a:spcAft>
              <a:buClr>
                <a:schemeClr val="dk1"/>
              </a:buClr>
              <a:buSzPts val="2400"/>
              <a:buNone/>
            </a:pPr>
            <a:endParaRPr sz="3100" dirty="0"/>
          </a:p>
        </p:txBody>
      </p:sp>
      <p:pic>
        <p:nvPicPr>
          <p:cNvPr id="171" name="Google Shape;171;p7"/>
          <p:cNvPicPr preferRelativeResize="0"/>
          <p:nvPr/>
        </p:nvPicPr>
        <p:blipFill rotWithShape="1">
          <a:blip r:embed="rId3"/>
          <a:srcRect/>
          <a:stretch>
            <a:fillRect/>
          </a:stretch>
        </p:blipFill>
        <p:spPr>
          <a:xfrm>
            <a:off x="9580951" y="6053750"/>
            <a:ext cx="2592012" cy="805375"/>
          </a:xfrm>
          <a:prstGeom prst="rect">
            <a:avLst/>
          </a:prstGeom>
          <a:noFill/>
          <a:ln>
            <a:noFill/>
          </a:ln>
        </p:spPr>
      </p:pic>
      <p:pic>
        <p:nvPicPr>
          <p:cNvPr id="101" name="Picture 100"/>
          <p:cNvPicPr/>
          <p:nvPr/>
        </p:nvPicPr>
        <p:blipFill>
          <a:blip r:embed="rId4"/>
          <a:stretch>
            <a:fillRect/>
          </a:stretch>
        </p:blipFill>
        <p:spPr>
          <a:xfrm>
            <a:off x="1191895" y="3384550"/>
            <a:ext cx="3176270" cy="2061845"/>
          </a:xfrm>
          <a:prstGeom prst="rect">
            <a:avLst/>
          </a:prstGeom>
          <a:noFill/>
          <a:ln w="9525">
            <a:noFill/>
          </a:ln>
        </p:spPr>
      </p:pic>
      <p:pic>
        <p:nvPicPr>
          <p:cNvPr id="102" name="Picture 101"/>
          <p:cNvPicPr/>
          <p:nvPr/>
        </p:nvPicPr>
        <p:blipFill>
          <a:blip r:embed="rId5"/>
          <a:stretch>
            <a:fillRect/>
          </a:stretch>
        </p:blipFill>
        <p:spPr>
          <a:xfrm>
            <a:off x="7014210" y="3384550"/>
            <a:ext cx="3323590" cy="206184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710565" y="264160"/>
            <a:ext cx="10460355" cy="6581140"/>
          </a:xfrm>
          <a:prstGeom prst="rect">
            <a:avLst/>
          </a:prstGeom>
          <a:noFill/>
          <a:ln>
            <a:noFill/>
          </a:ln>
        </p:spPr>
        <p:txBody>
          <a:bodyPr spcFirstLastPara="1" wrap="square" lIns="91400" tIns="45675" rIns="91400" bIns="45675" anchor="ctr" anchorCtr="0">
            <a:noAutofit/>
          </a:bodyPr>
          <a:lstStyle/>
          <a:p>
            <a:pPr marL="0" lvl="0" indent="0" algn="l" rtl="0">
              <a:lnSpc>
                <a:spcPct val="90000"/>
              </a:lnSpc>
              <a:spcBef>
                <a:spcPts val="0"/>
              </a:spcBef>
              <a:spcAft>
                <a:spcPts val="0"/>
              </a:spcAft>
              <a:buSzPts val="1200"/>
              <a:buFont typeface="Arial" panose="020B0604020202020204" pitchFamily="34" charset="0"/>
            </a:pPr>
            <a:r>
              <a:rPr lang="en-US" sz="3200" b="1">
                <a:latin typeface="Times New Roman" panose="02020603050405020304"/>
                <a:ea typeface="Times New Roman" panose="02020603050405020304"/>
                <a:cs typeface="Times New Roman" panose="02020603050405020304"/>
                <a:sym typeface="Times New Roman" panose="02020603050405020304"/>
              </a:rPr>
              <a:t>CRISP-ML(Q) Methodology:</a:t>
            </a:r>
            <a:br>
              <a:rPr lang="en-US" sz="3200" b="1">
                <a:latin typeface="Times New Roman" panose="02020603050405020304"/>
                <a:ea typeface="Times New Roman" panose="02020603050405020304"/>
                <a:cs typeface="Times New Roman" panose="02020603050405020304"/>
                <a:sym typeface="Times New Roman" panose="02020603050405020304"/>
              </a:rPr>
            </a:br>
            <a:br>
              <a:rPr lang="en-US" sz="3200" b="1">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1.Business and data understanding</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 </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2.Data preparation:</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       a. Exploratory Data Analysis(EDA)</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       b. Data Preprocessing </a:t>
            </a:r>
            <a:br>
              <a:rPr lang="en-US" sz="3200">
                <a:latin typeface="Times New Roman" panose="02020603050405020304"/>
                <a:ea typeface="Times New Roman" panose="02020603050405020304"/>
                <a:cs typeface="Times New Roman" panose="02020603050405020304"/>
                <a:sym typeface="Times New Roman" panose="02020603050405020304"/>
              </a:rPr>
            </a:b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3.Data Visualization:</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       a. PowerBI</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       b. Google looker studio</a:t>
            </a:r>
            <a:br>
              <a:rPr lang="en-US" sz="3200">
                <a:latin typeface="Times New Roman" panose="02020603050405020304"/>
                <a:ea typeface="Times New Roman" panose="02020603050405020304"/>
                <a:cs typeface="Times New Roman" panose="02020603050405020304"/>
                <a:sym typeface="Times New Roman" panose="02020603050405020304"/>
              </a:rPr>
            </a:br>
            <a:r>
              <a:rPr lang="en-US" sz="3200" b="1">
                <a:latin typeface="Times New Roman" panose="02020603050405020304"/>
                <a:ea typeface="Times New Roman" panose="02020603050405020304"/>
                <a:cs typeface="Times New Roman" panose="02020603050405020304"/>
                <a:sym typeface="Times New Roman" panose="02020603050405020304"/>
              </a:rPr>
              <a:t>  </a:t>
            </a:r>
            <a:br>
              <a:rPr lang="en-US" sz="3200" b="1">
                <a:latin typeface="Times New Roman" panose="02020603050405020304"/>
                <a:ea typeface="Times New Roman" panose="02020603050405020304"/>
                <a:cs typeface="Times New Roman" panose="02020603050405020304"/>
                <a:sym typeface="Times New Roman" panose="02020603050405020304"/>
              </a:rPr>
            </a:br>
            <a:r>
              <a:rPr lang="en-US" sz="3200" b="1">
                <a:latin typeface="Times New Roman" panose="02020603050405020304"/>
                <a:ea typeface="Times New Roman" panose="02020603050405020304"/>
                <a:cs typeface="Times New Roman" panose="02020603050405020304"/>
                <a:sym typeface="Times New Roman" panose="02020603050405020304"/>
              </a:rPr>
              <a:t>    </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77" name="Google Shape;177;p14"/>
          <p:cNvPicPr preferRelativeResize="0"/>
          <p:nvPr/>
        </p:nvPicPr>
        <p:blipFill rotWithShape="1">
          <a:blip r:embed="rId3"/>
          <a:srcRect/>
          <a:stretch>
            <a:fill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Technical Stacks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g119c79fd7f2_1_58"/>
          <p:cNvPicPr preferRelativeResize="0"/>
          <p:nvPr/>
        </p:nvPicPr>
        <p:blipFill rotWithShape="1">
          <a:blip r:embed="rId3"/>
          <a:srcRect/>
          <a:stretch>
            <a:fillRect/>
          </a:stretch>
        </p:blipFill>
        <p:spPr>
          <a:xfrm>
            <a:off x="9580951" y="6040102"/>
            <a:ext cx="2592012" cy="805375"/>
          </a:xfrm>
          <a:prstGeom prst="rect">
            <a:avLst/>
          </a:prstGeom>
          <a:noFill/>
          <a:ln>
            <a:noFill/>
          </a:ln>
        </p:spPr>
      </p:pic>
      <p:pic>
        <p:nvPicPr>
          <p:cNvPr id="3" name="Picture 2" descr="mysql"/>
          <p:cNvPicPr>
            <a:picLocks noChangeAspect="1"/>
          </p:cNvPicPr>
          <p:nvPr/>
        </p:nvPicPr>
        <p:blipFill>
          <a:blip r:embed="rId4"/>
          <a:stretch>
            <a:fillRect/>
          </a:stretch>
        </p:blipFill>
        <p:spPr>
          <a:xfrm>
            <a:off x="4334510" y="4187190"/>
            <a:ext cx="1251585" cy="911860"/>
          </a:xfrm>
          <a:prstGeom prst="rect">
            <a:avLst/>
          </a:prstGeom>
        </p:spPr>
      </p:pic>
      <p:pic>
        <p:nvPicPr>
          <p:cNvPr id="4" name="Picture 3" descr="sql-server"/>
          <p:cNvPicPr>
            <a:picLocks noChangeAspect="1"/>
          </p:cNvPicPr>
          <p:nvPr/>
        </p:nvPicPr>
        <p:blipFill>
          <a:blip r:embed="rId5"/>
          <a:stretch>
            <a:fillRect/>
          </a:stretch>
        </p:blipFill>
        <p:spPr>
          <a:xfrm>
            <a:off x="4469130" y="2293620"/>
            <a:ext cx="1043305" cy="795655"/>
          </a:xfrm>
          <a:prstGeom prst="rect">
            <a:avLst/>
          </a:prstGeom>
        </p:spPr>
      </p:pic>
      <p:pic>
        <p:nvPicPr>
          <p:cNvPr id="5" name="Picture 4" descr="python (1)"/>
          <p:cNvPicPr>
            <a:picLocks noChangeAspect="1"/>
          </p:cNvPicPr>
          <p:nvPr/>
        </p:nvPicPr>
        <p:blipFill>
          <a:blip r:embed="rId6"/>
          <a:stretch>
            <a:fillRect/>
          </a:stretch>
        </p:blipFill>
        <p:spPr>
          <a:xfrm>
            <a:off x="1801495" y="2280920"/>
            <a:ext cx="957580" cy="850900"/>
          </a:xfrm>
          <a:prstGeom prst="rect">
            <a:avLst/>
          </a:prstGeom>
        </p:spPr>
      </p:pic>
      <p:pic>
        <p:nvPicPr>
          <p:cNvPr id="100" name="Picture 99"/>
          <p:cNvPicPr/>
          <p:nvPr/>
        </p:nvPicPr>
        <p:blipFill>
          <a:blip r:embed="rId7"/>
          <a:stretch>
            <a:fillRect/>
          </a:stretch>
        </p:blipFill>
        <p:spPr>
          <a:xfrm>
            <a:off x="7043420" y="2626995"/>
            <a:ext cx="2056130" cy="2040890"/>
          </a:xfrm>
          <a:prstGeom prst="rect">
            <a:avLst/>
          </a:prstGeom>
          <a:noFill/>
          <a:ln w="9525">
            <a:noFill/>
          </a:ln>
        </p:spPr>
      </p:pic>
      <p:pic>
        <p:nvPicPr>
          <p:cNvPr id="101" name="Picture 100"/>
          <p:cNvPicPr/>
          <p:nvPr/>
        </p:nvPicPr>
        <p:blipFill>
          <a:blip r:embed="rId8"/>
          <a:stretch>
            <a:fillRect/>
          </a:stretch>
        </p:blipFill>
        <p:spPr>
          <a:xfrm>
            <a:off x="949325" y="3934460"/>
            <a:ext cx="1432560" cy="1025525"/>
          </a:xfrm>
          <a:prstGeom prst="rect">
            <a:avLst/>
          </a:prstGeom>
          <a:noFill/>
          <a:ln w="9525">
            <a:noFill/>
          </a:ln>
        </p:spPr>
      </p:pic>
      <p:pic>
        <p:nvPicPr>
          <p:cNvPr id="102" name="Picture 101"/>
          <p:cNvPicPr/>
          <p:nvPr/>
        </p:nvPicPr>
        <p:blipFill>
          <a:blip r:embed="rId9"/>
          <a:stretch>
            <a:fillRect/>
          </a:stretch>
        </p:blipFill>
        <p:spPr>
          <a:xfrm>
            <a:off x="9301480" y="2834640"/>
            <a:ext cx="1903730" cy="1340485"/>
          </a:xfrm>
          <a:prstGeom prst="rect">
            <a:avLst/>
          </a:prstGeom>
          <a:noFill/>
          <a:ln w="9525">
            <a:noFill/>
          </a:ln>
        </p:spPr>
      </p:pic>
      <p:sp>
        <p:nvSpPr>
          <p:cNvPr id="6" name="Text Box 5"/>
          <p:cNvSpPr txBox="1"/>
          <p:nvPr/>
        </p:nvSpPr>
        <p:spPr>
          <a:xfrm>
            <a:off x="1858010" y="835025"/>
            <a:ext cx="3409315" cy="829945"/>
          </a:xfrm>
          <a:prstGeom prst="rect">
            <a:avLst/>
          </a:prstGeom>
          <a:noFill/>
        </p:spPr>
        <p:txBody>
          <a:bodyPr wrap="square" rtlCol="0">
            <a:spAutoFit/>
          </a:bodyPr>
          <a:lstStyle/>
          <a:p>
            <a:pPr algn="ctr"/>
            <a:r>
              <a:rPr lang="en-US" sz="1600" b="1">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Exploratory Data Analysis(EDA) </a:t>
            </a:r>
          </a:p>
          <a:p>
            <a:pPr algn="ctr"/>
            <a:r>
              <a:rPr lang="en-US" sz="1600" b="1">
                <a:gradFill>
                  <a:gsLst>
                    <a:gs pos="0">
                      <a:srgbClr val="012D86"/>
                    </a:gs>
                    <a:gs pos="100000">
                      <a:srgbClr val="0E2557"/>
                    </a:gs>
                  </a:gsLst>
                  <a:lin scaled="0"/>
                </a:gradFill>
              </a:rPr>
              <a:t>and</a:t>
            </a:r>
          </a:p>
          <a:p>
            <a:pPr algn="ctr"/>
            <a:r>
              <a:rPr lang="en-US" sz="1600" b="1">
                <a:gradFill>
                  <a:gsLst>
                    <a:gs pos="0">
                      <a:srgbClr val="012D86"/>
                    </a:gs>
                    <a:gs pos="100000">
                      <a:srgbClr val="0E2557"/>
                    </a:gs>
                  </a:gsLst>
                  <a:lin scaled="0"/>
                </a:gradFill>
              </a:rPr>
              <a:t> Data Pre-</a:t>
            </a:r>
            <a:r>
              <a:rPr lang="en-US" sz="1600" b="1">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sym typeface="Times New Roman" panose="02020603050405020304"/>
              </a:rPr>
              <a:t> Processing </a:t>
            </a:r>
          </a:p>
        </p:txBody>
      </p:sp>
      <p:sp>
        <p:nvSpPr>
          <p:cNvPr id="7" name="Text Box 6"/>
          <p:cNvSpPr txBox="1"/>
          <p:nvPr/>
        </p:nvSpPr>
        <p:spPr>
          <a:xfrm>
            <a:off x="8443595" y="921385"/>
            <a:ext cx="1877695" cy="524510"/>
          </a:xfrm>
          <a:prstGeom prst="rect">
            <a:avLst/>
          </a:prstGeom>
          <a:noFill/>
        </p:spPr>
        <p:txBody>
          <a:bodyPr wrap="square" rtlCol="0">
            <a:noAutofit/>
          </a:bodyPr>
          <a:lstStyle/>
          <a:p>
            <a:r>
              <a:rPr lang="en-US" sz="1600" b="1">
                <a:gradFill>
                  <a:gsLst>
                    <a:gs pos="0">
                      <a:srgbClr val="012D86"/>
                    </a:gs>
                    <a:gs pos="100000">
                      <a:srgbClr val="0E2557"/>
                    </a:gs>
                  </a:gsLst>
                  <a:lin scaled="0"/>
                </a:gradFill>
                <a:latin typeface="Times New Roman" panose="02020603050405020304"/>
                <a:ea typeface="Times New Roman" panose="02020603050405020304"/>
                <a:cs typeface="Times New Roman" panose="02020603050405020304"/>
              </a:rPr>
              <a:t>Visualization </a:t>
            </a:r>
            <a:endParaRPr lang="en-US"/>
          </a:p>
        </p:txBody>
      </p:sp>
      <p:pic>
        <p:nvPicPr>
          <p:cNvPr id="8" name="Picture 7" descr="down-chevron"/>
          <p:cNvPicPr>
            <a:picLocks noChangeAspect="1"/>
          </p:cNvPicPr>
          <p:nvPr/>
        </p:nvPicPr>
        <p:blipFill>
          <a:blip r:embed="rId10"/>
          <a:stretch>
            <a:fillRect/>
          </a:stretch>
        </p:blipFill>
        <p:spPr>
          <a:xfrm>
            <a:off x="3285490" y="1738630"/>
            <a:ext cx="599440" cy="377825"/>
          </a:xfrm>
          <a:prstGeom prst="rect">
            <a:avLst/>
          </a:prstGeom>
        </p:spPr>
      </p:pic>
      <p:pic>
        <p:nvPicPr>
          <p:cNvPr id="9" name="Picture 8" descr="down-chevron"/>
          <p:cNvPicPr>
            <a:picLocks noChangeAspect="1"/>
          </p:cNvPicPr>
          <p:nvPr/>
        </p:nvPicPr>
        <p:blipFill>
          <a:blip r:embed="rId10"/>
          <a:stretch>
            <a:fillRect/>
          </a:stretch>
        </p:blipFill>
        <p:spPr>
          <a:xfrm>
            <a:off x="8867140" y="1464945"/>
            <a:ext cx="599440" cy="377825"/>
          </a:xfrm>
          <a:prstGeom prst="rect">
            <a:avLst/>
          </a:prstGeom>
        </p:spPr>
      </p:pic>
      <p:sp>
        <p:nvSpPr>
          <p:cNvPr id="10" name="Text Box 9"/>
          <p:cNvSpPr txBox="1"/>
          <p:nvPr/>
        </p:nvSpPr>
        <p:spPr>
          <a:xfrm>
            <a:off x="1578610" y="3198495"/>
            <a:ext cx="1402715" cy="415925"/>
          </a:xfrm>
          <a:prstGeom prst="rect">
            <a:avLst/>
          </a:prstGeom>
          <a:noFill/>
        </p:spPr>
        <p:txBody>
          <a:bodyPr wrap="square" rtlCol="0">
            <a:noAutofit/>
          </a:bodyPr>
          <a:lstStyle/>
          <a:p>
            <a:pPr algn="ctr"/>
            <a:r>
              <a:rPr lang="en-US" b="1">
                <a:gradFill>
                  <a:gsLst>
                    <a:gs pos="0">
                      <a:srgbClr val="012D86"/>
                    </a:gs>
                    <a:gs pos="100000">
                      <a:srgbClr val="0E2557"/>
                    </a:gs>
                  </a:gsLst>
                  <a:lin scaled="0"/>
                </a:gradFill>
              </a:rPr>
              <a:t>Python</a:t>
            </a:r>
          </a:p>
        </p:txBody>
      </p:sp>
      <p:sp>
        <p:nvSpPr>
          <p:cNvPr id="11" name="Text Box 10"/>
          <p:cNvSpPr txBox="1"/>
          <p:nvPr/>
        </p:nvSpPr>
        <p:spPr>
          <a:xfrm>
            <a:off x="4216400" y="3164840"/>
            <a:ext cx="1402715" cy="415925"/>
          </a:xfrm>
          <a:prstGeom prst="rect">
            <a:avLst/>
          </a:prstGeom>
          <a:noFill/>
        </p:spPr>
        <p:txBody>
          <a:bodyPr wrap="square" rtlCol="0">
            <a:noAutofit/>
          </a:bodyPr>
          <a:lstStyle/>
          <a:p>
            <a:pPr algn="ctr"/>
            <a:r>
              <a:rPr lang="en-US" b="1">
                <a:gradFill>
                  <a:gsLst>
                    <a:gs pos="0">
                      <a:srgbClr val="012D86"/>
                    </a:gs>
                    <a:gs pos="100000">
                      <a:srgbClr val="0E2557"/>
                    </a:gs>
                  </a:gsLst>
                  <a:lin scaled="0"/>
                </a:gradFill>
              </a:rPr>
              <a:t>SQL</a:t>
            </a:r>
          </a:p>
        </p:txBody>
      </p:sp>
      <p:pic>
        <p:nvPicPr>
          <p:cNvPr id="12" name="Picture 11" descr="down-chevron"/>
          <p:cNvPicPr>
            <a:picLocks noChangeAspect="1"/>
          </p:cNvPicPr>
          <p:nvPr/>
        </p:nvPicPr>
        <p:blipFill>
          <a:blip r:embed="rId10"/>
          <a:stretch>
            <a:fillRect/>
          </a:stretch>
        </p:blipFill>
        <p:spPr>
          <a:xfrm>
            <a:off x="4633595" y="3527425"/>
            <a:ext cx="599440" cy="377825"/>
          </a:xfrm>
          <a:prstGeom prst="rect">
            <a:avLst/>
          </a:prstGeom>
        </p:spPr>
      </p:pic>
      <p:pic>
        <p:nvPicPr>
          <p:cNvPr id="13" name="Picture 12" descr="down-chevron"/>
          <p:cNvPicPr>
            <a:picLocks noChangeAspect="1"/>
          </p:cNvPicPr>
          <p:nvPr/>
        </p:nvPicPr>
        <p:blipFill>
          <a:blip r:embed="rId10"/>
          <a:stretch>
            <a:fillRect/>
          </a:stretch>
        </p:blipFill>
        <p:spPr>
          <a:xfrm>
            <a:off x="1993265" y="3547745"/>
            <a:ext cx="599440" cy="377825"/>
          </a:xfrm>
          <a:prstGeom prst="rect">
            <a:avLst/>
          </a:prstGeom>
        </p:spPr>
      </p:pic>
      <p:sp>
        <p:nvSpPr>
          <p:cNvPr id="14" name="Rounded Rectangle 13"/>
          <p:cNvSpPr/>
          <p:nvPr/>
        </p:nvSpPr>
        <p:spPr>
          <a:xfrm>
            <a:off x="764540" y="2141220"/>
            <a:ext cx="5656580" cy="389826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5" name="Rounded Rectangle 14"/>
          <p:cNvSpPr/>
          <p:nvPr/>
        </p:nvSpPr>
        <p:spPr>
          <a:xfrm>
            <a:off x="7014845" y="2402840"/>
            <a:ext cx="4426585" cy="293052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6" name="Text Box 15"/>
          <p:cNvSpPr txBox="1"/>
          <p:nvPr/>
        </p:nvSpPr>
        <p:spPr>
          <a:xfrm>
            <a:off x="9603740" y="3975100"/>
            <a:ext cx="1402715" cy="510540"/>
          </a:xfrm>
          <a:prstGeom prst="rect">
            <a:avLst/>
          </a:prstGeom>
          <a:noFill/>
        </p:spPr>
        <p:txBody>
          <a:bodyPr wrap="square" rtlCol="0">
            <a:noAutofit/>
          </a:bodyPr>
          <a:lstStyle/>
          <a:p>
            <a:pPr algn="ctr"/>
            <a:r>
              <a:rPr lang="en-US" b="1" dirty="0">
                <a:gradFill>
                  <a:gsLst>
                    <a:gs pos="0">
                      <a:srgbClr val="007BD3"/>
                    </a:gs>
                    <a:gs pos="100000">
                      <a:srgbClr val="034373"/>
                    </a:gs>
                  </a:gsLst>
                  <a:lin scaled="0"/>
                </a:gradFill>
              </a:rPr>
              <a:t>Google looker </a:t>
            </a:r>
          </a:p>
          <a:p>
            <a:pPr algn="ctr"/>
            <a:r>
              <a:rPr lang="en-US" b="1" dirty="0">
                <a:gradFill>
                  <a:gsLst>
                    <a:gs pos="0">
                      <a:srgbClr val="007BD3"/>
                    </a:gs>
                    <a:gs pos="100000">
                      <a:srgbClr val="034373"/>
                    </a:gs>
                  </a:gsLst>
                  <a:lin scaled="0"/>
                </a:gradFill>
              </a:rPr>
              <a:t>Studio </a:t>
            </a:r>
          </a:p>
        </p:txBody>
      </p:sp>
      <p:sp>
        <p:nvSpPr>
          <p:cNvPr id="17" name="Text Box 16"/>
          <p:cNvSpPr txBox="1"/>
          <p:nvPr/>
        </p:nvSpPr>
        <p:spPr>
          <a:xfrm>
            <a:off x="7603490" y="4109720"/>
            <a:ext cx="1402715" cy="415925"/>
          </a:xfrm>
          <a:prstGeom prst="rect">
            <a:avLst/>
          </a:prstGeom>
          <a:noFill/>
        </p:spPr>
        <p:txBody>
          <a:bodyPr wrap="square" rtlCol="0">
            <a:noAutofit/>
          </a:bodyPr>
          <a:lstStyle/>
          <a:p>
            <a:pPr algn="ctr"/>
            <a:r>
              <a:rPr lang="en-US" b="1">
                <a:gradFill>
                  <a:gsLst>
                    <a:gs pos="0">
                      <a:srgbClr val="007BD3"/>
                    </a:gs>
                    <a:gs pos="100000">
                      <a:srgbClr val="034373"/>
                    </a:gs>
                  </a:gsLst>
                  <a:lin scaled="0"/>
                </a:gradFill>
              </a:rPr>
              <a:t>Power Bi</a:t>
            </a:r>
            <a:endParaRPr lang="en-US" b="1">
              <a:gradFill>
                <a:gsLst>
                  <a:gs pos="0">
                    <a:srgbClr val="012D86"/>
                  </a:gs>
                  <a:gs pos="100000">
                    <a:srgbClr val="0E2557"/>
                  </a:gs>
                </a:gsLst>
                <a:lin scaled="0"/>
              </a:gradFill>
            </a:endParaRPr>
          </a:p>
        </p:txBody>
      </p:sp>
      <p:pic>
        <p:nvPicPr>
          <p:cNvPr id="103" name="Picture 102"/>
          <p:cNvPicPr/>
          <p:nvPr/>
        </p:nvPicPr>
        <p:blipFill>
          <a:blip r:embed="rId11"/>
          <a:stretch>
            <a:fillRect/>
          </a:stretch>
        </p:blipFill>
        <p:spPr>
          <a:xfrm>
            <a:off x="2374265" y="4187190"/>
            <a:ext cx="1313815" cy="590550"/>
          </a:xfrm>
          <a:prstGeom prst="rect">
            <a:avLst/>
          </a:prstGeom>
          <a:noFill/>
          <a:ln w="9525">
            <a:noFill/>
          </a:ln>
        </p:spPr>
      </p:pic>
      <p:pic>
        <p:nvPicPr>
          <p:cNvPr id="105" name="Picture 104"/>
          <p:cNvPicPr/>
          <p:nvPr/>
        </p:nvPicPr>
        <p:blipFill>
          <a:blip r:embed="rId12"/>
          <a:stretch>
            <a:fillRect/>
          </a:stretch>
        </p:blipFill>
        <p:spPr>
          <a:xfrm>
            <a:off x="1031240" y="4873625"/>
            <a:ext cx="1350645" cy="609600"/>
          </a:xfrm>
          <a:prstGeom prst="rect">
            <a:avLst/>
          </a:prstGeom>
          <a:noFill/>
          <a:ln w="9525">
            <a:noFill/>
          </a:ln>
        </p:spPr>
      </p:pic>
      <p:pic>
        <p:nvPicPr>
          <p:cNvPr id="106" name="Picture 105"/>
          <p:cNvPicPr/>
          <p:nvPr/>
        </p:nvPicPr>
        <p:blipFill>
          <a:blip r:embed="rId13"/>
          <a:stretch>
            <a:fillRect/>
          </a:stretch>
        </p:blipFill>
        <p:spPr>
          <a:xfrm>
            <a:off x="2463800" y="4949825"/>
            <a:ext cx="1224915" cy="533400"/>
          </a:xfrm>
          <a:prstGeom prst="rect">
            <a:avLst/>
          </a:prstGeom>
          <a:noFill/>
          <a:ln w="9525">
            <a:noFill/>
          </a:ln>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42</TotalTime>
  <Words>3357</Words>
  <Application>Microsoft Office PowerPoint</Application>
  <PresentationFormat>Widescreen</PresentationFormat>
  <Paragraphs>487</Paragraphs>
  <Slides>54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Times New Roman</vt:lpstr>
      <vt:lpstr>Georgia</vt:lpstr>
      <vt:lpstr>Arial Black</vt:lpstr>
      <vt:lpstr>Calibri</vt:lpstr>
      <vt:lpstr>Blue Waves</vt:lpstr>
      <vt:lpstr>Optimization Of Medical Inventory</vt:lpstr>
      <vt:lpstr>Project Leadership</vt:lpstr>
      <vt:lpstr>Team Members</vt:lpstr>
      <vt:lpstr>Contents</vt:lpstr>
      <vt:lpstr>Project Overview and Scope</vt:lpstr>
      <vt:lpstr>Business Problem</vt:lpstr>
      <vt:lpstr>Business Objective</vt:lpstr>
      <vt:lpstr>CRISP-ML(Q) Methodology:  1.Business and data understanding   2.Data preparation:        a. Exploratory Data Analysis(EDA)        b. Data Preprocessing   3.Data Visualization:        a. PowerBI        b. Google looker studio          </vt:lpstr>
      <vt:lpstr>Technical Stacks</vt:lpstr>
      <vt:lpstr>  Data Collection and Understanding  </vt:lpstr>
      <vt:lpstr>Data  Information </vt:lpstr>
      <vt:lpstr>Data Dictionary </vt:lpstr>
      <vt:lpstr>System Requirements</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Missing Values Observation </vt:lpstr>
      <vt:lpstr>Data Preprocessing</vt:lpstr>
      <vt:lpstr>Data Preprocessing</vt:lpstr>
      <vt:lpstr>Data Preprocessing</vt:lpstr>
      <vt:lpstr>Data Preprocessing</vt:lpstr>
      <vt:lpstr>Data Visualization </vt:lpstr>
      <vt:lpstr>Data Visualization </vt:lpstr>
      <vt:lpstr>Data Visualization </vt:lpstr>
      <vt:lpstr>Data Visualization </vt:lpstr>
      <vt:lpstr>Data Visualization </vt:lpstr>
      <vt:lpstr>Data Visualization </vt:lpstr>
      <vt:lpstr>Screen shot of output </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Admin</cp:lastModifiedBy>
  <cp:revision>15</cp:revision>
  <dcterms:created xsi:type="dcterms:W3CDTF">2022-02-16T01:47:00Z</dcterms:created>
  <dcterms:modified xsi:type="dcterms:W3CDTF">2024-04-01T07:28:47Z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241981AD2A8B4FC98628759DAA07EB0B_13</vt:lpwstr>
  </property>
  <property fmtid="{D5CDD505-2E9C-101B-9397-08002B2CF9AE}" pid="3" name="KSOProductBuildVer">
    <vt:lpwstr>1033-12.2.0.13489</vt:lpwstr>
  </property>
</Properties>
</file>