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5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2" r:id="rId32"/>
    <p:sldId id="294" r:id="rId33"/>
    <p:sldId id="293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49E2A-9F29-4501-87ED-B617DE7259E6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A2510EC-13F1-45B4-965E-7F2CF8F4A1F0}">
      <dgm:prSet custT="1"/>
      <dgm:spPr/>
      <dgm:t>
        <a:bodyPr/>
        <a:lstStyle/>
        <a:p>
          <a:r>
            <a:rPr lang="en-US" sz="2600" dirty="0">
              <a:latin typeface="Goudy Old Style" panose="02020502050305020303" pitchFamily="18" charset="77"/>
            </a:rPr>
            <a:t>Tired of figuring out which model to use for your use case?</a:t>
          </a:r>
        </a:p>
      </dgm:t>
    </dgm:pt>
    <dgm:pt modelId="{7140004D-7DF1-455D-AB01-8175E5CE1407}" type="parTrans" cxnId="{796725C3-34AA-47C5-ABF7-2F4B2349B68E}">
      <dgm:prSet/>
      <dgm:spPr/>
      <dgm:t>
        <a:bodyPr/>
        <a:lstStyle/>
        <a:p>
          <a:endParaRPr lang="en-US"/>
        </a:p>
      </dgm:t>
    </dgm:pt>
    <dgm:pt modelId="{343B0AA4-8B88-49BF-B521-EACAA0B4FB50}" type="sibTrans" cxnId="{796725C3-34AA-47C5-ABF7-2F4B2349B68E}">
      <dgm:prSet/>
      <dgm:spPr/>
      <dgm:t>
        <a:bodyPr/>
        <a:lstStyle/>
        <a:p>
          <a:endParaRPr lang="en-US"/>
        </a:p>
      </dgm:t>
    </dgm:pt>
    <dgm:pt modelId="{C1D6400B-9E63-419A-AD4E-9DFE63E1C7CD}">
      <dgm:prSet custT="1"/>
      <dgm:spPr/>
      <dgm:t>
        <a:bodyPr/>
        <a:lstStyle/>
        <a:p>
          <a:r>
            <a:rPr lang="en-US" sz="2600" dirty="0">
              <a:latin typeface="Goudy Old Style" panose="02020502050305020303" pitchFamily="18" charset="77"/>
            </a:rPr>
            <a:t>Tired of feature selection and hyperparameter tuning?</a:t>
          </a:r>
        </a:p>
      </dgm:t>
    </dgm:pt>
    <dgm:pt modelId="{FBA46FD4-D43E-4FDC-8FF5-87A4596D2101}" type="parTrans" cxnId="{AE392FEE-3EE6-4184-8B89-88D0795151D3}">
      <dgm:prSet/>
      <dgm:spPr/>
      <dgm:t>
        <a:bodyPr/>
        <a:lstStyle/>
        <a:p>
          <a:endParaRPr lang="en-US"/>
        </a:p>
      </dgm:t>
    </dgm:pt>
    <dgm:pt modelId="{9D99236D-3F32-4327-8D6D-6ABB7CB4E1E7}" type="sibTrans" cxnId="{AE392FEE-3EE6-4184-8B89-88D0795151D3}">
      <dgm:prSet/>
      <dgm:spPr/>
      <dgm:t>
        <a:bodyPr/>
        <a:lstStyle/>
        <a:p>
          <a:endParaRPr lang="en-US"/>
        </a:p>
      </dgm:t>
    </dgm:pt>
    <dgm:pt modelId="{0393E6DB-00F1-48F2-9662-55447E0A4284}">
      <dgm:prSet custT="1"/>
      <dgm:spPr/>
      <dgm:t>
        <a:bodyPr/>
        <a:lstStyle/>
        <a:p>
          <a:r>
            <a:rPr lang="en-US" sz="2600" dirty="0">
              <a:latin typeface="Goudy Old Style" panose="02020502050305020303" pitchFamily="18" charset="77"/>
            </a:rPr>
            <a:t>Well then, welcome to the world of AutoML!</a:t>
          </a:r>
        </a:p>
      </dgm:t>
    </dgm:pt>
    <dgm:pt modelId="{F98B7729-B866-454B-87D1-44773460F7B3}" type="parTrans" cxnId="{9A6F48AD-89D8-44A6-AC49-280E647867A0}">
      <dgm:prSet/>
      <dgm:spPr/>
      <dgm:t>
        <a:bodyPr/>
        <a:lstStyle/>
        <a:p>
          <a:endParaRPr lang="en-US"/>
        </a:p>
      </dgm:t>
    </dgm:pt>
    <dgm:pt modelId="{0CF2B6DB-C335-4ACD-ABB5-011F93A2F9B5}" type="sibTrans" cxnId="{9A6F48AD-89D8-44A6-AC49-280E647867A0}">
      <dgm:prSet/>
      <dgm:spPr/>
      <dgm:t>
        <a:bodyPr/>
        <a:lstStyle/>
        <a:p>
          <a:endParaRPr lang="en-US"/>
        </a:p>
      </dgm:t>
    </dgm:pt>
    <dgm:pt modelId="{748D4079-F345-C540-AE09-74D7AC739075}" type="pres">
      <dgm:prSet presAssocID="{27D49E2A-9F29-4501-87ED-B617DE7259E6}" presName="diagram" presStyleCnt="0">
        <dgm:presLayoutVars>
          <dgm:dir/>
          <dgm:resizeHandles val="exact"/>
        </dgm:presLayoutVars>
      </dgm:prSet>
      <dgm:spPr/>
    </dgm:pt>
    <dgm:pt modelId="{7040A0BF-9B41-4841-A907-C96784CDF743}" type="pres">
      <dgm:prSet presAssocID="{EA2510EC-13F1-45B4-965E-7F2CF8F4A1F0}" presName="node" presStyleLbl="node1" presStyleIdx="0" presStyleCnt="3">
        <dgm:presLayoutVars>
          <dgm:bulletEnabled val="1"/>
        </dgm:presLayoutVars>
      </dgm:prSet>
      <dgm:spPr/>
    </dgm:pt>
    <dgm:pt modelId="{AF73DECD-004F-4D47-A1E8-48FE2846C7CB}" type="pres">
      <dgm:prSet presAssocID="{343B0AA4-8B88-49BF-B521-EACAA0B4FB50}" presName="sibTrans" presStyleCnt="0"/>
      <dgm:spPr/>
    </dgm:pt>
    <dgm:pt modelId="{CD56FDF4-B8DB-1F45-8FE5-843A227B79BE}" type="pres">
      <dgm:prSet presAssocID="{C1D6400B-9E63-419A-AD4E-9DFE63E1C7CD}" presName="node" presStyleLbl="node1" presStyleIdx="1" presStyleCnt="3">
        <dgm:presLayoutVars>
          <dgm:bulletEnabled val="1"/>
        </dgm:presLayoutVars>
      </dgm:prSet>
      <dgm:spPr/>
    </dgm:pt>
    <dgm:pt modelId="{F41F5558-136A-B147-A2A9-079B0B4865B2}" type="pres">
      <dgm:prSet presAssocID="{9D99236D-3F32-4327-8D6D-6ABB7CB4E1E7}" presName="sibTrans" presStyleCnt="0"/>
      <dgm:spPr/>
    </dgm:pt>
    <dgm:pt modelId="{4A16439E-4873-6747-8EA1-CE105F9FED83}" type="pres">
      <dgm:prSet presAssocID="{0393E6DB-00F1-48F2-9662-55447E0A4284}" presName="node" presStyleLbl="node1" presStyleIdx="2" presStyleCnt="3" custScaleX="108263" custScaleY="145732">
        <dgm:presLayoutVars>
          <dgm:bulletEnabled val="1"/>
        </dgm:presLayoutVars>
      </dgm:prSet>
      <dgm:spPr/>
    </dgm:pt>
  </dgm:ptLst>
  <dgm:cxnLst>
    <dgm:cxn modelId="{7155FE5A-7E00-634A-8286-D5AFDB339188}" type="presOf" srcId="{0393E6DB-00F1-48F2-9662-55447E0A4284}" destId="{4A16439E-4873-6747-8EA1-CE105F9FED83}" srcOrd="0" destOrd="0" presId="urn:microsoft.com/office/officeart/2005/8/layout/default"/>
    <dgm:cxn modelId="{9A6F48AD-89D8-44A6-AC49-280E647867A0}" srcId="{27D49E2A-9F29-4501-87ED-B617DE7259E6}" destId="{0393E6DB-00F1-48F2-9662-55447E0A4284}" srcOrd="2" destOrd="0" parTransId="{F98B7729-B866-454B-87D1-44773460F7B3}" sibTransId="{0CF2B6DB-C335-4ACD-ABB5-011F93A2F9B5}"/>
    <dgm:cxn modelId="{796725C3-34AA-47C5-ABF7-2F4B2349B68E}" srcId="{27D49E2A-9F29-4501-87ED-B617DE7259E6}" destId="{EA2510EC-13F1-45B4-965E-7F2CF8F4A1F0}" srcOrd="0" destOrd="0" parTransId="{7140004D-7DF1-455D-AB01-8175E5CE1407}" sibTransId="{343B0AA4-8B88-49BF-B521-EACAA0B4FB50}"/>
    <dgm:cxn modelId="{D2682FCC-2E98-014E-8248-486D7BB42D81}" type="presOf" srcId="{C1D6400B-9E63-419A-AD4E-9DFE63E1C7CD}" destId="{CD56FDF4-B8DB-1F45-8FE5-843A227B79BE}" srcOrd="0" destOrd="0" presId="urn:microsoft.com/office/officeart/2005/8/layout/default"/>
    <dgm:cxn modelId="{4DFEA9DD-B510-4D4D-8AF7-FC82F823710F}" type="presOf" srcId="{27D49E2A-9F29-4501-87ED-B617DE7259E6}" destId="{748D4079-F345-C540-AE09-74D7AC739075}" srcOrd="0" destOrd="0" presId="urn:microsoft.com/office/officeart/2005/8/layout/default"/>
    <dgm:cxn modelId="{7671CEE0-316A-2E46-A4C9-211D523A1351}" type="presOf" srcId="{EA2510EC-13F1-45B4-965E-7F2CF8F4A1F0}" destId="{7040A0BF-9B41-4841-A907-C96784CDF743}" srcOrd="0" destOrd="0" presId="urn:microsoft.com/office/officeart/2005/8/layout/default"/>
    <dgm:cxn modelId="{AE392FEE-3EE6-4184-8B89-88D0795151D3}" srcId="{27D49E2A-9F29-4501-87ED-B617DE7259E6}" destId="{C1D6400B-9E63-419A-AD4E-9DFE63E1C7CD}" srcOrd="1" destOrd="0" parTransId="{FBA46FD4-D43E-4FDC-8FF5-87A4596D2101}" sibTransId="{9D99236D-3F32-4327-8D6D-6ABB7CB4E1E7}"/>
    <dgm:cxn modelId="{CAC2C33C-6A70-CF4B-9C4A-0FE1A039FAF7}" type="presParOf" srcId="{748D4079-F345-C540-AE09-74D7AC739075}" destId="{7040A0BF-9B41-4841-A907-C96784CDF743}" srcOrd="0" destOrd="0" presId="urn:microsoft.com/office/officeart/2005/8/layout/default"/>
    <dgm:cxn modelId="{A79F8ADA-A7CB-D347-8F1C-720268E94818}" type="presParOf" srcId="{748D4079-F345-C540-AE09-74D7AC739075}" destId="{AF73DECD-004F-4D47-A1E8-48FE2846C7CB}" srcOrd="1" destOrd="0" presId="urn:microsoft.com/office/officeart/2005/8/layout/default"/>
    <dgm:cxn modelId="{F71D9407-7903-6C48-91AA-7616FB674010}" type="presParOf" srcId="{748D4079-F345-C540-AE09-74D7AC739075}" destId="{CD56FDF4-B8DB-1F45-8FE5-843A227B79BE}" srcOrd="2" destOrd="0" presId="urn:microsoft.com/office/officeart/2005/8/layout/default"/>
    <dgm:cxn modelId="{CCFFAF4C-0FF8-E440-B908-9A041CA262C9}" type="presParOf" srcId="{748D4079-F345-C540-AE09-74D7AC739075}" destId="{F41F5558-136A-B147-A2A9-079B0B4865B2}" srcOrd="3" destOrd="0" presId="urn:microsoft.com/office/officeart/2005/8/layout/default"/>
    <dgm:cxn modelId="{373822C2-F643-AB41-B496-946AE6ED263B}" type="presParOf" srcId="{748D4079-F345-C540-AE09-74D7AC739075}" destId="{4A16439E-4873-6747-8EA1-CE105F9FED8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9E3D5B-64CD-4B93-B8F8-C0510B09D9F9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0BADF4-173B-49EC-A6E7-C0319C440830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AutoML is the process of automating the construction of an ML pipeline on a limited budget by enabling even infants in the field to build ML applications.</a:t>
          </a:r>
        </a:p>
      </dgm:t>
    </dgm:pt>
    <dgm:pt modelId="{A482D865-8315-4136-B222-A4D55F5D4188}" type="parTrans" cxnId="{C0083D0D-178D-4341-BDD3-008C30A991BB}">
      <dgm:prSet/>
      <dgm:spPr/>
      <dgm:t>
        <a:bodyPr/>
        <a:lstStyle/>
        <a:p>
          <a:endParaRPr lang="en-US"/>
        </a:p>
      </dgm:t>
    </dgm:pt>
    <dgm:pt modelId="{8547D051-701E-4464-8CF2-80820EEF1BF1}" type="sibTrans" cxnId="{C0083D0D-178D-4341-BDD3-008C30A991BB}">
      <dgm:prSet/>
      <dgm:spPr/>
      <dgm:t>
        <a:bodyPr/>
        <a:lstStyle/>
        <a:p>
          <a:endParaRPr lang="en-US"/>
        </a:p>
      </dgm:t>
    </dgm:pt>
    <dgm:pt modelId="{4F1433BE-91FA-43F6-ABF6-3CA17DF21288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A complete AutoML system is beginner-friendly and helps us build an end-to-end ML pipeline.</a:t>
          </a:r>
        </a:p>
      </dgm:t>
    </dgm:pt>
    <dgm:pt modelId="{82D829CE-B04A-4002-AC71-212EAEF88F6C}" type="parTrans" cxnId="{17A11D82-283A-4CB7-A13A-2E08E31259F1}">
      <dgm:prSet/>
      <dgm:spPr/>
      <dgm:t>
        <a:bodyPr/>
        <a:lstStyle/>
        <a:p>
          <a:endParaRPr lang="en-US"/>
        </a:p>
      </dgm:t>
    </dgm:pt>
    <dgm:pt modelId="{02FEB302-9C30-476D-8314-ADFE20E6EC0F}" type="sibTrans" cxnId="{17A11D82-283A-4CB7-A13A-2E08E31259F1}">
      <dgm:prSet/>
      <dgm:spPr/>
      <dgm:t>
        <a:bodyPr/>
        <a:lstStyle/>
        <a:p>
          <a:endParaRPr lang="en-US"/>
        </a:p>
      </dgm:t>
    </dgm:pt>
    <dgm:pt modelId="{02391207-45CB-B24B-9056-C6D6EB0CF2B0}" type="pres">
      <dgm:prSet presAssocID="{3D9E3D5B-64CD-4B93-B8F8-C0510B09D9F9}" presName="vert0" presStyleCnt="0">
        <dgm:presLayoutVars>
          <dgm:dir/>
          <dgm:animOne val="branch"/>
          <dgm:animLvl val="lvl"/>
        </dgm:presLayoutVars>
      </dgm:prSet>
      <dgm:spPr/>
    </dgm:pt>
    <dgm:pt modelId="{37182991-808E-D940-84B0-E7921E968C10}" type="pres">
      <dgm:prSet presAssocID="{D50BADF4-173B-49EC-A6E7-C0319C440830}" presName="thickLine" presStyleLbl="alignNode1" presStyleIdx="0" presStyleCnt="2"/>
      <dgm:spPr/>
    </dgm:pt>
    <dgm:pt modelId="{E7F9BCE2-F477-A442-AFA9-87EAF1029AB9}" type="pres">
      <dgm:prSet presAssocID="{D50BADF4-173B-49EC-A6E7-C0319C440830}" presName="horz1" presStyleCnt="0"/>
      <dgm:spPr/>
    </dgm:pt>
    <dgm:pt modelId="{E5A6E5F1-0026-764A-885B-272F9D7C76FA}" type="pres">
      <dgm:prSet presAssocID="{D50BADF4-173B-49EC-A6E7-C0319C440830}" presName="tx1" presStyleLbl="revTx" presStyleIdx="0" presStyleCnt="2"/>
      <dgm:spPr/>
    </dgm:pt>
    <dgm:pt modelId="{9226C7AB-7BF7-0A4A-A59B-73F66188E734}" type="pres">
      <dgm:prSet presAssocID="{D50BADF4-173B-49EC-A6E7-C0319C440830}" presName="vert1" presStyleCnt="0"/>
      <dgm:spPr/>
    </dgm:pt>
    <dgm:pt modelId="{F24F0FBF-CE99-2D4F-9EE8-AA83AD790A58}" type="pres">
      <dgm:prSet presAssocID="{4F1433BE-91FA-43F6-ABF6-3CA17DF21288}" presName="thickLine" presStyleLbl="alignNode1" presStyleIdx="1" presStyleCnt="2"/>
      <dgm:spPr/>
    </dgm:pt>
    <dgm:pt modelId="{E06E2658-A793-604E-A367-C8ED8334906C}" type="pres">
      <dgm:prSet presAssocID="{4F1433BE-91FA-43F6-ABF6-3CA17DF21288}" presName="horz1" presStyleCnt="0"/>
      <dgm:spPr/>
    </dgm:pt>
    <dgm:pt modelId="{CF1084E2-FD96-0F4D-B749-8FFDF9B3A3A0}" type="pres">
      <dgm:prSet presAssocID="{4F1433BE-91FA-43F6-ABF6-3CA17DF21288}" presName="tx1" presStyleLbl="revTx" presStyleIdx="1" presStyleCnt="2"/>
      <dgm:spPr/>
    </dgm:pt>
    <dgm:pt modelId="{899BE8F5-01E9-0B4A-B474-5566059574EC}" type="pres">
      <dgm:prSet presAssocID="{4F1433BE-91FA-43F6-ABF6-3CA17DF21288}" presName="vert1" presStyleCnt="0"/>
      <dgm:spPr/>
    </dgm:pt>
  </dgm:ptLst>
  <dgm:cxnLst>
    <dgm:cxn modelId="{C0083D0D-178D-4341-BDD3-008C30A991BB}" srcId="{3D9E3D5B-64CD-4B93-B8F8-C0510B09D9F9}" destId="{D50BADF4-173B-49EC-A6E7-C0319C440830}" srcOrd="0" destOrd="0" parTransId="{A482D865-8315-4136-B222-A4D55F5D4188}" sibTransId="{8547D051-701E-4464-8CF2-80820EEF1BF1}"/>
    <dgm:cxn modelId="{A15EF845-1129-6A46-B496-2B1438B14D64}" type="presOf" srcId="{3D9E3D5B-64CD-4B93-B8F8-C0510B09D9F9}" destId="{02391207-45CB-B24B-9056-C6D6EB0CF2B0}" srcOrd="0" destOrd="0" presId="urn:microsoft.com/office/officeart/2008/layout/LinedList"/>
    <dgm:cxn modelId="{C1C4CF80-A71F-6A40-AE07-317868B4B767}" type="presOf" srcId="{4F1433BE-91FA-43F6-ABF6-3CA17DF21288}" destId="{CF1084E2-FD96-0F4D-B749-8FFDF9B3A3A0}" srcOrd="0" destOrd="0" presId="urn:microsoft.com/office/officeart/2008/layout/LinedList"/>
    <dgm:cxn modelId="{17A11D82-283A-4CB7-A13A-2E08E31259F1}" srcId="{3D9E3D5B-64CD-4B93-B8F8-C0510B09D9F9}" destId="{4F1433BE-91FA-43F6-ABF6-3CA17DF21288}" srcOrd="1" destOrd="0" parTransId="{82D829CE-B04A-4002-AC71-212EAEF88F6C}" sibTransId="{02FEB302-9C30-476D-8314-ADFE20E6EC0F}"/>
    <dgm:cxn modelId="{F52AB9DD-6F47-CA44-9C9E-0FC8EAD3B418}" type="presOf" srcId="{D50BADF4-173B-49EC-A6E7-C0319C440830}" destId="{E5A6E5F1-0026-764A-885B-272F9D7C76FA}" srcOrd="0" destOrd="0" presId="urn:microsoft.com/office/officeart/2008/layout/LinedList"/>
    <dgm:cxn modelId="{970BD351-3D57-DB4E-A7BC-146DE53E7EA0}" type="presParOf" srcId="{02391207-45CB-B24B-9056-C6D6EB0CF2B0}" destId="{37182991-808E-D940-84B0-E7921E968C10}" srcOrd="0" destOrd="0" presId="urn:microsoft.com/office/officeart/2008/layout/LinedList"/>
    <dgm:cxn modelId="{449A979A-8FE2-EF47-8D98-FD54791EB80A}" type="presParOf" srcId="{02391207-45CB-B24B-9056-C6D6EB0CF2B0}" destId="{E7F9BCE2-F477-A442-AFA9-87EAF1029AB9}" srcOrd="1" destOrd="0" presId="urn:microsoft.com/office/officeart/2008/layout/LinedList"/>
    <dgm:cxn modelId="{821E856A-C779-A04D-811C-4A530D28DB48}" type="presParOf" srcId="{E7F9BCE2-F477-A442-AFA9-87EAF1029AB9}" destId="{E5A6E5F1-0026-764A-885B-272F9D7C76FA}" srcOrd="0" destOrd="0" presId="urn:microsoft.com/office/officeart/2008/layout/LinedList"/>
    <dgm:cxn modelId="{9A3FD052-A501-5446-AE87-25A76B8F1DB8}" type="presParOf" srcId="{E7F9BCE2-F477-A442-AFA9-87EAF1029AB9}" destId="{9226C7AB-7BF7-0A4A-A59B-73F66188E734}" srcOrd="1" destOrd="0" presId="urn:microsoft.com/office/officeart/2008/layout/LinedList"/>
    <dgm:cxn modelId="{249B57AF-12DE-394A-B2BB-71CD039C4E38}" type="presParOf" srcId="{02391207-45CB-B24B-9056-C6D6EB0CF2B0}" destId="{F24F0FBF-CE99-2D4F-9EE8-AA83AD790A58}" srcOrd="2" destOrd="0" presId="urn:microsoft.com/office/officeart/2008/layout/LinedList"/>
    <dgm:cxn modelId="{EA0BCBD8-9208-854A-AB49-8C18B73CA444}" type="presParOf" srcId="{02391207-45CB-B24B-9056-C6D6EB0CF2B0}" destId="{E06E2658-A793-604E-A367-C8ED8334906C}" srcOrd="3" destOrd="0" presId="urn:microsoft.com/office/officeart/2008/layout/LinedList"/>
    <dgm:cxn modelId="{C358ABD1-21A2-1A40-A936-B61EE0639BB2}" type="presParOf" srcId="{E06E2658-A793-604E-A367-C8ED8334906C}" destId="{CF1084E2-FD96-0F4D-B749-8FFDF9B3A3A0}" srcOrd="0" destOrd="0" presId="urn:microsoft.com/office/officeart/2008/layout/LinedList"/>
    <dgm:cxn modelId="{86A390AE-3188-8D40-B4A4-D855C02548FD}" type="presParOf" srcId="{E06E2658-A793-604E-A367-C8ED8334906C}" destId="{899BE8F5-01E9-0B4A-B474-5566059574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DE5414-D32C-44D2-8985-B4078542B0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70D82-4AD8-4E64-9D36-C107C3144A9B}">
      <dgm:prSet custT="1"/>
      <dgm:spPr/>
      <dgm:t>
        <a:bodyPr/>
        <a:lstStyle/>
        <a:p>
          <a:r>
            <a:rPr lang="en-US" sz="2400" dirty="0">
              <a:latin typeface="Goudy Old Style" panose="02020502050305020303" pitchFamily="18" charset="77"/>
            </a:rPr>
            <a:t>The three types of algorithms used in search strategy are complete search, heuristic search, and random search.</a:t>
          </a:r>
        </a:p>
      </dgm:t>
    </dgm:pt>
    <dgm:pt modelId="{98607CFE-8341-42B1-8782-90CFD6AD37E7}" type="parTrans" cxnId="{AD11A09B-F6C7-4FE2-81F6-CA967BC05CC6}">
      <dgm:prSet/>
      <dgm:spPr/>
      <dgm:t>
        <a:bodyPr/>
        <a:lstStyle/>
        <a:p>
          <a:endParaRPr lang="en-US"/>
        </a:p>
      </dgm:t>
    </dgm:pt>
    <dgm:pt modelId="{156C00C3-DB6E-47DE-8259-65BCE62E3588}" type="sibTrans" cxnId="{AD11A09B-F6C7-4FE2-81F6-CA967BC05CC6}">
      <dgm:prSet/>
      <dgm:spPr/>
      <dgm:t>
        <a:bodyPr/>
        <a:lstStyle/>
        <a:p>
          <a:endParaRPr lang="en-US"/>
        </a:p>
      </dgm:t>
    </dgm:pt>
    <dgm:pt modelId="{6784AF99-D97A-4524-8A51-E9E04C4EDC21}">
      <dgm:prSet custT="1"/>
      <dgm:spPr/>
      <dgm:t>
        <a:bodyPr/>
        <a:lstStyle/>
        <a:p>
          <a:r>
            <a:rPr lang="en-US" sz="2400" dirty="0">
              <a:latin typeface="Goudy Old Style" panose="02020502050305020303" pitchFamily="18" charset="77"/>
            </a:rPr>
            <a:t>The heuristic search involves Sequential Forward Selection (SFS), Sequential Backward Selection (SBS), and Bidirectional search (BS).</a:t>
          </a:r>
        </a:p>
      </dgm:t>
    </dgm:pt>
    <dgm:pt modelId="{54B334F5-864C-4937-9549-077D3E0029B4}" type="parTrans" cxnId="{A489CE38-DE97-4A93-B506-5863A2471C9B}">
      <dgm:prSet/>
      <dgm:spPr/>
      <dgm:t>
        <a:bodyPr/>
        <a:lstStyle/>
        <a:p>
          <a:endParaRPr lang="en-US"/>
        </a:p>
      </dgm:t>
    </dgm:pt>
    <dgm:pt modelId="{2BF6684B-9797-40AD-9A4F-C33996B3F5E7}" type="sibTrans" cxnId="{A489CE38-DE97-4A93-B506-5863A2471C9B}">
      <dgm:prSet/>
      <dgm:spPr/>
      <dgm:t>
        <a:bodyPr/>
        <a:lstStyle/>
        <a:p>
          <a:endParaRPr lang="en-US"/>
        </a:p>
      </dgm:t>
    </dgm:pt>
    <dgm:pt modelId="{9DCD2E06-941B-4BC2-90F9-27BC7BFA1327}">
      <dgm:prSet custT="1"/>
      <dgm:spPr/>
      <dgm:t>
        <a:bodyPr/>
        <a:lstStyle/>
        <a:p>
          <a:r>
            <a:rPr lang="en-US" sz="2400" dirty="0">
              <a:latin typeface="Goudy Old Style" panose="02020502050305020303" pitchFamily="18" charset="77"/>
            </a:rPr>
            <a:t>As the name suggests, SFS and SBS follow a sequential order for adding and removing features. BS performs both SFS and SBS until they result in the same subset.</a:t>
          </a:r>
        </a:p>
      </dgm:t>
    </dgm:pt>
    <dgm:pt modelId="{06B37470-AD6C-4E79-ACB3-1224700D426F}" type="parTrans" cxnId="{D7887C12-64B8-46B3-A109-14AC2C6BE94C}">
      <dgm:prSet/>
      <dgm:spPr/>
      <dgm:t>
        <a:bodyPr/>
        <a:lstStyle/>
        <a:p>
          <a:endParaRPr lang="en-US"/>
        </a:p>
      </dgm:t>
    </dgm:pt>
    <dgm:pt modelId="{97F88AD9-1C6E-407F-81FD-168E28171DFA}" type="sibTrans" cxnId="{D7887C12-64B8-46B3-A109-14AC2C6BE94C}">
      <dgm:prSet/>
      <dgm:spPr/>
      <dgm:t>
        <a:bodyPr/>
        <a:lstStyle/>
        <a:p>
          <a:endParaRPr lang="en-US"/>
        </a:p>
      </dgm:t>
    </dgm:pt>
    <dgm:pt modelId="{D8369839-2D4E-4A28-9DFB-9CF799FDFD6D}">
      <dgm:prSet custT="1"/>
      <dgm:spPr/>
      <dgm:t>
        <a:bodyPr/>
        <a:lstStyle/>
        <a:p>
          <a:r>
            <a:rPr lang="en-US" sz="2400" dirty="0">
              <a:latin typeface="Goudy Old Style" panose="02020502050305020303" pitchFamily="18" charset="77"/>
            </a:rPr>
            <a:t>As for random search methods, the most used are Simulated Annealing (SA) and Genetic Algorithms (GAs).</a:t>
          </a:r>
        </a:p>
      </dgm:t>
    </dgm:pt>
    <dgm:pt modelId="{4D3F8BCF-F003-4E9A-88F6-EC9A7BEA63D9}" type="parTrans" cxnId="{B544246F-2EB2-4CBD-ACFC-43471CC46249}">
      <dgm:prSet/>
      <dgm:spPr/>
      <dgm:t>
        <a:bodyPr/>
        <a:lstStyle/>
        <a:p>
          <a:endParaRPr lang="en-US"/>
        </a:p>
      </dgm:t>
    </dgm:pt>
    <dgm:pt modelId="{864044D1-7AFA-40B7-842C-655ECAB98786}" type="sibTrans" cxnId="{B544246F-2EB2-4CBD-ACFC-43471CC46249}">
      <dgm:prSet/>
      <dgm:spPr/>
      <dgm:t>
        <a:bodyPr/>
        <a:lstStyle/>
        <a:p>
          <a:endParaRPr lang="en-US"/>
        </a:p>
      </dgm:t>
    </dgm:pt>
    <dgm:pt modelId="{2DCB260C-DAD1-8448-9DC3-BE4CFE7D329C}" type="pres">
      <dgm:prSet presAssocID="{F2DE5414-D32C-44D2-8985-B4078542B0AE}" presName="vert0" presStyleCnt="0">
        <dgm:presLayoutVars>
          <dgm:dir/>
          <dgm:animOne val="branch"/>
          <dgm:animLvl val="lvl"/>
        </dgm:presLayoutVars>
      </dgm:prSet>
      <dgm:spPr/>
    </dgm:pt>
    <dgm:pt modelId="{44ADE7B9-6B9B-3348-BB9A-582B17D95505}" type="pres">
      <dgm:prSet presAssocID="{C9F70D82-4AD8-4E64-9D36-C107C3144A9B}" presName="thickLine" presStyleLbl="alignNode1" presStyleIdx="0" presStyleCnt="4"/>
      <dgm:spPr/>
    </dgm:pt>
    <dgm:pt modelId="{9992D8B7-7330-3846-A22B-BB6A55ADCB50}" type="pres">
      <dgm:prSet presAssocID="{C9F70D82-4AD8-4E64-9D36-C107C3144A9B}" presName="horz1" presStyleCnt="0"/>
      <dgm:spPr/>
    </dgm:pt>
    <dgm:pt modelId="{79B5C3AD-ED60-4C47-8E7D-163F2E5E3E01}" type="pres">
      <dgm:prSet presAssocID="{C9F70D82-4AD8-4E64-9D36-C107C3144A9B}" presName="tx1" presStyleLbl="revTx" presStyleIdx="0" presStyleCnt="4"/>
      <dgm:spPr/>
    </dgm:pt>
    <dgm:pt modelId="{2D027312-CCFD-2F45-9BD8-64E5154BFC11}" type="pres">
      <dgm:prSet presAssocID="{C9F70D82-4AD8-4E64-9D36-C107C3144A9B}" presName="vert1" presStyleCnt="0"/>
      <dgm:spPr/>
    </dgm:pt>
    <dgm:pt modelId="{66C2436D-3AAD-4A4D-B3CE-85CC1AB50C35}" type="pres">
      <dgm:prSet presAssocID="{6784AF99-D97A-4524-8A51-E9E04C4EDC21}" presName="thickLine" presStyleLbl="alignNode1" presStyleIdx="1" presStyleCnt="4"/>
      <dgm:spPr/>
    </dgm:pt>
    <dgm:pt modelId="{ACD3EB72-5EFD-EC44-9EDE-84FF04D99239}" type="pres">
      <dgm:prSet presAssocID="{6784AF99-D97A-4524-8A51-E9E04C4EDC21}" presName="horz1" presStyleCnt="0"/>
      <dgm:spPr/>
    </dgm:pt>
    <dgm:pt modelId="{23B30976-CC9C-2540-B772-C4B959997FDE}" type="pres">
      <dgm:prSet presAssocID="{6784AF99-D97A-4524-8A51-E9E04C4EDC21}" presName="tx1" presStyleLbl="revTx" presStyleIdx="1" presStyleCnt="4"/>
      <dgm:spPr/>
    </dgm:pt>
    <dgm:pt modelId="{878BE6EC-464A-7540-BF22-FBB0A81B0763}" type="pres">
      <dgm:prSet presAssocID="{6784AF99-D97A-4524-8A51-E9E04C4EDC21}" presName="vert1" presStyleCnt="0"/>
      <dgm:spPr/>
    </dgm:pt>
    <dgm:pt modelId="{8082FB62-697F-E948-B1C4-5CC6B4CF29FF}" type="pres">
      <dgm:prSet presAssocID="{9DCD2E06-941B-4BC2-90F9-27BC7BFA1327}" presName="thickLine" presStyleLbl="alignNode1" presStyleIdx="2" presStyleCnt="4"/>
      <dgm:spPr/>
    </dgm:pt>
    <dgm:pt modelId="{F81AC90F-A764-6547-B01D-2F035EC7EF99}" type="pres">
      <dgm:prSet presAssocID="{9DCD2E06-941B-4BC2-90F9-27BC7BFA1327}" presName="horz1" presStyleCnt="0"/>
      <dgm:spPr/>
    </dgm:pt>
    <dgm:pt modelId="{3BE2DF73-5FE7-AC40-BBFF-8C5982CF6C4F}" type="pres">
      <dgm:prSet presAssocID="{9DCD2E06-941B-4BC2-90F9-27BC7BFA1327}" presName="tx1" presStyleLbl="revTx" presStyleIdx="2" presStyleCnt="4"/>
      <dgm:spPr/>
    </dgm:pt>
    <dgm:pt modelId="{6D40429E-A066-324E-86D1-1C8E92F4A296}" type="pres">
      <dgm:prSet presAssocID="{9DCD2E06-941B-4BC2-90F9-27BC7BFA1327}" presName="vert1" presStyleCnt="0"/>
      <dgm:spPr/>
    </dgm:pt>
    <dgm:pt modelId="{A7262A7B-2DC6-AA46-A211-9E609F875318}" type="pres">
      <dgm:prSet presAssocID="{D8369839-2D4E-4A28-9DFB-9CF799FDFD6D}" presName="thickLine" presStyleLbl="alignNode1" presStyleIdx="3" presStyleCnt="4"/>
      <dgm:spPr/>
    </dgm:pt>
    <dgm:pt modelId="{CACDFF20-34DB-D24B-8BCC-0175317844F7}" type="pres">
      <dgm:prSet presAssocID="{D8369839-2D4E-4A28-9DFB-9CF799FDFD6D}" presName="horz1" presStyleCnt="0"/>
      <dgm:spPr/>
    </dgm:pt>
    <dgm:pt modelId="{394A309A-A5F7-5646-BD6B-C6BA5C012B70}" type="pres">
      <dgm:prSet presAssocID="{D8369839-2D4E-4A28-9DFB-9CF799FDFD6D}" presName="tx1" presStyleLbl="revTx" presStyleIdx="3" presStyleCnt="4"/>
      <dgm:spPr/>
    </dgm:pt>
    <dgm:pt modelId="{1978C48C-FFBB-0340-AFEA-29CEBB110431}" type="pres">
      <dgm:prSet presAssocID="{D8369839-2D4E-4A28-9DFB-9CF799FDFD6D}" presName="vert1" presStyleCnt="0"/>
      <dgm:spPr/>
    </dgm:pt>
  </dgm:ptLst>
  <dgm:cxnLst>
    <dgm:cxn modelId="{D7887C12-64B8-46B3-A109-14AC2C6BE94C}" srcId="{F2DE5414-D32C-44D2-8985-B4078542B0AE}" destId="{9DCD2E06-941B-4BC2-90F9-27BC7BFA1327}" srcOrd="2" destOrd="0" parTransId="{06B37470-AD6C-4E79-ACB3-1224700D426F}" sibTransId="{97F88AD9-1C6E-407F-81FD-168E28171DFA}"/>
    <dgm:cxn modelId="{A489CE38-DE97-4A93-B506-5863A2471C9B}" srcId="{F2DE5414-D32C-44D2-8985-B4078542B0AE}" destId="{6784AF99-D97A-4524-8A51-E9E04C4EDC21}" srcOrd="1" destOrd="0" parTransId="{54B334F5-864C-4937-9549-077D3E0029B4}" sibTransId="{2BF6684B-9797-40AD-9A4F-C33996B3F5E7}"/>
    <dgm:cxn modelId="{B544246F-2EB2-4CBD-ACFC-43471CC46249}" srcId="{F2DE5414-D32C-44D2-8985-B4078542B0AE}" destId="{D8369839-2D4E-4A28-9DFB-9CF799FDFD6D}" srcOrd="3" destOrd="0" parTransId="{4D3F8BCF-F003-4E9A-88F6-EC9A7BEA63D9}" sibTransId="{864044D1-7AFA-40B7-842C-655ECAB98786}"/>
    <dgm:cxn modelId="{AD11A09B-F6C7-4FE2-81F6-CA967BC05CC6}" srcId="{F2DE5414-D32C-44D2-8985-B4078542B0AE}" destId="{C9F70D82-4AD8-4E64-9D36-C107C3144A9B}" srcOrd="0" destOrd="0" parTransId="{98607CFE-8341-42B1-8782-90CFD6AD37E7}" sibTransId="{156C00C3-DB6E-47DE-8259-65BCE62E3588}"/>
    <dgm:cxn modelId="{67712AA4-A389-D448-9D74-D18705C063AA}" type="presOf" srcId="{D8369839-2D4E-4A28-9DFB-9CF799FDFD6D}" destId="{394A309A-A5F7-5646-BD6B-C6BA5C012B70}" srcOrd="0" destOrd="0" presId="urn:microsoft.com/office/officeart/2008/layout/LinedList"/>
    <dgm:cxn modelId="{A0BA81A4-67EA-2949-B676-DEF34C5DD5C7}" type="presOf" srcId="{9DCD2E06-941B-4BC2-90F9-27BC7BFA1327}" destId="{3BE2DF73-5FE7-AC40-BBFF-8C5982CF6C4F}" srcOrd="0" destOrd="0" presId="urn:microsoft.com/office/officeart/2008/layout/LinedList"/>
    <dgm:cxn modelId="{C5E81BBE-FCC4-E348-865E-5FE6BA222DD9}" type="presOf" srcId="{C9F70D82-4AD8-4E64-9D36-C107C3144A9B}" destId="{79B5C3AD-ED60-4C47-8E7D-163F2E5E3E01}" srcOrd="0" destOrd="0" presId="urn:microsoft.com/office/officeart/2008/layout/LinedList"/>
    <dgm:cxn modelId="{A3C48ED3-6274-274B-8903-4555A0F18B08}" type="presOf" srcId="{F2DE5414-D32C-44D2-8985-B4078542B0AE}" destId="{2DCB260C-DAD1-8448-9DC3-BE4CFE7D329C}" srcOrd="0" destOrd="0" presId="urn:microsoft.com/office/officeart/2008/layout/LinedList"/>
    <dgm:cxn modelId="{8B2757F9-4AA6-C049-A736-6F8163106189}" type="presOf" srcId="{6784AF99-D97A-4524-8A51-E9E04C4EDC21}" destId="{23B30976-CC9C-2540-B772-C4B959997FDE}" srcOrd="0" destOrd="0" presId="urn:microsoft.com/office/officeart/2008/layout/LinedList"/>
    <dgm:cxn modelId="{9005E260-AA00-6E4E-8970-5FE10D017AB2}" type="presParOf" srcId="{2DCB260C-DAD1-8448-9DC3-BE4CFE7D329C}" destId="{44ADE7B9-6B9B-3348-BB9A-582B17D95505}" srcOrd="0" destOrd="0" presId="urn:microsoft.com/office/officeart/2008/layout/LinedList"/>
    <dgm:cxn modelId="{ACEF6DA4-E1BD-8A41-BD53-B8C80597FBFC}" type="presParOf" srcId="{2DCB260C-DAD1-8448-9DC3-BE4CFE7D329C}" destId="{9992D8B7-7330-3846-A22B-BB6A55ADCB50}" srcOrd="1" destOrd="0" presId="urn:microsoft.com/office/officeart/2008/layout/LinedList"/>
    <dgm:cxn modelId="{C65A238B-BA1F-1249-AF68-9CEBE146D31D}" type="presParOf" srcId="{9992D8B7-7330-3846-A22B-BB6A55ADCB50}" destId="{79B5C3AD-ED60-4C47-8E7D-163F2E5E3E01}" srcOrd="0" destOrd="0" presId="urn:microsoft.com/office/officeart/2008/layout/LinedList"/>
    <dgm:cxn modelId="{8B67C0FD-2F81-624F-B125-6FF03319759C}" type="presParOf" srcId="{9992D8B7-7330-3846-A22B-BB6A55ADCB50}" destId="{2D027312-CCFD-2F45-9BD8-64E5154BFC11}" srcOrd="1" destOrd="0" presId="urn:microsoft.com/office/officeart/2008/layout/LinedList"/>
    <dgm:cxn modelId="{532B9520-CC33-2349-B5ED-75FEFC99CC23}" type="presParOf" srcId="{2DCB260C-DAD1-8448-9DC3-BE4CFE7D329C}" destId="{66C2436D-3AAD-4A4D-B3CE-85CC1AB50C35}" srcOrd="2" destOrd="0" presId="urn:microsoft.com/office/officeart/2008/layout/LinedList"/>
    <dgm:cxn modelId="{E22F889E-0E85-6D4A-89B8-5AAE9E12E87C}" type="presParOf" srcId="{2DCB260C-DAD1-8448-9DC3-BE4CFE7D329C}" destId="{ACD3EB72-5EFD-EC44-9EDE-84FF04D99239}" srcOrd="3" destOrd="0" presId="urn:microsoft.com/office/officeart/2008/layout/LinedList"/>
    <dgm:cxn modelId="{4AB1956A-E1C4-C345-A7F8-8D940C530E8C}" type="presParOf" srcId="{ACD3EB72-5EFD-EC44-9EDE-84FF04D99239}" destId="{23B30976-CC9C-2540-B772-C4B959997FDE}" srcOrd="0" destOrd="0" presId="urn:microsoft.com/office/officeart/2008/layout/LinedList"/>
    <dgm:cxn modelId="{6D83B668-6159-374E-8490-6BEBA857610B}" type="presParOf" srcId="{ACD3EB72-5EFD-EC44-9EDE-84FF04D99239}" destId="{878BE6EC-464A-7540-BF22-FBB0A81B0763}" srcOrd="1" destOrd="0" presId="urn:microsoft.com/office/officeart/2008/layout/LinedList"/>
    <dgm:cxn modelId="{242395E4-EECA-4444-9F03-4F99546D9E51}" type="presParOf" srcId="{2DCB260C-DAD1-8448-9DC3-BE4CFE7D329C}" destId="{8082FB62-697F-E948-B1C4-5CC6B4CF29FF}" srcOrd="4" destOrd="0" presId="urn:microsoft.com/office/officeart/2008/layout/LinedList"/>
    <dgm:cxn modelId="{78C95FA4-3415-3243-A22A-0851F2DCE598}" type="presParOf" srcId="{2DCB260C-DAD1-8448-9DC3-BE4CFE7D329C}" destId="{F81AC90F-A764-6547-B01D-2F035EC7EF99}" srcOrd="5" destOrd="0" presId="urn:microsoft.com/office/officeart/2008/layout/LinedList"/>
    <dgm:cxn modelId="{6467904D-7690-5A4C-BC6D-045A54AD5C7C}" type="presParOf" srcId="{F81AC90F-A764-6547-B01D-2F035EC7EF99}" destId="{3BE2DF73-5FE7-AC40-BBFF-8C5982CF6C4F}" srcOrd="0" destOrd="0" presId="urn:microsoft.com/office/officeart/2008/layout/LinedList"/>
    <dgm:cxn modelId="{DABF3A2C-65C0-FB4B-88AB-9C5FBA569219}" type="presParOf" srcId="{F81AC90F-A764-6547-B01D-2F035EC7EF99}" destId="{6D40429E-A066-324E-86D1-1C8E92F4A296}" srcOrd="1" destOrd="0" presId="urn:microsoft.com/office/officeart/2008/layout/LinedList"/>
    <dgm:cxn modelId="{B287C48E-E7C4-F248-B28E-B6E903BED3A5}" type="presParOf" srcId="{2DCB260C-DAD1-8448-9DC3-BE4CFE7D329C}" destId="{A7262A7B-2DC6-AA46-A211-9E609F875318}" srcOrd="6" destOrd="0" presId="urn:microsoft.com/office/officeart/2008/layout/LinedList"/>
    <dgm:cxn modelId="{B1A1A50A-7D2E-C04D-A025-4D7F3E19A789}" type="presParOf" srcId="{2DCB260C-DAD1-8448-9DC3-BE4CFE7D329C}" destId="{CACDFF20-34DB-D24B-8BCC-0175317844F7}" srcOrd="7" destOrd="0" presId="urn:microsoft.com/office/officeart/2008/layout/LinedList"/>
    <dgm:cxn modelId="{D6C7501E-7E1F-EF41-AFEC-915FCFCABC8A}" type="presParOf" srcId="{CACDFF20-34DB-D24B-8BCC-0175317844F7}" destId="{394A309A-A5F7-5646-BD6B-C6BA5C012B70}" srcOrd="0" destOrd="0" presId="urn:microsoft.com/office/officeart/2008/layout/LinedList"/>
    <dgm:cxn modelId="{6A3C3137-4557-1E42-ADC9-8819E42771B7}" type="presParOf" srcId="{CACDFF20-34DB-D24B-8BCC-0175317844F7}" destId="{1978C48C-FFBB-0340-AFEA-29CEBB1104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5B8550-0389-4035-A6D3-B10411B6C25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B86EF7-60CA-4FDE-82F4-229467D80E36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Reinforcement Learning (RL)</a:t>
          </a:r>
        </a:p>
      </dgm:t>
    </dgm:pt>
    <dgm:pt modelId="{D746A587-9E93-42C8-97F1-FC4F631A7A41}" type="parTrans" cxnId="{90BAFA79-D9DE-4C0C-9CA3-6C820CB788C1}">
      <dgm:prSet/>
      <dgm:spPr/>
      <dgm:t>
        <a:bodyPr/>
        <a:lstStyle/>
        <a:p>
          <a:endParaRPr lang="en-US"/>
        </a:p>
      </dgm:t>
    </dgm:pt>
    <dgm:pt modelId="{11C867EC-7E86-4267-ABF6-818E2C00618B}" type="sibTrans" cxnId="{90BAFA79-D9DE-4C0C-9CA3-6C820CB788C1}">
      <dgm:prSet/>
      <dgm:spPr/>
      <dgm:t>
        <a:bodyPr/>
        <a:lstStyle/>
        <a:p>
          <a:endParaRPr lang="en-US"/>
        </a:p>
      </dgm:t>
    </dgm:pt>
    <dgm:pt modelId="{7DB5DB6D-F722-4770-BCB6-2069640454C7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Gradient Descent (GD)</a:t>
          </a:r>
        </a:p>
      </dgm:t>
    </dgm:pt>
    <dgm:pt modelId="{58A2AE7B-12CD-4AE2-9289-F040823D839E}" type="parTrans" cxnId="{C09C9DAC-983E-4689-AD03-80B3163BD655}">
      <dgm:prSet/>
      <dgm:spPr/>
      <dgm:t>
        <a:bodyPr/>
        <a:lstStyle/>
        <a:p>
          <a:endParaRPr lang="en-US"/>
        </a:p>
      </dgm:t>
    </dgm:pt>
    <dgm:pt modelId="{4310ABB8-996A-462A-B291-A900FED9C51B}" type="sibTrans" cxnId="{C09C9DAC-983E-4689-AD03-80B3163BD655}">
      <dgm:prSet/>
      <dgm:spPr/>
      <dgm:t>
        <a:bodyPr/>
        <a:lstStyle/>
        <a:p>
          <a:endParaRPr lang="en-US"/>
        </a:p>
      </dgm:t>
    </dgm:pt>
    <dgm:pt modelId="{AC72A8A0-3F07-4105-A87F-35E3020151CD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Surrogate Model-based Optimization (SMBO)</a:t>
          </a:r>
        </a:p>
      </dgm:t>
    </dgm:pt>
    <dgm:pt modelId="{43737A44-0D03-4377-8ADC-115E136D1EBC}" type="parTrans" cxnId="{357EE853-6E32-47B6-AC00-95E23CEF2A06}">
      <dgm:prSet/>
      <dgm:spPr/>
      <dgm:t>
        <a:bodyPr/>
        <a:lstStyle/>
        <a:p>
          <a:endParaRPr lang="en-US"/>
        </a:p>
      </dgm:t>
    </dgm:pt>
    <dgm:pt modelId="{E42D42BC-CCA7-403D-A961-EFF59CE0F65C}" type="sibTrans" cxnId="{357EE853-6E32-47B6-AC00-95E23CEF2A06}">
      <dgm:prSet/>
      <dgm:spPr/>
      <dgm:t>
        <a:bodyPr/>
        <a:lstStyle/>
        <a:p>
          <a:endParaRPr lang="en-US"/>
        </a:p>
      </dgm:t>
    </dgm:pt>
    <dgm:pt modelId="{927504CD-CAF2-478C-A9AD-294701357E76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Hybrid Optimization Method</a:t>
          </a:r>
        </a:p>
      </dgm:t>
    </dgm:pt>
    <dgm:pt modelId="{BFAA595A-B018-40F1-886A-280355AEF0C5}" type="parTrans" cxnId="{25880DE2-3D4C-4E0A-AF33-3561F4947AC2}">
      <dgm:prSet/>
      <dgm:spPr/>
      <dgm:t>
        <a:bodyPr/>
        <a:lstStyle/>
        <a:p>
          <a:endParaRPr lang="en-US"/>
        </a:p>
      </dgm:t>
    </dgm:pt>
    <dgm:pt modelId="{E5AE51C9-F12A-48D4-AD01-2B1A68531BAA}" type="sibTrans" cxnId="{25880DE2-3D4C-4E0A-AF33-3561F4947AC2}">
      <dgm:prSet/>
      <dgm:spPr/>
      <dgm:t>
        <a:bodyPr/>
        <a:lstStyle/>
        <a:p>
          <a:endParaRPr lang="en-US"/>
        </a:p>
      </dgm:t>
    </dgm:pt>
    <dgm:pt modelId="{C66C9218-E262-4B4E-902D-6CA3A732936E}" type="pres">
      <dgm:prSet presAssocID="{025B8550-0389-4035-A6D3-B10411B6C250}" presName="vert0" presStyleCnt="0">
        <dgm:presLayoutVars>
          <dgm:dir/>
          <dgm:animOne val="branch"/>
          <dgm:animLvl val="lvl"/>
        </dgm:presLayoutVars>
      </dgm:prSet>
      <dgm:spPr/>
    </dgm:pt>
    <dgm:pt modelId="{2FCB2667-D7B8-4D45-B717-C80D6D2BB3D3}" type="pres">
      <dgm:prSet presAssocID="{DCB86EF7-60CA-4FDE-82F4-229467D80E36}" presName="thickLine" presStyleLbl="alignNode1" presStyleIdx="0" presStyleCnt="4"/>
      <dgm:spPr/>
    </dgm:pt>
    <dgm:pt modelId="{8754B9EB-2052-1348-BEDB-3F9ED34F83CE}" type="pres">
      <dgm:prSet presAssocID="{DCB86EF7-60CA-4FDE-82F4-229467D80E36}" presName="horz1" presStyleCnt="0"/>
      <dgm:spPr/>
    </dgm:pt>
    <dgm:pt modelId="{3025A4CA-B522-B147-987F-021AA5037649}" type="pres">
      <dgm:prSet presAssocID="{DCB86EF7-60CA-4FDE-82F4-229467D80E36}" presName="tx1" presStyleLbl="revTx" presStyleIdx="0" presStyleCnt="4"/>
      <dgm:spPr/>
    </dgm:pt>
    <dgm:pt modelId="{E9F9AD2C-0E14-2C44-9D88-39FC21AC803C}" type="pres">
      <dgm:prSet presAssocID="{DCB86EF7-60CA-4FDE-82F4-229467D80E36}" presName="vert1" presStyleCnt="0"/>
      <dgm:spPr/>
    </dgm:pt>
    <dgm:pt modelId="{F0E6B06D-C276-6047-A41D-4782FF2DA1A4}" type="pres">
      <dgm:prSet presAssocID="{7DB5DB6D-F722-4770-BCB6-2069640454C7}" presName="thickLine" presStyleLbl="alignNode1" presStyleIdx="1" presStyleCnt="4"/>
      <dgm:spPr/>
    </dgm:pt>
    <dgm:pt modelId="{8FFEC9B4-77D5-9A4C-8267-FCD2918F507D}" type="pres">
      <dgm:prSet presAssocID="{7DB5DB6D-F722-4770-BCB6-2069640454C7}" presName="horz1" presStyleCnt="0"/>
      <dgm:spPr/>
    </dgm:pt>
    <dgm:pt modelId="{B8D94237-5FFF-DF48-A07F-B863C6D0BD9F}" type="pres">
      <dgm:prSet presAssocID="{7DB5DB6D-F722-4770-BCB6-2069640454C7}" presName="tx1" presStyleLbl="revTx" presStyleIdx="1" presStyleCnt="4"/>
      <dgm:spPr/>
    </dgm:pt>
    <dgm:pt modelId="{6D0C19A3-0382-1C43-9868-85BE39209CAB}" type="pres">
      <dgm:prSet presAssocID="{7DB5DB6D-F722-4770-BCB6-2069640454C7}" presName="vert1" presStyleCnt="0"/>
      <dgm:spPr/>
    </dgm:pt>
    <dgm:pt modelId="{AAADA440-A7AB-5C45-A13E-E53423FA2F8B}" type="pres">
      <dgm:prSet presAssocID="{AC72A8A0-3F07-4105-A87F-35E3020151CD}" presName="thickLine" presStyleLbl="alignNode1" presStyleIdx="2" presStyleCnt="4"/>
      <dgm:spPr/>
    </dgm:pt>
    <dgm:pt modelId="{D44CE1B0-A811-7041-A143-3896CA6E67D3}" type="pres">
      <dgm:prSet presAssocID="{AC72A8A0-3F07-4105-A87F-35E3020151CD}" presName="horz1" presStyleCnt="0"/>
      <dgm:spPr/>
    </dgm:pt>
    <dgm:pt modelId="{F1D23D6C-CF0F-D54A-A6CB-E8784AEB997A}" type="pres">
      <dgm:prSet presAssocID="{AC72A8A0-3F07-4105-A87F-35E3020151CD}" presName="tx1" presStyleLbl="revTx" presStyleIdx="2" presStyleCnt="4"/>
      <dgm:spPr/>
    </dgm:pt>
    <dgm:pt modelId="{E555E1EE-647B-0240-ADE2-A14CED7680C1}" type="pres">
      <dgm:prSet presAssocID="{AC72A8A0-3F07-4105-A87F-35E3020151CD}" presName="vert1" presStyleCnt="0"/>
      <dgm:spPr/>
    </dgm:pt>
    <dgm:pt modelId="{3DE1AF40-DB05-3E49-BB28-A8EEB69B3DA7}" type="pres">
      <dgm:prSet presAssocID="{927504CD-CAF2-478C-A9AD-294701357E76}" presName="thickLine" presStyleLbl="alignNode1" presStyleIdx="3" presStyleCnt="4"/>
      <dgm:spPr/>
    </dgm:pt>
    <dgm:pt modelId="{C337BF50-D15E-184C-91E3-EAC5A0DB5EA6}" type="pres">
      <dgm:prSet presAssocID="{927504CD-CAF2-478C-A9AD-294701357E76}" presName="horz1" presStyleCnt="0"/>
      <dgm:spPr/>
    </dgm:pt>
    <dgm:pt modelId="{0237C44B-477E-6041-8A64-D9F388964F24}" type="pres">
      <dgm:prSet presAssocID="{927504CD-CAF2-478C-A9AD-294701357E76}" presName="tx1" presStyleLbl="revTx" presStyleIdx="3" presStyleCnt="4"/>
      <dgm:spPr/>
    </dgm:pt>
    <dgm:pt modelId="{85AE3CD3-3D61-0846-83E8-10B9D198A27F}" type="pres">
      <dgm:prSet presAssocID="{927504CD-CAF2-478C-A9AD-294701357E76}" presName="vert1" presStyleCnt="0"/>
      <dgm:spPr/>
    </dgm:pt>
  </dgm:ptLst>
  <dgm:cxnLst>
    <dgm:cxn modelId="{CABC680C-C231-E34E-B249-E0D23FC7C311}" type="presOf" srcId="{025B8550-0389-4035-A6D3-B10411B6C250}" destId="{C66C9218-E262-4B4E-902D-6CA3A732936E}" srcOrd="0" destOrd="0" presId="urn:microsoft.com/office/officeart/2008/layout/LinedList"/>
    <dgm:cxn modelId="{357EE853-6E32-47B6-AC00-95E23CEF2A06}" srcId="{025B8550-0389-4035-A6D3-B10411B6C250}" destId="{AC72A8A0-3F07-4105-A87F-35E3020151CD}" srcOrd="2" destOrd="0" parTransId="{43737A44-0D03-4377-8ADC-115E136D1EBC}" sibTransId="{E42D42BC-CCA7-403D-A961-EFF59CE0F65C}"/>
    <dgm:cxn modelId="{8C3E9F54-E10A-6E44-9BD3-D147BE75A280}" type="presOf" srcId="{DCB86EF7-60CA-4FDE-82F4-229467D80E36}" destId="{3025A4CA-B522-B147-987F-021AA5037649}" srcOrd="0" destOrd="0" presId="urn:microsoft.com/office/officeart/2008/layout/LinedList"/>
    <dgm:cxn modelId="{DF249855-8627-0849-9608-6277BE08A513}" type="presOf" srcId="{AC72A8A0-3F07-4105-A87F-35E3020151CD}" destId="{F1D23D6C-CF0F-D54A-A6CB-E8784AEB997A}" srcOrd="0" destOrd="0" presId="urn:microsoft.com/office/officeart/2008/layout/LinedList"/>
    <dgm:cxn modelId="{F21CD471-A1B4-464A-8BEF-26DD3C48AC58}" type="presOf" srcId="{927504CD-CAF2-478C-A9AD-294701357E76}" destId="{0237C44B-477E-6041-8A64-D9F388964F24}" srcOrd="0" destOrd="0" presId="urn:microsoft.com/office/officeart/2008/layout/LinedList"/>
    <dgm:cxn modelId="{90BAFA79-D9DE-4C0C-9CA3-6C820CB788C1}" srcId="{025B8550-0389-4035-A6D3-B10411B6C250}" destId="{DCB86EF7-60CA-4FDE-82F4-229467D80E36}" srcOrd="0" destOrd="0" parTransId="{D746A587-9E93-42C8-97F1-FC4F631A7A41}" sibTransId="{11C867EC-7E86-4267-ABF6-818E2C00618B}"/>
    <dgm:cxn modelId="{4BA9FBA1-A80C-BB44-8B37-42BB2996A6FF}" type="presOf" srcId="{7DB5DB6D-F722-4770-BCB6-2069640454C7}" destId="{B8D94237-5FFF-DF48-A07F-B863C6D0BD9F}" srcOrd="0" destOrd="0" presId="urn:microsoft.com/office/officeart/2008/layout/LinedList"/>
    <dgm:cxn modelId="{C09C9DAC-983E-4689-AD03-80B3163BD655}" srcId="{025B8550-0389-4035-A6D3-B10411B6C250}" destId="{7DB5DB6D-F722-4770-BCB6-2069640454C7}" srcOrd="1" destOrd="0" parTransId="{58A2AE7B-12CD-4AE2-9289-F040823D839E}" sibTransId="{4310ABB8-996A-462A-B291-A900FED9C51B}"/>
    <dgm:cxn modelId="{25880DE2-3D4C-4E0A-AF33-3561F4947AC2}" srcId="{025B8550-0389-4035-A6D3-B10411B6C250}" destId="{927504CD-CAF2-478C-A9AD-294701357E76}" srcOrd="3" destOrd="0" parTransId="{BFAA595A-B018-40F1-886A-280355AEF0C5}" sibTransId="{E5AE51C9-F12A-48D4-AD01-2B1A68531BAA}"/>
    <dgm:cxn modelId="{1C46058E-978A-C144-8087-0DFEB1649C63}" type="presParOf" srcId="{C66C9218-E262-4B4E-902D-6CA3A732936E}" destId="{2FCB2667-D7B8-4D45-B717-C80D6D2BB3D3}" srcOrd="0" destOrd="0" presId="urn:microsoft.com/office/officeart/2008/layout/LinedList"/>
    <dgm:cxn modelId="{F8A86104-1A70-994E-AB25-E09E2D4AC4B2}" type="presParOf" srcId="{C66C9218-E262-4B4E-902D-6CA3A732936E}" destId="{8754B9EB-2052-1348-BEDB-3F9ED34F83CE}" srcOrd="1" destOrd="0" presId="urn:microsoft.com/office/officeart/2008/layout/LinedList"/>
    <dgm:cxn modelId="{3A7D70DF-2636-FA4F-A264-BEF236A59970}" type="presParOf" srcId="{8754B9EB-2052-1348-BEDB-3F9ED34F83CE}" destId="{3025A4CA-B522-B147-987F-021AA5037649}" srcOrd="0" destOrd="0" presId="urn:microsoft.com/office/officeart/2008/layout/LinedList"/>
    <dgm:cxn modelId="{785BD33E-306B-0B48-B6F5-78C496245AD0}" type="presParOf" srcId="{8754B9EB-2052-1348-BEDB-3F9ED34F83CE}" destId="{E9F9AD2C-0E14-2C44-9D88-39FC21AC803C}" srcOrd="1" destOrd="0" presId="urn:microsoft.com/office/officeart/2008/layout/LinedList"/>
    <dgm:cxn modelId="{2A5720F7-DA3C-F14E-9BD9-5A7DA32DE230}" type="presParOf" srcId="{C66C9218-E262-4B4E-902D-6CA3A732936E}" destId="{F0E6B06D-C276-6047-A41D-4782FF2DA1A4}" srcOrd="2" destOrd="0" presId="urn:microsoft.com/office/officeart/2008/layout/LinedList"/>
    <dgm:cxn modelId="{BC0FBCD6-8050-0A44-A9B9-DF5577CFA81C}" type="presParOf" srcId="{C66C9218-E262-4B4E-902D-6CA3A732936E}" destId="{8FFEC9B4-77D5-9A4C-8267-FCD2918F507D}" srcOrd="3" destOrd="0" presId="urn:microsoft.com/office/officeart/2008/layout/LinedList"/>
    <dgm:cxn modelId="{C25B10DF-30D2-0B4F-ACC4-6D02B4CF6CA4}" type="presParOf" srcId="{8FFEC9B4-77D5-9A4C-8267-FCD2918F507D}" destId="{B8D94237-5FFF-DF48-A07F-B863C6D0BD9F}" srcOrd="0" destOrd="0" presId="urn:microsoft.com/office/officeart/2008/layout/LinedList"/>
    <dgm:cxn modelId="{BFEDF207-2ABA-7441-8FBF-002B4D551D5F}" type="presParOf" srcId="{8FFEC9B4-77D5-9A4C-8267-FCD2918F507D}" destId="{6D0C19A3-0382-1C43-9868-85BE39209CAB}" srcOrd="1" destOrd="0" presId="urn:microsoft.com/office/officeart/2008/layout/LinedList"/>
    <dgm:cxn modelId="{EFDB8DE7-CDB5-CF4A-AFE0-2870F084BBC6}" type="presParOf" srcId="{C66C9218-E262-4B4E-902D-6CA3A732936E}" destId="{AAADA440-A7AB-5C45-A13E-E53423FA2F8B}" srcOrd="4" destOrd="0" presId="urn:microsoft.com/office/officeart/2008/layout/LinedList"/>
    <dgm:cxn modelId="{1BA0F9C1-7A57-EC40-87D6-D1F33EACB80B}" type="presParOf" srcId="{C66C9218-E262-4B4E-902D-6CA3A732936E}" destId="{D44CE1B0-A811-7041-A143-3896CA6E67D3}" srcOrd="5" destOrd="0" presId="urn:microsoft.com/office/officeart/2008/layout/LinedList"/>
    <dgm:cxn modelId="{A95903E8-49B2-034A-92AF-887DEA6F89B3}" type="presParOf" srcId="{D44CE1B0-A811-7041-A143-3896CA6E67D3}" destId="{F1D23D6C-CF0F-D54A-A6CB-E8784AEB997A}" srcOrd="0" destOrd="0" presId="urn:microsoft.com/office/officeart/2008/layout/LinedList"/>
    <dgm:cxn modelId="{A73C233D-54F6-854B-8E2A-711100093E0F}" type="presParOf" srcId="{D44CE1B0-A811-7041-A143-3896CA6E67D3}" destId="{E555E1EE-647B-0240-ADE2-A14CED7680C1}" srcOrd="1" destOrd="0" presId="urn:microsoft.com/office/officeart/2008/layout/LinedList"/>
    <dgm:cxn modelId="{90BAB37E-A0FB-6B4F-83C5-8C54969777AD}" type="presParOf" srcId="{C66C9218-E262-4B4E-902D-6CA3A732936E}" destId="{3DE1AF40-DB05-3E49-BB28-A8EEB69B3DA7}" srcOrd="6" destOrd="0" presId="urn:microsoft.com/office/officeart/2008/layout/LinedList"/>
    <dgm:cxn modelId="{AF705C11-A134-C340-BAEA-5DBD59A702E1}" type="presParOf" srcId="{C66C9218-E262-4B4E-902D-6CA3A732936E}" destId="{C337BF50-D15E-184C-91E3-EAC5A0DB5EA6}" srcOrd="7" destOrd="0" presId="urn:microsoft.com/office/officeart/2008/layout/LinedList"/>
    <dgm:cxn modelId="{90F71CF6-DA36-3F48-9E19-7B6A35E69EC7}" type="presParOf" srcId="{C337BF50-D15E-184C-91E3-EAC5A0DB5EA6}" destId="{0237C44B-477E-6041-8A64-D9F388964F24}" srcOrd="0" destOrd="0" presId="urn:microsoft.com/office/officeart/2008/layout/LinedList"/>
    <dgm:cxn modelId="{A53A6683-90E8-9946-8BFE-940E9EE361A3}" type="presParOf" srcId="{C337BF50-D15E-184C-91E3-EAC5A0DB5EA6}" destId="{85AE3CD3-3D61-0846-83E8-10B9D198A2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E06B86-9658-46EF-8062-4D331F81D41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DD49902-28F9-457E-AAD5-B2A81D5E872C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Once we have the most optimal architecture after the AO stage, it becomes essential to finetune this network with different values of hyperparameters and find the most suitable values.</a:t>
          </a:r>
        </a:p>
      </dgm:t>
    </dgm:pt>
    <dgm:pt modelId="{852B2DF2-7F9D-435E-969B-99945620093C}" type="parTrans" cxnId="{3C66D81F-E959-4D1B-B766-12B9AB1628B6}">
      <dgm:prSet/>
      <dgm:spPr/>
      <dgm:t>
        <a:bodyPr/>
        <a:lstStyle/>
        <a:p>
          <a:endParaRPr lang="en-US"/>
        </a:p>
      </dgm:t>
    </dgm:pt>
    <dgm:pt modelId="{6E3904A7-0358-4D5F-9634-3749F898D629}" type="sibTrans" cxnId="{3C66D81F-E959-4D1B-B766-12B9AB1628B6}">
      <dgm:prSet/>
      <dgm:spPr/>
      <dgm:t>
        <a:bodyPr/>
        <a:lstStyle/>
        <a:p>
          <a:endParaRPr lang="en-US"/>
        </a:p>
      </dgm:t>
    </dgm:pt>
    <dgm:pt modelId="{D9BE4B81-B727-4489-8CC7-67C4BBD5BB1E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1. Grid and Random Search (GS and RS)</a:t>
          </a:r>
        </a:p>
      </dgm:t>
    </dgm:pt>
    <dgm:pt modelId="{0147E826-A8E1-4018-946A-A4DE7A5313CE}" type="parTrans" cxnId="{CA426E07-A80C-48C2-B5DB-6F95F50F200F}">
      <dgm:prSet/>
      <dgm:spPr/>
      <dgm:t>
        <a:bodyPr/>
        <a:lstStyle/>
        <a:p>
          <a:endParaRPr lang="en-US"/>
        </a:p>
      </dgm:t>
    </dgm:pt>
    <dgm:pt modelId="{A48C0C15-5737-4283-A789-21FA894CD255}" type="sibTrans" cxnId="{CA426E07-A80C-48C2-B5DB-6F95F50F200F}">
      <dgm:prSet/>
      <dgm:spPr/>
      <dgm:t>
        <a:bodyPr/>
        <a:lstStyle/>
        <a:p>
          <a:endParaRPr lang="en-US"/>
        </a:p>
      </dgm:t>
    </dgm:pt>
    <dgm:pt modelId="{674CFBEB-45C3-4C0D-A412-5BF7964761C4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2. Bayesian Optimization (BO)</a:t>
          </a:r>
        </a:p>
      </dgm:t>
    </dgm:pt>
    <dgm:pt modelId="{066B9E7D-B082-472B-81E5-25CD9E6AEBBE}" type="parTrans" cxnId="{3020DC02-54E6-4F70-ACCC-DCFB5E216DB8}">
      <dgm:prSet/>
      <dgm:spPr/>
      <dgm:t>
        <a:bodyPr/>
        <a:lstStyle/>
        <a:p>
          <a:endParaRPr lang="en-US"/>
        </a:p>
      </dgm:t>
    </dgm:pt>
    <dgm:pt modelId="{3F8F15DC-0370-4309-8948-3DF1DEA319F6}" type="sibTrans" cxnId="{3020DC02-54E6-4F70-ACCC-DCFB5E216DB8}">
      <dgm:prSet/>
      <dgm:spPr/>
      <dgm:t>
        <a:bodyPr/>
        <a:lstStyle/>
        <a:p>
          <a:endParaRPr lang="en-US"/>
        </a:p>
      </dgm:t>
    </dgm:pt>
    <dgm:pt modelId="{086E579B-0300-4B43-832E-ECAF4E66DD82}">
      <dgm:prSet/>
      <dgm:spPr/>
      <dgm:t>
        <a:bodyPr/>
        <a:lstStyle/>
        <a:p>
          <a:r>
            <a:rPr lang="en-US" dirty="0">
              <a:latin typeface="Goudy Old Style" panose="02020502050305020303" pitchFamily="18" charset="77"/>
            </a:rPr>
            <a:t>3. Gradient-based Optimization (GO)</a:t>
          </a:r>
        </a:p>
      </dgm:t>
    </dgm:pt>
    <dgm:pt modelId="{A05B6547-6931-45A3-9FFE-84D604CE75B5}" type="parTrans" cxnId="{EB824E29-64CE-4EC4-B41D-04F404824E1C}">
      <dgm:prSet/>
      <dgm:spPr/>
      <dgm:t>
        <a:bodyPr/>
        <a:lstStyle/>
        <a:p>
          <a:endParaRPr lang="en-US"/>
        </a:p>
      </dgm:t>
    </dgm:pt>
    <dgm:pt modelId="{53D8A006-7599-4F80-8CA1-5EEDAB3E1B9F}" type="sibTrans" cxnId="{EB824E29-64CE-4EC4-B41D-04F404824E1C}">
      <dgm:prSet/>
      <dgm:spPr/>
      <dgm:t>
        <a:bodyPr/>
        <a:lstStyle/>
        <a:p>
          <a:endParaRPr lang="en-US"/>
        </a:p>
      </dgm:t>
    </dgm:pt>
    <dgm:pt modelId="{53297CE1-F7D8-0B45-A00F-B821E04B6E88}" type="pres">
      <dgm:prSet presAssocID="{D5E06B86-9658-46EF-8062-4D331F81D41C}" presName="vert0" presStyleCnt="0">
        <dgm:presLayoutVars>
          <dgm:dir/>
          <dgm:animOne val="branch"/>
          <dgm:animLvl val="lvl"/>
        </dgm:presLayoutVars>
      </dgm:prSet>
      <dgm:spPr/>
    </dgm:pt>
    <dgm:pt modelId="{4B7330AB-CF09-5B4F-9B23-4D2B62BE258E}" type="pres">
      <dgm:prSet presAssocID="{7DD49902-28F9-457E-AAD5-B2A81D5E872C}" presName="thickLine" presStyleLbl="alignNode1" presStyleIdx="0" presStyleCnt="4"/>
      <dgm:spPr/>
    </dgm:pt>
    <dgm:pt modelId="{271C7518-269F-5E42-82B4-7E214149ED80}" type="pres">
      <dgm:prSet presAssocID="{7DD49902-28F9-457E-AAD5-B2A81D5E872C}" presName="horz1" presStyleCnt="0"/>
      <dgm:spPr/>
    </dgm:pt>
    <dgm:pt modelId="{4684FAC1-86BA-C341-A43A-D9491E1E7AB2}" type="pres">
      <dgm:prSet presAssocID="{7DD49902-28F9-457E-AAD5-B2A81D5E872C}" presName="tx1" presStyleLbl="revTx" presStyleIdx="0" presStyleCnt="4"/>
      <dgm:spPr/>
    </dgm:pt>
    <dgm:pt modelId="{F74960B7-6C11-2C49-8799-CCB5BB886DB3}" type="pres">
      <dgm:prSet presAssocID="{7DD49902-28F9-457E-AAD5-B2A81D5E872C}" presName="vert1" presStyleCnt="0"/>
      <dgm:spPr/>
    </dgm:pt>
    <dgm:pt modelId="{7D8EC2F4-1F1C-CD44-981A-FD626D4E5903}" type="pres">
      <dgm:prSet presAssocID="{D9BE4B81-B727-4489-8CC7-67C4BBD5BB1E}" presName="thickLine" presStyleLbl="alignNode1" presStyleIdx="1" presStyleCnt="4"/>
      <dgm:spPr/>
    </dgm:pt>
    <dgm:pt modelId="{AF2B4582-2CEF-3E41-854A-E3AAF198FD39}" type="pres">
      <dgm:prSet presAssocID="{D9BE4B81-B727-4489-8CC7-67C4BBD5BB1E}" presName="horz1" presStyleCnt="0"/>
      <dgm:spPr/>
    </dgm:pt>
    <dgm:pt modelId="{2D682607-04F2-2B49-A7CE-3422EECA8017}" type="pres">
      <dgm:prSet presAssocID="{D9BE4B81-B727-4489-8CC7-67C4BBD5BB1E}" presName="tx1" presStyleLbl="revTx" presStyleIdx="1" presStyleCnt="4"/>
      <dgm:spPr/>
    </dgm:pt>
    <dgm:pt modelId="{9845B2B4-0FBA-5F48-8853-A5E436D3DA20}" type="pres">
      <dgm:prSet presAssocID="{D9BE4B81-B727-4489-8CC7-67C4BBD5BB1E}" presName="vert1" presStyleCnt="0"/>
      <dgm:spPr/>
    </dgm:pt>
    <dgm:pt modelId="{40F6F881-F11E-514B-A947-F9D5EBAE8056}" type="pres">
      <dgm:prSet presAssocID="{674CFBEB-45C3-4C0D-A412-5BF7964761C4}" presName="thickLine" presStyleLbl="alignNode1" presStyleIdx="2" presStyleCnt="4"/>
      <dgm:spPr/>
    </dgm:pt>
    <dgm:pt modelId="{06A4BD07-DD1C-E940-8405-EDDF3D7F004B}" type="pres">
      <dgm:prSet presAssocID="{674CFBEB-45C3-4C0D-A412-5BF7964761C4}" presName="horz1" presStyleCnt="0"/>
      <dgm:spPr/>
    </dgm:pt>
    <dgm:pt modelId="{47A5EDF2-C387-5940-AFEF-872B73B80C82}" type="pres">
      <dgm:prSet presAssocID="{674CFBEB-45C3-4C0D-A412-5BF7964761C4}" presName="tx1" presStyleLbl="revTx" presStyleIdx="2" presStyleCnt="4"/>
      <dgm:spPr/>
    </dgm:pt>
    <dgm:pt modelId="{5184CD4D-4A37-1E4E-9C50-4A0230AC75C9}" type="pres">
      <dgm:prSet presAssocID="{674CFBEB-45C3-4C0D-A412-5BF7964761C4}" presName="vert1" presStyleCnt="0"/>
      <dgm:spPr/>
    </dgm:pt>
    <dgm:pt modelId="{1CABC533-3513-F941-8E13-61FF9F7C7A67}" type="pres">
      <dgm:prSet presAssocID="{086E579B-0300-4B43-832E-ECAF4E66DD82}" presName="thickLine" presStyleLbl="alignNode1" presStyleIdx="3" presStyleCnt="4"/>
      <dgm:spPr/>
    </dgm:pt>
    <dgm:pt modelId="{4B49D872-357E-394D-9DE7-EAF299F28F38}" type="pres">
      <dgm:prSet presAssocID="{086E579B-0300-4B43-832E-ECAF4E66DD82}" presName="horz1" presStyleCnt="0"/>
      <dgm:spPr/>
    </dgm:pt>
    <dgm:pt modelId="{445D81CE-519A-DC41-ADC4-656A8292F987}" type="pres">
      <dgm:prSet presAssocID="{086E579B-0300-4B43-832E-ECAF4E66DD82}" presName="tx1" presStyleLbl="revTx" presStyleIdx="3" presStyleCnt="4"/>
      <dgm:spPr/>
    </dgm:pt>
    <dgm:pt modelId="{5836815C-AA78-5140-AEC0-31E19B63CD72}" type="pres">
      <dgm:prSet presAssocID="{086E579B-0300-4B43-832E-ECAF4E66DD82}" presName="vert1" presStyleCnt="0"/>
      <dgm:spPr/>
    </dgm:pt>
  </dgm:ptLst>
  <dgm:cxnLst>
    <dgm:cxn modelId="{3020DC02-54E6-4F70-ACCC-DCFB5E216DB8}" srcId="{D5E06B86-9658-46EF-8062-4D331F81D41C}" destId="{674CFBEB-45C3-4C0D-A412-5BF7964761C4}" srcOrd="2" destOrd="0" parTransId="{066B9E7D-B082-472B-81E5-25CD9E6AEBBE}" sibTransId="{3F8F15DC-0370-4309-8948-3DF1DEA319F6}"/>
    <dgm:cxn modelId="{CA426E07-A80C-48C2-B5DB-6F95F50F200F}" srcId="{D5E06B86-9658-46EF-8062-4D331F81D41C}" destId="{D9BE4B81-B727-4489-8CC7-67C4BBD5BB1E}" srcOrd="1" destOrd="0" parTransId="{0147E826-A8E1-4018-946A-A4DE7A5313CE}" sibTransId="{A48C0C15-5737-4283-A789-21FA894CD255}"/>
    <dgm:cxn modelId="{3C66D81F-E959-4D1B-B766-12B9AB1628B6}" srcId="{D5E06B86-9658-46EF-8062-4D331F81D41C}" destId="{7DD49902-28F9-457E-AAD5-B2A81D5E872C}" srcOrd="0" destOrd="0" parTransId="{852B2DF2-7F9D-435E-969B-99945620093C}" sibTransId="{6E3904A7-0358-4D5F-9634-3749F898D629}"/>
    <dgm:cxn modelId="{EB824E29-64CE-4EC4-B41D-04F404824E1C}" srcId="{D5E06B86-9658-46EF-8062-4D331F81D41C}" destId="{086E579B-0300-4B43-832E-ECAF4E66DD82}" srcOrd="3" destOrd="0" parTransId="{A05B6547-6931-45A3-9FFE-84D604CE75B5}" sibTransId="{53D8A006-7599-4F80-8CA1-5EEDAB3E1B9F}"/>
    <dgm:cxn modelId="{FF2C9F6C-04CF-D64C-9A6B-B40DD8CB6C9C}" type="presOf" srcId="{086E579B-0300-4B43-832E-ECAF4E66DD82}" destId="{445D81CE-519A-DC41-ADC4-656A8292F987}" srcOrd="0" destOrd="0" presId="urn:microsoft.com/office/officeart/2008/layout/LinedList"/>
    <dgm:cxn modelId="{775F0B7B-BB4D-AE44-B31D-D482483E3F33}" type="presOf" srcId="{7DD49902-28F9-457E-AAD5-B2A81D5E872C}" destId="{4684FAC1-86BA-C341-A43A-D9491E1E7AB2}" srcOrd="0" destOrd="0" presId="urn:microsoft.com/office/officeart/2008/layout/LinedList"/>
    <dgm:cxn modelId="{16FAAA99-72E1-CF4D-BD09-B94B5F358BEF}" type="presOf" srcId="{D5E06B86-9658-46EF-8062-4D331F81D41C}" destId="{53297CE1-F7D8-0B45-A00F-B821E04B6E88}" srcOrd="0" destOrd="0" presId="urn:microsoft.com/office/officeart/2008/layout/LinedList"/>
    <dgm:cxn modelId="{177502AD-2788-9B45-956B-6D4C9D7ADBB4}" type="presOf" srcId="{D9BE4B81-B727-4489-8CC7-67C4BBD5BB1E}" destId="{2D682607-04F2-2B49-A7CE-3422EECA8017}" srcOrd="0" destOrd="0" presId="urn:microsoft.com/office/officeart/2008/layout/LinedList"/>
    <dgm:cxn modelId="{3C64F8FD-4704-DE43-AF27-C9D682752B4B}" type="presOf" srcId="{674CFBEB-45C3-4C0D-A412-5BF7964761C4}" destId="{47A5EDF2-C387-5940-AFEF-872B73B80C82}" srcOrd="0" destOrd="0" presId="urn:microsoft.com/office/officeart/2008/layout/LinedList"/>
    <dgm:cxn modelId="{15CD3503-6AF3-2C43-9031-F2DE7DA695E0}" type="presParOf" srcId="{53297CE1-F7D8-0B45-A00F-B821E04B6E88}" destId="{4B7330AB-CF09-5B4F-9B23-4D2B62BE258E}" srcOrd="0" destOrd="0" presId="urn:microsoft.com/office/officeart/2008/layout/LinedList"/>
    <dgm:cxn modelId="{EC81F874-C073-E946-9486-95CD2A9E035D}" type="presParOf" srcId="{53297CE1-F7D8-0B45-A00F-B821E04B6E88}" destId="{271C7518-269F-5E42-82B4-7E214149ED80}" srcOrd="1" destOrd="0" presId="urn:microsoft.com/office/officeart/2008/layout/LinedList"/>
    <dgm:cxn modelId="{DAE9F998-575F-1246-A614-2F9A729563D3}" type="presParOf" srcId="{271C7518-269F-5E42-82B4-7E214149ED80}" destId="{4684FAC1-86BA-C341-A43A-D9491E1E7AB2}" srcOrd="0" destOrd="0" presId="urn:microsoft.com/office/officeart/2008/layout/LinedList"/>
    <dgm:cxn modelId="{66911001-FEB9-9C48-8F52-68047E7BEA94}" type="presParOf" srcId="{271C7518-269F-5E42-82B4-7E214149ED80}" destId="{F74960B7-6C11-2C49-8799-CCB5BB886DB3}" srcOrd="1" destOrd="0" presId="urn:microsoft.com/office/officeart/2008/layout/LinedList"/>
    <dgm:cxn modelId="{85ED8CA9-3C62-A245-91AC-E4B3A099D70E}" type="presParOf" srcId="{53297CE1-F7D8-0B45-A00F-B821E04B6E88}" destId="{7D8EC2F4-1F1C-CD44-981A-FD626D4E5903}" srcOrd="2" destOrd="0" presId="urn:microsoft.com/office/officeart/2008/layout/LinedList"/>
    <dgm:cxn modelId="{B852368A-48BC-5A4A-8A02-81913D0861DA}" type="presParOf" srcId="{53297CE1-F7D8-0B45-A00F-B821E04B6E88}" destId="{AF2B4582-2CEF-3E41-854A-E3AAF198FD39}" srcOrd="3" destOrd="0" presId="urn:microsoft.com/office/officeart/2008/layout/LinedList"/>
    <dgm:cxn modelId="{B48EF9DC-9E27-0841-8B41-2A22D6FD08B2}" type="presParOf" srcId="{AF2B4582-2CEF-3E41-854A-E3AAF198FD39}" destId="{2D682607-04F2-2B49-A7CE-3422EECA8017}" srcOrd="0" destOrd="0" presId="urn:microsoft.com/office/officeart/2008/layout/LinedList"/>
    <dgm:cxn modelId="{9B8AAEC4-1DBA-6143-881F-0FC345DDCFB3}" type="presParOf" srcId="{AF2B4582-2CEF-3E41-854A-E3AAF198FD39}" destId="{9845B2B4-0FBA-5F48-8853-A5E436D3DA20}" srcOrd="1" destOrd="0" presId="urn:microsoft.com/office/officeart/2008/layout/LinedList"/>
    <dgm:cxn modelId="{096353D6-B517-A741-8E40-B026385CF7F8}" type="presParOf" srcId="{53297CE1-F7D8-0B45-A00F-B821E04B6E88}" destId="{40F6F881-F11E-514B-A947-F9D5EBAE8056}" srcOrd="4" destOrd="0" presId="urn:microsoft.com/office/officeart/2008/layout/LinedList"/>
    <dgm:cxn modelId="{966F04FF-4E09-5847-B262-A5354CB77555}" type="presParOf" srcId="{53297CE1-F7D8-0B45-A00F-B821E04B6E88}" destId="{06A4BD07-DD1C-E940-8405-EDDF3D7F004B}" srcOrd="5" destOrd="0" presId="urn:microsoft.com/office/officeart/2008/layout/LinedList"/>
    <dgm:cxn modelId="{FA9CFDE8-F171-804A-B9B2-8A6B318C135F}" type="presParOf" srcId="{06A4BD07-DD1C-E940-8405-EDDF3D7F004B}" destId="{47A5EDF2-C387-5940-AFEF-872B73B80C82}" srcOrd="0" destOrd="0" presId="urn:microsoft.com/office/officeart/2008/layout/LinedList"/>
    <dgm:cxn modelId="{F4E00FE1-326E-EE4C-BC16-DEF7A877EFB7}" type="presParOf" srcId="{06A4BD07-DD1C-E940-8405-EDDF3D7F004B}" destId="{5184CD4D-4A37-1E4E-9C50-4A0230AC75C9}" srcOrd="1" destOrd="0" presId="urn:microsoft.com/office/officeart/2008/layout/LinedList"/>
    <dgm:cxn modelId="{A31AC218-7236-6149-AF64-5822315FE7AE}" type="presParOf" srcId="{53297CE1-F7D8-0B45-A00F-B821E04B6E88}" destId="{1CABC533-3513-F941-8E13-61FF9F7C7A67}" srcOrd="6" destOrd="0" presId="urn:microsoft.com/office/officeart/2008/layout/LinedList"/>
    <dgm:cxn modelId="{51DC15F4-E773-9240-831D-B4609C0BFEEE}" type="presParOf" srcId="{53297CE1-F7D8-0B45-A00F-B821E04B6E88}" destId="{4B49D872-357E-394D-9DE7-EAF299F28F38}" srcOrd="7" destOrd="0" presId="urn:microsoft.com/office/officeart/2008/layout/LinedList"/>
    <dgm:cxn modelId="{91B487E4-5542-C845-8528-956C1CFD3B8E}" type="presParOf" srcId="{4B49D872-357E-394D-9DE7-EAF299F28F38}" destId="{445D81CE-519A-DC41-ADC4-656A8292F987}" srcOrd="0" destOrd="0" presId="urn:microsoft.com/office/officeart/2008/layout/LinedList"/>
    <dgm:cxn modelId="{8BECA7B8-E758-014C-911E-69F5B4575E02}" type="presParOf" srcId="{4B49D872-357E-394D-9DE7-EAF299F28F38}" destId="{5836815C-AA78-5140-AEC0-31E19B63CD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6F90E-FF47-4374-9A4E-AC2AF545FA5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A8B252-C49F-4FFC-B2AA-65D3959BEC09}">
      <dgm:prSet custT="1"/>
      <dgm:spPr/>
      <dgm:t>
        <a:bodyPr/>
        <a:lstStyle/>
        <a:p>
          <a:r>
            <a:rPr lang="en-US" sz="2000" dirty="0">
              <a:latin typeface="Goudy Old Style" panose="02020502050305020303" pitchFamily="18" charset="77"/>
            </a:rPr>
            <a:t>The existing search spaces have proven to be efficient but require some degree of human interference. This introduces bias. </a:t>
          </a:r>
        </a:p>
      </dgm:t>
    </dgm:pt>
    <dgm:pt modelId="{47A51A18-4E6B-4C7B-9739-E7C7904CFF77}" type="parTrans" cxnId="{0C393DB6-DADA-4BB7-B496-B68F417B1322}">
      <dgm:prSet/>
      <dgm:spPr/>
      <dgm:t>
        <a:bodyPr/>
        <a:lstStyle/>
        <a:p>
          <a:endParaRPr lang="en-US"/>
        </a:p>
      </dgm:t>
    </dgm:pt>
    <dgm:pt modelId="{C6468FB5-D48F-48D5-83EE-2AEDB3CBC52E}" type="sibTrans" cxnId="{0C393DB6-DADA-4BB7-B496-B68F417B1322}">
      <dgm:prSet/>
      <dgm:spPr/>
      <dgm:t>
        <a:bodyPr/>
        <a:lstStyle/>
        <a:p>
          <a:endParaRPr lang="en-US"/>
        </a:p>
      </dgm:t>
    </dgm:pt>
    <dgm:pt modelId="{6C547AD8-B5B2-466E-B29A-0677B4E0D7BC}">
      <dgm:prSet custT="1"/>
      <dgm:spPr/>
      <dgm:t>
        <a:bodyPr/>
        <a:lstStyle/>
        <a:p>
          <a:r>
            <a:rPr lang="en-US" sz="2000">
              <a:latin typeface="Goudy Old Style" panose="02020502050305020303" pitchFamily="18" charset="77"/>
            </a:rPr>
            <a:t>When it comes to NLP tasks, the NAS community is yet to produce models that can match up to human-designed ones. This is surely an area for improvement and requires more research.</a:t>
          </a:r>
        </a:p>
      </dgm:t>
    </dgm:pt>
    <dgm:pt modelId="{F2F064F1-AE19-46CF-AC63-2CB4D335D4BD}" type="parTrans" cxnId="{BF1E1574-4B0A-4289-AD03-A84A19A176A3}">
      <dgm:prSet/>
      <dgm:spPr/>
      <dgm:t>
        <a:bodyPr/>
        <a:lstStyle/>
        <a:p>
          <a:endParaRPr lang="en-US"/>
        </a:p>
      </dgm:t>
    </dgm:pt>
    <dgm:pt modelId="{B22A1A07-3300-49B7-AC4C-4A203969DC42}" type="sibTrans" cxnId="{BF1E1574-4B0A-4289-AD03-A84A19A176A3}">
      <dgm:prSet/>
      <dgm:spPr/>
      <dgm:t>
        <a:bodyPr/>
        <a:lstStyle/>
        <a:p>
          <a:endParaRPr lang="en-US"/>
        </a:p>
      </dgm:t>
    </dgm:pt>
    <dgm:pt modelId="{2871151D-640B-42A8-A1D9-52042B0BD823}">
      <dgm:prSet custT="1"/>
      <dgm:spPr/>
      <dgm:t>
        <a:bodyPr/>
        <a:lstStyle/>
        <a:p>
          <a:r>
            <a:rPr lang="en-US" sz="2000">
              <a:latin typeface="Goudy Old Style" panose="02020502050305020303" pitchFamily="18" charset="77"/>
            </a:rPr>
            <a:t>Another important direction for further research is to learn how to interpret the results of AutoML mathematically. </a:t>
          </a:r>
        </a:p>
      </dgm:t>
    </dgm:pt>
    <dgm:pt modelId="{79248C12-49D6-4EC8-803E-28C12256A0B8}" type="parTrans" cxnId="{C2C668C9-821C-4EC0-BBC6-6D6C51CE7C70}">
      <dgm:prSet/>
      <dgm:spPr/>
      <dgm:t>
        <a:bodyPr/>
        <a:lstStyle/>
        <a:p>
          <a:endParaRPr lang="en-US"/>
        </a:p>
      </dgm:t>
    </dgm:pt>
    <dgm:pt modelId="{EC0BA494-00F5-4E65-A5B6-79D694B78C75}" type="sibTrans" cxnId="{C2C668C9-821C-4EC0-BBC6-6D6C51CE7C70}">
      <dgm:prSet/>
      <dgm:spPr/>
      <dgm:t>
        <a:bodyPr/>
        <a:lstStyle/>
        <a:p>
          <a:endParaRPr lang="en-US"/>
        </a:p>
      </dgm:t>
    </dgm:pt>
    <dgm:pt modelId="{86A0CF63-08A4-416E-8D01-CF04495CD892}">
      <dgm:prSet custT="1"/>
      <dgm:spPr/>
      <dgm:t>
        <a:bodyPr/>
        <a:lstStyle/>
        <a:p>
          <a:r>
            <a:rPr lang="en-US" sz="2000" dirty="0">
              <a:latin typeface="Goudy Old Style" panose="02020502050305020303" pitchFamily="18" charset="77"/>
            </a:rPr>
            <a:t>Reproducibility is an ever-challenging problem in ML which is also carried over to AutoML. </a:t>
          </a:r>
        </a:p>
      </dgm:t>
    </dgm:pt>
    <dgm:pt modelId="{53880654-D93F-4E7E-87EF-8BCD71DFB1DE}" type="parTrans" cxnId="{CD6D7713-DFA4-45A8-87D5-6F24471B5A89}">
      <dgm:prSet/>
      <dgm:spPr/>
      <dgm:t>
        <a:bodyPr/>
        <a:lstStyle/>
        <a:p>
          <a:endParaRPr lang="en-US"/>
        </a:p>
      </dgm:t>
    </dgm:pt>
    <dgm:pt modelId="{AF18D6E2-7C82-42E6-8C3A-D73B9B20D059}" type="sibTrans" cxnId="{CD6D7713-DFA4-45A8-87D5-6F24471B5A89}">
      <dgm:prSet/>
      <dgm:spPr/>
      <dgm:t>
        <a:bodyPr/>
        <a:lstStyle/>
        <a:p>
          <a:endParaRPr lang="en-US"/>
        </a:p>
      </dgm:t>
    </dgm:pt>
    <dgm:pt modelId="{73551CE7-8353-463D-8006-7D2EE190FFE3}">
      <dgm:prSet custT="1"/>
      <dgm:spPr/>
      <dgm:t>
        <a:bodyPr/>
        <a:lstStyle/>
        <a:p>
          <a:r>
            <a:rPr lang="en-US" sz="2000" dirty="0">
              <a:latin typeface="Goudy Old Style" panose="02020502050305020303" pitchFamily="18" charset="77"/>
            </a:rPr>
            <a:t>The datasets used in AutoML research (CIFAR-10 and ImageNet) are mostly labeled and well-structured. However, data in the real world is almost chaotic. </a:t>
          </a:r>
        </a:p>
      </dgm:t>
    </dgm:pt>
    <dgm:pt modelId="{AEBBF681-575F-4F8E-B1DA-031960DEBCD9}" type="parTrans" cxnId="{6537976E-91C3-4856-B725-F07BF92257E0}">
      <dgm:prSet/>
      <dgm:spPr/>
      <dgm:t>
        <a:bodyPr/>
        <a:lstStyle/>
        <a:p>
          <a:endParaRPr lang="en-US"/>
        </a:p>
      </dgm:t>
    </dgm:pt>
    <dgm:pt modelId="{6D35CA0F-EFA0-4F96-9BCB-B4410AE0FB01}" type="sibTrans" cxnId="{6537976E-91C3-4856-B725-F07BF92257E0}">
      <dgm:prSet/>
      <dgm:spPr/>
      <dgm:t>
        <a:bodyPr/>
        <a:lstStyle/>
        <a:p>
          <a:endParaRPr lang="en-US"/>
        </a:p>
      </dgm:t>
    </dgm:pt>
    <dgm:pt modelId="{08CE46FB-A937-A949-80E6-8BED30B8D308}" type="pres">
      <dgm:prSet presAssocID="{38C6F90E-FF47-4374-9A4E-AC2AF545FA50}" presName="vert0" presStyleCnt="0">
        <dgm:presLayoutVars>
          <dgm:dir/>
          <dgm:animOne val="branch"/>
          <dgm:animLvl val="lvl"/>
        </dgm:presLayoutVars>
      </dgm:prSet>
      <dgm:spPr/>
    </dgm:pt>
    <dgm:pt modelId="{BD866EC4-6FB1-0C43-8B5E-8AC027908BDF}" type="pres">
      <dgm:prSet presAssocID="{89A8B252-C49F-4FFC-B2AA-65D3959BEC09}" presName="thickLine" presStyleLbl="alignNode1" presStyleIdx="0" presStyleCnt="5"/>
      <dgm:spPr/>
    </dgm:pt>
    <dgm:pt modelId="{E4AAD371-D07E-D543-8065-A4140437A179}" type="pres">
      <dgm:prSet presAssocID="{89A8B252-C49F-4FFC-B2AA-65D3959BEC09}" presName="horz1" presStyleCnt="0"/>
      <dgm:spPr/>
    </dgm:pt>
    <dgm:pt modelId="{6840E8B8-3447-0B46-AF4E-C0AEA178CB39}" type="pres">
      <dgm:prSet presAssocID="{89A8B252-C49F-4FFC-B2AA-65D3959BEC09}" presName="tx1" presStyleLbl="revTx" presStyleIdx="0" presStyleCnt="5"/>
      <dgm:spPr/>
    </dgm:pt>
    <dgm:pt modelId="{4FCD48A5-6FD1-DA4F-8997-E38D9E8FB5F1}" type="pres">
      <dgm:prSet presAssocID="{89A8B252-C49F-4FFC-B2AA-65D3959BEC09}" presName="vert1" presStyleCnt="0"/>
      <dgm:spPr/>
    </dgm:pt>
    <dgm:pt modelId="{0FA04EAC-7B4F-574B-91D2-EC7F8DB73F5F}" type="pres">
      <dgm:prSet presAssocID="{6C547AD8-B5B2-466E-B29A-0677B4E0D7BC}" presName="thickLine" presStyleLbl="alignNode1" presStyleIdx="1" presStyleCnt="5"/>
      <dgm:spPr/>
    </dgm:pt>
    <dgm:pt modelId="{2A1565C8-4621-2541-A91A-09231C26A026}" type="pres">
      <dgm:prSet presAssocID="{6C547AD8-B5B2-466E-B29A-0677B4E0D7BC}" presName="horz1" presStyleCnt="0"/>
      <dgm:spPr/>
    </dgm:pt>
    <dgm:pt modelId="{6E3315AD-5B33-504C-AE6B-0CCD826C89EF}" type="pres">
      <dgm:prSet presAssocID="{6C547AD8-B5B2-466E-B29A-0677B4E0D7BC}" presName="tx1" presStyleLbl="revTx" presStyleIdx="1" presStyleCnt="5"/>
      <dgm:spPr/>
    </dgm:pt>
    <dgm:pt modelId="{A2078A7C-18A6-C04C-A1BE-655526B85E9A}" type="pres">
      <dgm:prSet presAssocID="{6C547AD8-B5B2-466E-B29A-0677B4E0D7BC}" presName="vert1" presStyleCnt="0"/>
      <dgm:spPr/>
    </dgm:pt>
    <dgm:pt modelId="{B3F994CC-9D20-5E4F-8AE9-FC661D67F881}" type="pres">
      <dgm:prSet presAssocID="{2871151D-640B-42A8-A1D9-52042B0BD823}" presName="thickLine" presStyleLbl="alignNode1" presStyleIdx="2" presStyleCnt="5"/>
      <dgm:spPr/>
    </dgm:pt>
    <dgm:pt modelId="{EB05897D-D129-4143-9F18-B8331EB03619}" type="pres">
      <dgm:prSet presAssocID="{2871151D-640B-42A8-A1D9-52042B0BD823}" presName="horz1" presStyleCnt="0"/>
      <dgm:spPr/>
    </dgm:pt>
    <dgm:pt modelId="{EC63B4CE-51C5-014A-9C2A-F317E5BB0ADC}" type="pres">
      <dgm:prSet presAssocID="{2871151D-640B-42A8-A1D9-52042B0BD823}" presName="tx1" presStyleLbl="revTx" presStyleIdx="2" presStyleCnt="5"/>
      <dgm:spPr/>
    </dgm:pt>
    <dgm:pt modelId="{6F498E77-82D3-F94F-8F71-4D3BCED79141}" type="pres">
      <dgm:prSet presAssocID="{2871151D-640B-42A8-A1D9-52042B0BD823}" presName="vert1" presStyleCnt="0"/>
      <dgm:spPr/>
    </dgm:pt>
    <dgm:pt modelId="{B0FDDDC7-62FE-9E48-8FF1-1ECA57BA0860}" type="pres">
      <dgm:prSet presAssocID="{86A0CF63-08A4-416E-8D01-CF04495CD892}" presName="thickLine" presStyleLbl="alignNode1" presStyleIdx="3" presStyleCnt="5"/>
      <dgm:spPr/>
    </dgm:pt>
    <dgm:pt modelId="{1024BA30-029F-0643-8665-6F0FCAD97F2F}" type="pres">
      <dgm:prSet presAssocID="{86A0CF63-08A4-416E-8D01-CF04495CD892}" presName="horz1" presStyleCnt="0"/>
      <dgm:spPr/>
    </dgm:pt>
    <dgm:pt modelId="{4A69488A-1104-8343-B9C7-E6096907A9DA}" type="pres">
      <dgm:prSet presAssocID="{86A0CF63-08A4-416E-8D01-CF04495CD892}" presName="tx1" presStyleLbl="revTx" presStyleIdx="3" presStyleCnt="5"/>
      <dgm:spPr/>
    </dgm:pt>
    <dgm:pt modelId="{68BCA39A-1345-C247-ABEE-CB408E4D248A}" type="pres">
      <dgm:prSet presAssocID="{86A0CF63-08A4-416E-8D01-CF04495CD892}" presName="vert1" presStyleCnt="0"/>
      <dgm:spPr/>
    </dgm:pt>
    <dgm:pt modelId="{EEAE10C1-CAA2-2140-91D8-B4B6AB448E6B}" type="pres">
      <dgm:prSet presAssocID="{73551CE7-8353-463D-8006-7D2EE190FFE3}" presName="thickLine" presStyleLbl="alignNode1" presStyleIdx="4" presStyleCnt="5"/>
      <dgm:spPr/>
    </dgm:pt>
    <dgm:pt modelId="{85A761B2-1CAA-BB4A-B151-3D75B7ACE6F4}" type="pres">
      <dgm:prSet presAssocID="{73551CE7-8353-463D-8006-7D2EE190FFE3}" presName="horz1" presStyleCnt="0"/>
      <dgm:spPr/>
    </dgm:pt>
    <dgm:pt modelId="{572EC9AD-46B9-1542-97BC-048C7202565A}" type="pres">
      <dgm:prSet presAssocID="{73551CE7-8353-463D-8006-7D2EE190FFE3}" presName="tx1" presStyleLbl="revTx" presStyleIdx="4" presStyleCnt="5"/>
      <dgm:spPr/>
    </dgm:pt>
    <dgm:pt modelId="{64F09847-861A-4149-9702-C954372A2442}" type="pres">
      <dgm:prSet presAssocID="{73551CE7-8353-463D-8006-7D2EE190FFE3}" presName="vert1" presStyleCnt="0"/>
      <dgm:spPr/>
    </dgm:pt>
  </dgm:ptLst>
  <dgm:cxnLst>
    <dgm:cxn modelId="{0B52E70B-8BF2-9B4B-9FE6-6C50FDE58817}" type="presOf" srcId="{73551CE7-8353-463D-8006-7D2EE190FFE3}" destId="{572EC9AD-46B9-1542-97BC-048C7202565A}" srcOrd="0" destOrd="0" presId="urn:microsoft.com/office/officeart/2008/layout/LinedList"/>
    <dgm:cxn modelId="{CD6D7713-DFA4-45A8-87D5-6F24471B5A89}" srcId="{38C6F90E-FF47-4374-9A4E-AC2AF545FA50}" destId="{86A0CF63-08A4-416E-8D01-CF04495CD892}" srcOrd="3" destOrd="0" parTransId="{53880654-D93F-4E7E-87EF-8BCD71DFB1DE}" sibTransId="{AF18D6E2-7C82-42E6-8C3A-D73B9B20D059}"/>
    <dgm:cxn modelId="{C6638521-B1BE-114F-9BCF-95A2A237FA60}" type="presOf" srcId="{2871151D-640B-42A8-A1D9-52042B0BD823}" destId="{EC63B4CE-51C5-014A-9C2A-F317E5BB0ADC}" srcOrd="0" destOrd="0" presId="urn:microsoft.com/office/officeart/2008/layout/LinedList"/>
    <dgm:cxn modelId="{6537976E-91C3-4856-B725-F07BF92257E0}" srcId="{38C6F90E-FF47-4374-9A4E-AC2AF545FA50}" destId="{73551CE7-8353-463D-8006-7D2EE190FFE3}" srcOrd="4" destOrd="0" parTransId="{AEBBF681-575F-4F8E-B1DA-031960DEBCD9}" sibTransId="{6D35CA0F-EFA0-4F96-9BCB-B4410AE0FB01}"/>
    <dgm:cxn modelId="{BF1E1574-4B0A-4289-AD03-A84A19A176A3}" srcId="{38C6F90E-FF47-4374-9A4E-AC2AF545FA50}" destId="{6C547AD8-B5B2-466E-B29A-0677B4E0D7BC}" srcOrd="1" destOrd="0" parTransId="{F2F064F1-AE19-46CF-AC63-2CB4D335D4BD}" sibTransId="{B22A1A07-3300-49B7-AC4C-4A203969DC42}"/>
    <dgm:cxn modelId="{CCF9A6A8-0362-264B-AAA8-E33DBFBAE65B}" type="presOf" srcId="{86A0CF63-08A4-416E-8D01-CF04495CD892}" destId="{4A69488A-1104-8343-B9C7-E6096907A9DA}" srcOrd="0" destOrd="0" presId="urn:microsoft.com/office/officeart/2008/layout/LinedList"/>
    <dgm:cxn modelId="{0C393DB6-DADA-4BB7-B496-B68F417B1322}" srcId="{38C6F90E-FF47-4374-9A4E-AC2AF545FA50}" destId="{89A8B252-C49F-4FFC-B2AA-65D3959BEC09}" srcOrd="0" destOrd="0" parTransId="{47A51A18-4E6B-4C7B-9739-E7C7904CFF77}" sibTransId="{C6468FB5-D48F-48D5-83EE-2AEDB3CBC52E}"/>
    <dgm:cxn modelId="{C2C668C9-821C-4EC0-BBC6-6D6C51CE7C70}" srcId="{38C6F90E-FF47-4374-9A4E-AC2AF545FA50}" destId="{2871151D-640B-42A8-A1D9-52042B0BD823}" srcOrd="2" destOrd="0" parTransId="{79248C12-49D6-4EC8-803E-28C12256A0B8}" sibTransId="{EC0BA494-00F5-4E65-A5B6-79D694B78C75}"/>
    <dgm:cxn modelId="{0BDE89C9-A7E7-4548-A6FB-76EEC78F2B46}" type="presOf" srcId="{89A8B252-C49F-4FFC-B2AA-65D3959BEC09}" destId="{6840E8B8-3447-0B46-AF4E-C0AEA178CB39}" srcOrd="0" destOrd="0" presId="urn:microsoft.com/office/officeart/2008/layout/LinedList"/>
    <dgm:cxn modelId="{609BD9EC-9755-F841-A4A9-F9E2066B6972}" type="presOf" srcId="{38C6F90E-FF47-4374-9A4E-AC2AF545FA50}" destId="{08CE46FB-A937-A949-80E6-8BED30B8D308}" srcOrd="0" destOrd="0" presId="urn:microsoft.com/office/officeart/2008/layout/LinedList"/>
    <dgm:cxn modelId="{F91FFFF0-CA00-CC4A-8AD2-35211E89C40D}" type="presOf" srcId="{6C547AD8-B5B2-466E-B29A-0677B4E0D7BC}" destId="{6E3315AD-5B33-504C-AE6B-0CCD826C89EF}" srcOrd="0" destOrd="0" presId="urn:microsoft.com/office/officeart/2008/layout/LinedList"/>
    <dgm:cxn modelId="{8D51AAC0-8121-2942-A178-B2B0AC4EF27C}" type="presParOf" srcId="{08CE46FB-A937-A949-80E6-8BED30B8D308}" destId="{BD866EC4-6FB1-0C43-8B5E-8AC027908BDF}" srcOrd="0" destOrd="0" presId="urn:microsoft.com/office/officeart/2008/layout/LinedList"/>
    <dgm:cxn modelId="{7F1DF4FA-899E-E643-8028-7723A2717BE8}" type="presParOf" srcId="{08CE46FB-A937-A949-80E6-8BED30B8D308}" destId="{E4AAD371-D07E-D543-8065-A4140437A179}" srcOrd="1" destOrd="0" presId="urn:microsoft.com/office/officeart/2008/layout/LinedList"/>
    <dgm:cxn modelId="{29265E11-1B60-7641-98A1-1438727A0F0B}" type="presParOf" srcId="{E4AAD371-D07E-D543-8065-A4140437A179}" destId="{6840E8B8-3447-0B46-AF4E-C0AEA178CB39}" srcOrd="0" destOrd="0" presId="urn:microsoft.com/office/officeart/2008/layout/LinedList"/>
    <dgm:cxn modelId="{FD510294-1066-2342-84AF-688D4D1B61BE}" type="presParOf" srcId="{E4AAD371-D07E-D543-8065-A4140437A179}" destId="{4FCD48A5-6FD1-DA4F-8997-E38D9E8FB5F1}" srcOrd="1" destOrd="0" presId="urn:microsoft.com/office/officeart/2008/layout/LinedList"/>
    <dgm:cxn modelId="{BA488066-5DAB-764B-A4A8-76048CBD75EC}" type="presParOf" srcId="{08CE46FB-A937-A949-80E6-8BED30B8D308}" destId="{0FA04EAC-7B4F-574B-91D2-EC7F8DB73F5F}" srcOrd="2" destOrd="0" presId="urn:microsoft.com/office/officeart/2008/layout/LinedList"/>
    <dgm:cxn modelId="{427A7C65-145A-5842-A4D2-BF6812B541AF}" type="presParOf" srcId="{08CE46FB-A937-A949-80E6-8BED30B8D308}" destId="{2A1565C8-4621-2541-A91A-09231C26A026}" srcOrd="3" destOrd="0" presId="urn:microsoft.com/office/officeart/2008/layout/LinedList"/>
    <dgm:cxn modelId="{E1271901-7A46-624E-BD95-8CE688AA3117}" type="presParOf" srcId="{2A1565C8-4621-2541-A91A-09231C26A026}" destId="{6E3315AD-5B33-504C-AE6B-0CCD826C89EF}" srcOrd="0" destOrd="0" presId="urn:microsoft.com/office/officeart/2008/layout/LinedList"/>
    <dgm:cxn modelId="{D8AF5C3A-4F1E-DA4E-AAE9-34A9AB5EAA50}" type="presParOf" srcId="{2A1565C8-4621-2541-A91A-09231C26A026}" destId="{A2078A7C-18A6-C04C-A1BE-655526B85E9A}" srcOrd="1" destOrd="0" presId="urn:microsoft.com/office/officeart/2008/layout/LinedList"/>
    <dgm:cxn modelId="{A32AE87A-553C-754A-A1D8-19EA8D351E3C}" type="presParOf" srcId="{08CE46FB-A937-A949-80E6-8BED30B8D308}" destId="{B3F994CC-9D20-5E4F-8AE9-FC661D67F881}" srcOrd="4" destOrd="0" presId="urn:microsoft.com/office/officeart/2008/layout/LinedList"/>
    <dgm:cxn modelId="{47A73B7A-D71A-0B4B-BF5D-19924C9FADAE}" type="presParOf" srcId="{08CE46FB-A937-A949-80E6-8BED30B8D308}" destId="{EB05897D-D129-4143-9F18-B8331EB03619}" srcOrd="5" destOrd="0" presId="urn:microsoft.com/office/officeart/2008/layout/LinedList"/>
    <dgm:cxn modelId="{946FFA77-F52F-DE43-98F3-862B12D5A77E}" type="presParOf" srcId="{EB05897D-D129-4143-9F18-B8331EB03619}" destId="{EC63B4CE-51C5-014A-9C2A-F317E5BB0ADC}" srcOrd="0" destOrd="0" presId="urn:microsoft.com/office/officeart/2008/layout/LinedList"/>
    <dgm:cxn modelId="{61AC9500-39C1-0546-BBF1-EAE60BD2731B}" type="presParOf" srcId="{EB05897D-D129-4143-9F18-B8331EB03619}" destId="{6F498E77-82D3-F94F-8F71-4D3BCED79141}" srcOrd="1" destOrd="0" presId="urn:microsoft.com/office/officeart/2008/layout/LinedList"/>
    <dgm:cxn modelId="{DE42D20A-EE05-6744-935C-7E7097583558}" type="presParOf" srcId="{08CE46FB-A937-A949-80E6-8BED30B8D308}" destId="{B0FDDDC7-62FE-9E48-8FF1-1ECA57BA0860}" srcOrd="6" destOrd="0" presId="urn:microsoft.com/office/officeart/2008/layout/LinedList"/>
    <dgm:cxn modelId="{755F568E-C5ED-0441-A1C1-E01E19C0D03D}" type="presParOf" srcId="{08CE46FB-A937-A949-80E6-8BED30B8D308}" destId="{1024BA30-029F-0643-8665-6F0FCAD97F2F}" srcOrd="7" destOrd="0" presId="urn:microsoft.com/office/officeart/2008/layout/LinedList"/>
    <dgm:cxn modelId="{95884A91-9C02-C14F-9A7B-F62BF29E3928}" type="presParOf" srcId="{1024BA30-029F-0643-8665-6F0FCAD97F2F}" destId="{4A69488A-1104-8343-B9C7-E6096907A9DA}" srcOrd="0" destOrd="0" presId="urn:microsoft.com/office/officeart/2008/layout/LinedList"/>
    <dgm:cxn modelId="{BBF979AB-9A3F-714D-8A24-4EACC9851F7B}" type="presParOf" srcId="{1024BA30-029F-0643-8665-6F0FCAD97F2F}" destId="{68BCA39A-1345-C247-ABEE-CB408E4D248A}" srcOrd="1" destOrd="0" presId="urn:microsoft.com/office/officeart/2008/layout/LinedList"/>
    <dgm:cxn modelId="{A8FC331F-D762-B84E-B725-E2B61B45CFC5}" type="presParOf" srcId="{08CE46FB-A937-A949-80E6-8BED30B8D308}" destId="{EEAE10C1-CAA2-2140-91D8-B4B6AB448E6B}" srcOrd="8" destOrd="0" presId="urn:microsoft.com/office/officeart/2008/layout/LinedList"/>
    <dgm:cxn modelId="{0113682F-A601-E444-BEC9-7366ED682B18}" type="presParOf" srcId="{08CE46FB-A937-A949-80E6-8BED30B8D308}" destId="{85A761B2-1CAA-BB4A-B151-3D75B7ACE6F4}" srcOrd="9" destOrd="0" presId="urn:microsoft.com/office/officeart/2008/layout/LinedList"/>
    <dgm:cxn modelId="{0F866DDD-AB01-1742-AA7E-2E402411BA8D}" type="presParOf" srcId="{85A761B2-1CAA-BB4A-B151-3D75B7ACE6F4}" destId="{572EC9AD-46B9-1542-97BC-048C7202565A}" srcOrd="0" destOrd="0" presId="urn:microsoft.com/office/officeart/2008/layout/LinedList"/>
    <dgm:cxn modelId="{D691D81D-30DD-7044-9F3B-AB162B4EC60F}" type="presParOf" srcId="{85A761B2-1CAA-BB4A-B151-3D75B7ACE6F4}" destId="{64F09847-861A-4149-9702-C954372A24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DF1D0-2E6A-4673-95A3-BE1ED5426B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31D1F-31B7-4850-BF31-BDD77427BAD0}">
      <dgm:prSet custT="1"/>
      <dgm:spPr/>
      <dgm:t>
        <a:bodyPr/>
        <a:lstStyle/>
        <a:p>
          <a:r>
            <a:rPr lang="en-US" sz="2400" dirty="0">
              <a:latin typeface="Goudy Old Style" panose="02020502050305020303" pitchFamily="18" charset="77"/>
            </a:rPr>
            <a:t>We’ve seen various AutoML applications in this article, from data preparation to model evaluation. </a:t>
          </a:r>
        </a:p>
      </dgm:t>
    </dgm:pt>
    <dgm:pt modelId="{7881F773-D20F-4021-95F6-3C8245B227F1}" type="parTrans" cxnId="{7E9E4A45-940B-4C0F-9EAE-A506C60B7268}">
      <dgm:prSet/>
      <dgm:spPr/>
      <dgm:t>
        <a:bodyPr/>
        <a:lstStyle/>
        <a:p>
          <a:endParaRPr lang="en-US"/>
        </a:p>
      </dgm:t>
    </dgm:pt>
    <dgm:pt modelId="{B949B949-6407-4F32-A11B-A05FB5AD53A4}" type="sibTrans" cxnId="{7E9E4A45-940B-4C0F-9EAE-A506C60B7268}">
      <dgm:prSet/>
      <dgm:spPr/>
      <dgm:t>
        <a:bodyPr/>
        <a:lstStyle/>
        <a:p>
          <a:endParaRPr lang="en-US"/>
        </a:p>
      </dgm:t>
    </dgm:pt>
    <dgm:pt modelId="{6873E180-B363-4371-8C5E-13B354735D01}">
      <dgm:prSet custT="1"/>
      <dgm:spPr/>
      <dgm:t>
        <a:bodyPr/>
        <a:lstStyle/>
        <a:p>
          <a:r>
            <a:rPr lang="en-US" sz="2400" dirty="0">
              <a:latin typeface="Goudy Old Style" panose="02020502050305020303" pitchFamily="18" charset="77"/>
            </a:rPr>
            <a:t>We’ve also shed some light on the less explored areas which might need some attention.</a:t>
          </a:r>
        </a:p>
      </dgm:t>
    </dgm:pt>
    <dgm:pt modelId="{47AC5ABD-BF3E-4A4A-8A78-50E14373FC06}" type="parTrans" cxnId="{ED909FA2-3C43-406E-AD15-8F524F4200D5}">
      <dgm:prSet/>
      <dgm:spPr/>
      <dgm:t>
        <a:bodyPr/>
        <a:lstStyle/>
        <a:p>
          <a:endParaRPr lang="en-US"/>
        </a:p>
      </dgm:t>
    </dgm:pt>
    <dgm:pt modelId="{915385AA-3368-42A4-95E1-3000C18164B9}" type="sibTrans" cxnId="{ED909FA2-3C43-406E-AD15-8F524F4200D5}">
      <dgm:prSet/>
      <dgm:spPr/>
      <dgm:t>
        <a:bodyPr/>
        <a:lstStyle/>
        <a:p>
          <a:endParaRPr lang="en-US"/>
        </a:p>
      </dgm:t>
    </dgm:pt>
    <dgm:pt modelId="{030CA583-0304-4C7E-844E-8BCEF591E05E}">
      <dgm:prSet custT="1"/>
      <dgm:spPr/>
      <dgm:t>
        <a:bodyPr/>
        <a:lstStyle/>
        <a:p>
          <a:r>
            <a:rPr lang="en-US" sz="2400" dirty="0">
              <a:latin typeface="Goudy Old Style" panose="02020502050305020303" pitchFamily="18" charset="77"/>
            </a:rPr>
            <a:t>With, it is worthy to note that AutoML is a powerful invention that allows even beginners in the field of ML to build and deploy AI applications. </a:t>
          </a:r>
        </a:p>
      </dgm:t>
    </dgm:pt>
    <dgm:pt modelId="{6A0294AC-D25C-48E4-BF22-06D49CD5203B}" type="parTrans" cxnId="{EFA5DFA9-BF1F-414B-A6A4-B76A7F6118DC}">
      <dgm:prSet/>
      <dgm:spPr/>
      <dgm:t>
        <a:bodyPr/>
        <a:lstStyle/>
        <a:p>
          <a:endParaRPr lang="en-US"/>
        </a:p>
      </dgm:t>
    </dgm:pt>
    <dgm:pt modelId="{E23EEBA1-F3D7-4441-B5F5-E22EE7C73AC3}" type="sibTrans" cxnId="{EFA5DFA9-BF1F-414B-A6A4-B76A7F6118DC}">
      <dgm:prSet/>
      <dgm:spPr/>
      <dgm:t>
        <a:bodyPr/>
        <a:lstStyle/>
        <a:p>
          <a:endParaRPr lang="en-US"/>
        </a:p>
      </dgm:t>
    </dgm:pt>
    <dgm:pt modelId="{FD83C433-0C5A-4395-AADC-B949F14D7DC4}">
      <dgm:prSet custT="1"/>
      <dgm:spPr/>
      <dgm:t>
        <a:bodyPr/>
        <a:lstStyle/>
        <a:p>
          <a:r>
            <a:rPr lang="en-US" sz="2400" dirty="0">
              <a:latin typeface="Goudy Old Style" panose="02020502050305020303" pitchFamily="18" charset="77"/>
            </a:rPr>
            <a:t>AutoML marks a huge milestone in taking the world towards self-improving AI. </a:t>
          </a:r>
        </a:p>
      </dgm:t>
    </dgm:pt>
    <dgm:pt modelId="{D3B1A32F-1D18-497D-B177-E491B2A7B2FD}" type="parTrans" cxnId="{22F6BD93-F477-4BA2-8E01-1C1A1219287F}">
      <dgm:prSet/>
      <dgm:spPr/>
      <dgm:t>
        <a:bodyPr/>
        <a:lstStyle/>
        <a:p>
          <a:endParaRPr lang="en-US"/>
        </a:p>
      </dgm:t>
    </dgm:pt>
    <dgm:pt modelId="{F755940A-E3A2-4604-AA43-642B7F7226A8}" type="sibTrans" cxnId="{22F6BD93-F477-4BA2-8E01-1C1A1219287F}">
      <dgm:prSet/>
      <dgm:spPr/>
      <dgm:t>
        <a:bodyPr/>
        <a:lstStyle/>
        <a:p>
          <a:endParaRPr lang="en-US"/>
        </a:p>
      </dgm:t>
    </dgm:pt>
    <dgm:pt modelId="{33495B9F-A1B7-5A44-916C-D1C62B2B847A}" type="pres">
      <dgm:prSet presAssocID="{DDDDF1D0-2E6A-4673-95A3-BE1ED5426BF7}" presName="vert0" presStyleCnt="0">
        <dgm:presLayoutVars>
          <dgm:dir/>
          <dgm:animOne val="branch"/>
          <dgm:animLvl val="lvl"/>
        </dgm:presLayoutVars>
      </dgm:prSet>
      <dgm:spPr/>
    </dgm:pt>
    <dgm:pt modelId="{D6D77AAE-37C6-6A4F-94C9-1C49A6B4FF35}" type="pres">
      <dgm:prSet presAssocID="{C7631D1F-31B7-4850-BF31-BDD77427BAD0}" presName="thickLine" presStyleLbl="alignNode1" presStyleIdx="0" presStyleCnt="4"/>
      <dgm:spPr/>
    </dgm:pt>
    <dgm:pt modelId="{52BFAF0B-6BAE-F34F-89E8-BCBF1CEE467D}" type="pres">
      <dgm:prSet presAssocID="{C7631D1F-31B7-4850-BF31-BDD77427BAD0}" presName="horz1" presStyleCnt="0"/>
      <dgm:spPr/>
    </dgm:pt>
    <dgm:pt modelId="{D2286669-82B8-BE4D-B053-1DED7D441176}" type="pres">
      <dgm:prSet presAssocID="{C7631D1F-31B7-4850-BF31-BDD77427BAD0}" presName="tx1" presStyleLbl="revTx" presStyleIdx="0" presStyleCnt="4"/>
      <dgm:spPr/>
    </dgm:pt>
    <dgm:pt modelId="{73480BF2-C57C-6545-9822-2D3848B7856E}" type="pres">
      <dgm:prSet presAssocID="{C7631D1F-31B7-4850-BF31-BDD77427BAD0}" presName="vert1" presStyleCnt="0"/>
      <dgm:spPr/>
    </dgm:pt>
    <dgm:pt modelId="{2D426A7D-27D5-7C48-A58D-4B52D072C41F}" type="pres">
      <dgm:prSet presAssocID="{6873E180-B363-4371-8C5E-13B354735D01}" presName="thickLine" presStyleLbl="alignNode1" presStyleIdx="1" presStyleCnt="4"/>
      <dgm:spPr/>
    </dgm:pt>
    <dgm:pt modelId="{7417CF75-0DBA-9F48-AD4A-984DDF740684}" type="pres">
      <dgm:prSet presAssocID="{6873E180-B363-4371-8C5E-13B354735D01}" presName="horz1" presStyleCnt="0"/>
      <dgm:spPr/>
    </dgm:pt>
    <dgm:pt modelId="{89C7F098-4FC3-7643-AB3D-E6617DCF2E1E}" type="pres">
      <dgm:prSet presAssocID="{6873E180-B363-4371-8C5E-13B354735D01}" presName="tx1" presStyleLbl="revTx" presStyleIdx="1" presStyleCnt="4"/>
      <dgm:spPr/>
    </dgm:pt>
    <dgm:pt modelId="{66E59BA2-467C-C34F-B920-3DC56251E2A2}" type="pres">
      <dgm:prSet presAssocID="{6873E180-B363-4371-8C5E-13B354735D01}" presName="vert1" presStyleCnt="0"/>
      <dgm:spPr/>
    </dgm:pt>
    <dgm:pt modelId="{77D6BEB4-45A7-774F-8AE3-BD673E941EA4}" type="pres">
      <dgm:prSet presAssocID="{030CA583-0304-4C7E-844E-8BCEF591E05E}" presName="thickLine" presStyleLbl="alignNode1" presStyleIdx="2" presStyleCnt="4"/>
      <dgm:spPr/>
    </dgm:pt>
    <dgm:pt modelId="{D60A30E7-1741-3A40-BBBE-AC50E021EC63}" type="pres">
      <dgm:prSet presAssocID="{030CA583-0304-4C7E-844E-8BCEF591E05E}" presName="horz1" presStyleCnt="0"/>
      <dgm:spPr/>
    </dgm:pt>
    <dgm:pt modelId="{F1D41519-7F0E-C04E-9F6F-956E1D48E8D7}" type="pres">
      <dgm:prSet presAssocID="{030CA583-0304-4C7E-844E-8BCEF591E05E}" presName="tx1" presStyleLbl="revTx" presStyleIdx="2" presStyleCnt="4"/>
      <dgm:spPr/>
    </dgm:pt>
    <dgm:pt modelId="{F8FEAFB5-C223-DF4D-BF19-61EAEF603DE0}" type="pres">
      <dgm:prSet presAssocID="{030CA583-0304-4C7E-844E-8BCEF591E05E}" presName="vert1" presStyleCnt="0"/>
      <dgm:spPr/>
    </dgm:pt>
    <dgm:pt modelId="{71864348-E5A1-D748-9B8B-8DE224DE10BA}" type="pres">
      <dgm:prSet presAssocID="{FD83C433-0C5A-4395-AADC-B949F14D7DC4}" presName="thickLine" presStyleLbl="alignNode1" presStyleIdx="3" presStyleCnt="4"/>
      <dgm:spPr/>
    </dgm:pt>
    <dgm:pt modelId="{E9FCB4B8-723C-D043-9558-4DC4EB35CEB7}" type="pres">
      <dgm:prSet presAssocID="{FD83C433-0C5A-4395-AADC-B949F14D7DC4}" presName="horz1" presStyleCnt="0"/>
      <dgm:spPr/>
    </dgm:pt>
    <dgm:pt modelId="{95143AD5-E933-1E4C-B107-B4A305EEE392}" type="pres">
      <dgm:prSet presAssocID="{FD83C433-0C5A-4395-AADC-B949F14D7DC4}" presName="tx1" presStyleLbl="revTx" presStyleIdx="3" presStyleCnt="4"/>
      <dgm:spPr/>
    </dgm:pt>
    <dgm:pt modelId="{3C0925FD-29EB-A242-A50B-5DAA895FCC68}" type="pres">
      <dgm:prSet presAssocID="{FD83C433-0C5A-4395-AADC-B949F14D7DC4}" presName="vert1" presStyleCnt="0"/>
      <dgm:spPr/>
    </dgm:pt>
  </dgm:ptLst>
  <dgm:cxnLst>
    <dgm:cxn modelId="{7E9E4A45-940B-4C0F-9EAE-A506C60B7268}" srcId="{DDDDF1D0-2E6A-4673-95A3-BE1ED5426BF7}" destId="{C7631D1F-31B7-4850-BF31-BDD77427BAD0}" srcOrd="0" destOrd="0" parTransId="{7881F773-D20F-4021-95F6-3C8245B227F1}" sibTransId="{B949B949-6407-4F32-A11B-A05FB5AD53A4}"/>
    <dgm:cxn modelId="{021C8061-F556-DB4B-A43D-802BBE68ECD5}" type="presOf" srcId="{030CA583-0304-4C7E-844E-8BCEF591E05E}" destId="{F1D41519-7F0E-C04E-9F6F-956E1D48E8D7}" srcOrd="0" destOrd="0" presId="urn:microsoft.com/office/officeart/2008/layout/LinedList"/>
    <dgm:cxn modelId="{22F6BD93-F477-4BA2-8E01-1C1A1219287F}" srcId="{DDDDF1D0-2E6A-4673-95A3-BE1ED5426BF7}" destId="{FD83C433-0C5A-4395-AADC-B949F14D7DC4}" srcOrd="3" destOrd="0" parTransId="{D3B1A32F-1D18-497D-B177-E491B2A7B2FD}" sibTransId="{F755940A-E3A2-4604-AA43-642B7F7226A8}"/>
    <dgm:cxn modelId="{FD662DA0-4D05-CE49-B7F6-09EED8B097AB}" type="presOf" srcId="{DDDDF1D0-2E6A-4673-95A3-BE1ED5426BF7}" destId="{33495B9F-A1B7-5A44-916C-D1C62B2B847A}" srcOrd="0" destOrd="0" presId="urn:microsoft.com/office/officeart/2008/layout/LinedList"/>
    <dgm:cxn modelId="{ED909FA2-3C43-406E-AD15-8F524F4200D5}" srcId="{DDDDF1D0-2E6A-4673-95A3-BE1ED5426BF7}" destId="{6873E180-B363-4371-8C5E-13B354735D01}" srcOrd="1" destOrd="0" parTransId="{47AC5ABD-BF3E-4A4A-8A78-50E14373FC06}" sibTransId="{915385AA-3368-42A4-95E1-3000C18164B9}"/>
    <dgm:cxn modelId="{EFA5DFA9-BF1F-414B-A6A4-B76A7F6118DC}" srcId="{DDDDF1D0-2E6A-4673-95A3-BE1ED5426BF7}" destId="{030CA583-0304-4C7E-844E-8BCEF591E05E}" srcOrd="2" destOrd="0" parTransId="{6A0294AC-D25C-48E4-BF22-06D49CD5203B}" sibTransId="{E23EEBA1-F3D7-4441-B5F5-E22EE7C73AC3}"/>
    <dgm:cxn modelId="{2C431FAD-9F78-4746-A410-185881B83C09}" type="presOf" srcId="{C7631D1F-31B7-4850-BF31-BDD77427BAD0}" destId="{D2286669-82B8-BE4D-B053-1DED7D441176}" srcOrd="0" destOrd="0" presId="urn:microsoft.com/office/officeart/2008/layout/LinedList"/>
    <dgm:cxn modelId="{21299FB9-F239-9B42-AB86-EF84BCBC4543}" type="presOf" srcId="{6873E180-B363-4371-8C5E-13B354735D01}" destId="{89C7F098-4FC3-7643-AB3D-E6617DCF2E1E}" srcOrd="0" destOrd="0" presId="urn:microsoft.com/office/officeart/2008/layout/LinedList"/>
    <dgm:cxn modelId="{9CF18CF7-D9DD-7A4A-AD88-E7C5AFC0EEA5}" type="presOf" srcId="{FD83C433-0C5A-4395-AADC-B949F14D7DC4}" destId="{95143AD5-E933-1E4C-B107-B4A305EEE392}" srcOrd="0" destOrd="0" presId="urn:microsoft.com/office/officeart/2008/layout/LinedList"/>
    <dgm:cxn modelId="{DCBEFA2E-6DE6-FB4D-97F6-092929A7656A}" type="presParOf" srcId="{33495B9F-A1B7-5A44-916C-D1C62B2B847A}" destId="{D6D77AAE-37C6-6A4F-94C9-1C49A6B4FF35}" srcOrd="0" destOrd="0" presId="urn:microsoft.com/office/officeart/2008/layout/LinedList"/>
    <dgm:cxn modelId="{E916719A-922F-F043-860D-B6BD8661CE7D}" type="presParOf" srcId="{33495B9F-A1B7-5A44-916C-D1C62B2B847A}" destId="{52BFAF0B-6BAE-F34F-89E8-BCBF1CEE467D}" srcOrd="1" destOrd="0" presId="urn:microsoft.com/office/officeart/2008/layout/LinedList"/>
    <dgm:cxn modelId="{94E71918-C0FE-5541-B0CC-201FFD8CCCEB}" type="presParOf" srcId="{52BFAF0B-6BAE-F34F-89E8-BCBF1CEE467D}" destId="{D2286669-82B8-BE4D-B053-1DED7D441176}" srcOrd="0" destOrd="0" presId="urn:microsoft.com/office/officeart/2008/layout/LinedList"/>
    <dgm:cxn modelId="{5068E26F-4B14-DF4D-A036-6C73AE676448}" type="presParOf" srcId="{52BFAF0B-6BAE-F34F-89E8-BCBF1CEE467D}" destId="{73480BF2-C57C-6545-9822-2D3848B7856E}" srcOrd="1" destOrd="0" presId="urn:microsoft.com/office/officeart/2008/layout/LinedList"/>
    <dgm:cxn modelId="{2D5F6CDA-300F-2C42-A045-1B09CA49DC22}" type="presParOf" srcId="{33495B9F-A1B7-5A44-916C-D1C62B2B847A}" destId="{2D426A7D-27D5-7C48-A58D-4B52D072C41F}" srcOrd="2" destOrd="0" presId="urn:microsoft.com/office/officeart/2008/layout/LinedList"/>
    <dgm:cxn modelId="{57758351-52AA-5D41-B202-465C3C3018EA}" type="presParOf" srcId="{33495B9F-A1B7-5A44-916C-D1C62B2B847A}" destId="{7417CF75-0DBA-9F48-AD4A-984DDF740684}" srcOrd="3" destOrd="0" presId="urn:microsoft.com/office/officeart/2008/layout/LinedList"/>
    <dgm:cxn modelId="{688A318E-D008-E044-A57C-EE4AA1A2C59B}" type="presParOf" srcId="{7417CF75-0DBA-9F48-AD4A-984DDF740684}" destId="{89C7F098-4FC3-7643-AB3D-E6617DCF2E1E}" srcOrd="0" destOrd="0" presId="urn:microsoft.com/office/officeart/2008/layout/LinedList"/>
    <dgm:cxn modelId="{7C49D428-4BCE-D247-9BB9-4BEFF078084D}" type="presParOf" srcId="{7417CF75-0DBA-9F48-AD4A-984DDF740684}" destId="{66E59BA2-467C-C34F-B920-3DC56251E2A2}" srcOrd="1" destOrd="0" presId="urn:microsoft.com/office/officeart/2008/layout/LinedList"/>
    <dgm:cxn modelId="{A21D50CE-509A-CD41-BAFD-A273BC414735}" type="presParOf" srcId="{33495B9F-A1B7-5A44-916C-D1C62B2B847A}" destId="{77D6BEB4-45A7-774F-8AE3-BD673E941EA4}" srcOrd="4" destOrd="0" presId="urn:microsoft.com/office/officeart/2008/layout/LinedList"/>
    <dgm:cxn modelId="{466182E0-065C-FF4A-9B11-6A7F92317894}" type="presParOf" srcId="{33495B9F-A1B7-5A44-916C-D1C62B2B847A}" destId="{D60A30E7-1741-3A40-BBBE-AC50E021EC63}" srcOrd="5" destOrd="0" presId="urn:microsoft.com/office/officeart/2008/layout/LinedList"/>
    <dgm:cxn modelId="{24A973BD-4FF4-964E-B7DD-7757DA76A540}" type="presParOf" srcId="{D60A30E7-1741-3A40-BBBE-AC50E021EC63}" destId="{F1D41519-7F0E-C04E-9F6F-956E1D48E8D7}" srcOrd="0" destOrd="0" presId="urn:microsoft.com/office/officeart/2008/layout/LinedList"/>
    <dgm:cxn modelId="{C5942916-B1F4-D44B-877C-675EFF2EF064}" type="presParOf" srcId="{D60A30E7-1741-3A40-BBBE-AC50E021EC63}" destId="{F8FEAFB5-C223-DF4D-BF19-61EAEF603DE0}" srcOrd="1" destOrd="0" presId="urn:microsoft.com/office/officeart/2008/layout/LinedList"/>
    <dgm:cxn modelId="{DA5E36E2-A93E-D545-AA38-26E3EF62F732}" type="presParOf" srcId="{33495B9F-A1B7-5A44-916C-D1C62B2B847A}" destId="{71864348-E5A1-D748-9B8B-8DE224DE10BA}" srcOrd="6" destOrd="0" presId="urn:microsoft.com/office/officeart/2008/layout/LinedList"/>
    <dgm:cxn modelId="{758B5662-428A-7A4C-8912-93D9E20C0572}" type="presParOf" srcId="{33495B9F-A1B7-5A44-916C-D1C62B2B847A}" destId="{E9FCB4B8-723C-D043-9558-4DC4EB35CEB7}" srcOrd="7" destOrd="0" presId="urn:microsoft.com/office/officeart/2008/layout/LinedList"/>
    <dgm:cxn modelId="{A7DA2CFD-E1B6-014D-9719-907B0B0DC559}" type="presParOf" srcId="{E9FCB4B8-723C-D043-9558-4DC4EB35CEB7}" destId="{95143AD5-E933-1E4C-B107-B4A305EEE392}" srcOrd="0" destOrd="0" presId="urn:microsoft.com/office/officeart/2008/layout/LinedList"/>
    <dgm:cxn modelId="{A18FA581-D713-524F-A145-DB19DB71FE45}" type="presParOf" srcId="{E9FCB4B8-723C-D043-9558-4DC4EB35CEB7}" destId="{3C0925FD-29EB-A242-A50B-5DAA895FCC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0A0BF-9B41-4841-A907-C96784CDF743}">
      <dsp:nvSpPr>
        <dsp:cNvPr id="0" name=""/>
        <dsp:cNvSpPr/>
      </dsp:nvSpPr>
      <dsp:spPr>
        <a:xfrm>
          <a:off x="685" y="127618"/>
          <a:ext cx="2675141" cy="16050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oudy Old Style" panose="02020502050305020303" pitchFamily="18" charset="77"/>
            </a:rPr>
            <a:t>Tired of figuring out which model to use for your use case?</a:t>
          </a:r>
        </a:p>
      </dsp:txBody>
      <dsp:txXfrm>
        <a:off x="685" y="127618"/>
        <a:ext cx="2675141" cy="1605084"/>
      </dsp:txXfrm>
    </dsp:sp>
    <dsp:sp modelId="{CD56FDF4-B8DB-1F45-8FE5-843A227B79BE}">
      <dsp:nvSpPr>
        <dsp:cNvPr id="0" name=""/>
        <dsp:cNvSpPr/>
      </dsp:nvSpPr>
      <dsp:spPr>
        <a:xfrm>
          <a:off x="2943341" y="127618"/>
          <a:ext cx="2675141" cy="16050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oudy Old Style" panose="02020502050305020303" pitchFamily="18" charset="77"/>
            </a:rPr>
            <a:t>Tired of feature selection and hyperparameter tuning?</a:t>
          </a:r>
        </a:p>
      </dsp:txBody>
      <dsp:txXfrm>
        <a:off x="2943341" y="127618"/>
        <a:ext cx="2675141" cy="1605084"/>
      </dsp:txXfrm>
    </dsp:sp>
    <dsp:sp modelId="{4A16439E-4873-6747-8EA1-CE105F9FED83}">
      <dsp:nvSpPr>
        <dsp:cNvPr id="0" name=""/>
        <dsp:cNvSpPr/>
      </dsp:nvSpPr>
      <dsp:spPr>
        <a:xfrm>
          <a:off x="1361490" y="2000217"/>
          <a:ext cx="2896188" cy="23391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oudy Old Style" panose="02020502050305020303" pitchFamily="18" charset="77"/>
            </a:rPr>
            <a:t>Well then, welcome to the world of AutoML!</a:t>
          </a:r>
        </a:p>
      </dsp:txBody>
      <dsp:txXfrm>
        <a:off x="1361490" y="2000217"/>
        <a:ext cx="2896188" cy="2339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82991-808E-D940-84B0-E7921E968C10}">
      <dsp:nvSpPr>
        <dsp:cNvPr id="0" name=""/>
        <dsp:cNvSpPr/>
      </dsp:nvSpPr>
      <dsp:spPr>
        <a:xfrm>
          <a:off x="0" y="0"/>
          <a:ext cx="48920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A6E5F1-0026-764A-885B-272F9D7C76FA}">
      <dsp:nvSpPr>
        <dsp:cNvPr id="0" name=""/>
        <dsp:cNvSpPr/>
      </dsp:nvSpPr>
      <dsp:spPr>
        <a:xfrm>
          <a:off x="0" y="0"/>
          <a:ext cx="4892009" cy="290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oudy Old Style" panose="02020502050305020303" pitchFamily="18" charset="77"/>
            </a:rPr>
            <a:t>AutoML is the process of automating the construction of an ML pipeline on a limited budget by enabling even infants in the field to build ML applications.</a:t>
          </a:r>
        </a:p>
      </dsp:txBody>
      <dsp:txXfrm>
        <a:off x="0" y="0"/>
        <a:ext cx="4892009" cy="2905918"/>
      </dsp:txXfrm>
    </dsp:sp>
    <dsp:sp modelId="{F24F0FBF-CE99-2D4F-9EE8-AA83AD790A58}">
      <dsp:nvSpPr>
        <dsp:cNvPr id="0" name=""/>
        <dsp:cNvSpPr/>
      </dsp:nvSpPr>
      <dsp:spPr>
        <a:xfrm>
          <a:off x="0" y="2905918"/>
          <a:ext cx="4892009" cy="0"/>
        </a:xfrm>
        <a:prstGeom prst="line">
          <a:avLst/>
        </a:prstGeom>
        <a:solidFill>
          <a:schemeClr val="accent5">
            <a:hueOff val="2191678"/>
            <a:satOff val="-14598"/>
            <a:lumOff val="-23137"/>
            <a:alphaOff val="0"/>
          </a:schemeClr>
        </a:solidFill>
        <a:ln w="12700" cap="flat" cmpd="sng" algn="ctr">
          <a:solidFill>
            <a:schemeClr val="accent5">
              <a:hueOff val="2191678"/>
              <a:satOff val="-14598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1084E2-FD96-0F4D-B749-8FFDF9B3A3A0}">
      <dsp:nvSpPr>
        <dsp:cNvPr id="0" name=""/>
        <dsp:cNvSpPr/>
      </dsp:nvSpPr>
      <dsp:spPr>
        <a:xfrm>
          <a:off x="0" y="2905918"/>
          <a:ext cx="4892009" cy="290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oudy Old Style" panose="02020502050305020303" pitchFamily="18" charset="77"/>
            </a:rPr>
            <a:t>A complete AutoML system is beginner-friendly and helps us build an end-to-end ML pipeline.</a:t>
          </a:r>
        </a:p>
      </dsp:txBody>
      <dsp:txXfrm>
        <a:off x="0" y="2905918"/>
        <a:ext cx="4892009" cy="2905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DE7B9-6B9B-3348-BB9A-582B17D95505}">
      <dsp:nvSpPr>
        <dsp:cNvPr id="0" name=""/>
        <dsp:cNvSpPr/>
      </dsp:nvSpPr>
      <dsp:spPr>
        <a:xfrm>
          <a:off x="0" y="0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C3AD-ED60-4C47-8E7D-163F2E5E3E01}">
      <dsp:nvSpPr>
        <dsp:cNvPr id="0" name=""/>
        <dsp:cNvSpPr/>
      </dsp:nvSpPr>
      <dsp:spPr>
        <a:xfrm>
          <a:off x="0" y="0"/>
          <a:ext cx="10869248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udy Old Style" panose="02020502050305020303" pitchFamily="18" charset="77"/>
            </a:rPr>
            <a:t>The three types of algorithms used in search strategy are complete search, heuristic search, and random search.</a:t>
          </a:r>
        </a:p>
      </dsp:txBody>
      <dsp:txXfrm>
        <a:off x="0" y="0"/>
        <a:ext cx="10869248" cy="900112"/>
      </dsp:txXfrm>
    </dsp:sp>
    <dsp:sp modelId="{66C2436D-3AAD-4A4D-B3CE-85CC1AB50C35}">
      <dsp:nvSpPr>
        <dsp:cNvPr id="0" name=""/>
        <dsp:cNvSpPr/>
      </dsp:nvSpPr>
      <dsp:spPr>
        <a:xfrm>
          <a:off x="0" y="900112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0976-CC9C-2540-B772-C4B959997FDE}">
      <dsp:nvSpPr>
        <dsp:cNvPr id="0" name=""/>
        <dsp:cNvSpPr/>
      </dsp:nvSpPr>
      <dsp:spPr>
        <a:xfrm>
          <a:off x="0" y="900112"/>
          <a:ext cx="10869248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udy Old Style" panose="02020502050305020303" pitchFamily="18" charset="77"/>
            </a:rPr>
            <a:t>The heuristic search involves Sequential Forward Selection (SFS), Sequential Backward Selection (SBS), and Bidirectional search (BS).</a:t>
          </a:r>
        </a:p>
      </dsp:txBody>
      <dsp:txXfrm>
        <a:off x="0" y="900112"/>
        <a:ext cx="10869248" cy="900112"/>
      </dsp:txXfrm>
    </dsp:sp>
    <dsp:sp modelId="{8082FB62-697F-E948-B1C4-5CC6B4CF29FF}">
      <dsp:nvSpPr>
        <dsp:cNvPr id="0" name=""/>
        <dsp:cNvSpPr/>
      </dsp:nvSpPr>
      <dsp:spPr>
        <a:xfrm>
          <a:off x="0" y="1800224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DF73-5FE7-AC40-BBFF-8C5982CF6C4F}">
      <dsp:nvSpPr>
        <dsp:cNvPr id="0" name=""/>
        <dsp:cNvSpPr/>
      </dsp:nvSpPr>
      <dsp:spPr>
        <a:xfrm>
          <a:off x="0" y="1800224"/>
          <a:ext cx="10869248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udy Old Style" panose="02020502050305020303" pitchFamily="18" charset="77"/>
            </a:rPr>
            <a:t>As the name suggests, SFS and SBS follow a sequential order for adding and removing features. BS performs both SFS and SBS until they result in the same subset.</a:t>
          </a:r>
        </a:p>
      </dsp:txBody>
      <dsp:txXfrm>
        <a:off x="0" y="1800224"/>
        <a:ext cx="10869248" cy="900112"/>
      </dsp:txXfrm>
    </dsp:sp>
    <dsp:sp modelId="{A7262A7B-2DC6-AA46-A211-9E609F875318}">
      <dsp:nvSpPr>
        <dsp:cNvPr id="0" name=""/>
        <dsp:cNvSpPr/>
      </dsp:nvSpPr>
      <dsp:spPr>
        <a:xfrm>
          <a:off x="0" y="2700337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A309A-A5F7-5646-BD6B-C6BA5C012B70}">
      <dsp:nvSpPr>
        <dsp:cNvPr id="0" name=""/>
        <dsp:cNvSpPr/>
      </dsp:nvSpPr>
      <dsp:spPr>
        <a:xfrm>
          <a:off x="0" y="2700337"/>
          <a:ext cx="10869248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udy Old Style" panose="02020502050305020303" pitchFamily="18" charset="77"/>
            </a:rPr>
            <a:t>As for random search methods, the most used are Simulated Annealing (SA) and Genetic Algorithms (GAs).</a:t>
          </a:r>
        </a:p>
      </dsp:txBody>
      <dsp:txXfrm>
        <a:off x="0" y="2700337"/>
        <a:ext cx="10869248" cy="900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B2667-D7B8-4D45-B717-C80D6D2BB3D3}">
      <dsp:nvSpPr>
        <dsp:cNvPr id="0" name=""/>
        <dsp:cNvSpPr/>
      </dsp:nvSpPr>
      <dsp:spPr>
        <a:xfrm>
          <a:off x="0" y="0"/>
          <a:ext cx="52622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5A4CA-B522-B147-987F-021AA5037649}">
      <dsp:nvSpPr>
        <dsp:cNvPr id="0" name=""/>
        <dsp:cNvSpPr/>
      </dsp:nvSpPr>
      <dsp:spPr>
        <a:xfrm>
          <a:off x="0" y="0"/>
          <a:ext cx="5262286" cy="139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Goudy Old Style" panose="02020502050305020303" pitchFamily="18" charset="77"/>
            </a:rPr>
            <a:t>Reinforcement Learning (RL)</a:t>
          </a:r>
        </a:p>
      </dsp:txBody>
      <dsp:txXfrm>
        <a:off x="0" y="0"/>
        <a:ext cx="5262286" cy="1396396"/>
      </dsp:txXfrm>
    </dsp:sp>
    <dsp:sp modelId="{F0E6B06D-C276-6047-A41D-4782FF2DA1A4}">
      <dsp:nvSpPr>
        <dsp:cNvPr id="0" name=""/>
        <dsp:cNvSpPr/>
      </dsp:nvSpPr>
      <dsp:spPr>
        <a:xfrm>
          <a:off x="0" y="1396396"/>
          <a:ext cx="5262286" cy="0"/>
        </a:xfrm>
        <a:prstGeom prst="line">
          <a:avLst/>
        </a:prstGeom>
        <a:solidFill>
          <a:schemeClr val="accent2">
            <a:hueOff val="3878592"/>
            <a:satOff val="-23180"/>
            <a:lumOff val="-4641"/>
            <a:alphaOff val="0"/>
          </a:schemeClr>
        </a:solidFill>
        <a:ln w="12700" cap="flat" cmpd="sng" algn="ctr">
          <a:solidFill>
            <a:schemeClr val="accent2">
              <a:hueOff val="3878592"/>
              <a:satOff val="-23180"/>
              <a:lumOff val="-46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94237-5FFF-DF48-A07F-B863C6D0BD9F}">
      <dsp:nvSpPr>
        <dsp:cNvPr id="0" name=""/>
        <dsp:cNvSpPr/>
      </dsp:nvSpPr>
      <dsp:spPr>
        <a:xfrm>
          <a:off x="0" y="1396396"/>
          <a:ext cx="5262286" cy="139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Goudy Old Style" panose="02020502050305020303" pitchFamily="18" charset="77"/>
            </a:rPr>
            <a:t>Gradient Descent (GD)</a:t>
          </a:r>
        </a:p>
      </dsp:txBody>
      <dsp:txXfrm>
        <a:off x="0" y="1396396"/>
        <a:ext cx="5262286" cy="1396396"/>
      </dsp:txXfrm>
    </dsp:sp>
    <dsp:sp modelId="{AAADA440-A7AB-5C45-A13E-E53423FA2F8B}">
      <dsp:nvSpPr>
        <dsp:cNvPr id="0" name=""/>
        <dsp:cNvSpPr/>
      </dsp:nvSpPr>
      <dsp:spPr>
        <a:xfrm>
          <a:off x="0" y="2792792"/>
          <a:ext cx="5262286" cy="0"/>
        </a:xfrm>
        <a:prstGeom prst="line">
          <a:avLst/>
        </a:prstGeom>
        <a:solidFill>
          <a:schemeClr val="accent2">
            <a:hueOff val="7757184"/>
            <a:satOff val="-46361"/>
            <a:lumOff val="-9281"/>
            <a:alphaOff val="0"/>
          </a:schemeClr>
        </a:solidFill>
        <a:ln w="12700" cap="flat" cmpd="sng" algn="ctr">
          <a:solidFill>
            <a:schemeClr val="accent2">
              <a:hueOff val="7757184"/>
              <a:satOff val="-46361"/>
              <a:lumOff val="-9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23D6C-CF0F-D54A-A6CB-E8784AEB997A}">
      <dsp:nvSpPr>
        <dsp:cNvPr id="0" name=""/>
        <dsp:cNvSpPr/>
      </dsp:nvSpPr>
      <dsp:spPr>
        <a:xfrm>
          <a:off x="0" y="2792792"/>
          <a:ext cx="5262286" cy="139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Goudy Old Style" panose="02020502050305020303" pitchFamily="18" charset="77"/>
            </a:rPr>
            <a:t>Surrogate Model-based Optimization (SMBO)</a:t>
          </a:r>
        </a:p>
      </dsp:txBody>
      <dsp:txXfrm>
        <a:off x="0" y="2792792"/>
        <a:ext cx="5262286" cy="1396396"/>
      </dsp:txXfrm>
    </dsp:sp>
    <dsp:sp modelId="{3DE1AF40-DB05-3E49-BB28-A8EEB69B3DA7}">
      <dsp:nvSpPr>
        <dsp:cNvPr id="0" name=""/>
        <dsp:cNvSpPr/>
      </dsp:nvSpPr>
      <dsp:spPr>
        <a:xfrm>
          <a:off x="0" y="4189188"/>
          <a:ext cx="5262286" cy="0"/>
        </a:xfrm>
        <a:prstGeom prst="line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accent2">
              <a:hueOff val="11635776"/>
              <a:satOff val="-69541"/>
              <a:lumOff val="-1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7C44B-477E-6041-8A64-D9F388964F24}">
      <dsp:nvSpPr>
        <dsp:cNvPr id="0" name=""/>
        <dsp:cNvSpPr/>
      </dsp:nvSpPr>
      <dsp:spPr>
        <a:xfrm>
          <a:off x="0" y="4189188"/>
          <a:ext cx="5262286" cy="139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Goudy Old Style" panose="02020502050305020303" pitchFamily="18" charset="77"/>
            </a:rPr>
            <a:t>Hybrid Optimization Method</a:t>
          </a:r>
        </a:p>
      </dsp:txBody>
      <dsp:txXfrm>
        <a:off x="0" y="4189188"/>
        <a:ext cx="5262286" cy="1396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330AB-CF09-5B4F-9B23-4D2B62BE258E}">
      <dsp:nvSpPr>
        <dsp:cNvPr id="0" name=""/>
        <dsp:cNvSpPr/>
      </dsp:nvSpPr>
      <dsp:spPr>
        <a:xfrm>
          <a:off x="0" y="0"/>
          <a:ext cx="113803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4FAC1-86BA-C341-A43A-D9491E1E7AB2}">
      <dsp:nvSpPr>
        <dsp:cNvPr id="0" name=""/>
        <dsp:cNvSpPr/>
      </dsp:nvSpPr>
      <dsp:spPr>
        <a:xfrm>
          <a:off x="0" y="0"/>
          <a:ext cx="11380304" cy="853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oudy Old Style" panose="02020502050305020303" pitchFamily="18" charset="77"/>
            </a:rPr>
            <a:t>Once we have the most optimal architecture after the AO stage, it becomes essential to finetune this network with different values of hyperparameters and find the most suitable values.</a:t>
          </a:r>
        </a:p>
      </dsp:txBody>
      <dsp:txXfrm>
        <a:off x="0" y="0"/>
        <a:ext cx="11380304" cy="853522"/>
      </dsp:txXfrm>
    </dsp:sp>
    <dsp:sp modelId="{7D8EC2F4-1F1C-CD44-981A-FD626D4E5903}">
      <dsp:nvSpPr>
        <dsp:cNvPr id="0" name=""/>
        <dsp:cNvSpPr/>
      </dsp:nvSpPr>
      <dsp:spPr>
        <a:xfrm>
          <a:off x="0" y="853522"/>
          <a:ext cx="113803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82607-04F2-2B49-A7CE-3422EECA8017}">
      <dsp:nvSpPr>
        <dsp:cNvPr id="0" name=""/>
        <dsp:cNvSpPr/>
      </dsp:nvSpPr>
      <dsp:spPr>
        <a:xfrm>
          <a:off x="0" y="853522"/>
          <a:ext cx="11380304" cy="853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oudy Old Style" panose="02020502050305020303" pitchFamily="18" charset="77"/>
            </a:rPr>
            <a:t>1. Grid and Random Search (GS and RS)</a:t>
          </a:r>
        </a:p>
      </dsp:txBody>
      <dsp:txXfrm>
        <a:off x="0" y="853522"/>
        <a:ext cx="11380304" cy="853522"/>
      </dsp:txXfrm>
    </dsp:sp>
    <dsp:sp modelId="{40F6F881-F11E-514B-A947-F9D5EBAE8056}">
      <dsp:nvSpPr>
        <dsp:cNvPr id="0" name=""/>
        <dsp:cNvSpPr/>
      </dsp:nvSpPr>
      <dsp:spPr>
        <a:xfrm>
          <a:off x="0" y="1707045"/>
          <a:ext cx="113803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5EDF2-C387-5940-AFEF-872B73B80C82}">
      <dsp:nvSpPr>
        <dsp:cNvPr id="0" name=""/>
        <dsp:cNvSpPr/>
      </dsp:nvSpPr>
      <dsp:spPr>
        <a:xfrm>
          <a:off x="0" y="1707045"/>
          <a:ext cx="11380304" cy="853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oudy Old Style" panose="02020502050305020303" pitchFamily="18" charset="77"/>
            </a:rPr>
            <a:t>2. Bayesian Optimization (BO)</a:t>
          </a:r>
        </a:p>
      </dsp:txBody>
      <dsp:txXfrm>
        <a:off x="0" y="1707045"/>
        <a:ext cx="11380304" cy="853522"/>
      </dsp:txXfrm>
    </dsp:sp>
    <dsp:sp modelId="{1CABC533-3513-F941-8E13-61FF9F7C7A67}">
      <dsp:nvSpPr>
        <dsp:cNvPr id="0" name=""/>
        <dsp:cNvSpPr/>
      </dsp:nvSpPr>
      <dsp:spPr>
        <a:xfrm>
          <a:off x="0" y="2560568"/>
          <a:ext cx="113803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D81CE-519A-DC41-ADC4-656A8292F987}">
      <dsp:nvSpPr>
        <dsp:cNvPr id="0" name=""/>
        <dsp:cNvSpPr/>
      </dsp:nvSpPr>
      <dsp:spPr>
        <a:xfrm>
          <a:off x="0" y="2560568"/>
          <a:ext cx="11380304" cy="853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oudy Old Style" panose="02020502050305020303" pitchFamily="18" charset="77"/>
            </a:rPr>
            <a:t>3. Gradient-based Optimization (GO)</a:t>
          </a:r>
        </a:p>
      </dsp:txBody>
      <dsp:txXfrm>
        <a:off x="0" y="2560568"/>
        <a:ext cx="11380304" cy="8535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66EC4-6FB1-0C43-8B5E-8AC027908BDF}">
      <dsp:nvSpPr>
        <dsp:cNvPr id="0" name=""/>
        <dsp:cNvSpPr/>
      </dsp:nvSpPr>
      <dsp:spPr>
        <a:xfrm>
          <a:off x="0" y="824"/>
          <a:ext cx="608885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0E8B8-3447-0B46-AF4E-C0AEA178CB39}">
      <dsp:nvSpPr>
        <dsp:cNvPr id="0" name=""/>
        <dsp:cNvSpPr/>
      </dsp:nvSpPr>
      <dsp:spPr>
        <a:xfrm>
          <a:off x="0" y="824"/>
          <a:ext cx="6088855" cy="135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77"/>
            </a:rPr>
            <a:t>The existing search spaces have proven to be efficient but require some degree of human interference. This introduces bias. </a:t>
          </a:r>
        </a:p>
      </dsp:txBody>
      <dsp:txXfrm>
        <a:off x="0" y="824"/>
        <a:ext cx="6088855" cy="1351267"/>
      </dsp:txXfrm>
    </dsp:sp>
    <dsp:sp modelId="{0FA04EAC-7B4F-574B-91D2-EC7F8DB73F5F}">
      <dsp:nvSpPr>
        <dsp:cNvPr id="0" name=""/>
        <dsp:cNvSpPr/>
      </dsp:nvSpPr>
      <dsp:spPr>
        <a:xfrm>
          <a:off x="0" y="1352092"/>
          <a:ext cx="6088855" cy="0"/>
        </a:xfrm>
        <a:prstGeom prst="line">
          <a:avLst/>
        </a:prstGeom>
        <a:solidFill>
          <a:schemeClr val="accent2">
            <a:hueOff val="2908944"/>
            <a:satOff val="-17385"/>
            <a:lumOff val="-3480"/>
            <a:alphaOff val="0"/>
          </a:schemeClr>
        </a:solidFill>
        <a:ln w="12700" cap="flat" cmpd="sng" algn="ctr">
          <a:solidFill>
            <a:schemeClr val="accent2">
              <a:hueOff val="2908944"/>
              <a:satOff val="-17385"/>
              <a:lumOff val="-34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315AD-5B33-504C-AE6B-0CCD826C89EF}">
      <dsp:nvSpPr>
        <dsp:cNvPr id="0" name=""/>
        <dsp:cNvSpPr/>
      </dsp:nvSpPr>
      <dsp:spPr>
        <a:xfrm>
          <a:off x="0" y="1352092"/>
          <a:ext cx="6088855" cy="135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oudy Old Style" panose="02020502050305020303" pitchFamily="18" charset="77"/>
            </a:rPr>
            <a:t>When it comes to NLP tasks, the NAS community is yet to produce models that can match up to human-designed ones. This is surely an area for improvement and requires more research.</a:t>
          </a:r>
        </a:p>
      </dsp:txBody>
      <dsp:txXfrm>
        <a:off x="0" y="1352092"/>
        <a:ext cx="6088855" cy="1351267"/>
      </dsp:txXfrm>
    </dsp:sp>
    <dsp:sp modelId="{B3F994CC-9D20-5E4F-8AE9-FC661D67F881}">
      <dsp:nvSpPr>
        <dsp:cNvPr id="0" name=""/>
        <dsp:cNvSpPr/>
      </dsp:nvSpPr>
      <dsp:spPr>
        <a:xfrm>
          <a:off x="0" y="2703359"/>
          <a:ext cx="6088855" cy="0"/>
        </a:xfrm>
        <a:prstGeom prst="line">
          <a:avLst/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accent2">
              <a:hueOff val="5817888"/>
              <a:satOff val="-34771"/>
              <a:lumOff val="-6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3B4CE-51C5-014A-9C2A-F317E5BB0ADC}">
      <dsp:nvSpPr>
        <dsp:cNvPr id="0" name=""/>
        <dsp:cNvSpPr/>
      </dsp:nvSpPr>
      <dsp:spPr>
        <a:xfrm>
          <a:off x="0" y="2703359"/>
          <a:ext cx="6088855" cy="135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oudy Old Style" panose="02020502050305020303" pitchFamily="18" charset="77"/>
            </a:rPr>
            <a:t>Another important direction for further research is to learn how to interpret the results of AutoML mathematically. </a:t>
          </a:r>
        </a:p>
      </dsp:txBody>
      <dsp:txXfrm>
        <a:off x="0" y="2703359"/>
        <a:ext cx="6088855" cy="1351267"/>
      </dsp:txXfrm>
    </dsp:sp>
    <dsp:sp modelId="{B0FDDDC7-62FE-9E48-8FF1-1ECA57BA0860}">
      <dsp:nvSpPr>
        <dsp:cNvPr id="0" name=""/>
        <dsp:cNvSpPr/>
      </dsp:nvSpPr>
      <dsp:spPr>
        <a:xfrm>
          <a:off x="0" y="4054626"/>
          <a:ext cx="6088855" cy="0"/>
        </a:xfrm>
        <a:prstGeom prst="line">
          <a:avLst/>
        </a:prstGeom>
        <a:solidFill>
          <a:schemeClr val="accent2">
            <a:hueOff val="8726832"/>
            <a:satOff val="-52156"/>
            <a:lumOff val="-10441"/>
            <a:alphaOff val="0"/>
          </a:schemeClr>
        </a:solidFill>
        <a:ln w="12700" cap="flat" cmpd="sng" algn="ctr">
          <a:solidFill>
            <a:schemeClr val="accent2">
              <a:hueOff val="8726832"/>
              <a:satOff val="-52156"/>
              <a:lumOff val="-10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9488A-1104-8343-B9C7-E6096907A9DA}">
      <dsp:nvSpPr>
        <dsp:cNvPr id="0" name=""/>
        <dsp:cNvSpPr/>
      </dsp:nvSpPr>
      <dsp:spPr>
        <a:xfrm>
          <a:off x="0" y="4054626"/>
          <a:ext cx="6088855" cy="135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77"/>
            </a:rPr>
            <a:t>Reproducibility is an ever-challenging problem in ML which is also carried over to AutoML. </a:t>
          </a:r>
        </a:p>
      </dsp:txBody>
      <dsp:txXfrm>
        <a:off x="0" y="4054626"/>
        <a:ext cx="6088855" cy="1351267"/>
      </dsp:txXfrm>
    </dsp:sp>
    <dsp:sp modelId="{EEAE10C1-CAA2-2140-91D8-B4B6AB448E6B}">
      <dsp:nvSpPr>
        <dsp:cNvPr id="0" name=""/>
        <dsp:cNvSpPr/>
      </dsp:nvSpPr>
      <dsp:spPr>
        <a:xfrm>
          <a:off x="0" y="5405893"/>
          <a:ext cx="6088855" cy="0"/>
        </a:xfrm>
        <a:prstGeom prst="line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accent2">
              <a:hueOff val="11635776"/>
              <a:satOff val="-69541"/>
              <a:lumOff val="-1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EC9AD-46B9-1542-97BC-048C7202565A}">
      <dsp:nvSpPr>
        <dsp:cNvPr id="0" name=""/>
        <dsp:cNvSpPr/>
      </dsp:nvSpPr>
      <dsp:spPr>
        <a:xfrm>
          <a:off x="0" y="5405893"/>
          <a:ext cx="6088855" cy="135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77"/>
            </a:rPr>
            <a:t>The datasets used in AutoML research (CIFAR-10 and ImageNet) are mostly labeled and well-structured. However, data in the real world is almost chaotic. </a:t>
          </a:r>
        </a:p>
      </dsp:txBody>
      <dsp:txXfrm>
        <a:off x="0" y="5405893"/>
        <a:ext cx="6088855" cy="13512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77AAE-37C6-6A4F-94C9-1C49A6B4FF35}">
      <dsp:nvSpPr>
        <dsp:cNvPr id="0" name=""/>
        <dsp:cNvSpPr/>
      </dsp:nvSpPr>
      <dsp:spPr>
        <a:xfrm>
          <a:off x="0" y="0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86669-82B8-BE4D-B053-1DED7D441176}">
      <dsp:nvSpPr>
        <dsp:cNvPr id="0" name=""/>
        <dsp:cNvSpPr/>
      </dsp:nvSpPr>
      <dsp:spPr>
        <a:xfrm>
          <a:off x="0" y="0"/>
          <a:ext cx="10869248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udy Old Style" panose="02020502050305020303" pitchFamily="18" charset="77"/>
            </a:rPr>
            <a:t>We’ve seen various AutoML applications in this article, from data preparation to model evaluation. </a:t>
          </a:r>
        </a:p>
      </dsp:txBody>
      <dsp:txXfrm>
        <a:off x="0" y="0"/>
        <a:ext cx="10869248" cy="900112"/>
      </dsp:txXfrm>
    </dsp:sp>
    <dsp:sp modelId="{2D426A7D-27D5-7C48-A58D-4B52D072C41F}">
      <dsp:nvSpPr>
        <dsp:cNvPr id="0" name=""/>
        <dsp:cNvSpPr/>
      </dsp:nvSpPr>
      <dsp:spPr>
        <a:xfrm>
          <a:off x="0" y="900112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7F098-4FC3-7643-AB3D-E6617DCF2E1E}">
      <dsp:nvSpPr>
        <dsp:cNvPr id="0" name=""/>
        <dsp:cNvSpPr/>
      </dsp:nvSpPr>
      <dsp:spPr>
        <a:xfrm>
          <a:off x="0" y="900112"/>
          <a:ext cx="10869248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udy Old Style" panose="02020502050305020303" pitchFamily="18" charset="77"/>
            </a:rPr>
            <a:t>We’ve also shed some light on the less explored areas which might need some attention.</a:t>
          </a:r>
        </a:p>
      </dsp:txBody>
      <dsp:txXfrm>
        <a:off x="0" y="900112"/>
        <a:ext cx="10869248" cy="900112"/>
      </dsp:txXfrm>
    </dsp:sp>
    <dsp:sp modelId="{77D6BEB4-45A7-774F-8AE3-BD673E941EA4}">
      <dsp:nvSpPr>
        <dsp:cNvPr id="0" name=""/>
        <dsp:cNvSpPr/>
      </dsp:nvSpPr>
      <dsp:spPr>
        <a:xfrm>
          <a:off x="0" y="1800224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41519-7F0E-C04E-9F6F-956E1D48E8D7}">
      <dsp:nvSpPr>
        <dsp:cNvPr id="0" name=""/>
        <dsp:cNvSpPr/>
      </dsp:nvSpPr>
      <dsp:spPr>
        <a:xfrm>
          <a:off x="0" y="1800224"/>
          <a:ext cx="10869248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udy Old Style" panose="02020502050305020303" pitchFamily="18" charset="77"/>
            </a:rPr>
            <a:t>With, it is worthy to note that AutoML is a powerful invention that allows even beginners in the field of ML to build and deploy AI applications. </a:t>
          </a:r>
        </a:p>
      </dsp:txBody>
      <dsp:txXfrm>
        <a:off x="0" y="1800224"/>
        <a:ext cx="10869248" cy="900112"/>
      </dsp:txXfrm>
    </dsp:sp>
    <dsp:sp modelId="{71864348-E5A1-D748-9B8B-8DE224DE10BA}">
      <dsp:nvSpPr>
        <dsp:cNvPr id="0" name=""/>
        <dsp:cNvSpPr/>
      </dsp:nvSpPr>
      <dsp:spPr>
        <a:xfrm>
          <a:off x="0" y="2700337"/>
          <a:ext cx="10869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43AD5-E933-1E4C-B107-B4A305EEE392}">
      <dsp:nvSpPr>
        <dsp:cNvPr id="0" name=""/>
        <dsp:cNvSpPr/>
      </dsp:nvSpPr>
      <dsp:spPr>
        <a:xfrm>
          <a:off x="0" y="2700337"/>
          <a:ext cx="10869248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oudy Old Style" panose="02020502050305020303" pitchFamily="18" charset="77"/>
            </a:rPr>
            <a:t>AutoML marks a huge milestone in taking the world towards self-improving AI. </a:t>
          </a:r>
        </a:p>
      </dsp:txBody>
      <dsp:txXfrm>
        <a:off x="0" y="2700337"/>
        <a:ext cx="10869248" cy="900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9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1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careers.edicomgroup.com/what-is-deep-learning-case-study-in-edicom-part-i/" TargetMode="External"/><Relationship Id="rId7" Type="http://schemas.openxmlformats.org/officeDocument/2006/relationships/hyperlink" Target="https://arxiv.org/pdf/1711.01299.pdf" TargetMode="External"/><Relationship Id="rId2" Type="http://schemas.openxmlformats.org/officeDocument/2006/relationships/hyperlink" Target="https://arxiv.org/pdf/1908.0070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4.11827.pdf" TargetMode="External"/><Relationship Id="rId5" Type="http://schemas.openxmlformats.org/officeDocument/2006/relationships/hyperlink" Target="https://www.freepik.com/free-vector/cute-monkey-confused-cartoon-vector-icon-illustration-animal-nature-icon-concept-isolated-premium-vector-flat-cartoon-style_16305659.html" TargetMode="External"/><Relationship Id="rId4" Type="http://schemas.openxmlformats.org/officeDocument/2006/relationships/hyperlink" Target="https://searchsoftwarequality.techtarget.com/feature/Analysts-mixed-on-future-growth-of-MLOps-AutoML-tools" TargetMode="External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5FA735-C6C9-4BE8-96ED-F6D8F0819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F3F33-3E41-9642-9A7B-4F1E8B51C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Goudy Old Style" panose="02020502050305020303" pitchFamily="18" charset="77"/>
              </a:rPr>
              <a:t>Everything you need to know about AutoML!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BEEA0-9120-B746-861D-FDCCA1C6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054927"/>
            <a:ext cx="5022629" cy="34379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CMPE 297 – Special Topics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Arpitha Gurumurthy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014642290</a:t>
            </a:r>
            <a:b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</a:br>
            <a:endParaRPr lang="en-US" sz="2000" dirty="0">
              <a:solidFill>
                <a:schemeClr val="bg1"/>
              </a:solidFill>
              <a:latin typeface="Goudy Old Style" panose="02020502050305020303" pitchFamily="18" charset="77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Research Paper reference: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AutoML: A Survey of the State-of-the-Art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arxiv.org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/pdf/1908.00709.pdf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04B84D-9302-FC4B-8CF5-CC8914CC2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r="9308" b="-1"/>
          <a:stretch/>
        </p:blipFill>
        <p:spPr bwMode="auto">
          <a:xfrm>
            <a:off x="6713098" y="439783"/>
            <a:ext cx="4849447" cy="27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FFD497-16C9-1B4C-9F08-A216FA513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1" r="20009"/>
          <a:stretch/>
        </p:blipFill>
        <p:spPr>
          <a:xfrm>
            <a:off x="6710777" y="3503659"/>
            <a:ext cx="4854089" cy="272494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8C385E6-CD25-9942-B711-0191ED83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5963" y="2287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9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26E-E165-FF46-B727-3224B0F9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1. Data Collection - Continued</a:t>
            </a:r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FE68-D555-1648-9933-7A7DF32D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331186"/>
            <a:ext cx="10869248" cy="360045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Data Synthesis:</a:t>
            </a:r>
            <a:endParaRPr lang="en-US" sz="2800" dirty="0">
              <a:latin typeface="Goudy Old Style" panose="02020502050305020303" pitchFamily="18" charset="7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>
                <a:latin typeface="Goudy Old Style" panose="02020502050305020303" pitchFamily="18" charset="77"/>
              </a:rPr>
              <a:t>Acquiring data or synthesize it is a very expensive affair.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b="1" dirty="0">
                <a:latin typeface="Goudy Old Style" panose="02020502050305020303" pitchFamily="18" charset="77"/>
              </a:rPr>
              <a:t>Data simulators </a:t>
            </a:r>
            <a:r>
              <a:rPr lang="en-US" sz="2200" dirty="0">
                <a:latin typeface="Goudy Old Style" panose="02020502050305020303" pitchFamily="18" charset="77"/>
              </a:rPr>
              <a:t>can be used to mimic real-world data during the research phase.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b="1" dirty="0">
                <a:latin typeface="Goudy Old Style" panose="02020502050305020303" pitchFamily="18" charset="77"/>
              </a:rPr>
              <a:t>OpenAI</a:t>
            </a:r>
            <a:r>
              <a:rPr lang="en-US" sz="2200" dirty="0">
                <a:latin typeface="Goudy Old Style" panose="02020502050305020303" pitchFamily="18" charset="77"/>
              </a:rPr>
              <a:t> gym is a tool that provides a variety of simulated environments. For example, they are beneficial for Autonomous driving given the safety hazards.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>
                <a:latin typeface="Goudy Old Style" panose="02020502050305020303" pitchFamily="18" charset="77"/>
              </a:rPr>
              <a:t>With the help of this toolkit, developers can focus their energy on writing the algorithm instead of worrying about generating data.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>
                <a:latin typeface="Goudy Old Style" panose="02020502050305020303" pitchFamily="18" charset="77"/>
              </a:rPr>
              <a:t>Another very useful technique for generating an image, tabular, and text data is </a:t>
            </a:r>
            <a:r>
              <a:rPr lang="en-US" sz="2200" b="1" dirty="0">
                <a:latin typeface="Goudy Old Style" panose="02020502050305020303" pitchFamily="18" charset="77"/>
              </a:rPr>
              <a:t>Generative Adversarial Networks </a:t>
            </a:r>
            <a:r>
              <a:rPr lang="en-US" sz="2200" dirty="0">
                <a:latin typeface="Goudy Old Style" panose="02020502050305020303" pitchFamily="18" charset="77"/>
              </a:rPr>
              <a:t>(GANs).</a:t>
            </a:r>
          </a:p>
        </p:txBody>
      </p:sp>
    </p:spTree>
    <p:extLst>
      <p:ext uri="{BB962C8B-B14F-4D97-AF65-F5344CB8AC3E}">
        <p14:creationId xmlns:p14="http://schemas.microsoft.com/office/powerpoint/2010/main" val="358417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0CE376-99C5-43A8-B049-A97BF489F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003B8D-E959-49DF-AE05-8D410490A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3996" y="1"/>
            <a:ext cx="3048003" cy="6858000"/>
            <a:chOff x="9143996" y="3419929"/>
            <a:chExt cx="3048003" cy="34380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C138B2-A52C-4AFB-B9EF-C3F24A8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3996" y="3419929"/>
              <a:ext cx="3048003" cy="3438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FC6B3B-90D5-45E2-9EBC-85DCA37E9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3996" y="3419929"/>
              <a:ext cx="3048000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0A60EF0-3A2F-4770-AFB2-36839AEC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3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4991-CE03-7A40-A4C4-69F36CF6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8284135" cy="1687513"/>
          </a:xfrm>
        </p:spPr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2. Data Cleaning</a:t>
            </a:r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8733-512C-A447-9A52-7305177C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8502286" cy="391636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Goudy Old Style" panose="02020502050305020303" pitchFamily="18" charset="77"/>
              </a:rPr>
              <a:t>Data that is collected from the web or any other source is bound to have noise, and noise can negatively affect what the model learns.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Goudy Old Style" panose="02020502050305020303" pitchFamily="18" charset="77"/>
              </a:rPr>
              <a:t>Traditionally this process was carried out through crowdsourcing and required expert knowledge. This was very expensive.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Goudy Old Style" panose="02020502050305020303" pitchFamily="18" charset="77"/>
              </a:rPr>
              <a:t>Many methods like </a:t>
            </a:r>
            <a:r>
              <a:rPr lang="en-US" sz="2400" b="1" dirty="0">
                <a:latin typeface="Goudy Old Style" panose="02020502050305020303" pitchFamily="18" charset="77"/>
              </a:rPr>
              <a:t>BoostClean and AlphaClean </a:t>
            </a:r>
            <a:r>
              <a:rPr lang="en-US" sz="2400" dirty="0">
                <a:latin typeface="Goudy Old Style" panose="02020502050305020303" pitchFamily="18" charset="77"/>
              </a:rPr>
              <a:t>were introduced to automate data cleaning on static data.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Goudy Old Style" panose="02020502050305020303" pitchFamily="18" charset="77"/>
              </a:rPr>
              <a:t>As for dynamic data, meta-learning techniques were applied.</a:t>
            </a:r>
          </a:p>
        </p:txBody>
      </p:sp>
    </p:spTree>
    <p:extLst>
      <p:ext uri="{BB962C8B-B14F-4D97-AF65-F5344CB8AC3E}">
        <p14:creationId xmlns:p14="http://schemas.microsoft.com/office/powerpoint/2010/main" val="399165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D22140-517F-4F77-9243-170EF137F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95714"/>
            <a:ext cx="3047993" cy="4562285"/>
            <a:chOff x="0" y="2295714"/>
            <a:chExt cx="3047993" cy="45622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3529E9-1CA0-4F22-9E2E-6C4014C2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E42691-FAA3-4953-BE2C-931DA3EBE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E2AB6-C937-9B45-91F9-EF25F716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3. Data Augmentation</a:t>
            </a:r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9CB1-FC5C-D748-9A5D-500C339B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114" y="2443163"/>
            <a:ext cx="8815386" cy="4171950"/>
          </a:xfrm>
        </p:spPr>
        <p:txBody>
          <a:bodyPr anchor="ctr">
            <a:no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latin typeface="Goudy Old Style" panose="02020502050305020303" pitchFamily="18" charset="77"/>
              </a:rPr>
              <a:t>This process can be considered as an extension to data collection as it involves generating new samples based on existing data.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latin typeface="Goudy Old Style" panose="02020502050305020303" pitchFamily="18" charset="77"/>
              </a:rPr>
              <a:t>Data Augmentation (DA) also helps in generalizing the model by avoiding overfitting since it essentially focuses on generating more data for model training.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latin typeface="Goudy Old Style" panose="02020502050305020303" pitchFamily="18" charset="77"/>
              </a:rPr>
              <a:t>This enhances the model robustness and in turn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30808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468AD-7F10-6049-ACA6-E3E9873E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901777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Goudy Old Style" panose="02020502050305020303" pitchFamily="18" charset="77"/>
              </a:rPr>
              <a:t>Data Augmentation techniques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55674499-0449-8B4E-8FD5-43FA521AF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438" y="-7065"/>
            <a:ext cx="5606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9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8885DF3-3C26-4448-BE78-9D9A216C8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5065D03-E42E-494E-A2BF-BDA44515C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3" y="2281973"/>
            <a:ext cx="6095998" cy="4576027"/>
            <a:chOff x="6096002" y="-9073"/>
            <a:chExt cx="6095998" cy="686707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8E36EAA-FB50-4CB9-95A5-9E82F927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41778EE-021A-40CF-A18B-1F0A4B2E0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1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BB740-2BFF-A34D-9234-6727D8B6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217323"/>
            <a:ext cx="11394695" cy="1662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Stage 2: Feature Engineering</a:t>
            </a:r>
            <a:endParaRPr lang="en-US" dirty="0">
              <a:latin typeface="Goudy Old Style" panose="02020502050305020303" pitchFamily="18" charset="77"/>
            </a:endParaRPr>
          </a:p>
        </p:txBody>
      </p:sp>
      <p:pic>
        <p:nvPicPr>
          <p:cNvPr id="42" name="Graphic 23" descr="Checkmark">
            <a:extLst>
              <a:ext uri="{FF2B5EF4-FFF2-40B4-BE49-F238E27FC236}">
                <a16:creationId xmlns:a16="http://schemas.microsoft.com/office/drawing/2014/main" id="{D83263F5-01DF-4069-A7B5-D844E0FC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523" y="2692712"/>
            <a:ext cx="3528829" cy="35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4AA1-8B0E-3348-9045-8D041009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400300"/>
            <a:ext cx="11622071" cy="4240377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600" dirty="0">
                <a:latin typeface="Goudy Old Style" panose="02020502050305020303" pitchFamily="18" charset="77"/>
              </a:rPr>
              <a:t>Feature Engineering is the process of extracting features from raw data that the models can understand.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600" dirty="0">
                <a:latin typeface="Goudy Old Style" panose="02020502050305020303" pitchFamily="18" charset="77"/>
              </a:rPr>
              <a:t>The three main aspects of feature engineering include </a:t>
            </a:r>
            <a:r>
              <a:rPr lang="en-US" sz="2600" b="1" dirty="0">
                <a:latin typeface="Goudy Old Style" panose="02020502050305020303" pitchFamily="18" charset="77"/>
              </a:rPr>
              <a:t>feature selection, feature extraction, and feature construction</a:t>
            </a:r>
            <a:r>
              <a:rPr lang="en-US" sz="2600" dirty="0">
                <a:latin typeface="Goudy Old Style" panose="02020502050305020303" pitchFamily="18" charset="77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600" dirty="0">
                <a:latin typeface="Goudy Old Style" panose="02020502050305020303" pitchFamily="18" charset="77"/>
              </a:rPr>
              <a:t>Feature extraction and selection involve </a:t>
            </a:r>
            <a:r>
              <a:rPr lang="en-US" sz="2600" b="1" dirty="0">
                <a:latin typeface="Goudy Old Style" panose="02020502050305020303" pitchFamily="18" charset="77"/>
              </a:rPr>
              <a:t>reducing</a:t>
            </a:r>
            <a:r>
              <a:rPr lang="en-US" sz="2600" dirty="0">
                <a:latin typeface="Goudy Old Style" panose="02020502050305020303" pitchFamily="18" charset="77"/>
              </a:rPr>
              <a:t> the dimensionality/number of features, while feature construction deals with </a:t>
            </a:r>
            <a:r>
              <a:rPr lang="en-US" sz="2600" b="1" dirty="0">
                <a:latin typeface="Goudy Old Style" panose="02020502050305020303" pitchFamily="18" charset="77"/>
              </a:rPr>
              <a:t>increasing</a:t>
            </a:r>
            <a:r>
              <a:rPr lang="en-US" sz="2600" dirty="0">
                <a:latin typeface="Goudy Old Style" panose="02020502050305020303" pitchFamily="18" charset="77"/>
              </a:rPr>
              <a:t> this dimensionality.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600" dirty="0">
                <a:latin typeface="Goudy Old Style" panose="02020502050305020303" pitchFamily="18" charset="77"/>
              </a:rPr>
              <a:t>Automatic feature engineering involves the combination of these three processes.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77E4BD-53F6-CA41-8597-18EE5C67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217323"/>
            <a:ext cx="11394695" cy="1662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What is Feature Engineering?</a:t>
            </a:r>
            <a:endParaRPr lang="en-US" dirty="0">
              <a:latin typeface="Goudy Old Style" panose="0202050205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30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140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1" name="Group 142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38AC3-232A-EA4A-A670-05E18F58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06" y="374818"/>
            <a:ext cx="5565493" cy="2430030"/>
          </a:xfrm>
        </p:spPr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1. Feature Selection</a:t>
            </a:r>
          </a:p>
        </p:txBody>
      </p:sp>
      <p:sp>
        <p:nvSpPr>
          <p:cNvPr id="5128" name="Content Placeholder 5127">
            <a:extLst>
              <a:ext uri="{FF2B5EF4-FFF2-40B4-BE49-F238E27FC236}">
                <a16:creationId xmlns:a16="http://schemas.microsoft.com/office/drawing/2014/main" id="{9BD9B6D8-FC01-4277-9113-262BD633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369927"/>
            <a:ext cx="5022630" cy="2306349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Goudy Old Style" panose="02020502050305020303" pitchFamily="18" charset="77"/>
              </a:rPr>
              <a:t>The main purpose of feature selection is to eliminate redundant and irrelevant features.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Goudy Old Style" panose="02020502050305020303" pitchFamily="18" charset="77"/>
              </a:rPr>
              <a:t>This helps in simplifying the model complexity while also increasing its robustness and performance.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4390F22-B762-224A-8222-376937470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459" y="713718"/>
            <a:ext cx="4781176" cy="531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5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711E-CE26-254C-83CE-032C7DB0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Feature Selection: Generation (Search Strategy)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B0222-71D9-4DF9-810C-822E9C0FC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548668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96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D22140-517F-4F77-9243-170EF137F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95714"/>
            <a:ext cx="3047993" cy="4562285"/>
            <a:chOff x="0" y="2295714"/>
            <a:chExt cx="3047993" cy="45622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3529E9-1CA0-4F22-9E2E-6C4014C2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E42691-FAA3-4953-BE2C-931DA3EBE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DE868-70D3-674D-AD06-42701602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2. Feature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A355-E710-E14B-97D2-34E8E6E0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904" y="3101975"/>
            <a:ext cx="8920095" cy="3390900"/>
          </a:xfrm>
        </p:spPr>
        <p:txBody>
          <a:bodyPr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This process involves creating new features from raw data thereby increasing the number of samples.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 This in turn helps in increasing the model generalizability and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Preprocessing transformation is one of the most used methods for feature construction. This includes standardization, normalization, and feature discretization.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Decision tree-based methods, genetic algorithms, annotation-based approaches are some automated methods for feature construction.</a:t>
            </a:r>
          </a:p>
          <a:p>
            <a:endParaRPr lang="en-US" sz="2400" dirty="0">
              <a:latin typeface="Goudy Old Style" panose="0202050205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3258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D22140-517F-4F77-9243-170EF137F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95714"/>
            <a:ext cx="3047993" cy="4562285"/>
            <a:chOff x="0" y="2295714"/>
            <a:chExt cx="3047993" cy="45622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3529E9-1CA0-4F22-9E2E-6C4014C2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E42691-FAA3-4953-BE2C-931DA3EBE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F9EB-5DBB-4F46-8542-06E26A6B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3.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01A5-3DC1-084C-8B49-43CD3F0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2" y="2400300"/>
            <a:ext cx="9144007" cy="4457699"/>
          </a:xfrm>
        </p:spPr>
        <p:txBody>
          <a:bodyPr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oudy Old Style" panose="02020502050305020303" pitchFamily="18" charset="77"/>
              </a:rPr>
              <a:t>The essence of feature extraction is dimensionality reduction. Unlike feature selection, original features are allowed to be altered during this process.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oudy Old Style" panose="02020502050305020303" pitchFamily="18" charset="77"/>
              </a:rPr>
              <a:t>Most popular approaches include to automate this process are Principal Component Analysis (PCA), Independent Component Analysis, </a:t>
            </a:r>
            <a:r>
              <a:rPr lang="en-US" sz="2800" dirty="0" err="1">
                <a:latin typeface="Goudy Old Style" panose="02020502050305020303" pitchFamily="18" charset="77"/>
              </a:rPr>
              <a:t>isomap</a:t>
            </a:r>
            <a:r>
              <a:rPr lang="en-US" sz="2800" dirty="0">
                <a:latin typeface="Goudy Old Style" panose="02020502050305020303" pitchFamily="18" charset="77"/>
              </a:rPr>
              <a:t>, non-linear dimensionality reduction, Linear Discriminant Analysis (LDA), and feed-forward neural network-based approaches.</a:t>
            </a:r>
          </a:p>
        </p:txBody>
      </p:sp>
    </p:spTree>
    <p:extLst>
      <p:ext uri="{BB962C8B-B14F-4D97-AF65-F5344CB8AC3E}">
        <p14:creationId xmlns:p14="http://schemas.microsoft.com/office/powerpoint/2010/main" val="201131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21C29D32-EA1F-854D-AE33-2812D0FD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186706"/>
            <a:ext cx="5078557" cy="1830923"/>
          </a:xfrm>
        </p:spPr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A1647-1EAA-4B71-BA9D-F22A50A4F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302447"/>
              </p:ext>
            </p:extLst>
          </p:nvPr>
        </p:nvGraphicFramePr>
        <p:xfrm>
          <a:off x="157163" y="2204335"/>
          <a:ext cx="5619169" cy="4466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A3EC4F1-90CF-BE4B-9EC5-E0D7801FC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0099" y="893763"/>
            <a:ext cx="3987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06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885DF3-3C26-4448-BE78-9D9A216C8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065D03-E42E-494E-A2BF-BDA44515C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3" y="2281973"/>
            <a:ext cx="6095998" cy="4576027"/>
            <a:chOff x="6096002" y="-9073"/>
            <a:chExt cx="6095998" cy="68670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E36EAA-FB50-4CB9-95A5-9E82F927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1778EE-021A-40CF-A18B-1F0A4B2E0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1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E8A71-5230-6B43-BBE8-2DD5521F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217323"/>
            <a:ext cx="11394695" cy="1662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Stage 3: Model Generation</a:t>
            </a:r>
          </a:p>
        </p:txBody>
      </p:sp>
      <p:pic>
        <p:nvPicPr>
          <p:cNvPr id="12" name="Graphic 23" descr="Checkmark">
            <a:extLst>
              <a:ext uri="{FF2B5EF4-FFF2-40B4-BE49-F238E27FC236}">
                <a16:creationId xmlns:a16="http://schemas.microsoft.com/office/drawing/2014/main" id="{A207E222-DD37-494F-9E38-A38FF1CC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523" y="2692712"/>
            <a:ext cx="3528829" cy="35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39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19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1" name="Rectangle 192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2CB6-DA03-5F4D-ADCC-D59E2515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07" y="1907905"/>
            <a:ext cx="5800539" cy="4292174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oudy Old Style" panose="02020502050305020303" pitchFamily="18" charset="77"/>
              </a:rPr>
              <a:t>The 2 broad categories of models are traditional ML models and Deep Neural Networks (DNN).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Search space </a:t>
            </a:r>
            <a:r>
              <a:rPr lang="en-US" sz="2400" dirty="0">
                <a:solidFill>
                  <a:schemeClr val="bg1"/>
                </a:solidFill>
                <a:latin typeface="Goudy Old Style" panose="02020502050305020303" pitchFamily="18" charset="77"/>
              </a:rPr>
              <a:t>defines the structure of the model that can be designed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Optimization methods </a:t>
            </a:r>
            <a:r>
              <a:rPr lang="en-US" sz="2400" dirty="0">
                <a:solidFill>
                  <a:schemeClr val="bg1"/>
                </a:solidFill>
                <a:latin typeface="Goudy Old Style" panose="02020502050305020303" pitchFamily="18" charset="77"/>
              </a:rPr>
              <a:t>involve optimizing hyperparameters  for training and model design.</a:t>
            </a:r>
            <a:endParaRPr lang="en-US" sz="2200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ED60A0F-08E8-1544-A27F-CD32EAD8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624" y="836341"/>
            <a:ext cx="5830956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6A288B34-C4D7-F649-AF9A-91859122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00" y="0"/>
            <a:ext cx="5058998" cy="16625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Model Generation</a:t>
            </a:r>
          </a:p>
        </p:txBody>
      </p:sp>
    </p:spTree>
    <p:extLst>
      <p:ext uri="{BB962C8B-B14F-4D97-AF65-F5344CB8AC3E}">
        <p14:creationId xmlns:p14="http://schemas.microsoft.com/office/powerpoint/2010/main" val="120540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90874-3BEC-E744-B701-C85DF66B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901777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latin typeface="Goudy Old Style" panose="02020502050305020303" pitchFamily="18" charset="77"/>
              </a:rPr>
              <a:t>Search Space: Entire-structured Search Space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5F76ABF8-43C8-5A47-9BA0-25BF04C80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7827" y="609600"/>
            <a:ext cx="4825554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4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0E424-B91B-9A48-88E2-CEDD7128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901777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latin typeface="Goudy Old Style" panose="02020502050305020303" pitchFamily="18" charset="77"/>
              </a:rPr>
              <a:t>Search Space: Cell-based Search Space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196" name="Picture 4">
            <a:extLst>
              <a:ext uri="{FF2B5EF4-FFF2-40B4-BE49-F238E27FC236}">
                <a16:creationId xmlns:a16="http://schemas.microsoft.com/office/drawing/2014/main" id="{E6771057-D6D0-4547-98D6-900429B0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5248" y="609600"/>
            <a:ext cx="495071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82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42512-5038-BF4A-9A08-F99E1121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901777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>
                <a:latin typeface="Goudy Old Style" panose="02020502050305020303" pitchFamily="18" charset="77"/>
              </a:rPr>
              <a:t>Search Space: Hierarchical Search Space</a:t>
            </a:r>
            <a:endParaRPr lang="en-US" sz="3000" b="1" dirty="0">
              <a:latin typeface="Goudy Old Style" panose="02020502050305020303" pitchFamily="18" charset="77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C7E5906-D8A7-E743-970B-3C57B49D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170" y="1961242"/>
            <a:ext cx="7745918" cy="205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1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D4280-2258-D846-9571-AFD76645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862987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latin typeface="Goudy Old Style" panose="02020502050305020303" pitchFamily="18" charset="77"/>
              </a:rPr>
              <a:t>Search Space: Morphism-based Search Space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3DCAA99-D68D-464B-888C-FC916349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516" y="830628"/>
            <a:ext cx="7908176" cy="51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4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8" name="Rectangle 90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9" name="Rectangle 92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6" name="Content Placeholder 11273">
            <a:extLst>
              <a:ext uri="{FF2B5EF4-FFF2-40B4-BE49-F238E27FC236}">
                <a16:creationId xmlns:a16="http://schemas.microsoft.com/office/drawing/2014/main" id="{161473FC-7C37-4C19-A7C8-4AE28EA2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44" y="2555803"/>
            <a:ext cx="5778857" cy="3755787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oudy Old Style" panose="02020502050305020303" pitchFamily="18" charset="77"/>
              </a:rPr>
              <a:t>Selection</a:t>
            </a:r>
            <a:r>
              <a:rPr lang="en-US" dirty="0">
                <a:latin typeface="Goudy Old Style" panose="02020502050305020303" pitchFamily="18" charset="77"/>
              </a:rPr>
              <a:t>: selects a subset of the generated architectures.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oudy Old Style" panose="02020502050305020303" pitchFamily="18" charset="77"/>
              </a:rPr>
              <a:t>Crossover</a:t>
            </a:r>
            <a:r>
              <a:rPr lang="en-US" dirty="0">
                <a:latin typeface="Goudy Old Style" panose="02020502050305020303" pitchFamily="18" charset="77"/>
              </a:rPr>
              <a:t>: every 2 networks are combined to form an offspring network.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oudy Old Style" panose="02020502050305020303" pitchFamily="18" charset="77"/>
              </a:rPr>
              <a:t>Mutation</a:t>
            </a:r>
            <a:r>
              <a:rPr lang="en-US" dirty="0">
                <a:latin typeface="Goudy Old Style" panose="02020502050305020303" pitchFamily="18" charset="77"/>
              </a:rPr>
              <a:t>: Mutation refers to altering the learning rate and removing skip connections.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oudy Old Style" panose="02020502050305020303" pitchFamily="18" charset="77"/>
              </a:rPr>
              <a:t>Update</a:t>
            </a:r>
            <a:r>
              <a:rPr lang="en-US" dirty="0">
                <a:latin typeface="Goudy Old Style" panose="02020502050305020303" pitchFamily="18" charset="77"/>
              </a:rPr>
              <a:t>: the low-performing networks are removed periodically leaving behind only robust architectures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D95D2-D4C6-9349-86E1-B1CB33C1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dirty="0">
                <a:latin typeface="Goudy Old Style" panose="02020502050305020303" pitchFamily="18" charset="77"/>
              </a:rPr>
              <a:t>Architecture Optimization: Evolutionary Algorithm (EA)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645AECAA-7625-2143-9821-F61350DC6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" r="9709" b="-2"/>
          <a:stretch/>
        </p:blipFill>
        <p:spPr bwMode="auto">
          <a:xfrm>
            <a:off x="5965901" y="2294153"/>
            <a:ext cx="5865541" cy="456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299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2F71E-E88B-4447-A855-897A9161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41473-529F-3848-B5AB-64A97347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81035"/>
            <a:ext cx="5071550" cy="581142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Other Architecture Optimization techniques: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5C631E-6477-429B-BE56-28ECC6420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390231"/>
              </p:ext>
            </p:extLst>
          </p:nvPr>
        </p:nvGraphicFramePr>
        <p:xfrm>
          <a:off x="6445526" y="591378"/>
          <a:ext cx="5262286" cy="5585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51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D79B9-63FC-3249-970E-F6640E3A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b="1">
                <a:latin typeface="Goudy Old Style" panose="02020502050305020303" pitchFamily="18" charset="77"/>
              </a:rPr>
              <a:t>Hyperparameter Optimization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97CFBB-8270-4DBB-9A1A-E3D50AFF7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797579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964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885DF3-3C26-4448-BE78-9D9A216C8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065D03-E42E-494E-A2BF-BDA44515C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3" y="2281973"/>
            <a:ext cx="6095998" cy="4576027"/>
            <a:chOff x="6096002" y="-9073"/>
            <a:chExt cx="6095998" cy="68670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E36EAA-FB50-4CB9-95A5-9E82F927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1778EE-021A-40CF-A18B-1F0A4B2E0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1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5411B-AB97-4446-9CCA-D1F65904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217323"/>
            <a:ext cx="11394695" cy="1662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Stage 4: Model Evaluation</a:t>
            </a:r>
          </a:p>
        </p:txBody>
      </p:sp>
      <p:pic>
        <p:nvPicPr>
          <p:cNvPr id="4" name="Graphic 23" descr="Checkmark">
            <a:extLst>
              <a:ext uri="{FF2B5EF4-FFF2-40B4-BE49-F238E27FC236}">
                <a16:creationId xmlns:a16="http://schemas.microsoft.com/office/drawing/2014/main" id="{3D35FD10-62F7-F24B-8C32-C194D7EE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523" y="2692712"/>
            <a:ext cx="3528829" cy="35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EBFE7-4D27-5C40-88AE-386ACD6E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0684"/>
            <a:ext cx="6095998" cy="2665141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Goudy Old Style" panose="02020502050305020303" pitchFamily="18" charset="77"/>
              </a:rPr>
              <a:t>What’s stopping DL techniques from being widely employed?</a:t>
            </a:r>
            <a:br>
              <a:rPr lang="en-US" sz="3800" b="1" dirty="0">
                <a:latin typeface="Goudy Old Style" panose="02020502050305020303" pitchFamily="18" charset="77"/>
              </a:rPr>
            </a:br>
            <a:br>
              <a:rPr lang="en-US" sz="3800" dirty="0">
                <a:latin typeface="Goudy Old Style" panose="02020502050305020303" pitchFamily="18" charset="77"/>
              </a:rPr>
            </a:br>
            <a:endParaRPr lang="en-US" sz="3600" dirty="0">
              <a:latin typeface="Goudy Old Style" panose="02020502050305020303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062C7-167B-AF4A-801D-6A7DDFC5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6" y="3631493"/>
            <a:ext cx="3171825" cy="2963605"/>
          </a:xfrm>
          <a:prstGeom prst="rect">
            <a:avLst/>
          </a:prstGeom>
        </p:spPr>
      </p:pic>
      <p:grpSp>
        <p:nvGrpSpPr>
          <p:cNvPr id="40" name="Group 33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E1E7B9-6909-C449-8A51-723D5044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96" y="570793"/>
            <a:ext cx="5425410" cy="61214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DL methods have proven to perform remarkably well on image classification, object detection, and language modeling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But the development relies heavily relies on human expertise.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AutoML helps in removing the need for humans in the loop by automating the entire ML pipeline.</a:t>
            </a:r>
          </a:p>
        </p:txBody>
      </p:sp>
    </p:spTree>
    <p:extLst>
      <p:ext uri="{BB962C8B-B14F-4D97-AF65-F5344CB8AC3E}">
        <p14:creationId xmlns:p14="http://schemas.microsoft.com/office/powerpoint/2010/main" val="2802994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54B92-D63F-6B4E-B046-79CACC45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oudy Old Style" panose="02020502050305020303" pitchFamily="18" charset="77"/>
              </a:rPr>
              <a:t>Model Evaluation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DD25-0DD7-464B-9341-41EC7933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213" y="128588"/>
            <a:ext cx="8851565" cy="66151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>
                <a:latin typeface="Goudy Old Style" panose="02020502050305020303" pitchFamily="18" charset="77"/>
              </a:rPr>
              <a:t>Approaches that can accelerate the process of model evaluation: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latin typeface="Goudy Old Style" panose="02020502050305020303" pitchFamily="18" charset="77"/>
              </a:rPr>
              <a:t>Low fidelity</a:t>
            </a:r>
            <a:r>
              <a:rPr lang="en-US" sz="2300" dirty="0">
                <a:latin typeface="Goudy Old Style" panose="02020502050305020303" pitchFamily="18" charset="77"/>
              </a:rPr>
              <a:t>: Model training time is directly proportional to the size of its dataset. We can also reduce the model size and compare its performance.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latin typeface="Goudy Old Style" panose="02020502050305020303" pitchFamily="18" charset="77"/>
              </a:rPr>
              <a:t>Weight Sharing</a:t>
            </a:r>
            <a:r>
              <a:rPr lang="en-US" sz="2300" dirty="0">
                <a:latin typeface="Goudy Old Style" panose="02020502050305020303" pitchFamily="18" charset="77"/>
              </a:rPr>
              <a:t>: The core idea is to reuse the knowledge gained by the previous tasks to ramp up the training time of the current model design.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latin typeface="Goudy Old Style" panose="02020502050305020303" pitchFamily="18" charset="77"/>
              </a:rPr>
              <a:t>Early stopping:</a:t>
            </a:r>
            <a:r>
              <a:rPr lang="en-US" sz="2300" dirty="0">
                <a:latin typeface="Goudy Old Style" panose="02020502050305020303" pitchFamily="18" charset="77"/>
              </a:rPr>
              <a:t> It is very beneficial to accelerate the model evaluation time by terminating the evaluations when the model starts to perform poorly on the evaluation data.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174FE9-0A96-1D46-9438-859F7B2E6550}"/>
              </a:ext>
            </a:extLst>
          </p:cNvPr>
          <p:cNvSpPr txBox="1">
            <a:spLocks/>
          </p:cNvSpPr>
          <p:nvPr/>
        </p:nvSpPr>
        <p:spPr>
          <a:xfrm>
            <a:off x="1" y="3572349"/>
            <a:ext cx="3047990" cy="274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Goudy Old Style" panose="02020502050305020303" pitchFamily="18" charset="77"/>
              </a:rPr>
              <a:t>After the new model has been selected, we need to evaluate its performance</a:t>
            </a:r>
          </a:p>
        </p:txBody>
      </p:sp>
    </p:spTree>
    <p:extLst>
      <p:ext uri="{BB962C8B-B14F-4D97-AF65-F5344CB8AC3E}">
        <p14:creationId xmlns:p14="http://schemas.microsoft.com/office/powerpoint/2010/main" val="1389188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5411B-AB97-4446-9CCA-D1F65904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51" y="-3333"/>
            <a:ext cx="6083644" cy="14573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Goudy Old Style" panose="02020502050305020303" pitchFamily="18" charset="77"/>
              </a:rPr>
              <a:t>NAS Performance Comparison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9C64AD-0A54-0B4E-88E1-F934B3B60831}"/>
              </a:ext>
            </a:extLst>
          </p:cNvPr>
          <p:cNvSpPr/>
          <p:nvPr/>
        </p:nvSpPr>
        <p:spPr>
          <a:xfrm>
            <a:off x="-24712" y="1471613"/>
            <a:ext cx="6108356" cy="5386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286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The early research on EA- and RL-based NAS methods focused more on high performance rather than on resource consumption. </a:t>
            </a:r>
          </a:p>
          <a:p>
            <a:pPr marL="6286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The later research on NAS attempted to improve search efficiency by not compromising on model performance.</a:t>
            </a:r>
          </a:p>
          <a:p>
            <a:pPr marL="6286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EENA utilized the mutation and crossover operations of EA which </a:t>
            </a:r>
            <a:r>
              <a:rPr lang="en-US" sz="2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reused the learned information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 in the evolution process. </a:t>
            </a:r>
          </a:p>
          <a:p>
            <a:pPr marL="6286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ENAS was the first RL-based NAS approach that adopted a </a:t>
            </a:r>
            <a:r>
              <a:rPr lang="en-US" sz="2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parameter-sharing strategy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77"/>
              </a:rPr>
              <a:t>, thereby reducing the number of GPUs.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0AB2C27-EBDB-40F4-A4EC-BCBFC2A8D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1" r="35554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8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7E40C-4090-C740-8722-BEAE103A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601"/>
            <a:ext cx="3047998" cy="21816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/>
              <a:t>Performance of different NAS algorithms on CIFAR-10 – Part 1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762C4A7-4B1C-7D42-A62F-52EE4A91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16" y="929481"/>
            <a:ext cx="7908176" cy="49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0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80AE6E-F845-FF42-8475-BB5C3317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16" y="919595"/>
            <a:ext cx="7908176" cy="494261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DFAD3D0-E96C-AE44-BA37-2B7FDD3F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601"/>
            <a:ext cx="3047998" cy="21816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/>
              <a:t>Performance of different NAS algorithms on CIFAR-10 – Part 2</a:t>
            </a:r>
          </a:p>
        </p:txBody>
      </p:sp>
    </p:spTree>
    <p:extLst>
      <p:ext uri="{BB962C8B-B14F-4D97-AF65-F5344CB8AC3E}">
        <p14:creationId xmlns:p14="http://schemas.microsoft.com/office/powerpoint/2010/main" val="317909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1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AEA2F71E-E88B-4447-A855-897A9161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0ADC4-1D7B-234B-94C6-D5A6BCA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371475"/>
            <a:ext cx="5974556" cy="592098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Open Problems and Future Directions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D42F9F1-8E46-4D88-9DBE-6B23F2AC5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512980"/>
              </p:ext>
            </p:extLst>
          </p:nvPr>
        </p:nvGraphicFramePr>
        <p:xfrm>
          <a:off x="6103145" y="100014"/>
          <a:ext cx="6088855" cy="675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492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3BD7-043A-F945-914B-ED20EF2F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udy Old Style" panose="02020502050305020303" pitchFamily="18" charset="77"/>
              </a:rPr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E906E26-C1A1-4602-8C19-C8DEBFF3A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1039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808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7E5ED-3D55-0A42-BAD3-20BD99EC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182563"/>
            <a:ext cx="5022630" cy="2430030"/>
          </a:xfrm>
        </p:spPr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F35F-A36A-B648-9802-2E9C99DC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795155"/>
            <a:ext cx="5895973" cy="36977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oudy Old Style" panose="02020502050305020303" pitchFamily="18" charset="77"/>
              </a:rPr>
              <a:t>I would like to thank my Professor</a:t>
            </a:r>
            <a:r>
              <a:rPr lang="en-US" sz="24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Vijay </a:t>
            </a:r>
            <a:r>
              <a:rPr lang="en-US" sz="2400" b="1" u="sng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Eranti</a:t>
            </a:r>
            <a:r>
              <a:rPr lang="en-US" sz="2400" b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oudy Old Style" panose="02020502050305020303" pitchFamily="18" charset="77"/>
              </a:rPr>
              <a:t>for inspiring me to research on AutoML and understand its benefits.</a:t>
            </a:r>
          </a:p>
          <a:p>
            <a:endParaRPr lang="en-US" sz="2400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pic>
        <p:nvPicPr>
          <p:cNvPr id="14" name="Graphic 13" descr="Like">
            <a:extLst>
              <a:ext uri="{FF2B5EF4-FFF2-40B4-BE49-F238E27FC236}">
                <a16:creationId xmlns:a16="http://schemas.microsoft.com/office/drawing/2014/main" id="{5F159222-DF58-4AC5-B3ED-F2DE55734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0550" y="812415"/>
            <a:ext cx="5126898" cy="51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0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A6B13-0F94-4042-9923-4B63A6B8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199"/>
            <a:ext cx="4387486" cy="12378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1A17-A47E-D141-B023-D3293344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152215"/>
            <a:ext cx="5022630" cy="3122036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Goudy Old Style" panose="02020502050305020303" pitchFamily="18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https://arxiv.org/pdf/1908.00709.pdf</a:t>
            </a:r>
            <a:endParaRPr lang="en-US" sz="1800" dirty="0">
              <a:solidFill>
                <a:schemeClr val="bg1"/>
              </a:solidFill>
              <a:latin typeface="Goudy Old Style" panose="02020502050305020303" pitchFamily="18" charset="77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Goudy Old Style" panose="02020502050305020303" pitchFamily="18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https://careers.edicomgroup.com/what-is-deep-learning-case-study-in-edicom-part-i/</a:t>
            </a:r>
            <a:endParaRPr lang="en-US" sz="1800" dirty="0">
              <a:solidFill>
                <a:schemeClr val="bg1"/>
              </a:solidFill>
              <a:latin typeface="Goudy Old Style" panose="02020502050305020303" pitchFamily="18" charset="77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Goudy Old Style" panose="02020502050305020303" pitchFamily="18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https://searchsoftwarequality.techtarget.com/feature/Analysts-mixed-on-future-growth-of-MLOps-AutoML-tools</a:t>
            </a:r>
            <a:r>
              <a:rPr lang="en-US" sz="1800" dirty="0">
                <a:solidFill>
                  <a:schemeClr val="bg1"/>
                </a:solidFill>
                <a:latin typeface="Goudy Old Style" panose="02020502050305020303" pitchFamily="18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Goudy Old Style" panose="02020502050305020303" pitchFamily="18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https://www.freepik.com/free-vector/cute-monkey-confused-cartoon-vector-icon-illustration-animal-nature-icon-concept-isolated-premium-vector-flat-cartoon-style_16305659.html</a:t>
            </a:r>
            <a:endParaRPr lang="en-US" sz="1800" dirty="0">
              <a:solidFill>
                <a:schemeClr val="bg1"/>
              </a:solidFill>
              <a:latin typeface="Goudy Old Style" panose="02020502050305020303" pitchFamily="18" charset="77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Goudy Old Style" panose="02020502050305020303" pitchFamily="18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https://arxiv.org/pdf/1904.11827.pdf</a:t>
            </a:r>
            <a:endParaRPr lang="en-US" sz="1800" dirty="0">
              <a:solidFill>
                <a:schemeClr val="bg1"/>
              </a:solidFill>
              <a:latin typeface="Goudy Old Style" panose="02020502050305020303" pitchFamily="18" charset="77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Goudy Old Style" panose="02020502050305020303" pitchFamily="18" charset="7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https://arxiv.org/pdf/1711.01299.pdf</a:t>
            </a:r>
            <a:r>
              <a:rPr lang="en-US" sz="1800" dirty="0">
                <a:solidFill>
                  <a:schemeClr val="bg1"/>
                </a:solidFill>
                <a:latin typeface="Goudy Old Style" panose="02020502050305020303" pitchFamily="18" charset="77"/>
              </a:rPr>
              <a:t>  </a:t>
            </a:r>
          </a:p>
          <a:p>
            <a:pPr marL="342900" indent="-342900">
              <a:buAutoNum type="arabicPeriod"/>
            </a:pPr>
            <a:endParaRPr lang="en-US" sz="1800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EC2E0054-8021-4551-9570-161683AC19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0550" y="812415"/>
            <a:ext cx="5126898" cy="51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E3855-DFFF-0244-8A8F-0F262353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What is AutoML?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92115-4CFD-7645-B04F-302DD8BA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3" y="4159133"/>
            <a:ext cx="5332956" cy="1799872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9681E1D-A648-49B3-A0E6-1D6FC081B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847991"/>
              </p:ext>
            </p:extLst>
          </p:nvPr>
        </p:nvGraphicFramePr>
        <p:xfrm>
          <a:off x="6461790" y="365125"/>
          <a:ext cx="4892009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6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435A5-F532-734D-BAC7-780A5852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652051"/>
            <a:ext cx="8476567" cy="149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latin typeface="Goudy Old Style" panose="02020502050305020303" pitchFamily="18" charset="77"/>
              </a:rPr>
              <a:t>What are the main stages in AutoML?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6E5FE72-E50C-4D31-BB8A-9DAC217C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3997" y="-2084"/>
            <a:ext cx="3048003" cy="2292774"/>
            <a:chOff x="6096002" y="-9073"/>
            <a:chExt cx="6095998" cy="686707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337740-26B0-4D7D-9991-5D74346B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577F3C2-57C2-43EA-9688-9AD33D1A9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C6D5B7-8F8D-704B-B157-B3ADE4D4B7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96" y="2406762"/>
            <a:ext cx="10037604" cy="44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18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A8885DF3-3C26-4448-BE78-9D9A216C8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0">
            <a:extLst>
              <a:ext uri="{FF2B5EF4-FFF2-40B4-BE49-F238E27FC236}">
                <a16:creationId xmlns:a16="http://schemas.microsoft.com/office/drawing/2014/main" id="{B5065D03-E42E-494E-A2BF-BDA44515C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3" y="2281973"/>
            <a:ext cx="6095998" cy="4576027"/>
            <a:chOff x="6096002" y="-9073"/>
            <a:chExt cx="6095998" cy="686707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E36EAA-FB50-4CB9-95A5-9E82F927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2">
              <a:extLst>
                <a:ext uri="{FF2B5EF4-FFF2-40B4-BE49-F238E27FC236}">
                  <a16:creationId xmlns:a16="http://schemas.microsoft.com/office/drawing/2014/main" id="{B41778EE-021A-40CF-A18B-1F0A4B2E0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34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1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BB740-2BFF-A34D-9234-6727D8B6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217323"/>
            <a:ext cx="11394695" cy="1662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Stage 1: Data Preparation</a:t>
            </a:r>
          </a:p>
        </p:txBody>
      </p:sp>
      <p:pic>
        <p:nvPicPr>
          <p:cNvPr id="42" name="Graphic 23" descr="Checkmark">
            <a:extLst>
              <a:ext uri="{FF2B5EF4-FFF2-40B4-BE49-F238E27FC236}">
                <a16:creationId xmlns:a16="http://schemas.microsoft.com/office/drawing/2014/main" id="{D83263F5-01DF-4069-A7B5-D844E0FC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523" y="2692712"/>
            <a:ext cx="3528829" cy="35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5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1E13-4729-5E4A-AEDF-439E601B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62" y="1350161"/>
            <a:ext cx="5430473" cy="355445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Data Preparation </a:t>
            </a:r>
            <a:r>
              <a:rPr lang="en-US" sz="3200" dirty="0">
                <a:solidFill>
                  <a:schemeClr val="bg1"/>
                </a:solidFill>
                <a:latin typeface="Goudy Old Style" panose="02020502050305020303" pitchFamily="18" charset="77"/>
              </a:rPr>
              <a:t>is a building block of an ML pipeline. 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Goudy Old Style" panose="02020502050305020303" pitchFamily="18" charset="77"/>
              </a:rPr>
              <a:t>The three main aspects are 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Goudy Old Style" panose="02020502050305020303" pitchFamily="18" charset="77"/>
              </a:rPr>
              <a:t>1. Data Collection 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Goudy Old Style" panose="02020502050305020303" pitchFamily="18" charset="77"/>
              </a:rPr>
              <a:t>2. Data Cleaning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Goudy Old Style" panose="02020502050305020303" pitchFamily="18" charset="77"/>
              </a:rPr>
              <a:t>3. Data Augmentation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1EC7B88-14F2-CE4F-B31B-B6AEC448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147" y="1060585"/>
            <a:ext cx="6056569" cy="413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97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D22140-517F-4F77-9243-170EF137F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95714"/>
            <a:ext cx="3047993" cy="4562285"/>
            <a:chOff x="0" y="2295714"/>
            <a:chExt cx="3047993" cy="45622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3529E9-1CA0-4F22-9E2E-6C4014C2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E42691-FAA3-4953-BE2C-931DA3EBE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295714"/>
              <a:ext cx="3047993" cy="456228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B6C52-65CF-E044-B666-114B1AE6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1. Data Collection</a:t>
            </a:r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5BF8-AF84-0943-9048-206AC1B4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905" y="2786063"/>
            <a:ext cx="8440884" cy="3390900"/>
          </a:xfrm>
        </p:spPr>
        <p:txBody>
          <a:bodyPr anchor="ctr">
            <a:no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Goudy Old Style" panose="02020502050305020303" pitchFamily="18" charset="77"/>
              </a:rPr>
              <a:t>This step involves building or enhancing an existing dataset.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Goudy Old Style" panose="02020502050305020303" pitchFamily="18" charset="77"/>
              </a:rPr>
              <a:t>The most important part of building an ML system is having the </a:t>
            </a:r>
            <a:r>
              <a:rPr lang="en-US" sz="2400" b="1" dirty="0">
                <a:latin typeface="Goudy Old Style" panose="02020502050305020303" pitchFamily="18" charset="77"/>
              </a:rPr>
              <a:t>right dataset</a:t>
            </a:r>
            <a:r>
              <a:rPr lang="en-US" sz="2400" dirty="0">
                <a:latin typeface="Goudy Old Style" panose="02020502050305020303" pitchFamily="18" charset="77"/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Goudy Old Style" panose="02020502050305020303" pitchFamily="18" charset="77"/>
              </a:rPr>
              <a:t>This is a very challenging task as it would require several resources.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Goudy Old Style" panose="02020502050305020303" pitchFamily="18" charset="77"/>
              </a:rPr>
              <a:t>To solve this problem, data searching, and data synthesis were introduced.</a:t>
            </a:r>
          </a:p>
        </p:txBody>
      </p:sp>
    </p:spTree>
    <p:extLst>
      <p:ext uri="{BB962C8B-B14F-4D97-AF65-F5344CB8AC3E}">
        <p14:creationId xmlns:p14="http://schemas.microsoft.com/office/powerpoint/2010/main" val="18673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0CE376-99C5-43A8-B049-A97BF489F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003B8D-E959-49DF-AE05-8D410490A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3996" y="1"/>
            <a:ext cx="3048003" cy="6858000"/>
            <a:chOff x="9143996" y="3419929"/>
            <a:chExt cx="3048003" cy="34380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C138B2-A52C-4AFB-B9EF-C3F24A8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3996" y="3419929"/>
              <a:ext cx="3048003" cy="3438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FC6B3B-90D5-45E2-9EBC-85DCA37E9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3996" y="3419929"/>
              <a:ext cx="3048000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0A60EF0-3A2F-4770-AFB2-36839AEC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3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3FE9A-0E3D-C443-81FD-B9DADB59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8284135" cy="16875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oudy Old Style" panose="02020502050305020303" pitchFamily="18" charset="77"/>
              </a:rPr>
              <a:t>1. Data Collection - Continued</a:t>
            </a:r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7E69-AF66-BD48-8F4B-F16CFB28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8802323" cy="360045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Goudy Old Style" panose="02020502050305020303" pitchFamily="18" charset="77"/>
              </a:rPr>
              <a:t>Data Searching: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latin typeface="Goudy Old Style" panose="02020502050305020303" pitchFamily="18" charset="77"/>
              </a:rPr>
              <a:t>The most common source of data is web data and searching the web data is tough given that it is inexhaustible.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latin typeface="Goudy Old Style" panose="02020502050305020303" pitchFamily="18" charset="77"/>
              </a:rPr>
              <a:t>Web data may be </a:t>
            </a:r>
            <a:r>
              <a:rPr lang="en-US" sz="2400" b="1" dirty="0">
                <a:latin typeface="Goudy Old Style" panose="02020502050305020303" pitchFamily="18" charset="77"/>
              </a:rPr>
              <a:t>unlabeled or incorrectly labeled</a:t>
            </a:r>
            <a:r>
              <a:rPr lang="en-US" sz="2400" dirty="0">
                <a:latin typeface="Goudy Old Style" panose="02020502050305020303" pitchFamily="18" charset="77"/>
              </a:rPr>
              <a:t>. To solve for incorrect labels, active and semi-supervised learning methods can be employed.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b="1" dirty="0">
                <a:latin typeface="Goudy Old Style" panose="02020502050305020303" pitchFamily="18" charset="77"/>
              </a:rPr>
              <a:t>Dataset imbalance </a:t>
            </a:r>
            <a:r>
              <a:rPr lang="en-US" sz="2400" dirty="0">
                <a:latin typeface="Goudy Old Style" panose="02020502050305020303" pitchFamily="18" charset="77"/>
              </a:rPr>
              <a:t>is another problem when it comes to web data. Symmetric Minority Oversampling Technique (SMOTE) can help alleviate the imbalance by creating new minority samples.</a:t>
            </a:r>
          </a:p>
        </p:txBody>
      </p:sp>
    </p:spTree>
    <p:extLst>
      <p:ext uri="{BB962C8B-B14F-4D97-AF65-F5344CB8AC3E}">
        <p14:creationId xmlns:p14="http://schemas.microsoft.com/office/powerpoint/2010/main" val="200659588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1675</Words>
  <Application>Microsoft Macintosh PowerPoint</Application>
  <PresentationFormat>Widescreen</PresentationFormat>
  <Paragraphs>132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Next LT Pro</vt:lpstr>
      <vt:lpstr>Bahnschrift</vt:lpstr>
      <vt:lpstr>Goudy Old Style</vt:lpstr>
      <vt:lpstr>Wingdings</vt:lpstr>
      <vt:lpstr>MatrixVTI</vt:lpstr>
      <vt:lpstr>Everything you need to know about AutoML!</vt:lpstr>
      <vt:lpstr>Problem Statement</vt:lpstr>
      <vt:lpstr>What’s stopping DL techniques from being widely employed?  </vt:lpstr>
      <vt:lpstr>What is AutoML?</vt:lpstr>
      <vt:lpstr>What are the main stages in AutoML?</vt:lpstr>
      <vt:lpstr>Stage 1: Data Preparation</vt:lpstr>
      <vt:lpstr>PowerPoint Presentation</vt:lpstr>
      <vt:lpstr>1. Data Collection</vt:lpstr>
      <vt:lpstr>1. Data Collection - Continued</vt:lpstr>
      <vt:lpstr>1. Data Collection - Continued</vt:lpstr>
      <vt:lpstr>2. Data Cleaning</vt:lpstr>
      <vt:lpstr>3. Data Augmentation</vt:lpstr>
      <vt:lpstr>Data Augmentation techniques</vt:lpstr>
      <vt:lpstr>Stage 2: Feature Engineering</vt:lpstr>
      <vt:lpstr>What is Feature Engineering?</vt:lpstr>
      <vt:lpstr>1. Feature Selection</vt:lpstr>
      <vt:lpstr>Feature Selection: Generation (Search Strategy)</vt:lpstr>
      <vt:lpstr>2. Feature Construction</vt:lpstr>
      <vt:lpstr>3. Feature Extraction</vt:lpstr>
      <vt:lpstr>Stage 3: Model Generation</vt:lpstr>
      <vt:lpstr>Model Generation</vt:lpstr>
      <vt:lpstr>Search Space: Entire-structured Search Space</vt:lpstr>
      <vt:lpstr>Search Space: Cell-based Search Space</vt:lpstr>
      <vt:lpstr>Search Space: Hierarchical Search Space</vt:lpstr>
      <vt:lpstr>Search Space: Morphism-based Search Space</vt:lpstr>
      <vt:lpstr>Architecture Optimization: Evolutionary Algorithm (EA)</vt:lpstr>
      <vt:lpstr>Other Architecture Optimization techniques:</vt:lpstr>
      <vt:lpstr>Hyperparameter Optimization</vt:lpstr>
      <vt:lpstr>Stage 4: Model Evaluation</vt:lpstr>
      <vt:lpstr>Model Evaluation</vt:lpstr>
      <vt:lpstr>NAS Performance Comparison</vt:lpstr>
      <vt:lpstr>Performance of different NAS algorithms on CIFAR-10 – Part 1</vt:lpstr>
      <vt:lpstr>Performance of different NAS algorithms on CIFAR-10 – Part 2</vt:lpstr>
      <vt:lpstr>Open Problems and Future Directions</vt:lpstr>
      <vt:lpstr>Conclusion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need to know about AutoML! </dc:title>
  <dc:creator>Arpitha Gurumurthy</dc:creator>
  <cp:lastModifiedBy>Arpitha Gurumurthy</cp:lastModifiedBy>
  <cp:revision>215</cp:revision>
  <dcterms:created xsi:type="dcterms:W3CDTF">2021-11-22T06:18:34Z</dcterms:created>
  <dcterms:modified xsi:type="dcterms:W3CDTF">2021-11-27T00:54:13Z</dcterms:modified>
</cp:coreProperties>
</file>