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0" r:id="rId2"/>
  </p:sldMasterIdLst>
  <p:notesMasterIdLst>
    <p:notesMasterId r:id="rId21"/>
  </p:notesMasterIdLst>
  <p:sldIdLst>
    <p:sldId id="256" r:id="rId3"/>
    <p:sldId id="257" r:id="rId4"/>
    <p:sldId id="258" r:id="rId5"/>
    <p:sldId id="273" r:id="rId6"/>
    <p:sldId id="259" r:id="rId7"/>
    <p:sldId id="261" r:id="rId8"/>
    <p:sldId id="269" r:id="rId9"/>
    <p:sldId id="260" r:id="rId10"/>
    <p:sldId id="270" r:id="rId11"/>
    <p:sldId id="262" r:id="rId12"/>
    <p:sldId id="271" r:id="rId13"/>
    <p:sldId id="263" r:id="rId14"/>
    <p:sldId id="272" r:id="rId15"/>
    <p:sldId id="264" r:id="rId16"/>
    <p:sldId id="265"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23D0CB37-1E44-7A40-AF2B-75D1EE2673DA}">
          <p14:sldIdLst>
            <p14:sldId id="256"/>
            <p14:sldId id="257"/>
            <p14:sldId id="258"/>
            <p14:sldId id="259"/>
            <p14:sldId id="261"/>
            <p14:sldId id="260"/>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00" autoAdjust="0"/>
  </p:normalViewPr>
  <p:slideViewPr>
    <p:cSldViewPr snapToGrid="0" snapToObjects="1">
      <p:cViewPr>
        <p:scale>
          <a:sx n="50" d="100"/>
          <a:sy n="50" d="100"/>
        </p:scale>
        <p:origin x="-1872"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863AC-8BDF-4045-8816-B38C713FE5FE}" type="datetimeFigureOut">
              <a:rPr lang="en-US" smtClean="0"/>
              <a:pPr/>
              <a:t>4/26/2015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8A827-47DB-49FD-8B53-BD192F416C3C}" type="slidenum">
              <a:rPr lang="en-US" smtClean="0"/>
              <a:pPr/>
              <a:t>‹#›</a:t>
            </a:fld>
            <a:endParaRPr lang="en-US" dirty="0"/>
          </a:p>
        </p:txBody>
      </p:sp>
    </p:spTree>
    <p:extLst>
      <p:ext uri="{BB962C8B-B14F-4D97-AF65-F5344CB8AC3E}">
        <p14:creationId xmlns="" xmlns:p14="http://schemas.microsoft.com/office/powerpoint/2010/main" val="94890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Suppose we have n resources to which we want to assign to n tasks on</a:t>
            </a:r>
          </a:p>
          <a:p>
            <a:r>
              <a:rPr lang="en-US" dirty="0" smtClean="0"/>
              <a:t>one-to-one basis. Suppose also that we know the cost of</a:t>
            </a:r>
          </a:p>
          <a:p>
            <a:r>
              <a:rPr lang="en-US" dirty="0" smtClean="0"/>
              <a:t>assigning a given resource to a given task. We wish to</a:t>
            </a:r>
          </a:p>
          <a:p>
            <a:r>
              <a:rPr lang="en-US" dirty="0" smtClean="0"/>
              <a:t>find an optimal assignment–one which minimizes total</a:t>
            </a:r>
          </a:p>
          <a:p>
            <a:r>
              <a:rPr lang="en-US" dirty="0" smtClean="0"/>
              <a:t>cost.</a:t>
            </a:r>
          </a:p>
          <a:p>
            <a:endParaRPr lang="en-US" dirty="0" smtClean="0"/>
          </a:p>
          <a:p>
            <a:r>
              <a:rPr lang="en-US" sz="1200" b="0" i="0" kern="1200" dirty="0" smtClean="0">
                <a:solidFill>
                  <a:schemeClr val="tx1"/>
                </a:solidFill>
                <a:effectLst/>
                <a:latin typeface="+mn-lt"/>
                <a:ea typeface="+mn-ea"/>
                <a:cs typeface="+mn-cs"/>
              </a:rPr>
              <a:t>The assignment problem deals with assigning machines to tasks, workers to jobs, soccer players to positions, and so on. The goal is to determine the optimum assignment that, for example, minimizes the total cost or maximizes the team effectiveness. The assignment problem is a fundamental problem in the area of combinatorial optimization.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2</a:t>
            </a:fld>
            <a:endParaRPr lang="en-US" dirty="0"/>
          </a:p>
        </p:txBody>
      </p:sp>
    </p:spTree>
    <p:extLst>
      <p:ext uri="{BB962C8B-B14F-4D97-AF65-F5344CB8AC3E}">
        <p14:creationId xmlns="" xmlns:p14="http://schemas.microsoft.com/office/powerpoint/2010/main" val="284400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 1: Subtract row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row, find the lowest element and subtract it from each element in that row.</a:t>
            </a:r>
          </a:p>
          <a:p>
            <a:r>
              <a:rPr lang="en-US" sz="1200" b="1" i="0" kern="1200" dirty="0" smtClean="0">
                <a:solidFill>
                  <a:schemeClr val="tx1"/>
                </a:solidFill>
                <a:effectLst/>
                <a:latin typeface="+mn-lt"/>
                <a:ea typeface="+mn-ea"/>
                <a:cs typeface="+mn-cs"/>
              </a:rPr>
              <a:t>Step 2: Subtract column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for each column, find the lowest element and subtract it from each element in that column.</a:t>
            </a:r>
          </a:p>
          <a:p>
            <a:r>
              <a:rPr lang="en-US" sz="1200" b="1" i="0" kern="1200" dirty="0" smtClean="0">
                <a:solidFill>
                  <a:schemeClr val="tx1"/>
                </a:solidFill>
                <a:effectLst/>
                <a:latin typeface="+mn-lt"/>
                <a:ea typeface="+mn-ea"/>
                <a:cs typeface="+mn-cs"/>
              </a:rPr>
              <a:t>Step 3: Cover all zeros with a minimum number of lines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Cover all zeros in the resulting matrix using a minimum number of horizontal and vertical lines. If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an optimal assignment exists among the zeros. The algorithm stops.</a:t>
            </a:r>
          </a:p>
          <a:p>
            <a:r>
              <a:rPr lang="en-US" sz="1200" b="0" i="0" kern="1200" dirty="0" smtClean="0">
                <a:solidFill>
                  <a:schemeClr val="tx1"/>
                </a:solidFill>
                <a:effectLst/>
                <a:latin typeface="+mn-lt"/>
                <a:ea typeface="+mn-ea"/>
                <a:cs typeface="+mn-cs"/>
              </a:rPr>
              <a:t>If less than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continue with Step 4.</a:t>
            </a:r>
          </a:p>
          <a:p>
            <a:r>
              <a:rPr lang="en-US" sz="1200" b="1" i="0" kern="1200" dirty="0" smtClean="0">
                <a:solidFill>
                  <a:schemeClr val="tx1"/>
                </a:solidFill>
                <a:effectLst/>
                <a:latin typeface="+mn-lt"/>
                <a:ea typeface="+mn-ea"/>
                <a:cs typeface="+mn-cs"/>
              </a:rPr>
              <a:t>Step 4: Create additional zeros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the smallest element (call it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that is not covered by a line in Step 3. Subtract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from all uncovered elements, and add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to all elements that are covered twice.</a:t>
            </a:r>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5</a:t>
            </a:fld>
            <a:endParaRPr lang="en-US" dirty="0"/>
          </a:p>
        </p:txBody>
      </p:sp>
    </p:spTree>
    <p:extLst>
      <p:ext uri="{BB962C8B-B14F-4D97-AF65-F5344CB8AC3E}">
        <p14:creationId xmlns="" xmlns:p14="http://schemas.microsoft.com/office/powerpoint/2010/main" val="402319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 1: Subtract row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row, find the lowest element and subtract it from each element in that row.</a:t>
            </a:r>
          </a:p>
          <a:p>
            <a:r>
              <a:rPr lang="en-US" sz="1200" b="1" i="0" kern="1200" dirty="0" smtClean="0">
                <a:solidFill>
                  <a:schemeClr val="tx1"/>
                </a:solidFill>
                <a:effectLst/>
                <a:latin typeface="+mn-lt"/>
                <a:ea typeface="+mn-ea"/>
                <a:cs typeface="+mn-cs"/>
              </a:rPr>
              <a:t>Step 2: Subtract column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for each column, find the lowest element and subtract it from each element in that column.</a:t>
            </a:r>
          </a:p>
          <a:p>
            <a:r>
              <a:rPr lang="en-US" sz="1200" b="1" i="0" kern="1200" dirty="0" smtClean="0">
                <a:solidFill>
                  <a:schemeClr val="tx1"/>
                </a:solidFill>
                <a:effectLst/>
                <a:latin typeface="+mn-lt"/>
                <a:ea typeface="+mn-ea"/>
                <a:cs typeface="+mn-cs"/>
              </a:rPr>
              <a:t>Step 3: Cover all zeros with a minimum number of lines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Cover all zeros in the resulting matrix using a minimum number of horizontal and vertical lines. If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an optimal assignment exists among the zeros. The algorithm stops.</a:t>
            </a:r>
          </a:p>
          <a:p>
            <a:r>
              <a:rPr lang="en-US" sz="1200" b="0" i="0" kern="1200" dirty="0" smtClean="0">
                <a:solidFill>
                  <a:schemeClr val="tx1"/>
                </a:solidFill>
                <a:effectLst/>
                <a:latin typeface="+mn-lt"/>
                <a:ea typeface="+mn-ea"/>
                <a:cs typeface="+mn-cs"/>
              </a:rPr>
              <a:t>If less than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continue with Step 4.</a:t>
            </a:r>
          </a:p>
          <a:p>
            <a:r>
              <a:rPr lang="en-US" sz="1200" b="1" i="0" kern="1200" dirty="0" smtClean="0">
                <a:solidFill>
                  <a:schemeClr val="tx1"/>
                </a:solidFill>
                <a:effectLst/>
                <a:latin typeface="+mn-lt"/>
                <a:ea typeface="+mn-ea"/>
                <a:cs typeface="+mn-cs"/>
              </a:rPr>
              <a:t>Step 4: Create additional zeros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the smallest element (call it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that is not covered by a line in Step 3. Subtract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from all uncovered elements, and add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to all elements that are covered twice.</a:t>
            </a:r>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7</a:t>
            </a:fld>
            <a:endParaRPr lang="en-US" dirty="0"/>
          </a:p>
        </p:txBody>
      </p:sp>
    </p:spTree>
    <p:extLst>
      <p:ext uri="{BB962C8B-B14F-4D97-AF65-F5344CB8AC3E}">
        <p14:creationId xmlns="" xmlns:p14="http://schemas.microsoft.com/office/powerpoint/2010/main" val="4023198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 1: Subtract row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row, find the lowest element and subtract it from each element in that row.</a:t>
            </a:r>
          </a:p>
          <a:p>
            <a:r>
              <a:rPr lang="en-US" sz="1200" b="1" i="0" kern="1200" dirty="0" smtClean="0">
                <a:solidFill>
                  <a:schemeClr val="tx1"/>
                </a:solidFill>
                <a:effectLst/>
                <a:latin typeface="+mn-lt"/>
                <a:ea typeface="+mn-ea"/>
                <a:cs typeface="+mn-cs"/>
              </a:rPr>
              <a:t>Step 2: Subtract column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for each column, find the lowest element and subtract it from each element in that column.</a:t>
            </a:r>
          </a:p>
          <a:p>
            <a:r>
              <a:rPr lang="en-US" sz="1200" b="1" i="0" kern="1200" dirty="0" smtClean="0">
                <a:solidFill>
                  <a:schemeClr val="tx1"/>
                </a:solidFill>
                <a:effectLst/>
                <a:latin typeface="+mn-lt"/>
                <a:ea typeface="+mn-ea"/>
                <a:cs typeface="+mn-cs"/>
              </a:rPr>
              <a:t>Step 3: Cover all zeros with a minimum number of lines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Cover all zeros in the resulting matrix using a minimum number of horizontal and vertical lines. If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an optimal assignment exists among the zeros. The algorithm stops.</a:t>
            </a:r>
          </a:p>
          <a:p>
            <a:r>
              <a:rPr lang="en-US" sz="1200" b="0" i="0" kern="1200" dirty="0" smtClean="0">
                <a:solidFill>
                  <a:schemeClr val="tx1"/>
                </a:solidFill>
                <a:effectLst/>
                <a:latin typeface="+mn-lt"/>
                <a:ea typeface="+mn-ea"/>
                <a:cs typeface="+mn-cs"/>
              </a:rPr>
              <a:t>If less than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continue with Step 4.</a:t>
            </a:r>
          </a:p>
          <a:p>
            <a:r>
              <a:rPr lang="en-US" sz="1200" b="1" i="0" kern="1200" dirty="0" smtClean="0">
                <a:solidFill>
                  <a:schemeClr val="tx1"/>
                </a:solidFill>
                <a:effectLst/>
                <a:latin typeface="+mn-lt"/>
                <a:ea typeface="+mn-ea"/>
                <a:cs typeface="+mn-cs"/>
              </a:rPr>
              <a:t>Step 4: Create additional zeros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the smallest element (call it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that is not covered by a line in Step 3. Subtract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from all uncovered elements, and add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to all elements that are covered twice.</a:t>
            </a:r>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9</a:t>
            </a:fld>
            <a:endParaRPr lang="en-US" dirty="0"/>
          </a:p>
        </p:txBody>
      </p:sp>
    </p:spTree>
    <p:extLst>
      <p:ext uri="{BB962C8B-B14F-4D97-AF65-F5344CB8AC3E}">
        <p14:creationId xmlns="" xmlns:p14="http://schemas.microsoft.com/office/powerpoint/2010/main" val="4023198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 1: Subtract row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row, find the lowest element and subtract it from each element in that row.</a:t>
            </a:r>
          </a:p>
          <a:p>
            <a:r>
              <a:rPr lang="en-US" sz="1200" b="1" i="0" kern="1200" dirty="0" smtClean="0">
                <a:solidFill>
                  <a:schemeClr val="tx1"/>
                </a:solidFill>
                <a:effectLst/>
                <a:latin typeface="+mn-lt"/>
                <a:ea typeface="+mn-ea"/>
                <a:cs typeface="+mn-cs"/>
              </a:rPr>
              <a:t>Step 2: Subtract column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for each column, find the lowest element and subtract it from each element in that column.</a:t>
            </a:r>
          </a:p>
          <a:p>
            <a:r>
              <a:rPr lang="en-US" sz="1200" b="1" i="0" kern="1200" dirty="0" smtClean="0">
                <a:solidFill>
                  <a:schemeClr val="tx1"/>
                </a:solidFill>
                <a:effectLst/>
                <a:latin typeface="+mn-lt"/>
                <a:ea typeface="+mn-ea"/>
                <a:cs typeface="+mn-cs"/>
              </a:rPr>
              <a:t>Step 3: Cover all zeros with a minimum number of lines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Cover all zeros in the resulting matrix using a minimum number of horizontal and vertical lines. If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an optimal assignment exists among the zeros. The algorithm stops.</a:t>
            </a:r>
          </a:p>
          <a:p>
            <a:r>
              <a:rPr lang="en-US" sz="1200" b="0" i="0" kern="1200" dirty="0" smtClean="0">
                <a:solidFill>
                  <a:schemeClr val="tx1"/>
                </a:solidFill>
                <a:effectLst/>
                <a:latin typeface="+mn-lt"/>
                <a:ea typeface="+mn-ea"/>
                <a:cs typeface="+mn-cs"/>
              </a:rPr>
              <a:t>If less than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continue with Step 4.</a:t>
            </a:r>
          </a:p>
          <a:p>
            <a:r>
              <a:rPr lang="en-US" sz="1200" b="1" i="0" kern="1200" dirty="0" smtClean="0">
                <a:solidFill>
                  <a:schemeClr val="tx1"/>
                </a:solidFill>
                <a:effectLst/>
                <a:latin typeface="+mn-lt"/>
                <a:ea typeface="+mn-ea"/>
                <a:cs typeface="+mn-cs"/>
              </a:rPr>
              <a:t>Step 4: Create additional zeros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the smallest element (call it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that is not covered by a line in Step 3. Subtract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from all uncovered elements, and add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to all elements that are covered twice.</a:t>
            </a:r>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11</a:t>
            </a:fld>
            <a:endParaRPr lang="en-US" dirty="0"/>
          </a:p>
        </p:txBody>
      </p:sp>
    </p:spTree>
    <p:extLst>
      <p:ext uri="{BB962C8B-B14F-4D97-AF65-F5344CB8AC3E}">
        <p14:creationId xmlns="" xmlns:p14="http://schemas.microsoft.com/office/powerpoint/2010/main" val="402319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Step 1: Subtract row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row, find the lowest element and subtract it from each element in that row.</a:t>
            </a:r>
          </a:p>
          <a:p>
            <a:r>
              <a:rPr lang="en-US" sz="1200" b="1" i="0" kern="1200" dirty="0" smtClean="0">
                <a:solidFill>
                  <a:schemeClr val="tx1"/>
                </a:solidFill>
                <a:effectLst/>
                <a:latin typeface="+mn-lt"/>
                <a:ea typeface="+mn-ea"/>
                <a:cs typeface="+mn-cs"/>
              </a:rPr>
              <a:t>Step 2: Subtract column minima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for each column, find the lowest element and subtract it from each element in that column.</a:t>
            </a:r>
          </a:p>
          <a:p>
            <a:r>
              <a:rPr lang="en-US" sz="1200" b="1" i="0" kern="1200" dirty="0" smtClean="0">
                <a:solidFill>
                  <a:schemeClr val="tx1"/>
                </a:solidFill>
                <a:effectLst/>
                <a:latin typeface="+mn-lt"/>
                <a:ea typeface="+mn-ea"/>
                <a:cs typeface="+mn-cs"/>
              </a:rPr>
              <a:t>Step 3: Cover all zeros with a minimum number of lines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Cover all zeros in the resulting matrix using a minimum number of horizontal and vertical lines. If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an optimal assignment exists among the zeros. The algorithm stops.</a:t>
            </a:r>
          </a:p>
          <a:p>
            <a:r>
              <a:rPr lang="en-US" sz="1200" b="0" i="0" kern="1200" dirty="0" smtClean="0">
                <a:solidFill>
                  <a:schemeClr val="tx1"/>
                </a:solidFill>
                <a:effectLst/>
                <a:latin typeface="+mn-lt"/>
                <a:ea typeface="+mn-ea"/>
                <a:cs typeface="+mn-cs"/>
              </a:rPr>
              <a:t>If less than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lines are required, continue with Step 4.</a:t>
            </a:r>
          </a:p>
          <a:p>
            <a:r>
              <a:rPr lang="en-US" sz="1200" b="1" i="0" kern="1200" dirty="0" smtClean="0">
                <a:solidFill>
                  <a:schemeClr val="tx1"/>
                </a:solidFill>
                <a:effectLst/>
                <a:latin typeface="+mn-lt"/>
                <a:ea typeface="+mn-ea"/>
                <a:cs typeface="+mn-cs"/>
              </a:rPr>
              <a:t>Step 4: Create additional zeros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the smallest element (call it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that is not covered by a line in Step 3. Subtract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from all uncovered elements, and add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to all elements that are covered twice.</a:t>
            </a:r>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13</a:t>
            </a:fld>
            <a:endParaRPr lang="en-US" dirty="0"/>
          </a:p>
        </p:txBody>
      </p:sp>
    </p:spTree>
    <p:extLst>
      <p:ext uri="{BB962C8B-B14F-4D97-AF65-F5344CB8AC3E}">
        <p14:creationId xmlns="" xmlns:p14="http://schemas.microsoft.com/office/powerpoint/2010/main" val="402319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http://www.hungarianalgorithm.com/examplehungarianalgorithm.php</a:t>
            </a:r>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14</a:t>
            </a:fld>
            <a:endParaRPr lang="en-US" dirty="0"/>
          </a:p>
        </p:txBody>
      </p:sp>
    </p:spTree>
    <p:extLst>
      <p:ext uri="{BB962C8B-B14F-4D97-AF65-F5344CB8AC3E}">
        <p14:creationId xmlns="" xmlns:p14="http://schemas.microsoft.com/office/powerpoint/2010/main" val="953375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Initially, the accepted solution of the problem was essentially a brute-force determination of all possible permutations, resulting in O(n!) complexity. Naturally, this solution scaled very poorly with large data sets, and made large implementations impractical. With the advent of the Hungarian algorithm, polynomial complexity of O(n4) was achieved, later revised and optimized to O(n3).</a:t>
            </a:r>
          </a:p>
          <a:p>
            <a:pPr rtl="0" fontAlgn="base"/>
            <a:r>
              <a:rPr lang="en-US" sz="1200" b="0" i="0" kern="1200" dirty="0" smtClean="0">
                <a:solidFill>
                  <a:schemeClr val="tx1"/>
                </a:solidFill>
                <a:effectLst/>
                <a:latin typeface="+mn-lt"/>
                <a:ea typeface="+mn-ea"/>
                <a:cs typeface="+mn-cs"/>
              </a:rPr>
              <a:t>Due to the iterative implementation of the matrix approach used by the Hungarian algorithm, expensive recursive calls are avoided, instead performing the basic operation (row and column subtraction of the lowest element) via a sequence of nested loops. This iterative approach also facilitates usage of a two-dimensional array to represent the data set.</a:t>
            </a:r>
          </a:p>
          <a:p>
            <a:pPr rtl="0" fontAlgn="base"/>
            <a:r>
              <a:rPr lang="en-US" sz="1200" b="0" i="0" kern="1200" dirty="0" smtClean="0">
                <a:solidFill>
                  <a:schemeClr val="tx1"/>
                </a:solidFill>
                <a:effectLst/>
                <a:latin typeface="+mn-lt"/>
                <a:ea typeface="+mn-ea"/>
                <a:cs typeface="+mn-cs"/>
              </a:rPr>
              <a:t>There is likely to be some variance between best and worst-case scenarios, primarily determined by the variance in weights. Data sets with widely varying, less clustered weight values are less likely to have multiple candidates for the same procedure, and result in a better solution time. Flagging and revision of rows and columns without ambiguous solutions can add to the solution time, though the bulk of computational expenditure occurs in the initial determination and assignment of solutions.</a:t>
            </a:r>
          </a:p>
          <a:p>
            <a:endParaRPr lang="en-US" dirty="0"/>
          </a:p>
        </p:txBody>
      </p:sp>
      <p:sp>
        <p:nvSpPr>
          <p:cNvPr id="4" name="Slide Number Placeholder 3"/>
          <p:cNvSpPr>
            <a:spLocks noGrp="1"/>
          </p:cNvSpPr>
          <p:nvPr>
            <p:ph type="sldNum" sz="quarter" idx="10"/>
          </p:nvPr>
        </p:nvSpPr>
        <p:spPr/>
        <p:txBody>
          <a:bodyPr/>
          <a:lstStyle/>
          <a:p>
            <a:fld id="{A9B8A827-47DB-49FD-8B53-BD192F416C3C}" type="slidenum">
              <a:rPr lang="en-US" smtClean="0"/>
              <a:pPr/>
              <a:t>16</a:t>
            </a:fld>
            <a:endParaRPr lang="en-US" dirty="0"/>
          </a:p>
        </p:txBody>
      </p:sp>
    </p:spTree>
    <p:extLst>
      <p:ext uri="{BB962C8B-B14F-4D97-AF65-F5344CB8AC3E}">
        <p14:creationId xmlns="" xmlns:p14="http://schemas.microsoft.com/office/powerpoint/2010/main" val="135833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 a general optimization algorithm, the Hungarian algorithm sees frequent use in economics, specifically in the calculation and optimization of production functions. Additionally, it has been applied to transportation problems, maximizing profits and minimizing expenditures for units distributed geographically (taxi services being a prime example). Conceivably, any problem that revolves around assignment of a weighted elements in a permutation could be solved efficiently via the algorithm.</a:t>
            </a:r>
          </a:p>
        </p:txBody>
      </p:sp>
      <p:sp>
        <p:nvSpPr>
          <p:cNvPr id="4" name="Slide Number Placeholder 3"/>
          <p:cNvSpPr>
            <a:spLocks noGrp="1"/>
          </p:cNvSpPr>
          <p:nvPr>
            <p:ph type="sldNum" sz="quarter" idx="10"/>
          </p:nvPr>
        </p:nvSpPr>
        <p:spPr/>
        <p:txBody>
          <a:bodyPr/>
          <a:lstStyle/>
          <a:p>
            <a:fld id="{A9B8A827-47DB-49FD-8B53-BD192F416C3C}" type="slidenum">
              <a:rPr lang="en-US" smtClean="0"/>
              <a:pPr/>
              <a:t>17</a:t>
            </a:fld>
            <a:endParaRPr lang="en-US" dirty="0"/>
          </a:p>
        </p:txBody>
      </p:sp>
    </p:spTree>
    <p:extLst>
      <p:ext uri="{BB962C8B-B14F-4D97-AF65-F5344CB8AC3E}">
        <p14:creationId xmlns="" xmlns:p14="http://schemas.microsoft.com/office/powerpoint/2010/main" val="2445285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1">
    <p:spTree>
      <p:nvGrpSpPr>
        <p:cNvPr id="1" name=""/>
        <p:cNvGrpSpPr/>
        <p:nvPr/>
      </p:nvGrpSpPr>
      <p:grpSpPr>
        <a:xfrm>
          <a:off x="0" y="0"/>
          <a:ext cx="0" cy="0"/>
          <a:chOff x="0" y="0"/>
          <a:chExt cx="0" cy="0"/>
        </a:xfrm>
      </p:grpSpPr>
      <p:pic>
        <p:nvPicPr>
          <p:cNvPr id="5" name="Picture 4" descr="PPT-General7.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9" name="Picture 8" descr="PPT-General.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1248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2" name="Picture 1" descr="PPT-General8.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smtClean="0"/>
              <a:t>Click to edit </a:t>
            </a:r>
            <a:br>
              <a:rPr lang="en-US" dirty="0" smtClean="0"/>
            </a:br>
            <a:r>
              <a:rPr lang="en-US" dirty="0" smtClean="0"/>
              <a:t>Master title style</a:t>
            </a:r>
            <a:endParaRPr lang="en-US" dirty="0"/>
          </a:p>
        </p:txBody>
      </p:sp>
      <p:sp>
        <p:nvSpPr>
          <p:cNvPr id="10"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 xmlns:p14="http://schemas.microsoft.com/office/powerpoint/2010/main" val="141712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smtClean="0"/>
              <a:t>Click to edit Master text styles</a:t>
            </a:r>
          </a:p>
        </p:txBody>
      </p:sp>
      <p:sp>
        <p:nvSpPr>
          <p:cNvPr id="4"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3754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smtClean="0"/>
              <a:t>Click to edit Master title style</a:t>
            </a:r>
            <a:endParaRPr lang="en-US" dirty="0"/>
          </a:p>
        </p:txBody>
      </p:sp>
      <p:sp>
        <p:nvSpPr>
          <p:cNvPr id="4"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23558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3"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smtClean="0"/>
              <a:t>Click to edit Master title style</a:t>
            </a:r>
            <a:endParaRPr lang="en-US" dirty="0"/>
          </a:p>
        </p:txBody>
      </p:sp>
      <p:sp>
        <p:nvSpPr>
          <p:cNvPr id="4"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smtClean="0"/>
              <a:t>Click to edit Master text styles</a:t>
            </a:r>
          </a:p>
        </p:txBody>
      </p:sp>
      <p:sp>
        <p:nvSpPr>
          <p:cNvPr id="5"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smtClean="0"/>
              <a:t>Click to edit Master text styles</a:t>
            </a:r>
          </a:p>
        </p:txBody>
      </p:sp>
    </p:spTree>
    <p:extLst>
      <p:ext uri="{BB962C8B-B14F-4D97-AF65-F5344CB8AC3E}">
        <p14:creationId xmlns="" xmlns:p14="http://schemas.microsoft.com/office/powerpoint/2010/main" val="3199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3"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smtClean="0"/>
              <a:t>Click to edit Master title style</a:t>
            </a:r>
            <a:endParaRPr lang="en-US" dirty="0"/>
          </a:p>
        </p:txBody>
      </p:sp>
      <p:sp>
        <p:nvSpPr>
          <p:cNvPr id="4"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smtClean="0"/>
              <a:t>Click to edit Master text styles</a:t>
            </a:r>
          </a:p>
        </p:txBody>
      </p:sp>
      <p:sp>
        <p:nvSpPr>
          <p:cNvPr id="6"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Tree>
    <p:extLst>
      <p:ext uri="{BB962C8B-B14F-4D97-AF65-F5344CB8AC3E}">
        <p14:creationId xmlns="" xmlns:p14="http://schemas.microsoft.com/office/powerpoint/2010/main" val="9034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64323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63886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2" name="Picture 1" descr="genbuffbacker.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1984860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plainbuffcover.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smtClean="0"/>
              <a:t>Click to edit Master title style</a:t>
            </a:r>
            <a:endParaRPr lang="en-US" dirty="0"/>
          </a:p>
        </p:txBody>
      </p:sp>
      <p:sp>
        <p:nvSpPr>
          <p:cNvPr id="5"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 xmlns:p14="http://schemas.microsoft.com/office/powerpoint/2010/main" val="13964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smtClean="0"/>
              <a:t>Click to edit Master text styles</a:t>
            </a:r>
          </a:p>
        </p:txBody>
      </p:sp>
      <p:sp>
        <p:nvSpPr>
          <p:cNvPr id="11"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3" name="Picture 2" descr="PPT-General3.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73282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TextBox 8"/>
          <p:cNvSpPr txBox="1"/>
          <p:nvPr/>
        </p:nvSpPr>
        <p:spPr>
          <a:xfrm>
            <a:off x="4147073" y="2887579"/>
            <a:ext cx="857768" cy="923330"/>
          </a:xfrm>
          <a:prstGeom prst="rect">
            <a:avLst/>
          </a:prstGeom>
          <a:noFill/>
        </p:spPr>
        <p:txBody>
          <a:bodyPr wrap="square" rtlCol="0">
            <a:spAutoFit/>
          </a:bodyPr>
          <a:lstStyle/>
          <a:p>
            <a:endParaRPr lang="en-US" sz="5400" dirty="0">
              <a:solidFill>
                <a:schemeClr val="tx2">
                  <a:lumMod val="60000"/>
                  <a:lumOff val="40000"/>
                </a:schemeClr>
              </a:solidFill>
              <a:latin typeface="Wingdings" pitchFamily="2" charset="2"/>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smtClean="0"/>
              <a:t>Click to 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smtClean="0"/>
              <a:t>Click to edit Master text styles</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 Option 1">
    <p:spTree>
      <p:nvGrpSpPr>
        <p:cNvPr id="1" name=""/>
        <p:cNvGrpSpPr/>
        <p:nvPr/>
      </p:nvGrpSpPr>
      <p:grpSpPr>
        <a:xfrm>
          <a:off x="0" y="0"/>
          <a:ext cx="0" cy="0"/>
          <a:chOff x="0" y="0"/>
          <a:chExt cx="0" cy="0"/>
        </a:xfrm>
      </p:grpSpPr>
      <p:pic>
        <p:nvPicPr>
          <p:cNvPr id="4" name="Picture 3" descr="PPT-General9.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1217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6" name="Picture 5" descr="plainluecover.jpg"/>
          <p:cNvPicPr>
            <a:picLocks noChangeAspect="1"/>
          </p:cNvPicPr>
          <p:nvPr userDrawn="1"/>
        </p:nvPicPr>
        <p:blipFill>
          <a:blip r:embed="rId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smtClean="0"/>
              <a:t>Click to edit Master title style</a:t>
            </a:r>
            <a:endParaRPr lang="en-US" dirty="0"/>
          </a:p>
        </p:txBody>
      </p:sp>
      <p:sp>
        <p:nvSpPr>
          <p:cNvPr id="8"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8356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T-General11.jpg"/>
          <p:cNvPicPr>
            <a:picLocks noChangeAspect="1"/>
          </p:cNvPicPr>
          <p:nvPr/>
        </p:nvPicPr>
        <p:blipFill>
          <a:blip r:embed="rId1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4/26/2015</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pic>
        <p:nvPicPr>
          <p:cNvPr id="7" name="Picture 6" descr="PPT-General4.jpg"/>
          <p:cNvPicPr>
            <a:picLocks noChangeAspect="1"/>
          </p:cNvPicPr>
          <p:nvPr/>
        </p:nvPicPr>
        <p:blipFill>
          <a:blip r:embed="rId13"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9" name="Picture 8" descr="PPT-General4.jpg"/>
          <p:cNvPicPr>
            <a:picLocks noChangeAspect="1"/>
          </p:cNvPicPr>
          <p:nvPr/>
        </p:nvPicPr>
        <p:blipFill>
          <a:blip r:embed="rId13"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2" name="Picture 1" descr="PPT-General6.jpg"/>
          <p:cNvPicPr>
            <a:picLocks noChangeAspect="1"/>
          </p:cNvPicPr>
          <p:nvPr/>
        </p:nvPicPr>
        <p:blipFill>
          <a:blip r:embed="rId14"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792" r:id="rId2"/>
    <p:sldLayoutId id="2147483793" r:id="rId3"/>
    <p:sldLayoutId id="2147483794" r:id="rId4"/>
    <p:sldLayoutId id="2147483795" r:id="rId5"/>
    <p:sldLayoutId id="2147483796" r:id="rId6"/>
    <p:sldLayoutId id="2147483797" r:id="rId7"/>
    <p:sldLayoutId id="2147483799" r:id="rId8"/>
    <p:sldLayoutId id="2147483814" r:id="rId9"/>
    <p:sldLayoutId id="2147483813" r:id="rId10"/>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Clr>
          <a:schemeClr val="accent1"/>
        </a:buClr>
        <a:buFont typeface="Wingdings" pitchFamily="2" charset="2"/>
        <a:buNone/>
        <a:defRPr sz="2400" kern="1200">
          <a:solidFill>
            <a:schemeClr val="tx1">
              <a:lumMod val="85000"/>
              <a:lumOff val="15000"/>
            </a:schemeClr>
          </a:solidFill>
          <a:latin typeface="+mn-lt"/>
          <a:ea typeface="+mn-ea"/>
          <a:cs typeface="+mn-cs"/>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mn-lt"/>
          <a:ea typeface="+mn-ea"/>
          <a:cs typeface="+mn-cs"/>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mn-lt"/>
          <a:ea typeface="+mn-ea"/>
          <a:cs typeface="+mn-cs"/>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mn-lt"/>
          <a:ea typeface="+mn-ea"/>
          <a:cs typeface="+mn-cs"/>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5.jpg"/>
          <p:cNvPicPr>
            <a:picLocks noChangeAspect="1"/>
          </p:cNvPicPr>
          <p:nvPr/>
        </p:nvPicPr>
        <p:blipFill>
          <a:blip r:embed="rId12"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8" name="Picture 7" descr="PPT-General2.jpg"/>
          <p:cNvPicPr>
            <a:picLocks noChangeAspect="1"/>
          </p:cNvPicPr>
          <p:nvPr/>
        </p:nvPicPr>
        <p:blipFill>
          <a:blip r:embed="rId13"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2" name="Picture 1" descr="PPT-General12.jpg"/>
          <p:cNvPicPr>
            <a:picLocks noChangeAspect="1"/>
          </p:cNvPicPr>
          <p:nvPr/>
        </p:nvPicPr>
        <p:blipFill>
          <a:blip r:embed="rId14" cstate="email">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163565461"/>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 id="214748381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Hungarian_algorith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math.harvard.edu/archive/20_spring_05/handouts/assignment_overhead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Hungarian </a:t>
            </a:r>
            <a:r>
              <a:rPr lang="en-US" dirty="0"/>
              <a:t>Algorithm for Job Assignment Problem</a:t>
            </a:r>
          </a:p>
        </p:txBody>
      </p:sp>
      <p:sp>
        <p:nvSpPr>
          <p:cNvPr id="3" name="Subtitle 2"/>
          <p:cNvSpPr>
            <a:spLocks noGrp="1"/>
          </p:cNvSpPr>
          <p:nvPr>
            <p:ph type="subTitle" idx="1"/>
          </p:nvPr>
        </p:nvSpPr>
        <p:spPr/>
        <p:txBody>
          <a:bodyPr/>
          <a:lstStyle/>
          <a:p>
            <a:r>
              <a:rPr lang="en-US" dirty="0">
                <a:effectLst/>
              </a:rPr>
              <a:t>Apporvakumar Channankaiah</a:t>
            </a:r>
          </a:p>
          <a:p>
            <a:r>
              <a:rPr lang="en-US" dirty="0">
                <a:effectLst/>
              </a:rPr>
              <a:t>Arpit Parikh</a:t>
            </a:r>
          </a:p>
          <a:p>
            <a:r>
              <a:rPr lang="en-US" dirty="0">
                <a:effectLst/>
              </a:rPr>
              <a:t>Navreet Kaur </a:t>
            </a:r>
          </a:p>
          <a:p>
            <a:r>
              <a:rPr lang="en-US" dirty="0">
                <a:effectLst/>
              </a:rPr>
              <a:t>Sai Sumanth Edara</a:t>
            </a:r>
            <a:endParaRPr lang="en-US" dirty="0" smtClean="0">
              <a:effectLst/>
            </a:endParaRPr>
          </a:p>
        </p:txBody>
      </p:sp>
      <p:sp>
        <p:nvSpPr>
          <p:cNvPr id="4" name="TextBox 3"/>
          <p:cNvSpPr txBox="1"/>
          <p:nvPr/>
        </p:nvSpPr>
        <p:spPr>
          <a:xfrm>
            <a:off x="521294" y="6161518"/>
            <a:ext cx="1058303" cy="369332"/>
          </a:xfrm>
          <a:prstGeom prst="rect">
            <a:avLst/>
          </a:prstGeom>
          <a:noFill/>
        </p:spPr>
        <p:txBody>
          <a:bodyPr wrap="none" rtlCol="0">
            <a:spAutoFit/>
          </a:bodyPr>
          <a:lstStyle/>
          <a:p>
            <a:r>
              <a:rPr lang="en-US" dirty="0" smtClean="0">
                <a:solidFill>
                  <a:schemeClr val="bg1"/>
                </a:solidFill>
              </a:rPr>
              <a:t>Project 4</a:t>
            </a:r>
            <a:endParaRPr lang="en-US" dirty="0">
              <a:solidFill>
                <a:schemeClr val="bg1"/>
              </a:solidFill>
            </a:endParaRPr>
          </a:p>
        </p:txBody>
      </p:sp>
      <p:sp>
        <p:nvSpPr>
          <p:cNvPr id="5" name="TextBox 4"/>
          <p:cNvSpPr txBox="1"/>
          <p:nvPr/>
        </p:nvSpPr>
        <p:spPr>
          <a:xfrm>
            <a:off x="6058968" y="6346184"/>
            <a:ext cx="461665" cy="92398"/>
          </a:xfrm>
          <a:prstGeom prst="rect">
            <a:avLst/>
          </a:prstGeom>
          <a:noFill/>
        </p:spPr>
        <p:txBody>
          <a:bodyPr vert="eaVert" wrap="none" rtlCol="0">
            <a:spAutoFit/>
          </a:bodyPr>
          <a:lstStyle/>
          <a:p>
            <a:endParaRPr lang="en-US" dirty="0"/>
          </a:p>
        </p:txBody>
      </p:sp>
    </p:spTree>
    <p:extLst>
      <p:ext uri="{BB962C8B-B14F-4D97-AF65-F5344CB8AC3E}">
        <p14:creationId xmlns="" xmlns:p14="http://schemas.microsoft.com/office/powerpoint/2010/main" val="2114873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1" y="570156"/>
            <a:ext cx="7756262" cy="1167204"/>
          </a:xfrm>
        </p:spPr>
        <p:txBody>
          <a:bodyPr/>
          <a:lstStyle/>
          <a:p>
            <a:r>
              <a:rPr lang="en-US" sz="3600" dirty="0"/>
              <a:t>Step 2 </a:t>
            </a:r>
            <a:r>
              <a:rPr lang="en-US" sz="3600" dirty="0" smtClean="0"/>
              <a:t>:Subtract column minima</a:t>
            </a:r>
            <a:r>
              <a:rPr lang="en-US" dirty="0"/>
              <a:t/>
            </a:r>
            <a:br>
              <a:rPr lang="en-US" dirty="0"/>
            </a:br>
            <a:endParaRPr lang="en-US" dirty="0"/>
          </a:p>
        </p:txBody>
      </p:sp>
      <p:graphicFrame>
        <p:nvGraphicFramePr>
          <p:cNvPr id="5" name="Table 4"/>
          <p:cNvGraphicFramePr>
            <a:graphicFrameLocks noGrp="1"/>
          </p:cNvGraphicFramePr>
          <p:nvPr/>
        </p:nvGraphicFramePr>
        <p:xfrm>
          <a:off x="5506131" y="1624406"/>
          <a:ext cx="2686050" cy="2803608"/>
        </p:xfrm>
        <a:graphic>
          <a:graphicData uri="http://schemas.openxmlformats.org/drawingml/2006/table">
            <a:tbl>
              <a:tblPr firstRow="1" bandRow="1">
                <a:tableStyleId>{5940675A-B579-460E-94D1-54222C63F5DA}</a:tableStyleId>
              </a:tblPr>
              <a:tblGrid>
                <a:gridCol w="582930"/>
                <a:gridCol w="468630"/>
                <a:gridCol w="468630"/>
                <a:gridCol w="468630"/>
                <a:gridCol w="697230"/>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467268">
                <a:tc>
                  <a:txBody>
                    <a:bodyPr/>
                    <a:lstStyle/>
                    <a:p>
                      <a:pPr algn="ctr"/>
                      <a:r>
                        <a:rPr lang="en-US" dirty="0" smtClean="0"/>
                        <a:t>W1</a:t>
                      </a:r>
                      <a:endParaRPr lang="en-IN" dirty="0"/>
                    </a:p>
                  </a:txBody>
                  <a:tcPr>
                    <a:solidFill>
                      <a:srgbClr val="FFFF00"/>
                    </a:solidFill>
                  </a:tcPr>
                </a:tc>
                <a:tc>
                  <a:txBody>
                    <a:bodyPr/>
                    <a:lstStyle/>
                    <a:p>
                      <a:pPr algn="ctr"/>
                      <a:r>
                        <a:rPr lang="en-US" dirty="0" smtClean="0"/>
                        <a:t>13</a:t>
                      </a:r>
                      <a:endParaRPr lang="en-IN" dirty="0"/>
                    </a:p>
                  </a:txBody>
                  <a:tcPr/>
                </a:tc>
                <a:tc>
                  <a:txBody>
                    <a:bodyPr/>
                    <a:lstStyle/>
                    <a:p>
                      <a:pPr algn="ctr"/>
                      <a:r>
                        <a:rPr lang="en-US" dirty="0" smtClean="0"/>
                        <a:t>14</a:t>
                      </a:r>
                      <a:endParaRPr lang="en-IN" dirty="0"/>
                    </a:p>
                  </a:txBody>
                  <a:tcPr/>
                </a:tc>
                <a:tc>
                  <a:txBody>
                    <a:bodyPr/>
                    <a:lstStyle/>
                    <a:p>
                      <a:pPr algn="ctr"/>
                      <a:r>
                        <a:rPr lang="en-US" dirty="0" smtClean="0"/>
                        <a:t>0</a:t>
                      </a:r>
                      <a:endParaRPr lang="en-IN" dirty="0"/>
                    </a:p>
                  </a:txBody>
                  <a:tcPr/>
                </a:tc>
                <a:tc>
                  <a:txBody>
                    <a:bodyPr/>
                    <a:lstStyle/>
                    <a:p>
                      <a:pPr algn="ctr"/>
                      <a:r>
                        <a:rPr lang="en-US" dirty="0" smtClean="0"/>
                        <a:t>8</a:t>
                      </a:r>
                      <a:endParaRPr lang="en-IN" dirty="0"/>
                    </a:p>
                  </a:txBody>
                  <a:tcPr/>
                </a:tc>
              </a:tr>
              <a:tr h="467268">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12</a:t>
                      </a:r>
                      <a:endParaRPr lang="en-IN" dirty="0"/>
                    </a:p>
                  </a:txBody>
                  <a:tcPr/>
                </a:tc>
                <a:tc>
                  <a:txBody>
                    <a:bodyPr/>
                    <a:lstStyle/>
                    <a:p>
                      <a:pPr algn="ctr"/>
                      <a:r>
                        <a:rPr lang="en-US" dirty="0" smtClean="0"/>
                        <a:t>40</a:t>
                      </a:r>
                      <a:endParaRPr lang="en-IN" dirty="0"/>
                    </a:p>
                  </a:txBody>
                  <a:tcPr/>
                </a:tc>
              </a:tr>
              <a:tr h="467268">
                <a:tc>
                  <a:txBody>
                    <a:bodyPr/>
                    <a:lstStyle/>
                    <a:p>
                      <a:pPr algn="ctr"/>
                      <a:r>
                        <a:rPr lang="en-US" dirty="0" smtClean="0"/>
                        <a:t>W3</a:t>
                      </a:r>
                      <a:endParaRPr lang="en-IN" dirty="0"/>
                    </a:p>
                  </a:txBody>
                  <a:tcPr>
                    <a:solidFill>
                      <a:srgbClr val="FFFF00"/>
                    </a:solidFill>
                  </a:tcPr>
                </a:tc>
                <a:tc>
                  <a:txBody>
                    <a:bodyPr/>
                    <a:lstStyle/>
                    <a:p>
                      <a:pPr algn="ctr"/>
                      <a:r>
                        <a:rPr lang="en-US" dirty="0" smtClean="0"/>
                        <a:t>6</a:t>
                      </a:r>
                      <a:endParaRPr lang="en-IN" dirty="0"/>
                    </a:p>
                  </a:txBody>
                  <a:tcPr/>
                </a:tc>
                <a:tc>
                  <a:txBody>
                    <a:bodyPr/>
                    <a:lstStyle/>
                    <a:p>
                      <a:pPr algn="ctr"/>
                      <a:r>
                        <a:rPr lang="en-US" dirty="0" smtClean="0"/>
                        <a:t>64</a:t>
                      </a:r>
                      <a:endParaRPr lang="en-IN" dirty="0"/>
                    </a:p>
                  </a:txBody>
                  <a:tcPr/>
                </a:tc>
                <a:tc>
                  <a:txBody>
                    <a:bodyPr/>
                    <a:lstStyle/>
                    <a:p>
                      <a:pPr algn="ctr"/>
                      <a:r>
                        <a:rPr lang="en-US" dirty="0" smtClean="0"/>
                        <a:t>0</a:t>
                      </a:r>
                      <a:endParaRPr lang="en-IN" dirty="0"/>
                    </a:p>
                  </a:txBody>
                  <a:tcPr/>
                </a:tc>
                <a:tc>
                  <a:txBody>
                    <a:bodyPr/>
                    <a:lstStyle/>
                    <a:p>
                      <a:pPr algn="ctr"/>
                      <a:r>
                        <a:rPr lang="en-US" dirty="0" smtClean="0"/>
                        <a:t>66</a:t>
                      </a:r>
                      <a:endParaRPr lang="en-IN" dirty="0"/>
                    </a:p>
                  </a:txBody>
                  <a:tcPr/>
                </a:tc>
              </a:tr>
              <a:tr h="467268">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90</a:t>
                      </a:r>
                      <a:endParaRPr lang="en-IN" dirty="0"/>
                    </a:p>
                  </a:txBody>
                  <a:tcPr/>
                </a:tc>
                <a:tc>
                  <a:txBody>
                    <a:bodyPr/>
                    <a:lstStyle/>
                    <a:p>
                      <a:pPr algn="ctr"/>
                      <a:r>
                        <a:rPr lang="en-US" dirty="0" smtClean="0"/>
                        <a:t>0</a:t>
                      </a:r>
                      <a:endParaRPr lang="en-IN" dirty="0"/>
                    </a:p>
                  </a:txBody>
                  <a:tcPr/>
                </a:tc>
              </a:tr>
              <a:tr h="467268">
                <a:tc>
                  <a:txBody>
                    <a:bodyPr/>
                    <a:lstStyle/>
                    <a:p>
                      <a:pPr algn="ctr"/>
                      <a:endParaRPr lang="en-IN" dirty="0"/>
                    </a:p>
                  </a:txBody>
                  <a:tcPr>
                    <a:noFill/>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(-15)</a:t>
                      </a:r>
                      <a:endParaRPr lang="en-IN" dirty="0"/>
                    </a:p>
                  </a:txBody>
                  <a:tcPr/>
                </a:tc>
              </a:tr>
            </a:tbl>
          </a:graphicData>
        </a:graphic>
      </p:graphicFrame>
      <p:sp>
        <p:nvSpPr>
          <p:cNvPr id="6" name="Right Arrow 5"/>
          <p:cNvSpPr/>
          <p:nvPr/>
        </p:nvSpPr>
        <p:spPr>
          <a:xfrm>
            <a:off x="4322610" y="2660073"/>
            <a:ext cx="798021" cy="46551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graphicFrame>
        <p:nvGraphicFramePr>
          <p:cNvPr id="7" name="Table 6"/>
          <p:cNvGraphicFramePr>
            <a:graphicFrameLocks noGrp="1"/>
          </p:cNvGraphicFramePr>
          <p:nvPr/>
        </p:nvGraphicFramePr>
        <p:xfrm>
          <a:off x="887156" y="1627181"/>
          <a:ext cx="3139093" cy="2336340"/>
        </p:xfrm>
        <a:graphic>
          <a:graphicData uri="http://schemas.openxmlformats.org/drawingml/2006/table">
            <a:tbl>
              <a:tblPr firstRow="1" bandRow="1">
                <a:tableStyleId>{5940675A-B579-460E-94D1-54222C63F5DA}</a:tableStyleId>
              </a:tblPr>
              <a:tblGrid>
                <a:gridCol w="582930"/>
                <a:gridCol w="468630"/>
                <a:gridCol w="468630"/>
                <a:gridCol w="468630"/>
                <a:gridCol w="468630"/>
                <a:gridCol w="681643"/>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c>
                  <a:txBody>
                    <a:bodyPr/>
                    <a:lstStyle/>
                    <a:p>
                      <a:pPr algn="ctr"/>
                      <a:endParaRPr lang="en-IN" dirty="0"/>
                    </a:p>
                  </a:txBody>
                  <a:tcPr>
                    <a:noFill/>
                  </a:tcPr>
                </a:tc>
              </a:tr>
              <a:tr h="467268">
                <a:tc>
                  <a:txBody>
                    <a:bodyPr/>
                    <a:lstStyle/>
                    <a:p>
                      <a:pPr algn="ctr"/>
                      <a:r>
                        <a:rPr lang="en-US" dirty="0" smtClean="0"/>
                        <a:t>W1</a:t>
                      </a:r>
                      <a:endParaRPr lang="en-IN" dirty="0"/>
                    </a:p>
                  </a:txBody>
                  <a:tcPr>
                    <a:solidFill>
                      <a:srgbClr val="FFFF00"/>
                    </a:solidFill>
                  </a:tcPr>
                </a:tc>
                <a:tc>
                  <a:txBody>
                    <a:bodyPr/>
                    <a:lstStyle/>
                    <a:p>
                      <a:pPr algn="ctr"/>
                      <a:r>
                        <a:rPr lang="en-US" dirty="0" smtClean="0"/>
                        <a:t>13</a:t>
                      </a:r>
                      <a:endParaRPr lang="en-IN" dirty="0"/>
                    </a:p>
                  </a:txBody>
                  <a:tcPr/>
                </a:tc>
                <a:tc>
                  <a:txBody>
                    <a:bodyPr/>
                    <a:lstStyle/>
                    <a:p>
                      <a:pPr algn="ctr"/>
                      <a:r>
                        <a:rPr lang="en-US" dirty="0" smtClean="0"/>
                        <a:t>14</a:t>
                      </a:r>
                      <a:endParaRPr lang="en-IN" dirty="0"/>
                    </a:p>
                  </a:txBody>
                  <a:tcPr/>
                </a:tc>
                <a:tc>
                  <a:txBody>
                    <a:bodyPr/>
                    <a:lstStyle/>
                    <a:p>
                      <a:pPr algn="ctr"/>
                      <a:r>
                        <a:rPr lang="en-US" dirty="0" smtClean="0"/>
                        <a:t>0</a:t>
                      </a:r>
                      <a:endParaRPr lang="en-IN" dirty="0"/>
                    </a:p>
                  </a:txBody>
                  <a:tcPr/>
                </a:tc>
                <a:tc>
                  <a:txBody>
                    <a:bodyPr/>
                    <a:lstStyle/>
                    <a:p>
                      <a:pPr algn="ctr"/>
                      <a:r>
                        <a:rPr lang="en-US" dirty="0" smtClean="0"/>
                        <a:t>23</a:t>
                      </a:r>
                      <a:endParaRPr lang="en-IN" dirty="0"/>
                    </a:p>
                  </a:txBody>
                  <a:tcPr/>
                </a:tc>
                <a:tc>
                  <a:txBody>
                    <a:bodyPr/>
                    <a:lstStyle/>
                    <a:p>
                      <a:pPr algn="ctr"/>
                      <a:r>
                        <a:rPr lang="en-US" dirty="0" smtClean="0"/>
                        <a:t>(-69)</a:t>
                      </a:r>
                      <a:endParaRPr lang="en-IN" dirty="0"/>
                    </a:p>
                  </a:txBody>
                  <a:tcPr/>
                </a:tc>
              </a:tr>
              <a:tr h="467268">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12</a:t>
                      </a:r>
                      <a:endParaRPr lang="en-IN" dirty="0"/>
                    </a:p>
                  </a:txBody>
                  <a:tcPr/>
                </a:tc>
                <a:tc>
                  <a:txBody>
                    <a:bodyPr/>
                    <a:lstStyle/>
                    <a:p>
                      <a:pPr algn="ctr"/>
                      <a:r>
                        <a:rPr lang="en-US" dirty="0" smtClean="0"/>
                        <a:t>55</a:t>
                      </a:r>
                      <a:endParaRPr lang="en-IN" dirty="0"/>
                    </a:p>
                  </a:txBody>
                  <a:tcPr/>
                </a:tc>
                <a:tc>
                  <a:txBody>
                    <a:bodyPr/>
                    <a:lstStyle/>
                    <a:p>
                      <a:pPr algn="ctr"/>
                      <a:r>
                        <a:rPr lang="en-US" dirty="0" smtClean="0"/>
                        <a:t>(-37)</a:t>
                      </a:r>
                      <a:endParaRPr lang="en-IN" dirty="0"/>
                    </a:p>
                  </a:txBody>
                  <a:tcPr/>
                </a:tc>
              </a:tr>
              <a:tr h="467268">
                <a:tc>
                  <a:txBody>
                    <a:bodyPr/>
                    <a:lstStyle/>
                    <a:p>
                      <a:pPr algn="ctr"/>
                      <a:r>
                        <a:rPr lang="en-US" dirty="0" smtClean="0"/>
                        <a:t>W3</a:t>
                      </a:r>
                      <a:endParaRPr lang="en-IN" dirty="0"/>
                    </a:p>
                  </a:txBody>
                  <a:tcPr>
                    <a:solidFill>
                      <a:srgbClr val="FFFF00"/>
                    </a:solidFill>
                  </a:tcPr>
                </a:tc>
                <a:tc>
                  <a:txBody>
                    <a:bodyPr/>
                    <a:lstStyle/>
                    <a:p>
                      <a:pPr algn="ctr"/>
                      <a:r>
                        <a:rPr lang="en-US" dirty="0" smtClean="0"/>
                        <a:t>6</a:t>
                      </a:r>
                      <a:endParaRPr lang="en-IN" dirty="0"/>
                    </a:p>
                  </a:txBody>
                  <a:tcPr/>
                </a:tc>
                <a:tc>
                  <a:txBody>
                    <a:bodyPr/>
                    <a:lstStyle/>
                    <a:p>
                      <a:pPr algn="ctr"/>
                      <a:r>
                        <a:rPr lang="en-US" dirty="0" smtClean="0"/>
                        <a:t>64</a:t>
                      </a:r>
                      <a:endParaRPr lang="en-IN" dirty="0"/>
                    </a:p>
                  </a:txBody>
                  <a:tcPr/>
                </a:tc>
                <a:tc>
                  <a:txBody>
                    <a:bodyPr/>
                    <a:lstStyle/>
                    <a:p>
                      <a:pPr algn="ctr"/>
                      <a:r>
                        <a:rPr lang="en-US" dirty="0" smtClean="0"/>
                        <a:t>0</a:t>
                      </a:r>
                      <a:endParaRPr lang="en-IN" dirty="0"/>
                    </a:p>
                  </a:txBody>
                  <a:tcPr/>
                </a:tc>
                <a:tc>
                  <a:txBody>
                    <a:bodyPr/>
                    <a:lstStyle/>
                    <a:p>
                      <a:pPr algn="ctr"/>
                      <a:r>
                        <a:rPr lang="en-US" dirty="0" smtClean="0"/>
                        <a:t>81</a:t>
                      </a:r>
                      <a:endParaRPr lang="en-IN" dirty="0"/>
                    </a:p>
                  </a:txBody>
                  <a:tcPr/>
                </a:tc>
                <a:tc>
                  <a:txBody>
                    <a:bodyPr/>
                    <a:lstStyle/>
                    <a:p>
                      <a:pPr algn="ctr"/>
                      <a:r>
                        <a:rPr lang="en-US" dirty="0" smtClean="0"/>
                        <a:t>(-5)</a:t>
                      </a:r>
                      <a:endParaRPr lang="en-IN" dirty="0"/>
                    </a:p>
                  </a:txBody>
                  <a:tcPr/>
                </a:tc>
              </a:tr>
              <a:tr h="467268">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90</a:t>
                      </a:r>
                      <a:endParaRPr lang="en-IN" dirty="0"/>
                    </a:p>
                  </a:txBody>
                  <a:tcPr/>
                </a:tc>
                <a:tc>
                  <a:txBody>
                    <a:bodyPr/>
                    <a:lstStyle/>
                    <a:p>
                      <a:pPr algn="ctr"/>
                      <a:r>
                        <a:rPr lang="en-US" dirty="0" smtClean="0"/>
                        <a:t>15</a:t>
                      </a:r>
                      <a:endParaRPr lang="en-IN" dirty="0"/>
                    </a:p>
                  </a:txBody>
                  <a:tcPr/>
                </a:tc>
                <a:tc>
                  <a:txBody>
                    <a:bodyPr/>
                    <a:lstStyle/>
                    <a:p>
                      <a:pPr algn="ctr"/>
                      <a:r>
                        <a:rPr lang="en-US" dirty="0" smtClean="0"/>
                        <a:t>(-8)</a:t>
                      </a:r>
                    </a:p>
                  </a:txBody>
                  <a:tcPr/>
                </a:tc>
              </a:tr>
            </a:tbl>
          </a:graphicData>
        </a:graphic>
      </p:graphicFrame>
    </p:spTree>
    <p:extLst>
      <p:ext uri="{BB962C8B-B14F-4D97-AF65-F5344CB8AC3E}">
        <p14:creationId xmlns="" xmlns:p14="http://schemas.microsoft.com/office/powerpoint/2010/main" val="3653827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178170"/>
            <a:ext cx="7946913" cy="3853536"/>
          </a:xfrm>
        </p:spPr>
        <p:txBody>
          <a:bodyPr/>
          <a:lstStyle/>
          <a:p>
            <a:pPr marL="342900" indent="-342900">
              <a:buFont typeface="Arial" panose="020B0604020202020204" pitchFamily="34" charset="0"/>
              <a:buChar char="•"/>
            </a:pPr>
            <a:r>
              <a:rPr lang="en-US" b="1" dirty="0" smtClean="0"/>
              <a:t>Step </a:t>
            </a:r>
            <a:r>
              <a:rPr lang="en-US" b="1" dirty="0"/>
              <a:t>1</a:t>
            </a:r>
            <a:r>
              <a:rPr lang="en-US" b="1" dirty="0" smtClean="0"/>
              <a:t>: </a:t>
            </a:r>
            <a:r>
              <a:rPr lang="en-US" dirty="0" smtClean="0"/>
              <a:t>Subtract </a:t>
            </a:r>
            <a:r>
              <a:rPr lang="en-US" dirty="0" smtClean="0"/>
              <a:t>minimum entry from all rows</a:t>
            </a:r>
          </a:p>
          <a:p>
            <a:pPr marL="342900" indent="-342900">
              <a:buFont typeface="Arial" panose="020B0604020202020204" pitchFamily="34" charset="0"/>
              <a:buChar char="•"/>
            </a:pPr>
            <a:r>
              <a:rPr lang="en-US" b="1" dirty="0"/>
              <a:t>Step 2: </a:t>
            </a:r>
            <a:r>
              <a:rPr lang="en-US" dirty="0"/>
              <a:t>Subtract </a:t>
            </a:r>
            <a:r>
              <a:rPr lang="en-US" dirty="0" smtClean="0"/>
              <a:t>minimum entry from all columns</a:t>
            </a:r>
          </a:p>
          <a:p>
            <a:pPr marL="342900" indent="-342900">
              <a:buFont typeface="Arial" panose="020B0604020202020204" pitchFamily="34" charset="0"/>
              <a:buChar char="•"/>
            </a:pPr>
            <a:r>
              <a:rPr lang="en-US" b="1" dirty="0" smtClean="0"/>
              <a:t>Step </a:t>
            </a:r>
            <a:r>
              <a:rPr lang="en-US" b="1" dirty="0" smtClean="0"/>
              <a:t>3: </a:t>
            </a:r>
            <a:r>
              <a:rPr lang="en-US" dirty="0" smtClean="0"/>
              <a:t>Cover </a:t>
            </a:r>
            <a:r>
              <a:rPr lang="en-US" dirty="0" smtClean="0"/>
              <a:t>all zeros with a minimum number of lines possible.</a:t>
            </a:r>
          </a:p>
          <a:p>
            <a:pPr marL="342900" indent="-342900">
              <a:buFont typeface="Arial" panose="020B0604020202020204" pitchFamily="34" charset="0"/>
              <a:buChar char="•"/>
            </a:pPr>
            <a:r>
              <a:rPr lang="en-US" b="1" dirty="0" smtClean="0"/>
              <a:t>Step </a:t>
            </a:r>
            <a:r>
              <a:rPr lang="en-US" b="1" dirty="0"/>
              <a:t>4: </a:t>
            </a:r>
            <a:r>
              <a:rPr lang="en-US" dirty="0" smtClean="0"/>
              <a:t>If number of lines is equal to n =&gt; stop, we reached optimal solution.</a:t>
            </a:r>
          </a:p>
          <a:p>
            <a:pPr marL="342900" indent="-342900"/>
            <a:r>
              <a:rPr lang="en-US" dirty="0" smtClean="0"/>
              <a:t>	If not =&gt; subtract smallest entry not crossed from crossed rows and then add to crossed columns. Go to Step 3.</a:t>
            </a:r>
          </a:p>
          <a:p>
            <a:pPr marL="342900" indent="-342900"/>
            <a:endParaRPr lang="en-US" dirty="0"/>
          </a:p>
        </p:txBody>
      </p:sp>
      <p:sp>
        <p:nvSpPr>
          <p:cNvPr id="3" name="Title 2"/>
          <p:cNvSpPr>
            <a:spLocks noGrp="1"/>
          </p:cNvSpPr>
          <p:nvPr>
            <p:ph type="title"/>
          </p:nvPr>
        </p:nvSpPr>
        <p:spPr>
          <a:xfrm>
            <a:off x="688490" y="418950"/>
            <a:ext cx="7756263" cy="759219"/>
          </a:xfrm>
        </p:spPr>
        <p:txBody>
          <a:bodyPr/>
          <a:lstStyle/>
          <a:p>
            <a:pPr algn="ctr"/>
            <a:r>
              <a:rPr lang="en-US" u="sng" dirty="0" smtClean="0"/>
              <a:t>Hungarian Method</a:t>
            </a:r>
            <a:endParaRPr lang="en-US" u="sng" dirty="0"/>
          </a:p>
        </p:txBody>
      </p:sp>
      <p:sp>
        <p:nvSpPr>
          <p:cNvPr id="4" name="Rectangle 3"/>
          <p:cNvSpPr/>
          <p:nvPr/>
        </p:nvSpPr>
        <p:spPr>
          <a:xfrm>
            <a:off x="1097280" y="2042670"/>
            <a:ext cx="7065818" cy="8335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Tree>
    <p:extLst>
      <p:ext uri="{BB962C8B-B14F-4D97-AF65-F5344CB8AC3E}">
        <p14:creationId xmlns="" xmlns:p14="http://schemas.microsoft.com/office/powerpoint/2010/main" val="1113374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Step 3: Cover all zeros with a minimum number of lines</a:t>
            </a:r>
          </a:p>
        </p:txBody>
      </p:sp>
      <p:graphicFrame>
        <p:nvGraphicFramePr>
          <p:cNvPr id="7" name="Table 6"/>
          <p:cNvGraphicFramePr>
            <a:graphicFrameLocks noGrp="1"/>
          </p:cNvGraphicFramePr>
          <p:nvPr/>
        </p:nvGraphicFramePr>
        <p:xfrm>
          <a:off x="2277687" y="1890413"/>
          <a:ext cx="3607726" cy="2947595"/>
        </p:xfrm>
        <a:graphic>
          <a:graphicData uri="http://schemas.openxmlformats.org/drawingml/2006/table">
            <a:tbl>
              <a:tblPr firstRow="1" bandRow="1">
                <a:tableStyleId>{5940675A-B579-460E-94D1-54222C63F5DA}</a:tableStyleId>
              </a:tblPr>
              <a:tblGrid>
                <a:gridCol w="855786"/>
                <a:gridCol w="687985"/>
                <a:gridCol w="687985"/>
                <a:gridCol w="687985"/>
                <a:gridCol w="687985"/>
              </a:tblGrid>
              <a:tr h="589519">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589519">
                <a:tc>
                  <a:txBody>
                    <a:bodyPr/>
                    <a:lstStyle/>
                    <a:p>
                      <a:pPr algn="ctr"/>
                      <a:r>
                        <a:rPr lang="en-US" dirty="0" smtClean="0"/>
                        <a:t>W1</a:t>
                      </a:r>
                      <a:endParaRPr lang="en-IN" dirty="0"/>
                    </a:p>
                  </a:txBody>
                  <a:tcPr>
                    <a:solidFill>
                      <a:srgbClr val="FFFF00"/>
                    </a:solidFill>
                  </a:tcPr>
                </a:tc>
                <a:tc>
                  <a:txBody>
                    <a:bodyPr/>
                    <a:lstStyle/>
                    <a:p>
                      <a:pPr algn="ctr"/>
                      <a:r>
                        <a:rPr lang="en-US" dirty="0" smtClean="0"/>
                        <a:t>13</a:t>
                      </a:r>
                      <a:endParaRPr lang="en-IN" dirty="0"/>
                    </a:p>
                  </a:txBody>
                  <a:tcPr/>
                </a:tc>
                <a:tc>
                  <a:txBody>
                    <a:bodyPr/>
                    <a:lstStyle/>
                    <a:p>
                      <a:pPr algn="ctr"/>
                      <a:r>
                        <a:rPr lang="en-US" dirty="0" smtClean="0"/>
                        <a:t>14</a:t>
                      </a:r>
                      <a:endParaRPr lang="en-IN" dirty="0"/>
                    </a:p>
                  </a:txBody>
                  <a:tcPr/>
                </a:tc>
                <a:tc>
                  <a:txBody>
                    <a:bodyPr/>
                    <a:lstStyle/>
                    <a:p>
                      <a:pPr algn="ctr"/>
                      <a:r>
                        <a:rPr lang="en-US" dirty="0" smtClean="0"/>
                        <a:t>0</a:t>
                      </a:r>
                      <a:endParaRPr lang="en-IN" dirty="0"/>
                    </a:p>
                  </a:txBody>
                  <a:tcPr/>
                </a:tc>
                <a:tc>
                  <a:txBody>
                    <a:bodyPr/>
                    <a:lstStyle/>
                    <a:p>
                      <a:pPr algn="ctr"/>
                      <a:r>
                        <a:rPr lang="en-US" dirty="0" smtClean="0"/>
                        <a:t>8</a:t>
                      </a:r>
                      <a:endParaRPr lang="en-IN" dirty="0"/>
                    </a:p>
                  </a:txBody>
                  <a:tcPr/>
                </a:tc>
              </a:tr>
              <a:tr h="589519">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12</a:t>
                      </a:r>
                      <a:endParaRPr lang="en-IN" dirty="0"/>
                    </a:p>
                  </a:txBody>
                  <a:tcPr/>
                </a:tc>
                <a:tc>
                  <a:txBody>
                    <a:bodyPr/>
                    <a:lstStyle/>
                    <a:p>
                      <a:pPr algn="ctr"/>
                      <a:r>
                        <a:rPr lang="en-US" dirty="0" smtClean="0"/>
                        <a:t>40</a:t>
                      </a:r>
                      <a:endParaRPr lang="en-IN" dirty="0"/>
                    </a:p>
                  </a:txBody>
                  <a:tcPr/>
                </a:tc>
              </a:tr>
              <a:tr h="589519">
                <a:tc>
                  <a:txBody>
                    <a:bodyPr/>
                    <a:lstStyle/>
                    <a:p>
                      <a:pPr algn="ctr"/>
                      <a:r>
                        <a:rPr lang="en-US" dirty="0" smtClean="0"/>
                        <a:t>W3</a:t>
                      </a:r>
                      <a:endParaRPr lang="en-IN" dirty="0"/>
                    </a:p>
                  </a:txBody>
                  <a:tcPr>
                    <a:solidFill>
                      <a:srgbClr val="FFFF00"/>
                    </a:solidFill>
                  </a:tcPr>
                </a:tc>
                <a:tc>
                  <a:txBody>
                    <a:bodyPr/>
                    <a:lstStyle/>
                    <a:p>
                      <a:pPr algn="ctr"/>
                      <a:r>
                        <a:rPr lang="en-US" dirty="0" smtClean="0"/>
                        <a:t>6</a:t>
                      </a:r>
                      <a:endParaRPr lang="en-IN" dirty="0"/>
                    </a:p>
                  </a:txBody>
                  <a:tcPr/>
                </a:tc>
                <a:tc>
                  <a:txBody>
                    <a:bodyPr/>
                    <a:lstStyle/>
                    <a:p>
                      <a:pPr algn="ctr"/>
                      <a:r>
                        <a:rPr lang="en-US" dirty="0" smtClean="0"/>
                        <a:t>64</a:t>
                      </a:r>
                      <a:endParaRPr lang="en-IN" dirty="0"/>
                    </a:p>
                  </a:txBody>
                  <a:tcPr/>
                </a:tc>
                <a:tc>
                  <a:txBody>
                    <a:bodyPr/>
                    <a:lstStyle/>
                    <a:p>
                      <a:pPr algn="ctr"/>
                      <a:r>
                        <a:rPr lang="en-US" dirty="0" smtClean="0"/>
                        <a:t>0</a:t>
                      </a:r>
                      <a:endParaRPr lang="en-IN" dirty="0"/>
                    </a:p>
                  </a:txBody>
                  <a:tcPr/>
                </a:tc>
                <a:tc>
                  <a:txBody>
                    <a:bodyPr/>
                    <a:lstStyle/>
                    <a:p>
                      <a:pPr algn="ctr"/>
                      <a:r>
                        <a:rPr lang="en-US" dirty="0" smtClean="0"/>
                        <a:t>66</a:t>
                      </a:r>
                      <a:endParaRPr lang="en-IN" dirty="0"/>
                    </a:p>
                  </a:txBody>
                  <a:tcPr/>
                </a:tc>
              </a:tr>
              <a:tr h="589519">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90</a:t>
                      </a:r>
                      <a:endParaRPr lang="en-IN" dirty="0"/>
                    </a:p>
                  </a:txBody>
                  <a:tcPr/>
                </a:tc>
                <a:tc>
                  <a:txBody>
                    <a:bodyPr/>
                    <a:lstStyle/>
                    <a:p>
                      <a:pPr algn="ctr"/>
                      <a:r>
                        <a:rPr lang="en-US" dirty="0" smtClean="0"/>
                        <a:t>0</a:t>
                      </a:r>
                      <a:endParaRPr lang="en-IN" dirty="0"/>
                    </a:p>
                  </a:txBody>
                  <a:tcPr/>
                </a:tc>
              </a:tr>
            </a:tbl>
          </a:graphicData>
        </a:graphic>
      </p:graphicFrame>
      <p:sp>
        <p:nvSpPr>
          <p:cNvPr id="12" name="Rectangle 11"/>
          <p:cNvSpPr/>
          <p:nvPr/>
        </p:nvSpPr>
        <p:spPr>
          <a:xfrm>
            <a:off x="2078187" y="3059084"/>
            <a:ext cx="4089862" cy="5985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080459" y="4252418"/>
            <a:ext cx="4089862" cy="5985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rot="5400000">
            <a:off x="3163324" y="2959840"/>
            <a:ext cx="3363231" cy="6923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052119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178170"/>
            <a:ext cx="7946913" cy="3853536"/>
          </a:xfrm>
        </p:spPr>
        <p:txBody>
          <a:bodyPr/>
          <a:lstStyle/>
          <a:p>
            <a:pPr marL="342900" indent="-342900">
              <a:buFont typeface="Arial" panose="020B0604020202020204" pitchFamily="34" charset="0"/>
              <a:buChar char="•"/>
            </a:pPr>
            <a:r>
              <a:rPr lang="en-US" b="1" dirty="0" smtClean="0"/>
              <a:t>Step </a:t>
            </a:r>
            <a:r>
              <a:rPr lang="en-US" b="1" dirty="0"/>
              <a:t>1</a:t>
            </a:r>
            <a:r>
              <a:rPr lang="en-US" b="1" dirty="0" smtClean="0"/>
              <a:t>: </a:t>
            </a:r>
            <a:r>
              <a:rPr lang="en-US" dirty="0" smtClean="0"/>
              <a:t>Subtract </a:t>
            </a:r>
            <a:r>
              <a:rPr lang="en-US" dirty="0" smtClean="0"/>
              <a:t>minimum entry from all rows</a:t>
            </a:r>
          </a:p>
          <a:p>
            <a:pPr marL="342900" indent="-342900">
              <a:buFont typeface="Arial" panose="020B0604020202020204" pitchFamily="34" charset="0"/>
              <a:buChar char="•"/>
            </a:pPr>
            <a:r>
              <a:rPr lang="en-US" b="1" dirty="0"/>
              <a:t>Step 2: </a:t>
            </a:r>
            <a:r>
              <a:rPr lang="en-US" dirty="0"/>
              <a:t>Subtract </a:t>
            </a:r>
            <a:r>
              <a:rPr lang="en-US" dirty="0" smtClean="0"/>
              <a:t>minimum entry from all columns</a:t>
            </a:r>
          </a:p>
          <a:p>
            <a:pPr marL="342900" indent="-342900">
              <a:buFont typeface="Arial" panose="020B0604020202020204" pitchFamily="34" charset="0"/>
              <a:buChar char="•"/>
            </a:pPr>
            <a:r>
              <a:rPr lang="en-US" b="1" dirty="0" smtClean="0"/>
              <a:t>Step 3: </a:t>
            </a:r>
            <a:r>
              <a:rPr lang="en-US" dirty="0" smtClean="0"/>
              <a:t>Cover </a:t>
            </a:r>
            <a:r>
              <a:rPr lang="en-US" dirty="0" smtClean="0"/>
              <a:t>all zeros with a minimum number of lines possible.</a:t>
            </a:r>
          </a:p>
          <a:p>
            <a:pPr marL="342900" indent="-342900">
              <a:buFont typeface="Arial" panose="020B0604020202020204" pitchFamily="34" charset="0"/>
              <a:buChar char="•"/>
            </a:pPr>
            <a:r>
              <a:rPr lang="en-US" b="1" dirty="0" smtClean="0"/>
              <a:t>Step </a:t>
            </a:r>
            <a:r>
              <a:rPr lang="en-US" b="1" dirty="0"/>
              <a:t>4: </a:t>
            </a:r>
            <a:r>
              <a:rPr lang="en-US" dirty="0" smtClean="0"/>
              <a:t>If number of lines is equal to n =&gt; stop, we reached optimal solution.</a:t>
            </a:r>
          </a:p>
          <a:p>
            <a:pPr marL="342900" indent="-342900"/>
            <a:r>
              <a:rPr lang="en-US" dirty="0" smtClean="0"/>
              <a:t>	If not =&gt; subtract smallest entry not crossed from crossed rows and then add to crossed columns. Go to Step 3.</a:t>
            </a:r>
          </a:p>
          <a:p>
            <a:pPr marL="342900" indent="-342900"/>
            <a:endParaRPr lang="en-US" dirty="0"/>
          </a:p>
        </p:txBody>
      </p:sp>
      <p:sp>
        <p:nvSpPr>
          <p:cNvPr id="3" name="Title 2"/>
          <p:cNvSpPr>
            <a:spLocks noGrp="1"/>
          </p:cNvSpPr>
          <p:nvPr>
            <p:ph type="title"/>
          </p:nvPr>
        </p:nvSpPr>
        <p:spPr>
          <a:xfrm>
            <a:off x="688490" y="418950"/>
            <a:ext cx="7756263" cy="759219"/>
          </a:xfrm>
        </p:spPr>
        <p:txBody>
          <a:bodyPr/>
          <a:lstStyle/>
          <a:p>
            <a:pPr algn="ctr"/>
            <a:r>
              <a:rPr lang="en-US" u="sng" dirty="0" smtClean="0"/>
              <a:t>Hungarian Method</a:t>
            </a:r>
            <a:endParaRPr lang="en-US" u="sng" dirty="0"/>
          </a:p>
        </p:txBody>
      </p:sp>
      <p:sp>
        <p:nvSpPr>
          <p:cNvPr id="4" name="Rectangle 3"/>
          <p:cNvSpPr/>
          <p:nvPr/>
        </p:nvSpPr>
        <p:spPr>
          <a:xfrm>
            <a:off x="1097279" y="2857294"/>
            <a:ext cx="7347473" cy="19474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Tree>
    <p:extLst>
      <p:ext uri="{BB962C8B-B14F-4D97-AF65-F5344CB8AC3E}">
        <p14:creationId xmlns="" xmlns:p14="http://schemas.microsoft.com/office/powerpoint/2010/main" val="1113374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Step 4: lines are less than n</a:t>
            </a:r>
            <a:endParaRPr lang="en-US" sz="3600" dirty="0"/>
          </a:p>
        </p:txBody>
      </p:sp>
      <p:sp>
        <p:nvSpPr>
          <p:cNvPr id="10" name="Content Placeholder 9"/>
          <p:cNvSpPr>
            <a:spLocks noGrp="1"/>
          </p:cNvSpPr>
          <p:nvPr>
            <p:ph sz="half" idx="2"/>
          </p:nvPr>
        </p:nvSpPr>
        <p:spPr>
          <a:xfrm>
            <a:off x="688488" y="1230152"/>
            <a:ext cx="7756265" cy="3124828"/>
          </a:xfrm>
        </p:spPr>
        <p:txBody>
          <a:bodyPr>
            <a:normAutofit/>
          </a:bodyPr>
          <a:lstStyle/>
          <a:p>
            <a:pPr marL="342900" indent="-342900">
              <a:buFont typeface="Arial" panose="020B0604020202020204" pitchFamily="34" charset="0"/>
              <a:buChar char="•"/>
            </a:pPr>
            <a:r>
              <a:rPr lang="en-US" dirty="0" smtClean="0"/>
              <a:t>Smallest </a:t>
            </a:r>
            <a:r>
              <a:rPr lang="en-US" dirty="0"/>
              <a:t>uncovered </a:t>
            </a:r>
            <a:r>
              <a:rPr lang="en-US" dirty="0" smtClean="0"/>
              <a:t> umber </a:t>
            </a:r>
            <a:r>
              <a:rPr lang="en-US" dirty="0"/>
              <a:t>is </a:t>
            </a:r>
            <a:r>
              <a:rPr lang="en-US" dirty="0" smtClean="0"/>
              <a:t>6.</a:t>
            </a:r>
          </a:p>
          <a:p>
            <a:pPr marL="342900" indent="-342900">
              <a:buFont typeface="Arial" panose="020B0604020202020204" pitchFamily="34" charset="0"/>
              <a:buChar char="•"/>
            </a:pPr>
            <a:r>
              <a:rPr lang="en-US" dirty="0" smtClean="0"/>
              <a:t>We </a:t>
            </a:r>
            <a:r>
              <a:rPr lang="en-US" dirty="0"/>
              <a:t>subtract this number from all uncovered </a:t>
            </a:r>
            <a:r>
              <a:rPr lang="en-US" dirty="0" smtClean="0"/>
              <a:t>rows and </a:t>
            </a:r>
            <a:r>
              <a:rPr lang="en-US" dirty="0"/>
              <a:t>add it to all </a:t>
            </a:r>
            <a:r>
              <a:rPr lang="en-US" dirty="0" smtClean="0"/>
              <a:t>covered </a:t>
            </a:r>
            <a:r>
              <a:rPr lang="en-US" dirty="0" smtClean="0"/>
              <a:t>columns.</a:t>
            </a:r>
            <a:endParaRPr lang="en-US" dirty="0" smtClean="0"/>
          </a:p>
          <a:p>
            <a:pPr marL="342900" indent="-342900">
              <a:buFont typeface="Arial" panose="020B0604020202020204" pitchFamily="34" charset="0"/>
              <a:buChar char="•"/>
            </a:pPr>
            <a:r>
              <a:rPr lang="en-US" dirty="0"/>
              <a:t>Now we return to </a:t>
            </a:r>
            <a:r>
              <a:rPr lang="en-US" b="1" dirty="0" smtClean="0"/>
              <a:t>Step 3.</a:t>
            </a:r>
            <a:endParaRPr lang="en-US" b="1" dirty="0"/>
          </a:p>
        </p:txBody>
      </p:sp>
      <p:sp>
        <p:nvSpPr>
          <p:cNvPr id="11" name="Text Placeholder 10"/>
          <p:cNvSpPr>
            <a:spLocks noGrp="1"/>
          </p:cNvSpPr>
          <p:nvPr>
            <p:ph type="body" sz="quarter" idx="3"/>
          </p:nvPr>
        </p:nvSpPr>
        <p:spPr>
          <a:xfrm>
            <a:off x="5992144" y="2303906"/>
            <a:ext cx="2292116" cy="658368"/>
          </a:xfrm>
        </p:spPr>
        <p:txBody>
          <a:bodyPr/>
          <a:lstStyle/>
          <a:p>
            <a:r>
              <a:rPr lang="en-US" dirty="0" smtClean="0"/>
              <a:t>Removing 6 :</a:t>
            </a:r>
            <a:endParaRPr lang="en-US" dirty="0"/>
          </a:p>
        </p:txBody>
      </p:sp>
      <p:graphicFrame>
        <p:nvGraphicFramePr>
          <p:cNvPr id="7" name="Table 6"/>
          <p:cNvGraphicFramePr>
            <a:graphicFrameLocks noGrp="1"/>
          </p:cNvGraphicFramePr>
          <p:nvPr/>
        </p:nvGraphicFramePr>
        <p:xfrm>
          <a:off x="5992144" y="3126858"/>
          <a:ext cx="2457450" cy="1828800"/>
        </p:xfrm>
        <a:graphic>
          <a:graphicData uri="http://schemas.openxmlformats.org/drawingml/2006/table">
            <a:tbl>
              <a:tblPr firstRow="1" bandRow="1">
                <a:tableStyleId>{5940675A-B579-460E-94D1-54222C63F5DA}</a:tableStyleId>
              </a:tblPr>
              <a:tblGrid>
                <a:gridCol w="582930"/>
                <a:gridCol w="468630"/>
                <a:gridCol w="468630"/>
                <a:gridCol w="468630"/>
                <a:gridCol w="468630"/>
              </a:tblGrid>
              <a:tr h="0">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148573">
                <a:tc>
                  <a:txBody>
                    <a:bodyPr/>
                    <a:lstStyle/>
                    <a:p>
                      <a:pPr algn="ctr"/>
                      <a:r>
                        <a:rPr lang="en-US" dirty="0" smtClean="0"/>
                        <a:t>W1</a:t>
                      </a:r>
                      <a:endParaRPr lang="en-IN" dirty="0"/>
                    </a:p>
                  </a:txBody>
                  <a:tcPr>
                    <a:solidFill>
                      <a:srgbClr val="FFFF00"/>
                    </a:solidFill>
                  </a:tcPr>
                </a:tc>
                <a:tc>
                  <a:txBody>
                    <a:bodyPr/>
                    <a:lstStyle/>
                    <a:p>
                      <a:pPr algn="ctr"/>
                      <a:r>
                        <a:rPr lang="en-US" dirty="0" smtClean="0"/>
                        <a:t>7</a:t>
                      </a:r>
                      <a:endParaRPr lang="en-IN" dirty="0"/>
                    </a:p>
                  </a:txBody>
                  <a:tcPr/>
                </a:tc>
                <a:tc>
                  <a:txBody>
                    <a:bodyPr/>
                    <a:lstStyle/>
                    <a:p>
                      <a:pPr algn="ctr"/>
                      <a:r>
                        <a:rPr lang="en-US" dirty="0" smtClean="0"/>
                        <a:t>8</a:t>
                      </a:r>
                      <a:endParaRPr lang="en-IN" dirty="0"/>
                    </a:p>
                  </a:txBody>
                  <a:tcPr/>
                </a:tc>
                <a:tc>
                  <a:txBody>
                    <a:bodyPr/>
                    <a:lstStyle/>
                    <a:p>
                      <a:pPr algn="ctr"/>
                      <a:r>
                        <a:rPr lang="en-US" dirty="0" smtClean="0"/>
                        <a:t>0</a:t>
                      </a:r>
                      <a:endParaRPr lang="en-IN" dirty="0"/>
                    </a:p>
                  </a:txBody>
                  <a:tcPr/>
                </a:tc>
                <a:tc>
                  <a:txBody>
                    <a:bodyPr/>
                    <a:lstStyle/>
                    <a:p>
                      <a:pPr algn="ctr"/>
                      <a:r>
                        <a:rPr lang="en-US" dirty="0" smtClean="0"/>
                        <a:t>2</a:t>
                      </a:r>
                      <a:endParaRPr lang="en-IN" dirty="0"/>
                    </a:p>
                  </a:txBody>
                  <a:tcPr/>
                </a:tc>
              </a:tr>
              <a:tr h="0">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18</a:t>
                      </a:r>
                      <a:endParaRPr lang="en-IN" dirty="0"/>
                    </a:p>
                  </a:txBody>
                  <a:tcPr/>
                </a:tc>
                <a:tc>
                  <a:txBody>
                    <a:bodyPr/>
                    <a:lstStyle/>
                    <a:p>
                      <a:pPr algn="ctr"/>
                      <a:r>
                        <a:rPr lang="en-US" dirty="0" smtClean="0"/>
                        <a:t>40</a:t>
                      </a:r>
                      <a:endParaRPr lang="en-IN" dirty="0"/>
                    </a:p>
                  </a:txBody>
                  <a:tcPr/>
                </a:tc>
              </a:tr>
              <a:tr h="170201">
                <a:tc>
                  <a:txBody>
                    <a:bodyPr/>
                    <a:lstStyle/>
                    <a:p>
                      <a:pPr algn="ctr"/>
                      <a:r>
                        <a:rPr lang="en-US" dirty="0" smtClean="0"/>
                        <a:t>W3</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58</a:t>
                      </a:r>
                      <a:endParaRPr lang="en-IN" dirty="0"/>
                    </a:p>
                  </a:txBody>
                  <a:tcPr/>
                </a:tc>
                <a:tc>
                  <a:txBody>
                    <a:bodyPr/>
                    <a:lstStyle/>
                    <a:p>
                      <a:pPr algn="ctr"/>
                      <a:r>
                        <a:rPr lang="en-US" dirty="0" smtClean="0"/>
                        <a:t>0</a:t>
                      </a:r>
                      <a:endParaRPr lang="en-IN" dirty="0"/>
                    </a:p>
                  </a:txBody>
                  <a:tcPr/>
                </a:tc>
                <a:tc>
                  <a:txBody>
                    <a:bodyPr/>
                    <a:lstStyle/>
                    <a:p>
                      <a:pPr algn="ctr"/>
                      <a:r>
                        <a:rPr lang="en-US" dirty="0" smtClean="0"/>
                        <a:t>60</a:t>
                      </a:r>
                      <a:endParaRPr lang="en-IN" dirty="0"/>
                    </a:p>
                  </a:txBody>
                  <a:tcPr/>
                </a:tc>
              </a:tr>
              <a:tr h="0">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96</a:t>
                      </a:r>
                      <a:endParaRPr lang="en-IN" dirty="0"/>
                    </a:p>
                  </a:txBody>
                  <a:tcPr/>
                </a:tc>
                <a:tc>
                  <a:txBody>
                    <a:bodyPr/>
                    <a:lstStyle/>
                    <a:p>
                      <a:pPr algn="ctr"/>
                      <a:r>
                        <a:rPr lang="en-US" dirty="0" smtClean="0"/>
                        <a:t>0</a:t>
                      </a:r>
                      <a:endParaRPr lang="en-IN" dirty="0"/>
                    </a:p>
                  </a:txBody>
                  <a:tcPr/>
                </a:tc>
              </a:tr>
            </a:tbl>
          </a:graphicData>
        </a:graphic>
      </p:graphicFrame>
      <p:graphicFrame>
        <p:nvGraphicFramePr>
          <p:cNvPr id="13" name="Table 12"/>
          <p:cNvGraphicFramePr>
            <a:graphicFrameLocks noGrp="1"/>
          </p:cNvGraphicFramePr>
          <p:nvPr/>
        </p:nvGraphicFramePr>
        <p:xfrm>
          <a:off x="1466169" y="3100324"/>
          <a:ext cx="2457450" cy="1828800"/>
        </p:xfrm>
        <a:graphic>
          <a:graphicData uri="http://schemas.openxmlformats.org/drawingml/2006/table">
            <a:tbl>
              <a:tblPr firstRow="1" bandRow="1">
                <a:tableStyleId>{5940675A-B579-460E-94D1-54222C63F5DA}</a:tableStyleId>
              </a:tblPr>
              <a:tblGrid>
                <a:gridCol w="582930"/>
                <a:gridCol w="468630"/>
                <a:gridCol w="468630"/>
                <a:gridCol w="468630"/>
                <a:gridCol w="468630"/>
              </a:tblGrid>
              <a:tr h="0">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0">
                <a:tc>
                  <a:txBody>
                    <a:bodyPr/>
                    <a:lstStyle/>
                    <a:p>
                      <a:pPr algn="ctr"/>
                      <a:r>
                        <a:rPr lang="en-US" dirty="0" smtClean="0"/>
                        <a:t>W1</a:t>
                      </a:r>
                      <a:endParaRPr lang="en-IN" dirty="0"/>
                    </a:p>
                  </a:txBody>
                  <a:tcPr>
                    <a:solidFill>
                      <a:srgbClr val="FFFF00"/>
                    </a:solidFill>
                  </a:tcPr>
                </a:tc>
                <a:tc>
                  <a:txBody>
                    <a:bodyPr/>
                    <a:lstStyle/>
                    <a:p>
                      <a:pPr algn="ctr"/>
                      <a:r>
                        <a:rPr lang="en-US" dirty="0" smtClean="0"/>
                        <a:t>13</a:t>
                      </a:r>
                      <a:endParaRPr lang="en-IN" dirty="0"/>
                    </a:p>
                  </a:txBody>
                  <a:tcPr/>
                </a:tc>
                <a:tc>
                  <a:txBody>
                    <a:bodyPr/>
                    <a:lstStyle/>
                    <a:p>
                      <a:pPr algn="ctr"/>
                      <a:r>
                        <a:rPr lang="en-US" dirty="0" smtClean="0"/>
                        <a:t>14</a:t>
                      </a:r>
                      <a:endParaRPr lang="en-IN" dirty="0"/>
                    </a:p>
                  </a:txBody>
                  <a:tcPr/>
                </a:tc>
                <a:tc>
                  <a:txBody>
                    <a:bodyPr/>
                    <a:lstStyle/>
                    <a:p>
                      <a:pPr algn="ctr"/>
                      <a:r>
                        <a:rPr lang="en-US" dirty="0" smtClean="0"/>
                        <a:t>0</a:t>
                      </a:r>
                      <a:endParaRPr lang="en-IN" dirty="0"/>
                    </a:p>
                  </a:txBody>
                  <a:tcPr/>
                </a:tc>
                <a:tc>
                  <a:txBody>
                    <a:bodyPr/>
                    <a:lstStyle/>
                    <a:p>
                      <a:pPr algn="ctr"/>
                      <a:r>
                        <a:rPr lang="en-US" dirty="0" smtClean="0"/>
                        <a:t>8</a:t>
                      </a:r>
                      <a:endParaRPr lang="en-IN" dirty="0"/>
                    </a:p>
                  </a:txBody>
                  <a:tcPr/>
                </a:tc>
              </a:tr>
              <a:tr h="0">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12</a:t>
                      </a:r>
                      <a:endParaRPr lang="en-IN" dirty="0"/>
                    </a:p>
                  </a:txBody>
                  <a:tcPr/>
                </a:tc>
                <a:tc>
                  <a:txBody>
                    <a:bodyPr/>
                    <a:lstStyle/>
                    <a:p>
                      <a:pPr algn="ctr"/>
                      <a:r>
                        <a:rPr lang="en-US" dirty="0" smtClean="0"/>
                        <a:t>40</a:t>
                      </a:r>
                      <a:endParaRPr lang="en-IN" dirty="0"/>
                    </a:p>
                  </a:txBody>
                  <a:tcPr/>
                </a:tc>
              </a:tr>
              <a:tr h="0">
                <a:tc>
                  <a:txBody>
                    <a:bodyPr/>
                    <a:lstStyle/>
                    <a:p>
                      <a:pPr algn="ctr"/>
                      <a:r>
                        <a:rPr lang="en-US" dirty="0" smtClean="0"/>
                        <a:t>W3</a:t>
                      </a:r>
                      <a:endParaRPr lang="en-IN" dirty="0"/>
                    </a:p>
                  </a:txBody>
                  <a:tcPr>
                    <a:solidFill>
                      <a:srgbClr val="FFFF00"/>
                    </a:solidFill>
                  </a:tcPr>
                </a:tc>
                <a:tc>
                  <a:txBody>
                    <a:bodyPr/>
                    <a:lstStyle/>
                    <a:p>
                      <a:pPr algn="ctr"/>
                      <a:r>
                        <a:rPr lang="en-US" dirty="0" smtClean="0"/>
                        <a:t>6</a:t>
                      </a:r>
                      <a:endParaRPr lang="en-IN" dirty="0"/>
                    </a:p>
                  </a:txBody>
                  <a:tcPr/>
                </a:tc>
                <a:tc>
                  <a:txBody>
                    <a:bodyPr/>
                    <a:lstStyle/>
                    <a:p>
                      <a:pPr algn="ctr"/>
                      <a:r>
                        <a:rPr lang="en-US" dirty="0" smtClean="0"/>
                        <a:t>64</a:t>
                      </a:r>
                      <a:endParaRPr lang="en-IN" dirty="0"/>
                    </a:p>
                  </a:txBody>
                  <a:tcPr/>
                </a:tc>
                <a:tc>
                  <a:txBody>
                    <a:bodyPr/>
                    <a:lstStyle/>
                    <a:p>
                      <a:pPr algn="ctr"/>
                      <a:r>
                        <a:rPr lang="en-US" dirty="0" smtClean="0"/>
                        <a:t>0</a:t>
                      </a:r>
                      <a:endParaRPr lang="en-IN" dirty="0"/>
                    </a:p>
                  </a:txBody>
                  <a:tcPr/>
                </a:tc>
                <a:tc>
                  <a:txBody>
                    <a:bodyPr/>
                    <a:lstStyle/>
                    <a:p>
                      <a:pPr algn="ctr"/>
                      <a:r>
                        <a:rPr lang="en-US" dirty="0" smtClean="0"/>
                        <a:t>66</a:t>
                      </a:r>
                      <a:endParaRPr lang="en-IN" dirty="0"/>
                    </a:p>
                  </a:txBody>
                  <a:tcPr/>
                </a:tc>
              </a:tr>
              <a:tr h="0">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90</a:t>
                      </a:r>
                      <a:endParaRPr lang="en-IN" dirty="0"/>
                    </a:p>
                  </a:txBody>
                  <a:tcPr/>
                </a:tc>
                <a:tc>
                  <a:txBody>
                    <a:bodyPr/>
                    <a:lstStyle/>
                    <a:p>
                      <a:pPr algn="ctr"/>
                      <a:r>
                        <a:rPr lang="en-US" dirty="0" smtClean="0"/>
                        <a:t>0</a:t>
                      </a:r>
                      <a:endParaRPr lang="en-IN" dirty="0"/>
                    </a:p>
                  </a:txBody>
                  <a:tcPr/>
                </a:tc>
              </a:tr>
            </a:tbl>
          </a:graphicData>
        </a:graphic>
      </p:graphicFrame>
      <p:sp>
        <p:nvSpPr>
          <p:cNvPr id="14" name="Rectangle 13"/>
          <p:cNvSpPr/>
          <p:nvPr/>
        </p:nvSpPr>
        <p:spPr>
          <a:xfrm>
            <a:off x="1366838" y="3830946"/>
            <a:ext cx="2638425" cy="368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366838" y="4561256"/>
            <a:ext cx="2638425" cy="3683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rot="5400000">
            <a:off x="2148336" y="3795488"/>
            <a:ext cx="2143129" cy="4767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4532160" y="3860223"/>
            <a:ext cx="798021" cy="46551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25890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7"/>
          <p:cNvSpPr txBox="1">
            <a:spLocks/>
          </p:cNvSpPr>
          <p:nvPr/>
        </p:nvSpPr>
        <p:spPr>
          <a:xfrm>
            <a:off x="4785362" y="2679003"/>
            <a:ext cx="4185918" cy="2324479"/>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pl-PL" sz="1600" dirty="0" smtClean="0">
                <a:solidFill>
                  <a:schemeClr val="bg1"/>
                </a:solidFill>
              </a:rPr>
              <a:t>0</a:t>
            </a:r>
            <a:r>
              <a:rPr lang="pl-PL" sz="1600" dirty="0" smtClean="0"/>
              <a:t>	  </a:t>
            </a:r>
          </a:p>
          <a:p>
            <a:endParaRPr lang="en-US" dirty="0"/>
          </a:p>
        </p:txBody>
      </p:sp>
      <p:sp>
        <p:nvSpPr>
          <p:cNvPr id="22" name="Rectangle 21"/>
          <p:cNvSpPr/>
          <p:nvPr/>
        </p:nvSpPr>
        <p:spPr>
          <a:xfrm>
            <a:off x="4785362" y="2516822"/>
            <a:ext cx="4094478" cy="570734"/>
          </a:xfrm>
          <a:prstGeom prst="rect">
            <a:avLst/>
          </a:prstGeom>
        </p:spPr>
        <p:txBody>
          <a:bodyPr wrap="square">
            <a:spAutoFit/>
          </a:bodyPr>
          <a:lstStyle/>
          <a:p>
            <a:pPr>
              <a:lnSpc>
                <a:spcPct val="200000"/>
              </a:lnSpc>
            </a:pPr>
            <a:endParaRPr lang="pl-PL" dirty="0"/>
          </a:p>
        </p:txBody>
      </p:sp>
      <p:cxnSp>
        <p:nvCxnSpPr>
          <p:cNvPr id="33" name="Straight Connector 32"/>
          <p:cNvCxnSpPr/>
          <p:nvPr/>
        </p:nvCxnSpPr>
        <p:spPr>
          <a:xfrm>
            <a:off x="4470400" y="2679003"/>
            <a:ext cx="0" cy="23463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85362" y="2528570"/>
            <a:ext cx="4046301" cy="369332"/>
          </a:xfrm>
          <a:prstGeom prst="rect">
            <a:avLst/>
          </a:prstGeom>
          <a:noFill/>
        </p:spPr>
        <p:txBody>
          <a:bodyPr wrap="none" rtlCol="0">
            <a:spAutoFit/>
          </a:bodyPr>
          <a:lstStyle/>
          <a:p>
            <a:r>
              <a:rPr lang="en-US" dirty="0"/>
              <a:t>This corresponds </a:t>
            </a:r>
            <a:r>
              <a:rPr lang="en-US" dirty="0" smtClean="0"/>
              <a:t>original </a:t>
            </a:r>
            <a:r>
              <a:rPr lang="en-US" dirty="0"/>
              <a:t>cost matrix:</a:t>
            </a:r>
          </a:p>
        </p:txBody>
      </p:sp>
      <p:sp>
        <p:nvSpPr>
          <p:cNvPr id="40" name="TextBox 39"/>
          <p:cNvSpPr txBox="1"/>
          <p:nvPr/>
        </p:nvSpPr>
        <p:spPr>
          <a:xfrm>
            <a:off x="284482" y="2525276"/>
            <a:ext cx="3632726" cy="369332"/>
          </a:xfrm>
          <a:prstGeom prst="rect">
            <a:avLst/>
          </a:prstGeom>
          <a:noFill/>
        </p:spPr>
        <p:txBody>
          <a:bodyPr wrap="none" rtlCol="0">
            <a:spAutoFit/>
          </a:bodyPr>
          <a:lstStyle/>
          <a:p>
            <a:r>
              <a:rPr lang="en-US" dirty="0" smtClean="0"/>
              <a:t>Zeros </a:t>
            </a:r>
            <a:r>
              <a:rPr lang="en-US" dirty="0"/>
              <a:t>cover </a:t>
            </a:r>
            <a:r>
              <a:rPr lang="en-US" dirty="0" smtClean="0"/>
              <a:t>optimal </a:t>
            </a:r>
            <a:r>
              <a:rPr lang="en-US" dirty="0"/>
              <a:t>assignment:</a:t>
            </a:r>
          </a:p>
        </p:txBody>
      </p:sp>
      <p:sp>
        <p:nvSpPr>
          <p:cNvPr id="42" name="Rectangle 41"/>
          <p:cNvSpPr/>
          <p:nvPr/>
        </p:nvSpPr>
        <p:spPr>
          <a:xfrm>
            <a:off x="475898" y="5044440"/>
            <a:ext cx="6466835" cy="369332"/>
          </a:xfrm>
          <a:prstGeom prst="rect">
            <a:avLst/>
          </a:prstGeom>
        </p:spPr>
        <p:txBody>
          <a:bodyPr wrap="none">
            <a:spAutoFit/>
          </a:bodyPr>
          <a:lstStyle/>
          <a:p>
            <a:r>
              <a:rPr lang="en-US" dirty="0" smtClean="0"/>
              <a:t>Total cost of the optimal </a:t>
            </a:r>
            <a:r>
              <a:rPr lang="en-US" dirty="0"/>
              <a:t>a</a:t>
            </a:r>
            <a:r>
              <a:rPr lang="en-US" dirty="0" smtClean="0"/>
              <a:t>ssignment : 69 </a:t>
            </a:r>
            <a:r>
              <a:rPr lang="en-US" dirty="0"/>
              <a:t>+ 37 + 11 + 23 = </a:t>
            </a:r>
            <a:r>
              <a:rPr lang="en-US" b="1" dirty="0"/>
              <a:t>140.</a:t>
            </a:r>
          </a:p>
        </p:txBody>
      </p:sp>
      <p:graphicFrame>
        <p:nvGraphicFramePr>
          <p:cNvPr id="21" name="Table 20"/>
          <p:cNvGraphicFramePr>
            <a:graphicFrameLocks noGrp="1"/>
          </p:cNvGraphicFramePr>
          <p:nvPr/>
        </p:nvGraphicFramePr>
        <p:xfrm>
          <a:off x="5040630" y="3079842"/>
          <a:ext cx="3404122" cy="1930308"/>
        </p:xfrm>
        <a:graphic>
          <a:graphicData uri="http://schemas.openxmlformats.org/drawingml/2006/table">
            <a:tbl>
              <a:tblPr firstRow="1" bandRow="1">
                <a:tableStyleId>{5940675A-B579-460E-94D1-54222C63F5DA}</a:tableStyleId>
              </a:tblPr>
              <a:tblGrid>
                <a:gridCol w="807490"/>
                <a:gridCol w="649158"/>
                <a:gridCol w="649158"/>
                <a:gridCol w="649158"/>
                <a:gridCol w="649158"/>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0">
                <a:tc>
                  <a:txBody>
                    <a:bodyPr/>
                    <a:lstStyle/>
                    <a:p>
                      <a:pPr algn="ctr"/>
                      <a:r>
                        <a:rPr lang="en-US" dirty="0" smtClean="0"/>
                        <a:t>W1</a:t>
                      </a:r>
                      <a:endParaRPr lang="en-IN" dirty="0"/>
                    </a:p>
                  </a:txBody>
                  <a:tcPr>
                    <a:solidFill>
                      <a:srgbClr val="FFFF00"/>
                    </a:solidFill>
                  </a:tcPr>
                </a:tc>
                <a:tc>
                  <a:txBody>
                    <a:bodyPr/>
                    <a:lstStyle/>
                    <a:p>
                      <a:pPr algn="ctr"/>
                      <a:r>
                        <a:rPr lang="en-US" dirty="0" smtClean="0"/>
                        <a:t>82</a:t>
                      </a:r>
                      <a:endParaRPr lang="en-IN" dirty="0"/>
                    </a:p>
                  </a:txBody>
                  <a:tcPr/>
                </a:tc>
                <a:tc>
                  <a:txBody>
                    <a:bodyPr/>
                    <a:lstStyle/>
                    <a:p>
                      <a:pPr algn="ctr"/>
                      <a:r>
                        <a:rPr lang="en-US" dirty="0" smtClean="0"/>
                        <a:t>83</a:t>
                      </a:r>
                      <a:endParaRPr lang="en-IN" dirty="0"/>
                    </a:p>
                  </a:txBody>
                  <a:tcPr/>
                </a:tc>
                <a:tc>
                  <a:txBody>
                    <a:bodyPr/>
                    <a:lstStyle/>
                    <a:p>
                      <a:pPr algn="ctr"/>
                      <a:r>
                        <a:rPr lang="en-US" dirty="0" smtClean="0"/>
                        <a:t>69</a:t>
                      </a:r>
                      <a:endParaRPr lang="en-IN" dirty="0"/>
                    </a:p>
                  </a:txBody>
                  <a:tcPr>
                    <a:solidFill>
                      <a:srgbClr val="00B050"/>
                    </a:solidFill>
                  </a:tcPr>
                </a:tc>
                <a:tc>
                  <a:txBody>
                    <a:bodyPr/>
                    <a:lstStyle/>
                    <a:p>
                      <a:pPr algn="ctr"/>
                      <a:r>
                        <a:rPr lang="en-US" dirty="0" smtClean="0"/>
                        <a:t>92</a:t>
                      </a:r>
                      <a:endParaRPr lang="en-IN" dirty="0"/>
                    </a:p>
                  </a:txBody>
                  <a:tcPr/>
                </a:tc>
              </a:tr>
              <a:tr h="0">
                <a:tc>
                  <a:txBody>
                    <a:bodyPr/>
                    <a:lstStyle/>
                    <a:p>
                      <a:pPr algn="ctr"/>
                      <a:r>
                        <a:rPr lang="en-US" dirty="0" smtClean="0"/>
                        <a:t>W2</a:t>
                      </a:r>
                      <a:endParaRPr lang="en-IN" dirty="0"/>
                    </a:p>
                  </a:txBody>
                  <a:tcPr>
                    <a:solidFill>
                      <a:srgbClr val="FFFF00"/>
                    </a:solidFill>
                  </a:tcPr>
                </a:tc>
                <a:tc>
                  <a:txBody>
                    <a:bodyPr/>
                    <a:lstStyle/>
                    <a:p>
                      <a:pPr algn="ctr"/>
                      <a:r>
                        <a:rPr lang="en-US" dirty="0" smtClean="0"/>
                        <a:t>77</a:t>
                      </a:r>
                      <a:endParaRPr lang="en-IN" dirty="0"/>
                    </a:p>
                  </a:txBody>
                  <a:tcPr/>
                </a:tc>
                <a:tc>
                  <a:txBody>
                    <a:bodyPr/>
                    <a:lstStyle/>
                    <a:p>
                      <a:pPr algn="ctr"/>
                      <a:r>
                        <a:rPr lang="en-US" dirty="0" smtClean="0"/>
                        <a:t>37</a:t>
                      </a:r>
                      <a:endParaRPr lang="en-IN" dirty="0"/>
                    </a:p>
                  </a:txBody>
                  <a:tcPr>
                    <a:solidFill>
                      <a:srgbClr val="00B050"/>
                    </a:solidFill>
                  </a:tcPr>
                </a:tc>
                <a:tc>
                  <a:txBody>
                    <a:bodyPr/>
                    <a:lstStyle/>
                    <a:p>
                      <a:pPr algn="ctr"/>
                      <a:r>
                        <a:rPr lang="en-US" dirty="0" smtClean="0"/>
                        <a:t>49</a:t>
                      </a:r>
                      <a:endParaRPr lang="en-IN" dirty="0"/>
                    </a:p>
                  </a:txBody>
                  <a:tcPr/>
                </a:tc>
                <a:tc>
                  <a:txBody>
                    <a:bodyPr/>
                    <a:lstStyle/>
                    <a:p>
                      <a:pPr algn="ctr"/>
                      <a:r>
                        <a:rPr lang="en-US" dirty="0" smtClean="0"/>
                        <a:t>92</a:t>
                      </a:r>
                      <a:endParaRPr lang="en-IN" dirty="0"/>
                    </a:p>
                  </a:txBody>
                  <a:tcPr/>
                </a:tc>
              </a:tr>
              <a:tr h="0">
                <a:tc>
                  <a:txBody>
                    <a:bodyPr/>
                    <a:lstStyle/>
                    <a:p>
                      <a:pPr algn="ctr"/>
                      <a:r>
                        <a:rPr lang="en-US" dirty="0" smtClean="0"/>
                        <a:t>W3</a:t>
                      </a:r>
                      <a:endParaRPr lang="en-IN" dirty="0"/>
                    </a:p>
                  </a:txBody>
                  <a:tcPr>
                    <a:solidFill>
                      <a:srgbClr val="FFFF00"/>
                    </a:solidFill>
                  </a:tcPr>
                </a:tc>
                <a:tc>
                  <a:txBody>
                    <a:bodyPr/>
                    <a:lstStyle/>
                    <a:p>
                      <a:pPr algn="ctr"/>
                      <a:r>
                        <a:rPr lang="en-US" dirty="0" smtClean="0"/>
                        <a:t>11</a:t>
                      </a:r>
                      <a:endParaRPr lang="en-IN" dirty="0"/>
                    </a:p>
                  </a:txBody>
                  <a:tcPr>
                    <a:solidFill>
                      <a:srgbClr val="00B050"/>
                    </a:solidFill>
                  </a:tcPr>
                </a:tc>
                <a:tc>
                  <a:txBody>
                    <a:bodyPr/>
                    <a:lstStyle/>
                    <a:p>
                      <a:pPr algn="ctr"/>
                      <a:r>
                        <a:rPr lang="en-US" dirty="0" smtClean="0"/>
                        <a:t>69</a:t>
                      </a:r>
                      <a:endParaRPr lang="en-IN" dirty="0"/>
                    </a:p>
                  </a:txBody>
                  <a:tcPr/>
                </a:tc>
                <a:tc>
                  <a:txBody>
                    <a:bodyPr/>
                    <a:lstStyle/>
                    <a:p>
                      <a:pPr algn="ctr"/>
                      <a:r>
                        <a:rPr lang="en-US" dirty="0" smtClean="0"/>
                        <a:t>5</a:t>
                      </a:r>
                      <a:endParaRPr lang="en-IN" dirty="0"/>
                    </a:p>
                  </a:txBody>
                  <a:tcPr/>
                </a:tc>
                <a:tc>
                  <a:txBody>
                    <a:bodyPr/>
                    <a:lstStyle/>
                    <a:p>
                      <a:pPr algn="ctr"/>
                      <a:r>
                        <a:rPr lang="en-US" dirty="0" smtClean="0"/>
                        <a:t>86</a:t>
                      </a:r>
                      <a:endParaRPr lang="en-IN" dirty="0"/>
                    </a:p>
                  </a:txBody>
                  <a:tcPr/>
                </a:tc>
              </a:tr>
              <a:tr h="146952">
                <a:tc>
                  <a:txBody>
                    <a:bodyPr/>
                    <a:lstStyle/>
                    <a:p>
                      <a:pPr algn="ctr"/>
                      <a:r>
                        <a:rPr lang="en-US" dirty="0" smtClean="0"/>
                        <a:t>W4</a:t>
                      </a:r>
                      <a:endParaRPr lang="en-IN" dirty="0"/>
                    </a:p>
                  </a:txBody>
                  <a:tcPr>
                    <a:solidFill>
                      <a:srgbClr val="FFFF00"/>
                    </a:solidFill>
                  </a:tcPr>
                </a:tc>
                <a:tc>
                  <a:txBody>
                    <a:bodyPr/>
                    <a:lstStyle/>
                    <a:p>
                      <a:pPr algn="ctr"/>
                      <a:r>
                        <a:rPr lang="en-US" dirty="0" smtClean="0"/>
                        <a:t>8</a:t>
                      </a:r>
                      <a:endParaRPr lang="en-IN" dirty="0"/>
                    </a:p>
                  </a:txBody>
                  <a:tcPr/>
                </a:tc>
                <a:tc>
                  <a:txBody>
                    <a:bodyPr/>
                    <a:lstStyle/>
                    <a:p>
                      <a:pPr algn="ctr"/>
                      <a:r>
                        <a:rPr lang="en-US" dirty="0" smtClean="0"/>
                        <a:t>9</a:t>
                      </a:r>
                      <a:endParaRPr lang="en-IN" dirty="0"/>
                    </a:p>
                  </a:txBody>
                  <a:tcPr/>
                </a:tc>
                <a:tc>
                  <a:txBody>
                    <a:bodyPr/>
                    <a:lstStyle/>
                    <a:p>
                      <a:pPr algn="ctr"/>
                      <a:r>
                        <a:rPr lang="en-US" dirty="0" smtClean="0"/>
                        <a:t>98</a:t>
                      </a:r>
                      <a:endParaRPr lang="en-IN" dirty="0"/>
                    </a:p>
                  </a:txBody>
                  <a:tcPr/>
                </a:tc>
                <a:tc>
                  <a:txBody>
                    <a:bodyPr/>
                    <a:lstStyle/>
                    <a:p>
                      <a:pPr algn="ctr"/>
                      <a:r>
                        <a:rPr lang="en-US" dirty="0" smtClean="0"/>
                        <a:t>23</a:t>
                      </a:r>
                      <a:endParaRPr lang="en-IN" dirty="0"/>
                    </a:p>
                  </a:txBody>
                  <a:tcPr>
                    <a:solidFill>
                      <a:srgbClr val="00B050"/>
                    </a:solidFill>
                  </a:tcPr>
                </a:tc>
              </a:tr>
            </a:tbl>
          </a:graphicData>
        </a:graphic>
      </p:graphicFrame>
      <p:graphicFrame>
        <p:nvGraphicFramePr>
          <p:cNvPr id="23" name="Table 22"/>
          <p:cNvGraphicFramePr>
            <a:graphicFrameLocks noGrp="1"/>
          </p:cNvGraphicFramePr>
          <p:nvPr/>
        </p:nvGraphicFramePr>
        <p:xfrm>
          <a:off x="475898" y="3029902"/>
          <a:ext cx="3404122" cy="1930308"/>
        </p:xfrm>
        <a:graphic>
          <a:graphicData uri="http://schemas.openxmlformats.org/drawingml/2006/table">
            <a:tbl>
              <a:tblPr firstRow="1" bandRow="1">
                <a:tableStyleId>{5940675A-B579-460E-94D1-54222C63F5DA}</a:tableStyleId>
              </a:tblPr>
              <a:tblGrid>
                <a:gridCol w="807490"/>
                <a:gridCol w="649158"/>
                <a:gridCol w="649158"/>
                <a:gridCol w="649158"/>
                <a:gridCol w="649158"/>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0">
                <a:tc>
                  <a:txBody>
                    <a:bodyPr/>
                    <a:lstStyle/>
                    <a:p>
                      <a:pPr algn="ctr"/>
                      <a:r>
                        <a:rPr lang="en-US" dirty="0" smtClean="0"/>
                        <a:t>W1</a:t>
                      </a:r>
                      <a:endParaRPr lang="en-IN" dirty="0"/>
                    </a:p>
                  </a:txBody>
                  <a:tcPr>
                    <a:solidFill>
                      <a:srgbClr val="FFFF00"/>
                    </a:solidFill>
                  </a:tcPr>
                </a:tc>
                <a:tc>
                  <a:txBody>
                    <a:bodyPr/>
                    <a:lstStyle/>
                    <a:p>
                      <a:pPr algn="ctr"/>
                      <a:r>
                        <a:rPr lang="en-US" dirty="0" smtClean="0"/>
                        <a:t>7</a:t>
                      </a:r>
                      <a:endParaRPr lang="en-IN" dirty="0"/>
                    </a:p>
                  </a:txBody>
                  <a:tcPr/>
                </a:tc>
                <a:tc>
                  <a:txBody>
                    <a:bodyPr/>
                    <a:lstStyle/>
                    <a:p>
                      <a:pPr algn="ctr"/>
                      <a:r>
                        <a:rPr lang="en-US" dirty="0" smtClean="0"/>
                        <a:t>8</a:t>
                      </a:r>
                      <a:endParaRPr lang="en-IN" dirty="0"/>
                    </a:p>
                  </a:txBody>
                  <a:tcPr/>
                </a:tc>
                <a:tc>
                  <a:txBody>
                    <a:bodyPr/>
                    <a:lstStyle/>
                    <a:p>
                      <a:pPr algn="ctr"/>
                      <a:r>
                        <a:rPr lang="en-US" dirty="0" smtClean="0"/>
                        <a:t>0</a:t>
                      </a:r>
                      <a:endParaRPr lang="en-IN" dirty="0"/>
                    </a:p>
                  </a:txBody>
                  <a:tcPr>
                    <a:solidFill>
                      <a:srgbClr val="00B050"/>
                    </a:solidFill>
                  </a:tcPr>
                </a:tc>
                <a:tc>
                  <a:txBody>
                    <a:bodyPr/>
                    <a:lstStyle/>
                    <a:p>
                      <a:pPr algn="ctr"/>
                      <a:r>
                        <a:rPr lang="en-US" dirty="0" smtClean="0"/>
                        <a:t>2</a:t>
                      </a:r>
                      <a:endParaRPr lang="en-IN" dirty="0"/>
                    </a:p>
                  </a:txBody>
                  <a:tcPr/>
                </a:tc>
              </a:tr>
              <a:tr h="155350">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solidFill>
                      <a:srgbClr val="00B050"/>
                    </a:solidFill>
                  </a:tcPr>
                </a:tc>
                <a:tc>
                  <a:txBody>
                    <a:bodyPr/>
                    <a:lstStyle/>
                    <a:p>
                      <a:pPr algn="ctr"/>
                      <a:r>
                        <a:rPr lang="en-US" dirty="0" smtClean="0"/>
                        <a:t>18</a:t>
                      </a:r>
                      <a:endParaRPr lang="en-IN" dirty="0"/>
                    </a:p>
                  </a:txBody>
                  <a:tcPr/>
                </a:tc>
                <a:tc>
                  <a:txBody>
                    <a:bodyPr/>
                    <a:lstStyle/>
                    <a:p>
                      <a:pPr algn="ctr"/>
                      <a:r>
                        <a:rPr lang="en-US" dirty="0" smtClean="0"/>
                        <a:t>40</a:t>
                      </a:r>
                      <a:endParaRPr lang="en-IN" dirty="0"/>
                    </a:p>
                  </a:txBody>
                  <a:tcPr/>
                </a:tc>
              </a:tr>
              <a:tr h="0">
                <a:tc>
                  <a:txBody>
                    <a:bodyPr/>
                    <a:lstStyle/>
                    <a:p>
                      <a:pPr algn="ctr"/>
                      <a:r>
                        <a:rPr lang="en-US" dirty="0" smtClean="0"/>
                        <a:t>W3</a:t>
                      </a:r>
                      <a:endParaRPr lang="en-IN" dirty="0"/>
                    </a:p>
                  </a:txBody>
                  <a:tcPr>
                    <a:solidFill>
                      <a:srgbClr val="FFFF00"/>
                    </a:solidFill>
                  </a:tcPr>
                </a:tc>
                <a:tc>
                  <a:txBody>
                    <a:bodyPr/>
                    <a:lstStyle/>
                    <a:p>
                      <a:pPr algn="ctr"/>
                      <a:r>
                        <a:rPr lang="en-US" dirty="0" smtClean="0"/>
                        <a:t>0</a:t>
                      </a:r>
                      <a:endParaRPr lang="en-IN" dirty="0"/>
                    </a:p>
                  </a:txBody>
                  <a:tcPr>
                    <a:solidFill>
                      <a:srgbClr val="00B050"/>
                    </a:solidFill>
                  </a:tcPr>
                </a:tc>
                <a:tc>
                  <a:txBody>
                    <a:bodyPr/>
                    <a:lstStyle/>
                    <a:p>
                      <a:pPr algn="ctr"/>
                      <a:r>
                        <a:rPr lang="en-US" dirty="0" smtClean="0"/>
                        <a:t>58</a:t>
                      </a:r>
                      <a:endParaRPr lang="en-IN" dirty="0"/>
                    </a:p>
                  </a:txBody>
                  <a:tcPr/>
                </a:tc>
                <a:tc>
                  <a:txBody>
                    <a:bodyPr/>
                    <a:lstStyle/>
                    <a:p>
                      <a:pPr algn="ctr"/>
                      <a:r>
                        <a:rPr lang="en-US" dirty="0" smtClean="0"/>
                        <a:t>0</a:t>
                      </a:r>
                      <a:endParaRPr lang="en-IN" dirty="0"/>
                    </a:p>
                  </a:txBody>
                  <a:tcPr/>
                </a:tc>
                <a:tc>
                  <a:txBody>
                    <a:bodyPr/>
                    <a:lstStyle/>
                    <a:p>
                      <a:pPr algn="ctr"/>
                      <a:r>
                        <a:rPr lang="en-US" dirty="0" smtClean="0"/>
                        <a:t>60</a:t>
                      </a:r>
                      <a:endParaRPr lang="en-IN" dirty="0"/>
                    </a:p>
                  </a:txBody>
                  <a:tcPr/>
                </a:tc>
              </a:tr>
              <a:tr h="0">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96</a:t>
                      </a:r>
                      <a:endParaRPr lang="en-IN" dirty="0"/>
                    </a:p>
                  </a:txBody>
                  <a:tcPr/>
                </a:tc>
                <a:tc>
                  <a:txBody>
                    <a:bodyPr/>
                    <a:lstStyle/>
                    <a:p>
                      <a:pPr algn="ctr"/>
                      <a:r>
                        <a:rPr lang="en-US" dirty="0" smtClean="0"/>
                        <a:t>0</a:t>
                      </a:r>
                      <a:endParaRPr lang="en-IN" dirty="0"/>
                    </a:p>
                  </a:txBody>
                  <a:tcPr>
                    <a:solidFill>
                      <a:srgbClr val="00B050"/>
                    </a:solidFill>
                  </a:tcPr>
                </a:tc>
              </a:tr>
            </a:tbl>
          </a:graphicData>
        </a:graphic>
      </p:graphicFrame>
      <p:graphicFrame>
        <p:nvGraphicFramePr>
          <p:cNvPr id="32" name="Table 31"/>
          <p:cNvGraphicFramePr>
            <a:graphicFrameLocks noGrp="1"/>
          </p:cNvGraphicFramePr>
          <p:nvPr/>
        </p:nvGraphicFramePr>
        <p:xfrm>
          <a:off x="3058444" y="155058"/>
          <a:ext cx="2770857" cy="2130940"/>
        </p:xfrm>
        <a:graphic>
          <a:graphicData uri="http://schemas.openxmlformats.org/drawingml/2006/table">
            <a:tbl>
              <a:tblPr firstRow="1" bandRow="1">
                <a:tableStyleId>{5940675A-B579-460E-94D1-54222C63F5DA}</a:tableStyleId>
              </a:tblPr>
              <a:tblGrid>
                <a:gridCol w="657273"/>
                <a:gridCol w="528396"/>
                <a:gridCol w="528396"/>
                <a:gridCol w="528396"/>
                <a:gridCol w="528396"/>
              </a:tblGrid>
              <a:tr h="42618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426188">
                <a:tc>
                  <a:txBody>
                    <a:bodyPr/>
                    <a:lstStyle/>
                    <a:p>
                      <a:pPr algn="ctr"/>
                      <a:r>
                        <a:rPr lang="en-US" dirty="0" smtClean="0"/>
                        <a:t>W1</a:t>
                      </a:r>
                      <a:endParaRPr lang="en-IN" dirty="0"/>
                    </a:p>
                  </a:txBody>
                  <a:tcPr>
                    <a:solidFill>
                      <a:srgbClr val="FFFF00"/>
                    </a:solidFill>
                  </a:tcPr>
                </a:tc>
                <a:tc>
                  <a:txBody>
                    <a:bodyPr/>
                    <a:lstStyle/>
                    <a:p>
                      <a:pPr algn="ctr"/>
                      <a:r>
                        <a:rPr lang="en-US" dirty="0" smtClean="0"/>
                        <a:t>7</a:t>
                      </a:r>
                      <a:endParaRPr lang="en-IN" dirty="0"/>
                    </a:p>
                  </a:txBody>
                  <a:tcPr/>
                </a:tc>
                <a:tc>
                  <a:txBody>
                    <a:bodyPr/>
                    <a:lstStyle/>
                    <a:p>
                      <a:pPr algn="ctr"/>
                      <a:r>
                        <a:rPr lang="en-US" dirty="0" smtClean="0"/>
                        <a:t>8</a:t>
                      </a:r>
                      <a:endParaRPr lang="en-IN" dirty="0"/>
                    </a:p>
                  </a:txBody>
                  <a:tcPr/>
                </a:tc>
                <a:tc>
                  <a:txBody>
                    <a:bodyPr/>
                    <a:lstStyle/>
                    <a:p>
                      <a:pPr algn="ctr"/>
                      <a:r>
                        <a:rPr lang="en-US" dirty="0" smtClean="0"/>
                        <a:t>0</a:t>
                      </a:r>
                      <a:endParaRPr lang="en-IN" dirty="0"/>
                    </a:p>
                  </a:txBody>
                  <a:tcPr/>
                </a:tc>
                <a:tc>
                  <a:txBody>
                    <a:bodyPr/>
                    <a:lstStyle/>
                    <a:p>
                      <a:pPr algn="ctr"/>
                      <a:r>
                        <a:rPr lang="en-US" dirty="0" smtClean="0"/>
                        <a:t>2</a:t>
                      </a:r>
                      <a:endParaRPr lang="en-IN" dirty="0"/>
                    </a:p>
                  </a:txBody>
                  <a:tcPr/>
                </a:tc>
              </a:tr>
              <a:tr h="426188">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18</a:t>
                      </a:r>
                      <a:endParaRPr lang="en-IN" dirty="0"/>
                    </a:p>
                  </a:txBody>
                  <a:tcPr/>
                </a:tc>
                <a:tc>
                  <a:txBody>
                    <a:bodyPr/>
                    <a:lstStyle/>
                    <a:p>
                      <a:pPr algn="ctr"/>
                      <a:r>
                        <a:rPr lang="en-US" dirty="0" smtClean="0"/>
                        <a:t>40</a:t>
                      </a:r>
                      <a:endParaRPr lang="en-IN" dirty="0"/>
                    </a:p>
                  </a:txBody>
                  <a:tcPr/>
                </a:tc>
              </a:tr>
              <a:tr h="426188">
                <a:tc>
                  <a:txBody>
                    <a:bodyPr/>
                    <a:lstStyle/>
                    <a:p>
                      <a:pPr algn="ctr"/>
                      <a:r>
                        <a:rPr lang="en-US" dirty="0" smtClean="0"/>
                        <a:t>W3</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58</a:t>
                      </a:r>
                      <a:endParaRPr lang="en-IN" dirty="0"/>
                    </a:p>
                  </a:txBody>
                  <a:tcPr/>
                </a:tc>
                <a:tc>
                  <a:txBody>
                    <a:bodyPr/>
                    <a:lstStyle/>
                    <a:p>
                      <a:pPr algn="ctr"/>
                      <a:r>
                        <a:rPr lang="en-US" dirty="0" smtClean="0"/>
                        <a:t>0</a:t>
                      </a:r>
                      <a:endParaRPr lang="en-IN" dirty="0"/>
                    </a:p>
                  </a:txBody>
                  <a:tcPr/>
                </a:tc>
                <a:tc>
                  <a:txBody>
                    <a:bodyPr/>
                    <a:lstStyle/>
                    <a:p>
                      <a:pPr algn="ctr"/>
                      <a:r>
                        <a:rPr lang="en-US" dirty="0" smtClean="0"/>
                        <a:t>60</a:t>
                      </a:r>
                      <a:endParaRPr lang="en-IN" dirty="0"/>
                    </a:p>
                  </a:txBody>
                  <a:tcPr/>
                </a:tc>
              </a:tr>
              <a:tr h="426188">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96</a:t>
                      </a:r>
                      <a:endParaRPr lang="en-IN" dirty="0"/>
                    </a:p>
                  </a:txBody>
                  <a:tcPr/>
                </a:tc>
                <a:tc>
                  <a:txBody>
                    <a:bodyPr/>
                    <a:lstStyle/>
                    <a:p>
                      <a:pPr algn="ctr"/>
                      <a:r>
                        <a:rPr lang="en-US" dirty="0" smtClean="0"/>
                        <a:t>0</a:t>
                      </a:r>
                      <a:endParaRPr lang="en-IN" dirty="0"/>
                    </a:p>
                  </a:txBody>
                  <a:tcPr/>
                </a:tc>
              </a:tr>
            </a:tbl>
          </a:graphicData>
        </a:graphic>
      </p:graphicFrame>
      <p:sp>
        <p:nvSpPr>
          <p:cNvPr id="36" name="Rectangle 35"/>
          <p:cNvSpPr/>
          <p:nvPr/>
        </p:nvSpPr>
        <p:spPr>
          <a:xfrm rot="5400000">
            <a:off x="4632921" y="1159958"/>
            <a:ext cx="1853915" cy="5388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rot="5400000">
            <a:off x="4109046" y="1159958"/>
            <a:ext cx="1853915" cy="5388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rot="5400000">
            <a:off x="3575646" y="1159958"/>
            <a:ext cx="1853915" cy="5388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rot="5400000">
            <a:off x="3042246" y="1159958"/>
            <a:ext cx="1853915" cy="5388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370420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O(n^4), revised and optimized to O(n3).</a:t>
            </a:r>
            <a:endParaRPr lang="en-US" dirty="0"/>
          </a:p>
        </p:txBody>
      </p:sp>
      <p:sp>
        <p:nvSpPr>
          <p:cNvPr id="3" name="Title 2"/>
          <p:cNvSpPr>
            <a:spLocks noGrp="1"/>
          </p:cNvSpPr>
          <p:nvPr>
            <p:ph type="title"/>
          </p:nvPr>
        </p:nvSpPr>
        <p:spPr>
          <a:xfrm>
            <a:off x="508000" y="570156"/>
            <a:ext cx="7936753" cy="1167204"/>
          </a:xfrm>
        </p:spPr>
        <p:txBody>
          <a:bodyPr/>
          <a:lstStyle/>
          <a:p>
            <a:r>
              <a:rPr lang="en-US" sz="3200" dirty="0" smtClean="0"/>
              <a:t>Time complexity</a:t>
            </a:r>
            <a:endParaRPr lang="en-US" sz="3200" dirty="0"/>
          </a:p>
        </p:txBody>
      </p:sp>
    </p:spTree>
    <p:extLst>
      <p:ext uri="{BB962C8B-B14F-4D97-AF65-F5344CB8AC3E}">
        <p14:creationId xmlns="" xmlns:p14="http://schemas.microsoft.com/office/powerpoint/2010/main" val="1425077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rabicParenR"/>
            </a:pPr>
            <a:r>
              <a:rPr lang="en-US" dirty="0" smtClean="0">
                <a:hlinkClick r:id="rId3"/>
              </a:rPr>
              <a:t>http://en.wikipedia.org/wiki/Hungarian_algorithm</a:t>
            </a:r>
            <a:endParaRPr lang="en-US" dirty="0" smtClean="0"/>
          </a:p>
          <a:p>
            <a:pPr marL="457200" indent="-457200">
              <a:buAutoNum type="arabicParenR"/>
            </a:pPr>
            <a:r>
              <a:rPr lang="en-US" dirty="0" smtClean="0">
                <a:hlinkClick r:id="rId4"/>
              </a:rPr>
              <a:t>http://www.math.harvard.edu/archive/20_spring_05/handouts/assignment_overheads.pdf</a:t>
            </a:r>
            <a:endParaRPr lang="en-US" dirty="0" smtClean="0"/>
          </a:p>
          <a:p>
            <a:pPr marL="457200" indent="-457200"/>
            <a:endParaRPr lang="en-US" dirty="0"/>
          </a:p>
        </p:txBody>
      </p:sp>
      <p:sp>
        <p:nvSpPr>
          <p:cNvPr id="3" name="Title 2"/>
          <p:cNvSpPr>
            <a:spLocks noGrp="1"/>
          </p:cNvSpPr>
          <p:nvPr>
            <p:ph type="title"/>
          </p:nvPr>
        </p:nvSpPr>
        <p:spPr/>
        <p:txBody>
          <a:bodyPr/>
          <a:lstStyle/>
          <a:p>
            <a:r>
              <a:rPr lang="en-US" sz="3600" dirty="0" smtClean="0"/>
              <a:t>References</a:t>
            </a:r>
            <a:endParaRPr lang="en-US" sz="3600" dirty="0"/>
          </a:p>
        </p:txBody>
      </p:sp>
    </p:spTree>
    <p:extLst>
      <p:ext uri="{BB962C8B-B14F-4D97-AF65-F5344CB8AC3E}">
        <p14:creationId xmlns="" xmlns:p14="http://schemas.microsoft.com/office/powerpoint/2010/main" val="4139747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49529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1" y="1651891"/>
            <a:ext cx="8382000" cy="3129659"/>
          </a:xfrm>
        </p:spPr>
        <p:txBody>
          <a:bodyPr/>
          <a:lstStyle/>
          <a:p>
            <a:pPr marL="342900" indent="-342900">
              <a:buFont typeface="Arial" panose="020B0604020202020204" pitchFamily="34" charset="0"/>
              <a:buChar char="•"/>
            </a:pPr>
            <a:r>
              <a:rPr lang="en-US" dirty="0" smtClean="0">
                <a:solidFill>
                  <a:schemeClr val="tx1"/>
                </a:solidFill>
              </a:rPr>
              <a:t>N </a:t>
            </a:r>
            <a:r>
              <a:rPr lang="en-US" dirty="0" smtClean="0">
                <a:solidFill>
                  <a:schemeClr val="tx1"/>
                </a:solidFill>
              </a:rPr>
              <a:t>resources</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N tasks to be </a:t>
            </a:r>
            <a:r>
              <a:rPr lang="en-US" dirty="0" smtClean="0">
                <a:solidFill>
                  <a:schemeClr val="tx1"/>
                </a:solidFill>
              </a:rPr>
              <a:t>assigned</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Cost per assignment known for all possible </a:t>
            </a:r>
            <a:r>
              <a:rPr lang="en-US" dirty="0" smtClean="0">
                <a:solidFill>
                  <a:schemeClr val="tx1"/>
                </a:solidFill>
              </a:rPr>
              <a:t>assignments</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Find the minimum total cost for Task assignment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pPr algn="ctr"/>
            <a:r>
              <a:rPr lang="en-US" u="sng" dirty="0" smtClean="0"/>
              <a:t>Problem Definition</a:t>
            </a:r>
            <a:endParaRPr lang="en-US" u="sng" dirty="0"/>
          </a:p>
        </p:txBody>
      </p:sp>
    </p:spTree>
    <p:extLst>
      <p:ext uri="{BB962C8B-B14F-4D97-AF65-F5344CB8AC3E}">
        <p14:creationId xmlns="" xmlns:p14="http://schemas.microsoft.com/office/powerpoint/2010/main" val="2389982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Problem Importance </a:t>
            </a:r>
            <a:endParaRPr lang="en-US" u="sng" dirty="0"/>
          </a:p>
        </p:txBody>
      </p:sp>
      <p:sp>
        <p:nvSpPr>
          <p:cNvPr id="2" name="Content Placeholder 1"/>
          <p:cNvSpPr>
            <a:spLocks noGrp="1"/>
          </p:cNvSpPr>
          <p:nvPr>
            <p:ph sz="quarter" idx="13"/>
          </p:nvPr>
        </p:nvSpPr>
        <p:spPr/>
        <p:txBody>
          <a:bodyPr/>
          <a:lstStyle/>
          <a:p>
            <a:pPr marL="342900" indent="-342900"/>
            <a:r>
              <a:rPr lang="en-US" b="1" dirty="0" smtClean="0"/>
              <a:t>Trial and Error </a:t>
            </a:r>
            <a:r>
              <a:rPr lang="en-US" b="1" dirty="0" smtClean="0"/>
              <a:t>Approach</a:t>
            </a:r>
          </a:p>
          <a:p>
            <a:pPr marL="342900" indent="-342900">
              <a:buFont typeface="Arial" panose="020B0604020202020204" pitchFamily="34" charset="0"/>
              <a:buChar char="•"/>
            </a:pPr>
            <a:endParaRPr lang="en-US" dirty="0" smtClean="0"/>
          </a:p>
          <a:p>
            <a:pPr marL="457200" indent="-457200">
              <a:buFont typeface="+mj-lt"/>
              <a:buAutoNum type="arabicPeriod"/>
            </a:pPr>
            <a:r>
              <a:rPr lang="en-US" dirty="0" smtClean="0"/>
              <a:t>Problem with solution : n! ways of assigning N resources to </a:t>
            </a:r>
            <a:r>
              <a:rPr lang="en-US" dirty="0"/>
              <a:t>N</a:t>
            </a:r>
            <a:r>
              <a:rPr lang="en-US" dirty="0" smtClean="0"/>
              <a:t> tasks</a:t>
            </a:r>
            <a:r>
              <a:rPr lang="en-US" dirty="0" smtClean="0"/>
              <a:t>.</a:t>
            </a:r>
          </a:p>
          <a:p>
            <a:pPr marL="457200" indent="-457200">
              <a:buFont typeface="+mj-lt"/>
              <a:buAutoNum type="arabicPeriod"/>
            </a:pPr>
            <a:endParaRPr lang="en-US" dirty="0" smtClean="0"/>
          </a:p>
          <a:p>
            <a:pPr marL="457200" indent="-457200">
              <a:buFont typeface="+mj-lt"/>
              <a:buAutoNum type="arabicPeriod"/>
            </a:pPr>
            <a:r>
              <a:rPr lang="en-US" dirty="0" smtClean="0"/>
              <a:t>Example: If n=1 million =&gt; we have to try many trials.</a:t>
            </a:r>
            <a:endParaRPr lang="en-US" b="1"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p:txBody>
      </p:sp>
      <p:pic>
        <p:nvPicPr>
          <p:cNvPr id="1026" name="Picture 2" descr="C:\Users\arpithparikh\Desktop\hungarian.jpg"/>
          <p:cNvPicPr>
            <a:picLocks noGrp="1" noChangeAspect="1" noChangeArrowheads="1"/>
          </p:cNvPicPr>
          <p:nvPr>
            <p:ph sz="quarter" idx="14"/>
          </p:nvPr>
        </p:nvPicPr>
        <p:blipFill>
          <a:blip r:embed="rId2" cstate="email">
            <a:extLst>
              <a:ext uri="{28A0092B-C50C-407E-A947-70E740481C1C}">
                <a14:useLocalDpi xmlns="" xmlns:a14="http://schemas.microsoft.com/office/drawing/2010/main" val="0"/>
              </a:ext>
            </a:extLst>
          </a:blip>
          <a:srcRect/>
          <a:stretch>
            <a:fillRect/>
          </a:stretch>
        </p:blipFill>
        <p:spPr bwMode="auto">
          <a:xfrm>
            <a:off x="4645025" y="1845482"/>
            <a:ext cx="3803650" cy="32141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91320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a:t>
            </a:r>
            <a:endParaRPr lang="en-IN" dirty="0"/>
          </a:p>
        </p:txBody>
      </p:sp>
      <p:sp>
        <p:nvSpPr>
          <p:cNvPr id="4" name="Content Placeholder 3"/>
          <p:cNvSpPr>
            <a:spLocks noGrp="1"/>
          </p:cNvSpPr>
          <p:nvPr>
            <p:ph sz="quarter" idx="14"/>
          </p:nvPr>
        </p:nvSpPr>
        <p:spPr>
          <a:xfrm>
            <a:off x="688490" y="1845482"/>
            <a:ext cx="7760565" cy="3434474"/>
          </a:xfrm>
        </p:spPr>
        <p:txBody>
          <a:bodyPr/>
          <a:lstStyle/>
          <a:p>
            <a:pPr algn="just"/>
            <a:r>
              <a:rPr lang="en-IN" sz="2400" dirty="0" smtClean="0"/>
              <a:t>If </a:t>
            </a:r>
            <a:r>
              <a:rPr lang="en-IN" sz="2400" dirty="0" smtClean="0"/>
              <a:t>a number is added to or subtracted from </a:t>
            </a:r>
            <a:r>
              <a:rPr lang="en-IN" sz="2400" dirty="0" smtClean="0"/>
              <a:t>all of </a:t>
            </a:r>
            <a:r>
              <a:rPr lang="en-IN" sz="2400" dirty="0" smtClean="0"/>
              <a:t>the entries of any one row or column of a cost </a:t>
            </a:r>
            <a:r>
              <a:rPr lang="en-IN" sz="2400" dirty="0" smtClean="0"/>
              <a:t>matrix, then </a:t>
            </a:r>
            <a:r>
              <a:rPr lang="en-IN" sz="2400" dirty="0" smtClean="0"/>
              <a:t>on optimal assignment for the resulting cost </a:t>
            </a:r>
            <a:r>
              <a:rPr lang="en-IN" sz="2400" dirty="0" smtClean="0"/>
              <a:t>matrix is </a:t>
            </a:r>
            <a:r>
              <a:rPr lang="en-IN" sz="2400" dirty="0" smtClean="0"/>
              <a:t>also an optimal assignment for the original cost matrix</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178170"/>
            <a:ext cx="7946913" cy="3853536"/>
          </a:xfrm>
        </p:spPr>
        <p:txBody>
          <a:bodyPr/>
          <a:lstStyle/>
          <a:p>
            <a:pPr marL="342900" indent="-342900">
              <a:buFont typeface="Arial" panose="020B0604020202020204" pitchFamily="34" charset="0"/>
              <a:buChar char="•"/>
            </a:pPr>
            <a:r>
              <a:rPr lang="en-US" b="1" dirty="0" smtClean="0"/>
              <a:t>Step </a:t>
            </a:r>
            <a:r>
              <a:rPr lang="en-US" b="1" dirty="0"/>
              <a:t>1</a:t>
            </a:r>
            <a:r>
              <a:rPr lang="en-US" b="1" dirty="0" smtClean="0"/>
              <a:t>: </a:t>
            </a:r>
            <a:r>
              <a:rPr lang="en-US" dirty="0" smtClean="0"/>
              <a:t>Subtract </a:t>
            </a:r>
            <a:r>
              <a:rPr lang="en-US" dirty="0" smtClean="0"/>
              <a:t>minimum entry from all rows</a:t>
            </a:r>
          </a:p>
          <a:p>
            <a:pPr marL="342900" indent="-342900">
              <a:buFont typeface="Arial" panose="020B0604020202020204" pitchFamily="34" charset="0"/>
              <a:buChar char="•"/>
            </a:pPr>
            <a:r>
              <a:rPr lang="en-US" b="1" dirty="0"/>
              <a:t>Step 2: </a:t>
            </a:r>
            <a:r>
              <a:rPr lang="en-US" dirty="0" smtClean="0"/>
              <a:t>Subtract </a:t>
            </a:r>
            <a:r>
              <a:rPr lang="en-US" dirty="0" smtClean="0"/>
              <a:t>minimum entry from all columns</a:t>
            </a:r>
          </a:p>
          <a:p>
            <a:pPr marL="342900" indent="-342900">
              <a:buFont typeface="Arial" panose="020B0604020202020204" pitchFamily="34" charset="0"/>
              <a:buChar char="•"/>
            </a:pPr>
            <a:r>
              <a:rPr lang="en-US" b="1" dirty="0" smtClean="0"/>
              <a:t>Step 3: </a:t>
            </a:r>
            <a:r>
              <a:rPr lang="en-US" dirty="0" smtClean="0"/>
              <a:t>Cover </a:t>
            </a:r>
            <a:r>
              <a:rPr lang="en-US" dirty="0" smtClean="0"/>
              <a:t>all zeros with a minimum number of lines possible.</a:t>
            </a:r>
          </a:p>
          <a:p>
            <a:pPr marL="342900" indent="-342900">
              <a:buFont typeface="Arial" panose="020B0604020202020204" pitchFamily="34" charset="0"/>
              <a:buChar char="•"/>
            </a:pPr>
            <a:r>
              <a:rPr lang="en-US" b="1" dirty="0" smtClean="0"/>
              <a:t>Step </a:t>
            </a:r>
            <a:r>
              <a:rPr lang="en-US" b="1" dirty="0"/>
              <a:t>4: </a:t>
            </a:r>
            <a:r>
              <a:rPr lang="en-US" dirty="0" smtClean="0"/>
              <a:t>If number of lines is equal to n =&gt; stop, we reached optimal solution.</a:t>
            </a:r>
          </a:p>
          <a:p>
            <a:pPr marL="342900" indent="-342900"/>
            <a:r>
              <a:rPr lang="en-US" dirty="0" smtClean="0"/>
              <a:t>	If not =&gt; subtract smallest entry not crossed from crossed rows and then add to crossed columns. </a:t>
            </a:r>
            <a:r>
              <a:rPr lang="en-US" dirty="0" err="1" smtClean="0"/>
              <a:t>Gt</a:t>
            </a:r>
            <a:r>
              <a:rPr lang="en-US" dirty="0" smtClean="0"/>
              <a:t> to Step 3.</a:t>
            </a:r>
          </a:p>
          <a:p>
            <a:pPr marL="342900" indent="-342900"/>
            <a:endParaRPr lang="en-US" dirty="0"/>
          </a:p>
        </p:txBody>
      </p:sp>
      <p:sp>
        <p:nvSpPr>
          <p:cNvPr id="3" name="Title 2"/>
          <p:cNvSpPr>
            <a:spLocks noGrp="1"/>
          </p:cNvSpPr>
          <p:nvPr>
            <p:ph type="title"/>
          </p:nvPr>
        </p:nvSpPr>
        <p:spPr>
          <a:xfrm>
            <a:off x="688490" y="418950"/>
            <a:ext cx="7756263" cy="759219"/>
          </a:xfrm>
        </p:spPr>
        <p:txBody>
          <a:bodyPr/>
          <a:lstStyle/>
          <a:p>
            <a:pPr algn="ctr"/>
            <a:r>
              <a:rPr lang="en-US" u="sng" dirty="0" smtClean="0"/>
              <a:t>Hungarian Method</a:t>
            </a:r>
            <a:endParaRPr lang="en-US" u="sng" dirty="0"/>
          </a:p>
        </p:txBody>
      </p:sp>
    </p:spTree>
    <p:extLst>
      <p:ext uri="{BB962C8B-B14F-4D97-AF65-F5344CB8AC3E}">
        <p14:creationId xmlns="" xmlns:p14="http://schemas.microsoft.com/office/powerpoint/2010/main" val="111337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Applying Hungarian Technique </a:t>
            </a:r>
            <a:endParaRPr lang="en-US" dirty="0"/>
          </a:p>
        </p:txBody>
      </p:sp>
      <p:sp>
        <p:nvSpPr>
          <p:cNvPr id="4" name="Text Placeholder 3"/>
          <p:cNvSpPr>
            <a:spLocks noGrp="1"/>
          </p:cNvSpPr>
          <p:nvPr>
            <p:ph type="body" idx="1"/>
          </p:nvPr>
        </p:nvSpPr>
        <p:spPr>
          <a:xfrm>
            <a:off x="250340" y="1783601"/>
            <a:ext cx="3621929" cy="658368"/>
          </a:xfrm>
        </p:spPr>
        <p:txBody>
          <a:bodyPr/>
          <a:lstStyle/>
          <a:p>
            <a:r>
              <a:rPr lang="en-US" dirty="0" smtClean="0"/>
              <a:t>Problem</a:t>
            </a:r>
            <a:endParaRPr lang="en-US" dirty="0"/>
          </a:p>
        </p:txBody>
      </p:sp>
      <p:sp>
        <p:nvSpPr>
          <p:cNvPr id="2" name="Content Placeholder 1"/>
          <p:cNvSpPr>
            <a:spLocks noGrp="1"/>
          </p:cNvSpPr>
          <p:nvPr>
            <p:ph sz="half" idx="2"/>
          </p:nvPr>
        </p:nvSpPr>
        <p:spPr>
          <a:xfrm>
            <a:off x="236220" y="2441969"/>
            <a:ext cx="4206758" cy="3328911"/>
          </a:xfrm>
        </p:spPr>
        <p:txBody>
          <a:bodyPr>
            <a:normAutofit/>
          </a:bodyPr>
          <a:lstStyle/>
          <a:p>
            <a:pPr marL="342900" indent="-342900" algn="just">
              <a:buFont typeface="Arial" panose="020B0604020202020204" pitchFamily="34" charset="0"/>
              <a:buChar char="•"/>
            </a:pPr>
            <a:r>
              <a:rPr lang="en-US" dirty="0" smtClean="0"/>
              <a:t>Four </a:t>
            </a:r>
            <a:r>
              <a:rPr lang="en-US" dirty="0"/>
              <a:t>jobs (J1, J2, J3, and J4) </a:t>
            </a:r>
            <a:endParaRPr lang="en-US" dirty="0" smtClean="0"/>
          </a:p>
          <a:p>
            <a:pPr marL="342900" indent="-342900" algn="just">
              <a:buFont typeface="Arial" panose="020B0604020202020204" pitchFamily="34" charset="0"/>
              <a:buChar char="•"/>
            </a:pPr>
            <a:r>
              <a:rPr lang="en-US" dirty="0"/>
              <a:t>E</a:t>
            </a:r>
            <a:r>
              <a:rPr lang="en-US" dirty="0" smtClean="0"/>
              <a:t>xecuted </a:t>
            </a:r>
            <a:r>
              <a:rPr lang="en-US" dirty="0"/>
              <a:t>by four workers (W1, W2, W3, and W4</a:t>
            </a:r>
            <a:r>
              <a:rPr lang="en-US" dirty="0" smtClean="0"/>
              <a:t>)</a:t>
            </a:r>
          </a:p>
          <a:p>
            <a:pPr marL="342900" indent="-342900" algn="just">
              <a:buFont typeface="Arial" panose="020B0604020202020204" pitchFamily="34" charset="0"/>
              <a:buChar char="•"/>
            </a:pPr>
            <a:r>
              <a:rPr lang="en-US" dirty="0"/>
              <a:t>The matrix </a:t>
            </a:r>
            <a:r>
              <a:rPr lang="en-US" dirty="0" smtClean="0"/>
              <a:t>shows </a:t>
            </a:r>
            <a:r>
              <a:rPr lang="en-US" dirty="0"/>
              <a:t>the cost of assigning a certain </a:t>
            </a:r>
            <a:r>
              <a:rPr lang="en-US" dirty="0" smtClean="0"/>
              <a:t>job </a:t>
            </a:r>
            <a:r>
              <a:rPr lang="en-US" dirty="0"/>
              <a:t>to a certain </a:t>
            </a:r>
            <a:r>
              <a:rPr lang="en-US" dirty="0" smtClean="0"/>
              <a:t>worker.</a:t>
            </a:r>
            <a:r>
              <a:rPr lang="en-US" dirty="0"/>
              <a:t> </a:t>
            </a:r>
            <a:endParaRPr lang="en-US" dirty="0" smtClean="0"/>
          </a:p>
          <a:p>
            <a:pPr marL="342900" indent="-342900" algn="just">
              <a:buFont typeface="Arial" panose="020B0604020202020204" pitchFamily="34" charset="0"/>
              <a:buChar char="•"/>
            </a:pPr>
            <a:r>
              <a:rPr lang="en-US" dirty="0"/>
              <a:t>O</a:t>
            </a:r>
            <a:r>
              <a:rPr lang="en-US" dirty="0" smtClean="0"/>
              <a:t>bjective </a:t>
            </a:r>
            <a:r>
              <a:rPr lang="en-US" dirty="0"/>
              <a:t>is to minimize the total cost of the assignment.</a:t>
            </a:r>
          </a:p>
        </p:txBody>
      </p:sp>
      <p:sp>
        <p:nvSpPr>
          <p:cNvPr id="5" name="Text Placeholder 4"/>
          <p:cNvSpPr>
            <a:spLocks noGrp="1"/>
          </p:cNvSpPr>
          <p:nvPr>
            <p:ph type="body" sz="quarter" idx="3"/>
          </p:nvPr>
        </p:nvSpPr>
        <p:spPr>
          <a:xfrm>
            <a:off x="5452628" y="1669301"/>
            <a:ext cx="3663716" cy="658368"/>
          </a:xfrm>
        </p:spPr>
        <p:txBody>
          <a:bodyPr/>
          <a:lstStyle/>
          <a:p>
            <a:r>
              <a:rPr lang="en-US" dirty="0" smtClean="0"/>
              <a:t>Matrix with Cost</a:t>
            </a:r>
            <a:endParaRPr lang="en-US" dirty="0"/>
          </a:p>
        </p:txBody>
      </p:sp>
      <p:graphicFrame>
        <p:nvGraphicFramePr>
          <p:cNvPr id="7" name="Table 6"/>
          <p:cNvGraphicFramePr>
            <a:graphicFrameLocks noGrp="1"/>
          </p:cNvGraphicFramePr>
          <p:nvPr/>
        </p:nvGraphicFramePr>
        <p:xfrm>
          <a:off x="5516880" y="2784300"/>
          <a:ext cx="3404122" cy="2336340"/>
        </p:xfrm>
        <a:graphic>
          <a:graphicData uri="http://schemas.openxmlformats.org/drawingml/2006/table">
            <a:tbl>
              <a:tblPr firstRow="1" bandRow="1">
                <a:tableStyleId>{5940675A-B579-460E-94D1-54222C63F5DA}</a:tableStyleId>
              </a:tblPr>
              <a:tblGrid>
                <a:gridCol w="807490"/>
                <a:gridCol w="649158"/>
                <a:gridCol w="649158"/>
                <a:gridCol w="649158"/>
                <a:gridCol w="649158"/>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467268">
                <a:tc>
                  <a:txBody>
                    <a:bodyPr/>
                    <a:lstStyle/>
                    <a:p>
                      <a:pPr algn="ctr"/>
                      <a:r>
                        <a:rPr lang="en-US" dirty="0" smtClean="0"/>
                        <a:t>W1</a:t>
                      </a:r>
                      <a:endParaRPr lang="en-IN" dirty="0"/>
                    </a:p>
                  </a:txBody>
                  <a:tcPr>
                    <a:solidFill>
                      <a:srgbClr val="FFFF00"/>
                    </a:solidFill>
                  </a:tcPr>
                </a:tc>
                <a:tc>
                  <a:txBody>
                    <a:bodyPr/>
                    <a:lstStyle/>
                    <a:p>
                      <a:pPr algn="ctr"/>
                      <a:r>
                        <a:rPr lang="en-US" dirty="0" smtClean="0"/>
                        <a:t>82</a:t>
                      </a:r>
                      <a:endParaRPr lang="en-IN" dirty="0"/>
                    </a:p>
                  </a:txBody>
                  <a:tcPr/>
                </a:tc>
                <a:tc>
                  <a:txBody>
                    <a:bodyPr/>
                    <a:lstStyle/>
                    <a:p>
                      <a:pPr algn="ctr"/>
                      <a:r>
                        <a:rPr lang="en-US" dirty="0" smtClean="0"/>
                        <a:t>83</a:t>
                      </a:r>
                      <a:endParaRPr lang="en-IN" dirty="0"/>
                    </a:p>
                  </a:txBody>
                  <a:tcPr/>
                </a:tc>
                <a:tc>
                  <a:txBody>
                    <a:bodyPr/>
                    <a:lstStyle/>
                    <a:p>
                      <a:pPr algn="ctr"/>
                      <a:r>
                        <a:rPr lang="en-US" dirty="0" smtClean="0"/>
                        <a:t>69</a:t>
                      </a:r>
                      <a:endParaRPr lang="en-IN" dirty="0"/>
                    </a:p>
                  </a:txBody>
                  <a:tcPr/>
                </a:tc>
                <a:tc>
                  <a:txBody>
                    <a:bodyPr/>
                    <a:lstStyle/>
                    <a:p>
                      <a:pPr algn="ctr"/>
                      <a:r>
                        <a:rPr lang="en-US" dirty="0" smtClean="0"/>
                        <a:t>92</a:t>
                      </a:r>
                      <a:endParaRPr lang="en-IN" dirty="0"/>
                    </a:p>
                  </a:txBody>
                  <a:tcPr/>
                </a:tc>
              </a:tr>
              <a:tr h="467268">
                <a:tc>
                  <a:txBody>
                    <a:bodyPr/>
                    <a:lstStyle/>
                    <a:p>
                      <a:pPr algn="ctr"/>
                      <a:r>
                        <a:rPr lang="en-US" dirty="0" smtClean="0"/>
                        <a:t>W2</a:t>
                      </a:r>
                      <a:endParaRPr lang="en-IN" dirty="0"/>
                    </a:p>
                  </a:txBody>
                  <a:tcPr>
                    <a:solidFill>
                      <a:srgbClr val="FFFF00"/>
                    </a:solidFill>
                  </a:tcPr>
                </a:tc>
                <a:tc>
                  <a:txBody>
                    <a:bodyPr/>
                    <a:lstStyle/>
                    <a:p>
                      <a:pPr algn="ctr"/>
                      <a:r>
                        <a:rPr lang="en-US" dirty="0" smtClean="0"/>
                        <a:t>77</a:t>
                      </a:r>
                      <a:endParaRPr lang="en-IN" dirty="0"/>
                    </a:p>
                  </a:txBody>
                  <a:tcPr/>
                </a:tc>
                <a:tc>
                  <a:txBody>
                    <a:bodyPr/>
                    <a:lstStyle/>
                    <a:p>
                      <a:pPr algn="ctr"/>
                      <a:r>
                        <a:rPr lang="en-US" dirty="0" smtClean="0"/>
                        <a:t>37</a:t>
                      </a:r>
                      <a:endParaRPr lang="en-IN" dirty="0"/>
                    </a:p>
                  </a:txBody>
                  <a:tcPr/>
                </a:tc>
                <a:tc>
                  <a:txBody>
                    <a:bodyPr/>
                    <a:lstStyle/>
                    <a:p>
                      <a:pPr algn="ctr"/>
                      <a:r>
                        <a:rPr lang="en-US" dirty="0" smtClean="0"/>
                        <a:t>49</a:t>
                      </a:r>
                      <a:endParaRPr lang="en-IN" dirty="0"/>
                    </a:p>
                  </a:txBody>
                  <a:tcPr/>
                </a:tc>
                <a:tc>
                  <a:txBody>
                    <a:bodyPr/>
                    <a:lstStyle/>
                    <a:p>
                      <a:pPr algn="ctr"/>
                      <a:r>
                        <a:rPr lang="en-US" dirty="0" smtClean="0"/>
                        <a:t>92</a:t>
                      </a:r>
                      <a:endParaRPr lang="en-IN" dirty="0"/>
                    </a:p>
                  </a:txBody>
                  <a:tcPr/>
                </a:tc>
              </a:tr>
              <a:tr h="467268">
                <a:tc>
                  <a:txBody>
                    <a:bodyPr/>
                    <a:lstStyle/>
                    <a:p>
                      <a:pPr algn="ctr"/>
                      <a:r>
                        <a:rPr lang="en-US" dirty="0" smtClean="0"/>
                        <a:t>W3</a:t>
                      </a:r>
                      <a:endParaRPr lang="en-IN" dirty="0"/>
                    </a:p>
                  </a:txBody>
                  <a:tcPr>
                    <a:solidFill>
                      <a:srgbClr val="FFFF00"/>
                    </a:solidFill>
                  </a:tcPr>
                </a:tc>
                <a:tc>
                  <a:txBody>
                    <a:bodyPr/>
                    <a:lstStyle/>
                    <a:p>
                      <a:pPr algn="ctr"/>
                      <a:r>
                        <a:rPr lang="en-US" dirty="0" smtClean="0"/>
                        <a:t>11</a:t>
                      </a:r>
                      <a:endParaRPr lang="en-IN" dirty="0"/>
                    </a:p>
                  </a:txBody>
                  <a:tcPr/>
                </a:tc>
                <a:tc>
                  <a:txBody>
                    <a:bodyPr/>
                    <a:lstStyle/>
                    <a:p>
                      <a:pPr algn="ctr"/>
                      <a:r>
                        <a:rPr lang="en-US" dirty="0" smtClean="0"/>
                        <a:t>69</a:t>
                      </a:r>
                      <a:endParaRPr lang="en-IN" dirty="0"/>
                    </a:p>
                  </a:txBody>
                  <a:tcPr/>
                </a:tc>
                <a:tc>
                  <a:txBody>
                    <a:bodyPr/>
                    <a:lstStyle/>
                    <a:p>
                      <a:pPr algn="ctr"/>
                      <a:r>
                        <a:rPr lang="en-US" dirty="0" smtClean="0"/>
                        <a:t>5</a:t>
                      </a:r>
                      <a:endParaRPr lang="en-IN" dirty="0"/>
                    </a:p>
                  </a:txBody>
                  <a:tcPr/>
                </a:tc>
                <a:tc>
                  <a:txBody>
                    <a:bodyPr/>
                    <a:lstStyle/>
                    <a:p>
                      <a:pPr algn="ctr"/>
                      <a:r>
                        <a:rPr lang="en-US" dirty="0" smtClean="0"/>
                        <a:t>86</a:t>
                      </a:r>
                      <a:endParaRPr lang="en-IN" dirty="0"/>
                    </a:p>
                  </a:txBody>
                  <a:tcPr/>
                </a:tc>
              </a:tr>
              <a:tr h="467268">
                <a:tc>
                  <a:txBody>
                    <a:bodyPr/>
                    <a:lstStyle/>
                    <a:p>
                      <a:pPr algn="ctr"/>
                      <a:r>
                        <a:rPr lang="en-US" dirty="0" smtClean="0"/>
                        <a:t>W4</a:t>
                      </a:r>
                      <a:endParaRPr lang="en-IN" dirty="0"/>
                    </a:p>
                  </a:txBody>
                  <a:tcPr>
                    <a:solidFill>
                      <a:srgbClr val="FFFF00"/>
                    </a:solidFill>
                  </a:tcPr>
                </a:tc>
                <a:tc>
                  <a:txBody>
                    <a:bodyPr/>
                    <a:lstStyle/>
                    <a:p>
                      <a:pPr algn="ctr"/>
                      <a:r>
                        <a:rPr lang="en-US" dirty="0" smtClean="0"/>
                        <a:t>8</a:t>
                      </a:r>
                      <a:endParaRPr lang="en-IN" dirty="0"/>
                    </a:p>
                  </a:txBody>
                  <a:tcPr/>
                </a:tc>
                <a:tc>
                  <a:txBody>
                    <a:bodyPr/>
                    <a:lstStyle/>
                    <a:p>
                      <a:pPr algn="ctr"/>
                      <a:r>
                        <a:rPr lang="en-US" dirty="0" smtClean="0"/>
                        <a:t>9</a:t>
                      </a:r>
                      <a:endParaRPr lang="en-IN" dirty="0"/>
                    </a:p>
                  </a:txBody>
                  <a:tcPr/>
                </a:tc>
                <a:tc>
                  <a:txBody>
                    <a:bodyPr/>
                    <a:lstStyle/>
                    <a:p>
                      <a:pPr algn="ctr"/>
                      <a:r>
                        <a:rPr lang="en-US" dirty="0" smtClean="0"/>
                        <a:t>98</a:t>
                      </a:r>
                      <a:endParaRPr lang="en-IN" dirty="0"/>
                    </a:p>
                  </a:txBody>
                  <a:tcPr/>
                </a:tc>
                <a:tc>
                  <a:txBody>
                    <a:bodyPr/>
                    <a:lstStyle/>
                    <a:p>
                      <a:pPr algn="ctr"/>
                      <a:r>
                        <a:rPr lang="en-US" dirty="0" smtClean="0"/>
                        <a:t>23</a:t>
                      </a:r>
                      <a:endParaRPr lang="en-IN" dirty="0"/>
                    </a:p>
                  </a:txBody>
                  <a:tcPr/>
                </a:tc>
              </a:tr>
            </a:tbl>
          </a:graphicData>
        </a:graphic>
      </p:graphicFrame>
      <p:sp>
        <p:nvSpPr>
          <p:cNvPr id="8" name="TextBox 7"/>
          <p:cNvSpPr txBox="1"/>
          <p:nvPr/>
        </p:nvSpPr>
        <p:spPr>
          <a:xfrm>
            <a:off x="6172200" y="2289000"/>
            <a:ext cx="543739" cy="369332"/>
          </a:xfrm>
          <a:prstGeom prst="rect">
            <a:avLst/>
          </a:prstGeom>
          <a:noFill/>
        </p:spPr>
        <p:txBody>
          <a:bodyPr wrap="none" rtlCol="0">
            <a:spAutoFit/>
          </a:bodyPr>
          <a:lstStyle/>
          <a:p>
            <a:r>
              <a:rPr lang="en-US" b="1" dirty="0" smtClean="0"/>
              <a:t>Job</a:t>
            </a:r>
            <a:endParaRPr lang="en-IN" b="1" dirty="0"/>
          </a:p>
        </p:txBody>
      </p:sp>
      <p:sp>
        <p:nvSpPr>
          <p:cNvPr id="9" name="TextBox 8"/>
          <p:cNvSpPr txBox="1"/>
          <p:nvPr/>
        </p:nvSpPr>
        <p:spPr>
          <a:xfrm>
            <a:off x="4588912" y="4221718"/>
            <a:ext cx="979755" cy="369332"/>
          </a:xfrm>
          <a:prstGeom prst="rect">
            <a:avLst/>
          </a:prstGeom>
          <a:noFill/>
        </p:spPr>
        <p:txBody>
          <a:bodyPr wrap="none" rtlCol="0">
            <a:spAutoFit/>
          </a:bodyPr>
          <a:lstStyle/>
          <a:p>
            <a:r>
              <a:rPr lang="en-US" b="1" dirty="0" smtClean="0"/>
              <a:t>Worker</a:t>
            </a:r>
            <a:endParaRPr lang="en-IN" b="1" dirty="0"/>
          </a:p>
        </p:txBody>
      </p:sp>
      <p:cxnSp>
        <p:nvCxnSpPr>
          <p:cNvPr id="11" name="Straight Arrow Connector 10"/>
          <p:cNvCxnSpPr>
            <a:stCxn id="8" idx="3"/>
          </p:cNvCxnSpPr>
          <p:nvPr/>
        </p:nvCxnSpPr>
        <p:spPr>
          <a:xfrm>
            <a:off x="6715939" y="2473666"/>
            <a:ext cx="103741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0"/>
          </p:cNvCxnSpPr>
          <p:nvPr/>
        </p:nvCxnSpPr>
        <p:spPr>
          <a:xfrm flipV="1">
            <a:off x="5078790" y="3317700"/>
            <a:ext cx="0" cy="904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82399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178170"/>
            <a:ext cx="7946913" cy="3853536"/>
          </a:xfrm>
        </p:spPr>
        <p:txBody>
          <a:bodyPr/>
          <a:lstStyle/>
          <a:p>
            <a:pPr marL="342900" indent="-342900">
              <a:buFont typeface="Arial" panose="020B0604020202020204" pitchFamily="34" charset="0"/>
              <a:buChar char="•"/>
            </a:pPr>
            <a:r>
              <a:rPr lang="en-US" b="1" dirty="0" smtClean="0"/>
              <a:t>Step </a:t>
            </a:r>
            <a:r>
              <a:rPr lang="en-US" b="1" dirty="0"/>
              <a:t>1</a:t>
            </a:r>
            <a:r>
              <a:rPr lang="en-US" b="1" dirty="0" smtClean="0"/>
              <a:t>: </a:t>
            </a:r>
            <a:r>
              <a:rPr lang="en-US" dirty="0" smtClean="0"/>
              <a:t>Subtract </a:t>
            </a:r>
            <a:r>
              <a:rPr lang="en-US" dirty="0" smtClean="0"/>
              <a:t>minimum entry from all rows</a:t>
            </a:r>
          </a:p>
          <a:p>
            <a:pPr marL="342900" indent="-342900">
              <a:buFont typeface="Arial" panose="020B0604020202020204" pitchFamily="34" charset="0"/>
              <a:buChar char="•"/>
            </a:pPr>
            <a:r>
              <a:rPr lang="en-US" b="1" dirty="0"/>
              <a:t>Step 2: </a:t>
            </a:r>
            <a:r>
              <a:rPr lang="en-US" dirty="0"/>
              <a:t>Subtract </a:t>
            </a:r>
            <a:r>
              <a:rPr lang="en-US" dirty="0" smtClean="0"/>
              <a:t>minimum entry from all columns</a:t>
            </a:r>
          </a:p>
          <a:p>
            <a:pPr marL="342900" indent="-342900">
              <a:buFont typeface="Arial" panose="020B0604020202020204" pitchFamily="34" charset="0"/>
              <a:buChar char="•"/>
            </a:pPr>
            <a:r>
              <a:rPr lang="en-US" b="1" dirty="0" smtClean="0"/>
              <a:t>Step 3: </a:t>
            </a:r>
            <a:r>
              <a:rPr lang="en-US" dirty="0" smtClean="0"/>
              <a:t>Cover </a:t>
            </a:r>
            <a:r>
              <a:rPr lang="en-US" dirty="0" smtClean="0"/>
              <a:t>all zeros with a minimum number of lines possible.</a:t>
            </a:r>
          </a:p>
          <a:p>
            <a:pPr marL="342900" indent="-342900">
              <a:buFont typeface="Arial" panose="020B0604020202020204" pitchFamily="34" charset="0"/>
              <a:buChar char="•"/>
            </a:pPr>
            <a:r>
              <a:rPr lang="en-US" b="1" dirty="0" smtClean="0"/>
              <a:t>Step </a:t>
            </a:r>
            <a:r>
              <a:rPr lang="en-US" b="1" dirty="0"/>
              <a:t>4: </a:t>
            </a:r>
            <a:r>
              <a:rPr lang="en-US" dirty="0" smtClean="0"/>
              <a:t>If number of lines is equal to n =&gt; stop, we reached optimal solution.</a:t>
            </a:r>
          </a:p>
          <a:p>
            <a:pPr marL="342900" indent="-342900"/>
            <a:r>
              <a:rPr lang="en-US" dirty="0" smtClean="0"/>
              <a:t>	If not =&gt; subtract smallest entry not crossed from crossed rows and then add to crossed columns. Go to Step 3.</a:t>
            </a:r>
          </a:p>
          <a:p>
            <a:pPr marL="342900" indent="-342900"/>
            <a:endParaRPr lang="en-US" dirty="0"/>
          </a:p>
        </p:txBody>
      </p:sp>
      <p:sp>
        <p:nvSpPr>
          <p:cNvPr id="3" name="Title 2"/>
          <p:cNvSpPr>
            <a:spLocks noGrp="1"/>
          </p:cNvSpPr>
          <p:nvPr>
            <p:ph type="title"/>
          </p:nvPr>
        </p:nvSpPr>
        <p:spPr>
          <a:xfrm>
            <a:off x="688490" y="418950"/>
            <a:ext cx="7756263" cy="759219"/>
          </a:xfrm>
        </p:spPr>
        <p:txBody>
          <a:bodyPr/>
          <a:lstStyle/>
          <a:p>
            <a:pPr algn="ctr"/>
            <a:r>
              <a:rPr lang="en-US" u="sng" dirty="0" smtClean="0"/>
              <a:t>Hungarian Method</a:t>
            </a:r>
            <a:endParaRPr lang="en-US" u="sng" dirty="0"/>
          </a:p>
        </p:txBody>
      </p:sp>
      <p:sp>
        <p:nvSpPr>
          <p:cNvPr id="4" name="Rectangle 3"/>
          <p:cNvSpPr/>
          <p:nvPr/>
        </p:nvSpPr>
        <p:spPr>
          <a:xfrm>
            <a:off x="1097280" y="1178170"/>
            <a:ext cx="6118167" cy="467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Tree>
    <p:extLst>
      <p:ext uri="{BB962C8B-B14F-4D97-AF65-F5344CB8AC3E}">
        <p14:creationId xmlns="" xmlns:p14="http://schemas.microsoft.com/office/powerpoint/2010/main" val="1113374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Step 1: Subtract row minima</a:t>
            </a:r>
            <a:r>
              <a:rPr lang="en-US" b="0" dirty="0">
                <a:solidFill>
                  <a:schemeClr val="tx1"/>
                </a:solidFill>
              </a:rPr>
              <a:t/>
            </a:r>
            <a:br>
              <a:rPr lang="en-US" b="0" dirty="0">
                <a:solidFill>
                  <a:schemeClr val="tx1"/>
                </a:solidFill>
              </a:rPr>
            </a:br>
            <a:endParaRPr lang="en-US" dirty="0"/>
          </a:p>
        </p:txBody>
      </p:sp>
      <p:sp>
        <p:nvSpPr>
          <p:cNvPr id="12" name="Content Placeholder 6"/>
          <p:cNvSpPr txBox="1">
            <a:spLocks/>
          </p:cNvSpPr>
          <p:nvPr/>
        </p:nvSpPr>
        <p:spPr>
          <a:xfrm>
            <a:off x="482138" y="4419321"/>
            <a:ext cx="8429106" cy="568307"/>
          </a:xfrm>
          <a:prstGeom prst="rect">
            <a:avLst/>
          </a:prstGeom>
        </p:spPr>
        <p:txBody>
          <a:bodyPr>
            <a:normAutofit fontScale="92500"/>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smtClean="0"/>
              <a:t>Smallest </a:t>
            </a:r>
            <a:r>
              <a:rPr lang="en-US" dirty="0"/>
              <a:t>element in </a:t>
            </a:r>
            <a:r>
              <a:rPr lang="en-US" dirty="0" smtClean="0"/>
              <a:t>row1 = 69, row2 = 37, row3 = 5, row4 = 8</a:t>
            </a:r>
            <a:endParaRPr lang="pl-PL" i="1" dirty="0" smtClean="0"/>
          </a:p>
        </p:txBody>
      </p:sp>
      <p:graphicFrame>
        <p:nvGraphicFramePr>
          <p:cNvPr id="5" name="Table 4"/>
          <p:cNvGraphicFramePr>
            <a:graphicFrameLocks noGrp="1"/>
          </p:cNvGraphicFramePr>
          <p:nvPr/>
        </p:nvGraphicFramePr>
        <p:xfrm>
          <a:off x="1153421" y="1624406"/>
          <a:ext cx="2457450" cy="2336340"/>
        </p:xfrm>
        <a:graphic>
          <a:graphicData uri="http://schemas.openxmlformats.org/drawingml/2006/table">
            <a:tbl>
              <a:tblPr firstRow="1" bandRow="1">
                <a:tableStyleId>{5940675A-B579-460E-94D1-54222C63F5DA}</a:tableStyleId>
              </a:tblPr>
              <a:tblGrid>
                <a:gridCol w="582930"/>
                <a:gridCol w="468630"/>
                <a:gridCol w="468630"/>
                <a:gridCol w="468630"/>
                <a:gridCol w="468630"/>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r>
              <a:tr h="467268">
                <a:tc>
                  <a:txBody>
                    <a:bodyPr/>
                    <a:lstStyle/>
                    <a:p>
                      <a:pPr algn="ctr"/>
                      <a:r>
                        <a:rPr lang="en-US" dirty="0" smtClean="0"/>
                        <a:t>W1</a:t>
                      </a:r>
                      <a:endParaRPr lang="en-IN" dirty="0"/>
                    </a:p>
                  </a:txBody>
                  <a:tcPr>
                    <a:solidFill>
                      <a:srgbClr val="FFFF00"/>
                    </a:solidFill>
                  </a:tcPr>
                </a:tc>
                <a:tc>
                  <a:txBody>
                    <a:bodyPr/>
                    <a:lstStyle/>
                    <a:p>
                      <a:pPr algn="ctr"/>
                      <a:r>
                        <a:rPr lang="en-US" dirty="0" smtClean="0"/>
                        <a:t>82</a:t>
                      </a:r>
                      <a:endParaRPr lang="en-IN" dirty="0"/>
                    </a:p>
                  </a:txBody>
                  <a:tcPr/>
                </a:tc>
                <a:tc>
                  <a:txBody>
                    <a:bodyPr/>
                    <a:lstStyle/>
                    <a:p>
                      <a:pPr algn="ctr"/>
                      <a:r>
                        <a:rPr lang="en-US" dirty="0" smtClean="0"/>
                        <a:t>83</a:t>
                      </a:r>
                      <a:endParaRPr lang="en-IN" dirty="0"/>
                    </a:p>
                  </a:txBody>
                  <a:tcPr/>
                </a:tc>
                <a:tc>
                  <a:txBody>
                    <a:bodyPr/>
                    <a:lstStyle/>
                    <a:p>
                      <a:pPr algn="ctr"/>
                      <a:r>
                        <a:rPr lang="en-US" dirty="0" smtClean="0"/>
                        <a:t>69</a:t>
                      </a:r>
                      <a:endParaRPr lang="en-IN" dirty="0"/>
                    </a:p>
                  </a:txBody>
                  <a:tcPr/>
                </a:tc>
                <a:tc>
                  <a:txBody>
                    <a:bodyPr/>
                    <a:lstStyle/>
                    <a:p>
                      <a:pPr algn="ctr"/>
                      <a:r>
                        <a:rPr lang="en-US" dirty="0" smtClean="0"/>
                        <a:t>92</a:t>
                      </a:r>
                      <a:endParaRPr lang="en-IN" dirty="0"/>
                    </a:p>
                  </a:txBody>
                  <a:tcPr/>
                </a:tc>
              </a:tr>
              <a:tr h="467268">
                <a:tc>
                  <a:txBody>
                    <a:bodyPr/>
                    <a:lstStyle/>
                    <a:p>
                      <a:pPr algn="ctr"/>
                      <a:r>
                        <a:rPr lang="en-US" dirty="0" smtClean="0"/>
                        <a:t>W2</a:t>
                      </a:r>
                      <a:endParaRPr lang="en-IN" dirty="0"/>
                    </a:p>
                  </a:txBody>
                  <a:tcPr>
                    <a:solidFill>
                      <a:srgbClr val="FFFF00"/>
                    </a:solidFill>
                  </a:tcPr>
                </a:tc>
                <a:tc>
                  <a:txBody>
                    <a:bodyPr/>
                    <a:lstStyle/>
                    <a:p>
                      <a:pPr algn="ctr"/>
                      <a:r>
                        <a:rPr lang="en-US" dirty="0" smtClean="0"/>
                        <a:t>77</a:t>
                      </a:r>
                      <a:endParaRPr lang="en-IN" dirty="0"/>
                    </a:p>
                  </a:txBody>
                  <a:tcPr/>
                </a:tc>
                <a:tc>
                  <a:txBody>
                    <a:bodyPr/>
                    <a:lstStyle/>
                    <a:p>
                      <a:pPr algn="ctr"/>
                      <a:r>
                        <a:rPr lang="en-US" dirty="0" smtClean="0"/>
                        <a:t>37</a:t>
                      </a:r>
                      <a:endParaRPr lang="en-IN" dirty="0"/>
                    </a:p>
                  </a:txBody>
                  <a:tcPr/>
                </a:tc>
                <a:tc>
                  <a:txBody>
                    <a:bodyPr/>
                    <a:lstStyle/>
                    <a:p>
                      <a:pPr algn="ctr"/>
                      <a:r>
                        <a:rPr lang="en-US" dirty="0" smtClean="0"/>
                        <a:t>49</a:t>
                      </a:r>
                      <a:endParaRPr lang="en-IN" dirty="0"/>
                    </a:p>
                  </a:txBody>
                  <a:tcPr/>
                </a:tc>
                <a:tc>
                  <a:txBody>
                    <a:bodyPr/>
                    <a:lstStyle/>
                    <a:p>
                      <a:pPr algn="ctr"/>
                      <a:r>
                        <a:rPr lang="en-US" dirty="0" smtClean="0"/>
                        <a:t>92</a:t>
                      </a:r>
                      <a:endParaRPr lang="en-IN" dirty="0"/>
                    </a:p>
                  </a:txBody>
                  <a:tcPr/>
                </a:tc>
              </a:tr>
              <a:tr h="467268">
                <a:tc>
                  <a:txBody>
                    <a:bodyPr/>
                    <a:lstStyle/>
                    <a:p>
                      <a:pPr algn="ctr"/>
                      <a:r>
                        <a:rPr lang="en-US" dirty="0" smtClean="0"/>
                        <a:t>W3</a:t>
                      </a:r>
                      <a:endParaRPr lang="en-IN" dirty="0"/>
                    </a:p>
                  </a:txBody>
                  <a:tcPr>
                    <a:solidFill>
                      <a:srgbClr val="FFFF00"/>
                    </a:solidFill>
                  </a:tcPr>
                </a:tc>
                <a:tc>
                  <a:txBody>
                    <a:bodyPr/>
                    <a:lstStyle/>
                    <a:p>
                      <a:pPr algn="ctr"/>
                      <a:r>
                        <a:rPr lang="en-US" dirty="0" smtClean="0"/>
                        <a:t>11</a:t>
                      </a:r>
                      <a:endParaRPr lang="en-IN" dirty="0"/>
                    </a:p>
                  </a:txBody>
                  <a:tcPr/>
                </a:tc>
                <a:tc>
                  <a:txBody>
                    <a:bodyPr/>
                    <a:lstStyle/>
                    <a:p>
                      <a:pPr algn="ctr"/>
                      <a:r>
                        <a:rPr lang="en-US" dirty="0" smtClean="0"/>
                        <a:t>69</a:t>
                      </a:r>
                      <a:endParaRPr lang="en-IN" dirty="0"/>
                    </a:p>
                  </a:txBody>
                  <a:tcPr/>
                </a:tc>
                <a:tc>
                  <a:txBody>
                    <a:bodyPr/>
                    <a:lstStyle/>
                    <a:p>
                      <a:pPr algn="ctr"/>
                      <a:r>
                        <a:rPr lang="en-US" dirty="0" smtClean="0"/>
                        <a:t>5</a:t>
                      </a:r>
                      <a:endParaRPr lang="en-IN" dirty="0"/>
                    </a:p>
                  </a:txBody>
                  <a:tcPr/>
                </a:tc>
                <a:tc>
                  <a:txBody>
                    <a:bodyPr/>
                    <a:lstStyle/>
                    <a:p>
                      <a:pPr algn="ctr"/>
                      <a:r>
                        <a:rPr lang="en-US" dirty="0" smtClean="0"/>
                        <a:t>86</a:t>
                      </a:r>
                      <a:endParaRPr lang="en-IN" dirty="0"/>
                    </a:p>
                  </a:txBody>
                  <a:tcPr/>
                </a:tc>
              </a:tr>
              <a:tr h="467268">
                <a:tc>
                  <a:txBody>
                    <a:bodyPr/>
                    <a:lstStyle/>
                    <a:p>
                      <a:pPr algn="ctr"/>
                      <a:r>
                        <a:rPr lang="en-US" dirty="0" smtClean="0"/>
                        <a:t>W4</a:t>
                      </a:r>
                      <a:endParaRPr lang="en-IN" dirty="0"/>
                    </a:p>
                  </a:txBody>
                  <a:tcPr>
                    <a:solidFill>
                      <a:srgbClr val="FFFF00"/>
                    </a:solidFill>
                  </a:tcPr>
                </a:tc>
                <a:tc>
                  <a:txBody>
                    <a:bodyPr/>
                    <a:lstStyle/>
                    <a:p>
                      <a:pPr algn="ctr"/>
                      <a:r>
                        <a:rPr lang="en-US" dirty="0" smtClean="0"/>
                        <a:t>8</a:t>
                      </a:r>
                      <a:endParaRPr lang="en-IN" dirty="0"/>
                    </a:p>
                  </a:txBody>
                  <a:tcPr/>
                </a:tc>
                <a:tc>
                  <a:txBody>
                    <a:bodyPr/>
                    <a:lstStyle/>
                    <a:p>
                      <a:pPr algn="ctr"/>
                      <a:r>
                        <a:rPr lang="en-US" dirty="0" smtClean="0"/>
                        <a:t>9</a:t>
                      </a:r>
                      <a:endParaRPr lang="en-IN" dirty="0"/>
                    </a:p>
                  </a:txBody>
                  <a:tcPr/>
                </a:tc>
                <a:tc>
                  <a:txBody>
                    <a:bodyPr/>
                    <a:lstStyle/>
                    <a:p>
                      <a:pPr algn="ctr"/>
                      <a:r>
                        <a:rPr lang="en-US" dirty="0" smtClean="0"/>
                        <a:t>98</a:t>
                      </a:r>
                      <a:endParaRPr lang="en-IN" dirty="0"/>
                    </a:p>
                  </a:txBody>
                  <a:tcPr/>
                </a:tc>
                <a:tc>
                  <a:txBody>
                    <a:bodyPr/>
                    <a:lstStyle/>
                    <a:p>
                      <a:pPr algn="ctr"/>
                      <a:r>
                        <a:rPr lang="en-US" dirty="0" smtClean="0"/>
                        <a:t>23</a:t>
                      </a:r>
                      <a:endParaRPr lang="en-IN" dirty="0"/>
                    </a:p>
                  </a:txBody>
                  <a:tcPr/>
                </a:tc>
              </a:tr>
            </a:tbl>
          </a:graphicData>
        </a:graphic>
      </p:graphicFrame>
      <p:graphicFrame>
        <p:nvGraphicFramePr>
          <p:cNvPr id="6" name="Table 5"/>
          <p:cNvGraphicFramePr>
            <a:graphicFrameLocks noGrp="1"/>
          </p:cNvGraphicFramePr>
          <p:nvPr/>
        </p:nvGraphicFramePr>
        <p:xfrm>
          <a:off x="5190256" y="1624406"/>
          <a:ext cx="3139093" cy="2336340"/>
        </p:xfrm>
        <a:graphic>
          <a:graphicData uri="http://schemas.openxmlformats.org/drawingml/2006/table">
            <a:tbl>
              <a:tblPr firstRow="1" bandRow="1">
                <a:tableStyleId>{5940675A-B579-460E-94D1-54222C63F5DA}</a:tableStyleId>
              </a:tblPr>
              <a:tblGrid>
                <a:gridCol w="582930"/>
                <a:gridCol w="468630"/>
                <a:gridCol w="468630"/>
                <a:gridCol w="468630"/>
                <a:gridCol w="468630"/>
                <a:gridCol w="681643"/>
              </a:tblGrid>
              <a:tr h="467268">
                <a:tc>
                  <a:txBody>
                    <a:bodyPr/>
                    <a:lstStyle/>
                    <a:p>
                      <a:pPr algn="ctr"/>
                      <a:endParaRPr lang="en-IN" dirty="0"/>
                    </a:p>
                  </a:txBody>
                  <a:tcPr/>
                </a:tc>
                <a:tc>
                  <a:txBody>
                    <a:bodyPr/>
                    <a:lstStyle/>
                    <a:p>
                      <a:pPr algn="ctr"/>
                      <a:r>
                        <a:rPr lang="en-US" dirty="0" smtClean="0"/>
                        <a:t>J1</a:t>
                      </a:r>
                      <a:endParaRPr lang="en-IN" dirty="0"/>
                    </a:p>
                  </a:txBody>
                  <a:tcPr>
                    <a:solidFill>
                      <a:srgbClr val="FFFF00"/>
                    </a:solidFill>
                  </a:tcPr>
                </a:tc>
                <a:tc>
                  <a:txBody>
                    <a:bodyPr/>
                    <a:lstStyle/>
                    <a:p>
                      <a:pPr algn="ctr"/>
                      <a:r>
                        <a:rPr lang="en-US" dirty="0" smtClean="0"/>
                        <a:t>J2</a:t>
                      </a:r>
                      <a:endParaRPr lang="en-IN" dirty="0"/>
                    </a:p>
                  </a:txBody>
                  <a:tcPr>
                    <a:solidFill>
                      <a:srgbClr val="FFFF00"/>
                    </a:solidFill>
                  </a:tcPr>
                </a:tc>
                <a:tc>
                  <a:txBody>
                    <a:bodyPr/>
                    <a:lstStyle/>
                    <a:p>
                      <a:pPr algn="ctr"/>
                      <a:r>
                        <a:rPr lang="en-US" dirty="0" smtClean="0"/>
                        <a:t>J3</a:t>
                      </a:r>
                      <a:endParaRPr lang="en-IN" dirty="0"/>
                    </a:p>
                  </a:txBody>
                  <a:tcPr>
                    <a:solidFill>
                      <a:srgbClr val="FFFF00"/>
                    </a:solidFill>
                  </a:tcPr>
                </a:tc>
                <a:tc>
                  <a:txBody>
                    <a:bodyPr/>
                    <a:lstStyle/>
                    <a:p>
                      <a:pPr algn="ctr"/>
                      <a:r>
                        <a:rPr lang="en-US" dirty="0" smtClean="0"/>
                        <a:t>J4</a:t>
                      </a:r>
                      <a:endParaRPr lang="en-IN" dirty="0"/>
                    </a:p>
                  </a:txBody>
                  <a:tcPr>
                    <a:solidFill>
                      <a:srgbClr val="FFFF00"/>
                    </a:solidFill>
                  </a:tcPr>
                </a:tc>
                <a:tc>
                  <a:txBody>
                    <a:bodyPr/>
                    <a:lstStyle/>
                    <a:p>
                      <a:pPr algn="ctr"/>
                      <a:endParaRPr lang="en-IN" dirty="0"/>
                    </a:p>
                  </a:txBody>
                  <a:tcPr>
                    <a:noFill/>
                  </a:tcPr>
                </a:tc>
              </a:tr>
              <a:tr h="467268">
                <a:tc>
                  <a:txBody>
                    <a:bodyPr/>
                    <a:lstStyle/>
                    <a:p>
                      <a:pPr algn="ctr"/>
                      <a:r>
                        <a:rPr lang="en-US" dirty="0" smtClean="0"/>
                        <a:t>W1</a:t>
                      </a:r>
                      <a:endParaRPr lang="en-IN" dirty="0"/>
                    </a:p>
                  </a:txBody>
                  <a:tcPr>
                    <a:solidFill>
                      <a:srgbClr val="FFFF00"/>
                    </a:solidFill>
                  </a:tcPr>
                </a:tc>
                <a:tc>
                  <a:txBody>
                    <a:bodyPr/>
                    <a:lstStyle/>
                    <a:p>
                      <a:pPr algn="ctr"/>
                      <a:r>
                        <a:rPr lang="en-US" dirty="0" smtClean="0"/>
                        <a:t>13</a:t>
                      </a:r>
                      <a:endParaRPr lang="en-IN" dirty="0"/>
                    </a:p>
                  </a:txBody>
                  <a:tcPr/>
                </a:tc>
                <a:tc>
                  <a:txBody>
                    <a:bodyPr/>
                    <a:lstStyle/>
                    <a:p>
                      <a:pPr algn="ctr"/>
                      <a:r>
                        <a:rPr lang="en-US" dirty="0" smtClean="0"/>
                        <a:t>14</a:t>
                      </a:r>
                      <a:endParaRPr lang="en-IN" dirty="0"/>
                    </a:p>
                  </a:txBody>
                  <a:tcPr/>
                </a:tc>
                <a:tc>
                  <a:txBody>
                    <a:bodyPr/>
                    <a:lstStyle/>
                    <a:p>
                      <a:pPr algn="ctr"/>
                      <a:r>
                        <a:rPr lang="en-US" dirty="0" smtClean="0"/>
                        <a:t>0</a:t>
                      </a:r>
                      <a:endParaRPr lang="en-IN" dirty="0"/>
                    </a:p>
                  </a:txBody>
                  <a:tcPr/>
                </a:tc>
                <a:tc>
                  <a:txBody>
                    <a:bodyPr/>
                    <a:lstStyle/>
                    <a:p>
                      <a:pPr algn="ctr"/>
                      <a:r>
                        <a:rPr lang="en-US" dirty="0" smtClean="0"/>
                        <a:t>23</a:t>
                      </a:r>
                      <a:endParaRPr lang="en-IN" dirty="0"/>
                    </a:p>
                  </a:txBody>
                  <a:tcPr/>
                </a:tc>
                <a:tc>
                  <a:txBody>
                    <a:bodyPr/>
                    <a:lstStyle/>
                    <a:p>
                      <a:pPr algn="ctr"/>
                      <a:r>
                        <a:rPr lang="en-US" dirty="0" smtClean="0"/>
                        <a:t>(-69)</a:t>
                      </a:r>
                      <a:endParaRPr lang="en-IN" dirty="0"/>
                    </a:p>
                  </a:txBody>
                  <a:tcPr/>
                </a:tc>
              </a:tr>
              <a:tr h="467268">
                <a:tc>
                  <a:txBody>
                    <a:bodyPr/>
                    <a:lstStyle/>
                    <a:p>
                      <a:pPr algn="ctr"/>
                      <a:r>
                        <a:rPr lang="en-US" dirty="0" smtClean="0"/>
                        <a:t>W2</a:t>
                      </a:r>
                      <a:endParaRPr lang="en-IN" dirty="0"/>
                    </a:p>
                  </a:txBody>
                  <a:tcPr>
                    <a:solidFill>
                      <a:srgbClr val="FFFF00"/>
                    </a:solidFill>
                  </a:tcPr>
                </a:tc>
                <a:tc>
                  <a:txBody>
                    <a:bodyPr/>
                    <a:lstStyle/>
                    <a:p>
                      <a:pPr algn="ctr"/>
                      <a:r>
                        <a:rPr lang="en-US" dirty="0" smtClean="0"/>
                        <a:t>40</a:t>
                      </a:r>
                      <a:endParaRPr lang="en-IN" dirty="0"/>
                    </a:p>
                  </a:txBody>
                  <a:tcPr/>
                </a:tc>
                <a:tc>
                  <a:txBody>
                    <a:bodyPr/>
                    <a:lstStyle/>
                    <a:p>
                      <a:pPr algn="ctr"/>
                      <a:r>
                        <a:rPr lang="en-US" dirty="0" smtClean="0"/>
                        <a:t>0</a:t>
                      </a:r>
                      <a:endParaRPr lang="en-IN" dirty="0"/>
                    </a:p>
                  </a:txBody>
                  <a:tcPr/>
                </a:tc>
                <a:tc>
                  <a:txBody>
                    <a:bodyPr/>
                    <a:lstStyle/>
                    <a:p>
                      <a:pPr algn="ctr"/>
                      <a:r>
                        <a:rPr lang="en-US" dirty="0" smtClean="0"/>
                        <a:t>12</a:t>
                      </a:r>
                      <a:endParaRPr lang="en-IN" dirty="0"/>
                    </a:p>
                  </a:txBody>
                  <a:tcPr/>
                </a:tc>
                <a:tc>
                  <a:txBody>
                    <a:bodyPr/>
                    <a:lstStyle/>
                    <a:p>
                      <a:pPr algn="ctr"/>
                      <a:r>
                        <a:rPr lang="en-US" dirty="0" smtClean="0"/>
                        <a:t>55</a:t>
                      </a:r>
                      <a:endParaRPr lang="en-IN" dirty="0"/>
                    </a:p>
                  </a:txBody>
                  <a:tcPr/>
                </a:tc>
                <a:tc>
                  <a:txBody>
                    <a:bodyPr/>
                    <a:lstStyle/>
                    <a:p>
                      <a:pPr algn="ctr"/>
                      <a:r>
                        <a:rPr lang="en-US" dirty="0" smtClean="0"/>
                        <a:t>(-37)</a:t>
                      </a:r>
                      <a:endParaRPr lang="en-IN" dirty="0"/>
                    </a:p>
                  </a:txBody>
                  <a:tcPr/>
                </a:tc>
              </a:tr>
              <a:tr h="467268">
                <a:tc>
                  <a:txBody>
                    <a:bodyPr/>
                    <a:lstStyle/>
                    <a:p>
                      <a:pPr algn="ctr"/>
                      <a:r>
                        <a:rPr lang="en-US" dirty="0" smtClean="0"/>
                        <a:t>W3</a:t>
                      </a:r>
                      <a:endParaRPr lang="en-IN" dirty="0"/>
                    </a:p>
                  </a:txBody>
                  <a:tcPr>
                    <a:solidFill>
                      <a:srgbClr val="FFFF00"/>
                    </a:solidFill>
                  </a:tcPr>
                </a:tc>
                <a:tc>
                  <a:txBody>
                    <a:bodyPr/>
                    <a:lstStyle/>
                    <a:p>
                      <a:pPr algn="ctr"/>
                      <a:r>
                        <a:rPr lang="en-US" dirty="0" smtClean="0"/>
                        <a:t>6</a:t>
                      </a:r>
                      <a:endParaRPr lang="en-IN" dirty="0"/>
                    </a:p>
                  </a:txBody>
                  <a:tcPr/>
                </a:tc>
                <a:tc>
                  <a:txBody>
                    <a:bodyPr/>
                    <a:lstStyle/>
                    <a:p>
                      <a:pPr algn="ctr"/>
                      <a:r>
                        <a:rPr lang="en-US" dirty="0" smtClean="0"/>
                        <a:t>64</a:t>
                      </a:r>
                      <a:endParaRPr lang="en-IN" dirty="0"/>
                    </a:p>
                  </a:txBody>
                  <a:tcPr/>
                </a:tc>
                <a:tc>
                  <a:txBody>
                    <a:bodyPr/>
                    <a:lstStyle/>
                    <a:p>
                      <a:pPr algn="ctr"/>
                      <a:r>
                        <a:rPr lang="en-US" dirty="0" smtClean="0"/>
                        <a:t>0</a:t>
                      </a:r>
                      <a:endParaRPr lang="en-IN" dirty="0"/>
                    </a:p>
                  </a:txBody>
                  <a:tcPr/>
                </a:tc>
                <a:tc>
                  <a:txBody>
                    <a:bodyPr/>
                    <a:lstStyle/>
                    <a:p>
                      <a:pPr algn="ctr"/>
                      <a:r>
                        <a:rPr lang="en-US" dirty="0" smtClean="0"/>
                        <a:t>81</a:t>
                      </a:r>
                      <a:endParaRPr lang="en-IN" dirty="0"/>
                    </a:p>
                  </a:txBody>
                  <a:tcPr/>
                </a:tc>
                <a:tc>
                  <a:txBody>
                    <a:bodyPr/>
                    <a:lstStyle/>
                    <a:p>
                      <a:pPr algn="ctr"/>
                      <a:r>
                        <a:rPr lang="en-US" dirty="0" smtClean="0"/>
                        <a:t>(-5)</a:t>
                      </a:r>
                      <a:endParaRPr lang="en-IN" dirty="0"/>
                    </a:p>
                  </a:txBody>
                  <a:tcPr/>
                </a:tc>
              </a:tr>
              <a:tr h="467268">
                <a:tc>
                  <a:txBody>
                    <a:bodyPr/>
                    <a:lstStyle/>
                    <a:p>
                      <a:pPr algn="ctr"/>
                      <a:r>
                        <a:rPr lang="en-US" dirty="0" smtClean="0"/>
                        <a:t>W4</a:t>
                      </a:r>
                      <a:endParaRPr lang="en-IN" dirty="0"/>
                    </a:p>
                  </a:txBody>
                  <a:tcPr>
                    <a:solidFill>
                      <a:srgbClr val="FFFF00"/>
                    </a:solidFill>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90</a:t>
                      </a:r>
                      <a:endParaRPr lang="en-IN" dirty="0"/>
                    </a:p>
                  </a:txBody>
                  <a:tcPr/>
                </a:tc>
                <a:tc>
                  <a:txBody>
                    <a:bodyPr/>
                    <a:lstStyle/>
                    <a:p>
                      <a:pPr algn="ctr"/>
                      <a:r>
                        <a:rPr lang="en-US" dirty="0" smtClean="0"/>
                        <a:t>15</a:t>
                      </a:r>
                      <a:endParaRPr lang="en-IN" dirty="0"/>
                    </a:p>
                  </a:txBody>
                  <a:tcPr/>
                </a:tc>
                <a:tc>
                  <a:txBody>
                    <a:bodyPr/>
                    <a:lstStyle/>
                    <a:p>
                      <a:pPr algn="ctr"/>
                      <a:r>
                        <a:rPr lang="en-US" dirty="0" smtClean="0"/>
                        <a:t>(-8)</a:t>
                      </a:r>
                    </a:p>
                  </a:txBody>
                  <a:tcPr/>
                </a:tc>
              </a:tr>
            </a:tbl>
          </a:graphicData>
        </a:graphic>
      </p:graphicFrame>
      <p:sp>
        <p:nvSpPr>
          <p:cNvPr id="9" name="Right Arrow 8"/>
          <p:cNvSpPr/>
          <p:nvPr/>
        </p:nvSpPr>
        <p:spPr>
          <a:xfrm>
            <a:off x="4006735" y="2660073"/>
            <a:ext cx="798021" cy="46551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836723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178170"/>
            <a:ext cx="7946913" cy="3853536"/>
          </a:xfrm>
        </p:spPr>
        <p:txBody>
          <a:bodyPr/>
          <a:lstStyle/>
          <a:p>
            <a:pPr marL="342900" indent="-342900">
              <a:buFont typeface="Arial" panose="020B0604020202020204" pitchFamily="34" charset="0"/>
              <a:buChar char="•"/>
            </a:pPr>
            <a:r>
              <a:rPr lang="en-US" b="1" dirty="0" smtClean="0"/>
              <a:t>Step </a:t>
            </a:r>
            <a:r>
              <a:rPr lang="en-US" b="1" dirty="0"/>
              <a:t>1</a:t>
            </a:r>
            <a:r>
              <a:rPr lang="en-US" b="1" dirty="0" smtClean="0"/>
              <a:t>: </a:t>
            </a:r>
            <a:r>
              <a:rPr lang="en-US" dirty="0" smtClean="0"/>
              <a:t>Subtract </a:t>
            </a:r>
            <a:r>
              <a:rPr lang="en-US" dirty="0" smtClean="0"/>
              <a:t>minimum entry from all rows</a:t>
            </a:r>
          </a:p>
          <a:p>
            <a:pPr marL="342900" indent="-342900">
              <a:buFont typeface="Arial" panose="020B0604020202020204" pitchFamily="34" charset="0"/>
              <a:buChar char="•"/>
            </a:pPr>
            <a:r>
              <a:rPr lang="en-US" b="1" dirty="0"/>
              <a:t>Step 2: </a:t>
            </a:r>
            <a:r>
              <a:rPr lang="en-US" dirty="0"/>
              <a:t>Subtract </a:t>
            </a:r>
            <a:r>
              <a:rPr lang="en-US" dirty="0" smtClean="0"/>
              <a:t>minimum entry from all columns</a:t>
            </a:r>
          </a:p>
          <a:p>
            <a:pPr marL="342900" indent="-342900">
              <a:buFont typeface="Arial" panose="020B0604020202020204" pitchFamily="34" charset="0"/>
              <a:buChar char="•"/>
            </a:pPr>
            <a:r>
              <a:rPr lang="en-US" b="1" dirty="0" smtClean="0"/>
              <a:t>Step 3</a:t>
            </a:r>
            <a:r>
              <a:rPr lang="en-US" b="1" dirty="0" smtClean="0"/>
              <a:t>: </a:t>
            </a:r>
            <a:r>
              <a:rPr lang="en-US" dirty="0" smtClean="0"/>
              <a:t>Cover all zeros with a minimum number of lines possible.</a:t>
            </a:r>
          </a:p>
          <a:p>
            <a:pPr marL="342900" indent="-342900">
              <a:buFont typeface="Arial" panose="020B0604020202020204" pitchFamily="34" charset="0"/>
              <a:buChar char="•"/>
            </a:pPr>
            <a:r>
              <a:rPr lang="en-US" b="1" dirty="0" smtClean="0"/>
              <a:t>Step </a:t>
            </a:r>
            <a:r>
              <a:rPr lang="en-US" b="1" dirty="0"/>
              <a:t>4: </a:t>
            </a:r>
            <a:r>
              <a:rPr lang="en-US" dirty="0" smtClean="0"/>
              <a:t>If number of lines is equal to n =&gt; stop, we reached optimal solution.</a:t>
            </a:r>
          </a:p>
          <a:p>
            <a:pPr marL="342900" indent="-342900"/>
            <a:r>
              <a:rPr lang="en-US" dirty="0" smtClean="0"/>
              <a:t>	If not =&gt; subtract smallest entry not crossed from crossed rows and then add to crossed columns. Go to Step 3.</a:t>
            </a:r>
          </a:p>
          <a:p>
            <a:pPr marL="342900" indent="-342900"/>
            <a:endParaRPr lang="en-US" dirty="0"/>
          </a:p>
        </p:txBody>
      </p:sp>
      <p:sp>
        <p:nvSpPr>
          <p:cNvPr id="3" name="Title 2"/>
          <p:cNvSpPr>
            <a:spLocks noGrp="1"/>
          </p:cNvSpPr>
          <p:nvPr>
            <p:ph type="title"/>
          </p:nvPr>
        </p:nvSpPr>
        <p:spPr>
          <a:xfrm>
            <a:off x="688490" y="418950"/>
            <a:ext cx="7756263" cy="759219"/>
          </a:xfrm>
        </p:spPr>
        <p:txBody>
          <a:bodyPr/>
          <a:lstStyle/>
          <a:p>
            <a:pPr algn="ctr"/>
            <a:r>
              <a:rPr lang="en-US" u="sng" dirty="0" smtClean="0"/>
              <a:t>Hungarian Method</a:t>
            </a:r>
            <a:endParaRPr lang="en-US" u="sng" dirty="0"/>
          </a:p>
        </p:txBody>
      </p:sp>
      <p:sp>
        <p:nvSpPr>
          <p:cNvPr id="4" name="Rectangle 3"/>
          <p:cNvSpPr/>
          <p:nvPr/>
        </p:nvSpPr>
        <p:spPr>
          <a:xfrm>
            <a:off x="1097280" y="1610420"/>
            <a:ext cx="6766560" cy="467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Tree>
    <p:extLst>
      <p:ext uri="{BB962C8B-B14F-4D97-AF65-F5344CB8AC3E}">
        <p14:creationId xmlns="" xmlns:p14="http://schemas.microsoft.com/office/powerpoint/2010/main" val="1113374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_General_PPT">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GW_General_PPT</Template>
  <TotalTime>445</TotalTime>
  <Words>1604</Words>
  <Application>Microsoft Office PowerPoint</Application>
  <PresentationFormat>On-screen Show (4:3)</PresentationFormat>
  <Paragraphs>420</Paragraphs>
  <Slides>18</Slides>
  <Notes>9</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GW_General_PPT</vt:lpstr>
      <vt:lpstr>Custom Design</vt:lpstr>
      <vt:lpstr>Hungarian Algorithm for Job Assignment Problem</vt:lpstr>
      <vt:lpstr>Problem Definition</vt:lpstr>
      <vt:lpstr>Problem Importance </vt:lpstr>
      <vt:lpstr>Theorem</vt:lpstr>
      <vt:lpstr>Hungarian Method</vt:lpstr>
      <vt:lpstr>Applying Hungarian Technique </vt:lpstr>
      <vt:lpstr>Hungarian Method</vt:lpstr>
      <vt:lpstr>Step 1: Subtract row minima </vt:lpstr>
      <vt:lpstr>Hungarian Method</vt:lpstr>
      <vt:lpstr>Step 2 :Subtract column minima </vt:lpstr>
      <vt:lpstr>Hungarian Method</vt:lpstr>
      <vt:lpstr>Step 3: Cover all zeros with a minimum number of lines</vt:lpstr>
      <vt:lpstr>Hungarian Method</vt:lpstr>
      <vt:lpstr>Step 4: lines are less than n</vt:lpstr>
      <vt:lpstr>Slide 15</vt:lpstr>
      <vt:lpstr>Time complexity</vt:lpstr>
      <vt:lpstr>References</vt:lpstr>
      <vt:lpstr>Slide 18</vt:lpstr>
    </vt:vector>
  </TitlesOfParts>
  <Company>The George 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Hungarian Algorithm for Job Assignment Problem</dc:title>
  <dc:creator>arpithparikh</dc:creator>
  <cp:lastModifiedBy>sony</cp:lastModifiedBy>
  <cp:revision>46</cp:revision>
  <dcterms:created xsi:type="dcterms:W3CDTF">2015-04-23T17:33:37Z</dcterms:created>
  <dcterms:modified xsi:type="dcterms:W3CDTF">2015-04-26T22:39:55Z</dcterms:modified>
</cp:coreProperties>
</file>