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4" r:id="rId4"/>
    <p:sldId id="263" r:id="rId5"/>
    <p:sldId id="266" r:id="rId6"/>
    <p:sldId id="267" r:id="rId7"/>
    <p:sldId id="268" r:id="rId8"/>
    <p:sldId id="269" r:id="rId9"/>
    <p:sldId id="270" r:id="rId10"/>
    <p:sldId id="265" r:id="rId11"/>
    <p:sldId id="258" r:id="rId12"/>
    <p:sldId id="260" r:id="rId13"/>
    <p:sldId id="261" r:id="rId14"/>
    <p:sldId id="26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Nestor" initials="SN"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76997" autoAdjust="0"/>
  </p:normalViewPr>
  <p:slideViewPr>
    <p:cSldViewPr snapToGrid="0" snapToObjects="1">
      <p:cViewPr varScale="1">
        <p:scale>
          <a:sx n="74" d="100"/>
          <a:sy n="74" d="100"/>
        </p:scale>
        <p:origin x="116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1-02T21:51:46.072"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7CFEA-91B5-1048-A360-788FD08E9AAD}" type="datetimeFigureOut">
              <a:rPr lang="en-US" smtClean="0"/>
              <a:t>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D8C0A-C076-214D-A2D0-732BBC5FCAE2}" type="slidenum">
              <a:rPr lang="en-US" smtClean="0"/>
              <a:t>‹#›</a:t>
            </a:fld>
            <a:endParaRPr lang="en-US"/>
          </a:p>
        </p:txBody>
      </p:sp>
    </p:spTree>
    <p:extLst>
      <p:ext uri="{BB962C8B-B14F-4D97-AF65-F5344CB8AC3E}">
        <p14:creationId xmlns:p14="http://schemas.microsoft.com/office/powerpoint/2010/main" val="12341737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Anti-pattern:</a:t>
            </a:r>
          </a:p>
          <a:p>
            <a:r>
              <a:rPr lang="en-US" sz="1200" kern="1200" dirty="0" smtClean="0">
                <a:solidFill>
                  <a:schemeClr val="tx1"/>
                </a:solidFill>
                <a:latin typeface="+mn-lt"/>
                <a:ea typeface="+mn-ea"/>
                <a:cs typeface="+mn-cs"/>
              </a:rPr>
              <a:t>public class Employee {</a:t>
            </a:r>
          </a:p>
          <a:p>
            <a:r>
              <a:rPr lang="en-US" sz="1200" kern="1200" dirty="0" smtClean="0">
                <a:solidFill>
                  <a:schemeClr val="tx1"/>
                </a:solidFill>
                <a:latin typeface="+mn-lt"/>
                <a:ea typeface="+mn-ea"/>
                <a:cs typeface="+mn-cs"/>
              </a:rPr>
              <a:t>  public Money </a:t>
            </a:r>
            <a:r>
              <a:rPr lang="en-US" sz="1200" kern="1200" dirty="0" err="1" smtClean="0">
                <a:solidFill>
                  <a:schemeClr val="tx1"/>
                </a:solidFill>
                <a:latin typeface="+mn-lt"/>
                <a:ea typeface="+mn-ea"/>
                <a:cs typeface="+mn-cs"/>
              </a:rPr>
              <a:t>calculatePay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reportHours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void save() ...</a:t>
            </a:r>
          </a:p>
          <a:p>
            <a:r>
              <a:rPr lang="en-US" sz="1200"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u="sng" dirty="0" err="1" smtClean="0"/>
              <a:t>Microservice</a:t>
            </a:r>
            <a:r>
              <a:rPr lang="en-US" u="sng" baseline="0" dirty="0" smtClean="0"/>
              <a:t> </a:t>
            </a:r>
            <a:r>
              <a:rPr lang="en-US" u="sng" dirty="0" smtClean="0"/>
              <a:t>Pattern</a:t>
            </a:r>
            <a:r>
              <a:rPr lang="en-US" dirty="0" smtClean="0"/>
              <a:t>:</a:t>
            </a:r>
          </a:p>
          <a:p>
            <a:endParaRPr lang="en-US" dirty="0" smtClean="0"/>
          </a:p>
          <a:p>
            <a:r>
              <a:rPr lang="en-US" sz="1200" kern="1200" dirty="0" smtClean="0">
                <a:solidFill>
                  <a:schemeClr val="tx1"/>
                </a:solidFill>
                <a:latin typeface="+mn-lt"/>
                <a:ea typeface="+mn-ea"/>
                <a:cs typeface="+mn-cs"/>
              </a:rPr>
              <a:t>Employee Service:</a:t>
            </a:r>
          </a:p>
          <a:p>
            <a:r>
              <a:rPr lang="en-US" sz="1200" kern="1200" dirty="0" smtClean="0">
                <a:solidFill>
                  <a:schemeClr val="tx1"/>
                </a:solidFill>
                <a:latin typeface="+mn-lt"/>
                <a:ea typeface="+mn-ea"/>
                <a:cs typeface="+mn-cs"/>
              </a:rPr>
              <a:t>public class Employee {</a:t>
            </a:r>
          </a:p>
          <a:p>
            <a:r>
              <a:rPr lang="en-US" sz="1200" kern="1200" dirty="0" smtClean="0">
                <a:solidFill>
                  <a:schemeClr val="tx1"/>
                </a:solidFill>
                <a:latin typeface="+mn-lt"/>
                <a:ea typeface="+mn-ea"/>
                <a:cs typeface="+mn-cs"/>
              </a:rPr>
              <a:t>  public Money </a:t>
            </a:r>
            <a:r>
              <a:rPr lang="en-US" sz="1200" kern="1200" dirty="0" err="1" smtClean="0">
                <a:solidFill>
                  <a:schemeClr val="tx1"/>
                </a:solidFill>
                <a:latin typeface="+mn-lt"/>
                <a:ea typeface="+mn-ea"/>
                <a:cs typeface="+mn-cs"/>
              </a:rPr>
              <a:t>calculatePay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EmployeeReporter</a:t>
            </a:r>
            <a:r>
              <a:rPr lang="en-US" sz="1200" kern="1200" baseline="0" dirty="0" smtClean="0">
                <a:solidFill>
                  <a:schemeClr val="tx1"/>
                </a:solidFill>
                <a:latin typeface="+mn-lt"/>
                <a:ea typeface="+mn-ea"/>
                <a:cs typeface="+mn-cs"/>
              </a:rPr>
              <a:t> Service: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public class </a:t>
            </a:r>
            <a:r>
              <a:rPr lang="en-US" sz="1200" kern="1200" dirty="0" err="1" smtClean="0">
                <a:solidFill>
                  <a:schemeClr val="tx1"/>
                </a:solidFill>
                <a:latin typeface="+mn-lt"/>
                <a:ea typeface="+mn-ea"/>
                <a:cs typeface="+mn-cs"/>
              </a:rPr>
              <a:t>EmployeeReporter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reportHours</a:t>
            </a:r>
            <a:r>
              <a:rPr lang="en-US" sz="1200" kern="1200" dirty="0" smtClean="0">
                <a:solidFill>
                  <a:schemeClr val="tx1"/>
                </a:solidFill>
                <a:latin typeface="+mn-lt"/>
                <a:ea typeface="+mn-ea"/>
                <a:cs typeface="+mn-cs"/>
              </a:rPr>
              <a:t>(Employee e) ...</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Employee</a:t>
            </a:r>
            <a:r>
              <a:rPr lang="en-US" sz="1200" kern="1200" baseline="0" dirty="0" err="1" smtClean="0">
                <a:solidFill>
                  <a:schemeClr val="tx1"/>
                </a:solidFill>
                <a:latin typeface="+mn-lt"/>
                <a:ea typeface="+mn-ea"/>
                <a:cs typeface="+mn-cs"/>
              </a:rPr>
              <a:t>Data</a:t>
            </a:r>
            <a:r>
              <a:rPr lang="en-US" sz="1200" kern="1200" baseline="0" dirty="0" smtClean="0">
                <a:solidFill>
                  <a:schemeClr val="tx1"/>
                </a:solidFill>
                <a:latin typeface="+mn-lt"/>
                <a:ea typeface="+mn-ea"/>
                <a:cs typeface="+mn-cs"/>
              </a:rPr>
              <a:t> Service: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public class </a:t>
            </a:r>
            <a:r>
              <a:rPr lang="en-US" sz="1200" kern="1200" dirty="0" err="1" smtClean="0">
                <a:solidFill>
                  <a:schemeClr val="tx1"/>
                </a:solidFill>
                <a:latin typeface="+mn-lt"/>
                <a:ea typeface="+mn-ea"/>
                <a:cs typeface="+mn-cs"/>
              </a:rPr>
              <a:t>EmployeeRepository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void save(Employee e) ...</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5</a:t>
            </a:fld>
            <a:endParaRPr lang="en-US"/>
          </a:p>
        </p:txBody>
      </p:sp>
    </p:spTree>
    <p:extLst>
      <p:ext uri="{BB962C8B-B14F-4D97-AF65-F5344CB8AC3E}">
        <p14:creationId xmlns:p14="http://schemas.microsoft.com/office/powerpoint/2010/main" val="87344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 factor apps </a:t>
            </a:r>
            <a:r>
              <a:rPr lang="is-IS" dirty="0" smtClean="0"/>
              <a:t>… phrase</a:t>
            </a:r>
            <a:r>
              <a:rPr lang="is-IS" baseline="0" dirty="0" smtClean="0"/>
              <a:t> coined by developers of Heroku.   Has become the </a:t>
            </a:r>
            <a:r>
              <a:rPr lang="is-IS" i="1" baseline="0" dirty="0" smtClean="0"/>
              <a:t>defacto</a:t>
            </a:r>
            <a:r>
              <a:rPr lang="is-IS" baseline="0" dirty="0" smtClean="0"/>
              <a:t> approach for distributed, cloud based services (microservices).</a:t>
            </a:r>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7</a:t>
            </a:fld>
            <a:endParaRPr lang="en-US"/>
          </a:p>
        </p:txBody>
      </p:sp>
    </p:spTree>
    <p:extLst>
      <p:ext uri="{BB962C8B-B14F-4D97-AF65-F5344CB8AC3E}">
        <p14:creationId xmlns:p14="http://schemas.microsoft.com/office/powerpoint/2010/main" val="67197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8</a:t>
            </a:fld>
            <a:endParaRPr lang="en-US"/>
          </a:p>
        </p:txBody>
      </p:sp>
    </p:spTree>
    <p:extLst>
      <p:ext uri="{BB962C8B-B14F-4D97-AF65-F5344CB8AC3E}">
        <p14:creationId xmlns:p14="http://schemas.microsoft.com/office/powerpoint/2010/main" val="200945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Most</a:t>
            </a:r>
            <a:r>
              <a:rPr lang="en-US" baseline="0" dirty="0" smtClean="0"/>
              <a:t> FNM apps already doing the first two (hopefully) </a:t>
            </a:r>
            <a:r>
              <a:rPr lang="is-IS" baseline="0" dirty="0" smtClean="0"/>
              <a:t>… e.g., CVS, CC, or SVN (repos) and Maven</a:t>
            </a:r>
            <a:br>
              <a:rPr lang="is-IS" baseline="0" dirty="0" smtClean="0"/>
            </a:br>
            <a:r>
              <a:rPr lang="is-IS" baseline="0" dirty="0" smtClean="0"/>
              <a:t>Note: </a:t>
            </a:r>
            <a:r>
              <a:rPr lang="en-US" baseline="0" dirty="0" smtClean="0">
                <a:solidFill>
                  <a:srgbClr val="FF0000"/>
                </a:solidFill>
              </a:rPr>
              <a:t>Should move to </a:t>
            </a:r>
            <a:r>
              <a:rPr lang="en-US" baseline="0" dirty="0" err="1" smtClean="0">
                <a:solidFill>
                  <a:srgbClr val="FF0000"/>
                </a:solidFill>
              </a:rPr>
              <a:t>git</a:t>
            </a:r>
            <a:r>
              <a:rPr lang="en-US" baseline="0" dirty="0" smtClean="0">
                <a:solidFill>
                  <a:srgbClr val="FF0000"/>
                </a:solidFill>
              </a:rPr>
              <a:t> and Spring Boot</a:t>
            </a:r>
          </a:p>
          <a:p>
            <a:pPr marL="171450" indent="-171450">
              <a:buFontTx/>
              <a:buChar char="-"/>
            </a:pPr>
            <a:r>
              <a:rPr lang="en-US" baseline="0" dirty="0" err="1" smtClean="0"/>
              <a:t>Config</a:t>
            </a:r>
            <a:r>
              <a:rPr lang="en-US" baseline="0" dirty="0" smtClean="0"/>
              <a:t> in the </a:t>
            </a:r>
            <a:r>
              <a:rPr lang="en-US" baseline="0" dirty="0" err="1" smtClean="0"/>
              <a:t>env</a:t>
            </a:r>
            <a:r>
              <a:rPr lang="en-US" baseline="0" dirty="0" smtClean="0"/>
              <a:t> doesn’t mean property files or DB.  Need </a:t>
            </a:r>
            <a:r>
              <a:rPr lang="en-US" baseline="0" dirty="0" err="1" smtClean="0"/>
              <a:t>env</a:t>
            </a:r>
            <a:r>
              <a:rPr lang="en-US" baseline="0" dirty="0" smtClean="0"/>
              <a:t> variables, or </a:t>
            </a:r>
            <a:r>
              <a:rPr lang="en-US" baseline="0" dirty="0" err="1" smtClean="0"/>
              <a:t>config</a:t>
            </a:r>
            <a:r>
              <a:rPr lang="en-US" baseline="0" dirty="0" smtClean="0"/>
              <a:t> server (versioned, and language agnostic)</a:t>
            </a:r>
          </a:p>
          <a:p>
            <a:pPr marL="171450" indent="-171450">
              <a:buFontTx/>
              <a:buChar char="-"/>
            </a:pPr>
            <a:r>
              <a:rPr lang="is-IS" baseline="0" dirty="0" smtClean="0"/>
              <a:t>Backing services – swappable, no distinction between local and 3rd party</a:t>
            </a:r>
          </a:p>
          <a:p>
            <a:pPr marL="171450" indent="-171450">
              <a:buFontTx/>
              <a:buChar char="-"/>
            </a:pPr>
            <a:r>
              <a:rPr lang="is-IS" baseline="0" dirty="0" smtClean="0"/>
              <a:t>Build, release, run – partially there with Maven, but env dependency assumptions still there</a:t>
            </a:r>
            <a:br>
              <a:rPr lang="is-IS" baseline="0" dirty="0" smtClean="0"/>
            </a:br>
            <a:r>
              <a:rPr lang="is-IS" baseline="0" dirty="0" smtClean="0"/>
              <a:t>Note: Need to move to Docker (or Chef)</a:t>
            </a:r>
          </a:p>
          <a:p>
            <a:pPr marL="171450" indent="-171450">
              <a:buFontTx/>
              <a:buChar char="-"/>
            </a:pPr>
            <a:r>
              <a:rPr lang="is-IS" baseline="0" dirty="0" smtClean="0"/>
              <a:t>Processes – </a:t>
            </a:r>
            <a:r>
              <a:rPr lang="is-IS" b="1" baseline="0" dirty="0" smtClean="0"/>
              <a:t>State adds complexity (scaling, consistency)</a:t>
            </a:r>
            <a:br>
              <a:rPr lang="is-IS" b="1" baseline="0" dirty="0" smtClean="0"/>
            </a:br>
            <a:r>
              <a:rPr lang="is-IS" b="0" baseline="0" dirty="0" smtClean="0"/>
              <a:t>Note:  Use Spring for session management</a:t>
            </a:r>
          </a:p>
          <a:p>
            <a:pPr marL="171450" indent="-171450">
              <a:buFontTx/>
              <a:buChar char="-"/>
            </a:pPr>
            <a:r>
              <a:rPr lang="is-IS" b="0" baseline="0" dirty="0" smtClean="0"/>
              <a:t>Port Binding – Bring your own container (TC, Jetty, etc.)</a:t>
            </a:r>
          </a:p>
          <a:p>
            <a:pPr marL="171450" indent="-171450">
              <a:buFontTx/>
              <a:buChar char="-"/>
            </a:pPr>
            <a:r>
              <a:rPr lang="is-IS" b="0" baseline="0" dirty="0" smtClean="0"/>
              <a:t>Concurrency – More processes, less multiplexing</a:t>
            </a:r>
          </a:p>
          <a:p>
            <a:pPr marL="171450" indent="-171450">
              <a:buFontTx/>
              <a:buChar char="-"/>
            </a:pPr>
            <a:r>
              <a:rPr lang="is-IS" b="0" baseline="0" dirty="0" smtClean="0"/>
              <a:t>Disposibility – “Crash Well”</a:t>
            </a:r>
          </a:p>
          <a:p>
            <a:pPr marL="171450" indent="-171450">
              <a:buFontTx/>
              <a:buChar char="-"/>
            </a:pPr>
            <a:r>
              <a:rPr lang="is-IS" baseline="0" dirty="0" smtClean="0"/>
              <a:t>Logs – ELK (logstash) ... </a:t>
            </a:r>
            <a:r>
              <a:rPr lang="en-US" baseline="0" dirty="0" smtClean="0"/>
              <a:t>Yeah!</a:t>
            </a:r>
            <a:endParaRPr lang="is-IS" baseline="0" dirty="0" smtClean="0"/>
          </a:p>
          <a:p>
            <a:pPr marL="171450" indent="-171450">
              <a:buFontTx/>
              <a:buChar char="-"/>
            </a:pPr>
            <a:endParaRPr lang="is-IS" baseline="0" dirty="0" smtClean="0"/>
          </a:p>
        </p:txBody>
      </p:sp>
      <p:sp>
        <p:nvSpPr>
          <p:cNvPr id="4" name="Slide Number Placeholder 3"/>
          <p:cNvSpPr>
            <a:spLocks noGrp="1"/>
          </p:cNvSpPr>
          <p:nvPr>
            <p:ph type="sldNum" sz="quarter" idx="10"/>
          </p:nvPr>
        </p:nvSpPr>
        <p:spPr/>
        <p:txBody>
          <a:bodyPr/>
          <a:lstStyle/>
          <a:p>
            <a:fld id="{4A9D8C0A-C076-214D-A2D0-732BBC5FCAE2}" type="slidenum">
              <a:rPr lang="en-US" smtClean="0"/>
              <a:t>9</a:t>
            </a:fld>
            <a:endParaRPr lang="en-US"/>
          </a:p>
        </p:txBody>
      </p:sp>
    </p:spTree>
    <p:extLst>
      <p:ext uri="{BB962C8B-B14F-4D97-AF65-F5344CB8AC3E}">
        <p14:creationId xmlns:p14="http://schemas.microsoft.com/office/powerpoint/2010/main" val="75108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Definition of ‘cloud’ includes </a:t>
            </a:r>
            <a:r>
              <a:rPr lang="en-US" sz="1200" kern="1200" dirty="0" smtClean="0">
                <a:solidFill>
                  <a:schemeClr val="tx1"/>
                </a:solidFill>
                <a:effectLst/>
                <a:latin typeface="+mn-lt"/>
                <a:ea typeface="+mn-ea"/>
                <a:cs typeface="+mn-cs"/>
              </a:rPr>
              <a:t>both public cloud infrastructure (such as Amazon Web Services, Google Cloud, or Microsoft Azure) and private cloud infrastructure (such as VMware </a:t>
            </a:r>
            <a:r>
              <a:rPr lang="en-US" sz="1200" kern="1200" dirty="0" err="1" smtClean="0">
                <a:solidFill>
                  <a:schemeClr val="tx1"/>
                </a:solidFill>
                <a:effectLst/>
                <a:latin typeface="+mn-lt"/>
                <a:ea typeface="+mn-ea"/>
                <a:cs typeface="+mn-cs"/>
              </a:rPr>
              <a:t>vSphere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OpenStack</a:t>
            </a:r>
            <a:r>
              <a:rPr lang="en-US" sz="1200" kern="1200" dirty="0" smtClean="0">
                <a:solidFill>
                  <a:schemeClr val="tx1"/>
                </a:solidFill>
                <a:effectLst/>
                <a:latin typeface="+mn-lt"/>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11</a:t>
            </a:fld>
            <a:endParaRPr lang="en-US"/>
          </a:p>
        </p:txBody>
      </p:sp>
    </p:spTree>
    <p:extLst>
      <p:ext uri="{BB962C8B-B14F-4D97-AF65-F5344CB8AC3E}">
        <p14:creationId xmlns:p14="http://schemas.microsoft.com/office/powerpoint/2010/main" val="428345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a:t>
            </a:r>
            <a:r>
              <a:rPr lang="en-US" sz="1200" kern="1200" baseline="0" dirty="0" smtClean="0">
                <a:solidFill>
                  <a:schemeClr val="tx1"/>
                </a:solidFill>
                <a:effectLst/>
                <a:latin typeface="+mn-lt"/>
                <a:ea typeface="+mn-ea"/>
                <a:cs typeface="+mn-cs"/>
              </a:rPr>
              <a:t> Fannie Mae</a:t>
            </a:r>
            <a:r>
              <a:rPr lang="en-US" sz="1200" kern="1200" dirty="0" smtClean="0">
                <a:solidFill>
                  <a:schemeClr val="tx1"/>
                </a:solidFill>
                <a:effectLst/>
                <a:latin typeface="+mn-lt"/>
                <a:ea typeface="+mn-ea"/>
                <a:cs typeface="+mn-cs"/>
              </a:rPr>
              <a:t>, the time it takes to provision new application environments and deploy new versions of software is typically measured in weeks, or months. This lack of speed severely limits the risk that can be taken on by any one release, because the cost of making and fixing a mistake is also measured on that same timescale.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elasticity and self-service nature of cloud-based infrastructure naturally lends itself to speed. Provisioning a new application environment by making a call to a cloud service API is faster than a form-based manual process by several orders of magnitude. Deploying code to that new environment via another API call adds more speed. Adding self-service and hooks to teams’ continuous integration/build server environments adds even more speed.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12</a:t>
            </a:fld>
            <a:endParaRPr lang="en-US"/>
          </a:p>
        </p:txBody>
      </p:sp>
    </p:spTree>
    <p:extLst>
      <p:ext uri="{BB962C8B-B14F-4D97-AF65-F5344CB8AC3E}">
        <p14:creationId xmlns:p14="http://schemas.microsoft.com/office/powerpoint/2010/main" val="346365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Mistake prevention has unintentionally led to dig design up front, exhaustive documentation, architectural review boards, and lengthy regression testing cycles - which all fly in the face of the speed that we’re seeking. So,</a:t>
            </a:r>
            <a:r>
              <a:rPr lang="en-US" baseline="0" dirty="0" smtClean="0"/>
              <a:t> how to go fast and yet be safe?</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Visibility -</a:t>
            </a:r>
            <a:r>
              <a:rPr lang="en-US" baseline="0" dirty="0" smtClean="0"/>
              <a:t> </a:t>
            </a:r>
            <a:r>
              <a:rPr lang="en-US" sz="1200" kern="1200" dirty="0" smtClean="0">
                <a:solidFill>
                  <a:schemeClr val="tx1"/>
                </a:solidFill>
                <a:effectLst/>
                <a:latin typeface="+mn-lt"/>
                <a:ea typeface="+mn-ea"/>
                <a:cs typeface="+mn-cs"/>
              </a:rPr>
              <a:t>Feature-rich metrics, monitoring, alerting, and data visualization frameworks and tools are at the heart of all cloud- native application architectures. </a:t>
            </a:r>
            <a:endParaRPr lang="en-US" dirty="0" smtClean="0"/>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13</a:t>
            </a:fld>
            <a:endParaRPr lang="en-US"/>
          </a:p>
        </p:txBody>
      </p:sp>
    </p:spTree>
    <p:extLst>
      <p:ext uri="{BB962C8B-B14F-4D97-AF65-F5344CB8AC3E}">
        <p14:creationId xmlns:p14="http://schemas.microsoft.com/office/powerpoint/2010/main" val="3847265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14</a:t>
            </a:fld>
            <a:endParaRPr lang="en-US"/>
          </a:p>
        </p:txBody>
      </p:sp>
    </p:spTree>
    <p:extLst>
      <p:ext uri="{BB962C8B-B14F-4D97-AF65-F5344CB8AC3E}">
        <p14:creationId xmlns:p14="http://schemas.microsoft.com/office/powerpoint/2010/main" val="423203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29023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27829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5803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97330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2C78-872C-BD46-92C2-FE2D14519D25}" type="datetimeFigureOut">
              <a:rPr lang="en-US" smtClean="0"/>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90855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122C78-872C-BD46-92C2-FE2D14519D25}" type="datetimeFigureOut">
              <a:rPr lang="en-US" smtClean="0"/>
              <a:t>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83408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22C78-872C-BD46-92C2-FE2D14519D25}" type="datetimeFigureOut">
              <a:rPr lang="en-US" smtClean="0"/>
              <a:t>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59598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122C78-872C-BD46-92C2-FE2D14519D25}" type="datetimeFigureOut">
              <a:rPr lang="en-US" smtClean="0"/>
              <a:t>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2769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22C78-872C-BD46-92C2-FE2D14519D25}" type="datetimeFigureOut">
              <a:rPr lang="en-US" smtClean="0"/>
              <a:t>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00334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22C78-872C-BD46-92C2-FE2D14519D25}" type="datetimeFigureOut">
              <a:rPr lang="en-US" smtClean="0"/>
              <a:t>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03900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22C78-872C-BD46-92C2-FE2D14519D25}" type="datetimeFigureOut">
              <a:rPr lang="en-US" smtClean="0"/>
              <a:t>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691349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22C78-872C-BD46-92C2-FE2D14519D25}" type="datetimeFigureOut">
              <a:rPr lang="en-US" smtClean="0"/>
              <a:t>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165A6-5B2D-5649-B2CC-5275B9B94898}" type="slidenum">
              <a:rPr lang="en-US" smtClean="0"/>
              <a:t>‹#›</a:t>
            </a:fld>
            <a:endParaRPr lang="en-US"/>
          </a:p>
        </p:txBody>
      </p:sp>
    </p:spTree>
    <p:extLst>
      <p:ext uri="{BB962C8B-B14F-4D97-AF65-F5344CB8AC3E}">
        <p14:creationId xmlns:p14="http://schemas.microsoft.com/office/powerpoint/2010/main" val="4025904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ArchConf</a:t>
            </a:r>
            <a:r>
              <a:rPr lang="en-US" dirty="0" smtClean="0"/>
              <a:t> 2015 – Major Takeaways</a:t>
            </a:r>
            <a:endParaRPr lang="en-US" dirty="0"/>
          </a:p>
        </p:txBody>
      </p:sp>
      <p:sp>
        <p:nvSpPr>
          <p:cNvPr id="3" name="Subtitle 2"/>
          <p:cNvSpPr>
            <a:spLocks noGrp="1"/>
          </p:cNvSpPr>
          <p:nvPr>
            <p:ph type="subTitle" idx="1"/>
          </p:nvPr>
        </p:nvSpPr>
        <p:spPr/>
        <p:txBody>
          <a:bodyPr/>
          <a:lstStyle/>
          <a:p>
            <a:r>
              <a:rPr lang="en-US" dirty="0" err="1" smtClean="0"/>
              <a:t>Srini</a:t>
            </a:r>
            <a:r>
              <a:rPr lang="en-US" dirty="0" smtClean="0"/>
              <a:t> </a:t>
            </a:r>
            <a:r>
              <a:rPr lang="en-US" dirty="0" err="1" smtClean="0"/>
              <a:t>Karlekar</a:t>
            </a:r>
            <a:r>
              <a:rPr lang="en-US" dirty="0" smtClean="0"/>
              <a:t> &amp; Scott Nestor</a:t>
            </a:r>
            <a:endParaRPr lang="en-US" dirty="0"/>
          </a:p>
        </p:txBody>
      </p:sp>
    </p:spTree>
    <p:extLst>
      <p:ext uri="{BB962C8B-B14F-4D97-AF65-F5344CB8AC3E}">
        <p14:creationId xmlns:p14="http://schemas.microsoft.com/office/powerpoint/2010/main" val="405984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Cloud-Native Architecture</a:t>
            </a:r>
            <a:endParaRPr lang="en-US" dirty="0"/>
          </a:p>
        </p:txBody>
      </p:sp>
    </p:spTree>
    <p:extLst>
      <p:ext uri="{BB962C8B-B14F-4D97-AF65-F5344CB8AC3E}">
        <p14:creationId xmlns:p14="http://schemas.microsoft.com/office/powerpoint/2010/main" val="375218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Cloud-Native Applications for Delivering Speed &amp; Innovation Safely </a:t>
            </a:r>
            <a:endParaRPr lang="en-US" dirty="0"/>
          </a:p>
        </p:txBody>
      </p:sp>
      <p:sp>
        <p:nvSpPr>
          <p:cNvPr id="3" name="Content Placeholder 2"/>
          <p:cNvSpPr>
            <a:spLocks noGrp="1"/>
          </p:cNvSpPr>
          <p:nvPr>
            <p:ph idx="1"/>
          </p:nvPr>
        </p:nvSpPr>
        <p:spPr/>
        <p:txBody>
          <a:bodyPr>
            <a:normAutofit/>
          </a:bodyPr>
          <a:lstStyle/>
          <a:p>
            <a:r>
              <a:rPr lang="en-US" sz="2400" dirty="0" smtClean="0"/>
              <a:t>Cloud-native applications are at the center of how disruptive companies such as </a:t>
            </a:r>
            <a:r>
              <a:rPr lang="en-US" sz="2400" dirty="0" err="1" smtClean="0"/>
              <a:t>Uber</a:t>
            </a:r>
            <a:r>
              <a:rPr lang="en-US" sz="2400" dirty="0" smtClean="0"/>
              <a:t>, Netflix, Square and </a:t>
            </a:r>
            <a:r>
              <a:rPr lang="en-US" sz="2400" dirty="0" err="1" smtClean="0"/>
              <a:t>Airbnb</a:t>
            </a:r>
            <a:r>
              <a:rPr lang="en-US" sz="2400" dirty="0" smtClean="0"/>
              <a:t> are able to provide:</a:t>
            </a:r>
          </a:p>
          <a:p>
            <a:pPr lvl="1"/>
            <a:r>
              <a:rPr lang="en-US" sz="2000" dirty="0" smtClean="0"/>
              <a:t>New innovation at light speed</a:t>
            </a:r>
          </a:p>
          <a:p>
            <a:pPr lvl="1"/>
            <a:r>
              <a:rPr lang="en-US" sz="2000" dirty="0" smtClean="0"/>
              <a:t>Always available services</a:t>
            </a:r>
          </a:p>
          <a:p>
            <a:pPr lvl="1"/>
            <a:r>
              <a:rPr lang="en-US" sz="2000" dirty="0" smtClean="0"/>
              <a:t>Web-scale applications</a:t>
            </a:r>
          </a:p>
          <a:p>
            <a:pPr lvl="1"/>
            <a:r>
              <a:rPr lang="en-US" sz="2000" dirty="0" smtClean="0"/>
              <a:t>Device agnostic user experiences</a:t>
            </a:r>
          </a:p>
          <a:p>
            <a:r>
              <a:rPr lang="en-US" sz="2400" dirty="0" smtClean="0"/>
              <a:t>Cloud is any computing </a:t>
            </a:r>
            <a:r>
              <a:rPr lang="en-US" sz="2400" dirty="0"/>
              <a:t>environment in which computing</a:t>
            </a:r>
            <a:r>
              <a:rPr lang="en-US" sz="2400" dirty="0" smtClean="0"/>
              <a:t>, networking</a:t>
            </a:r>
            <a:r>
              <a:rPr lang="en-US" sz="2400" dirty="0"/>
              <a:t>, and storage resources can be provisioned and released </a:t>
            </a:r>
            <a:r>
              <a:rPr lang="en-US" sz="2400" dirty="0" smtClean="0"/>
              <a:t>elastically </a:t>
            </a:r>
            <a:r>
              <a:rPr lang="en-US" sz="2400" dirty="0"/>
              <a:t>in an on-demand, self-service </a:t>
            </a:r>
            <a:r>
              <a:rPr lang="en-US" sz="2400" dirty="0" smtClean="0"/>
              <a:t>manner. </a:t>
            </a:r>
            <a:endParaRPr lang="en-US" sz="2400" dirty="0" smtClean="0">
              <a:effectLst/>
            </a:endParaRPr>
          </a:p>
          <a:p>
            <a:endParaRPr lang="en-US" sz="2400" dirty="0"/>
          </a:p>
        </p:txBody>
      </p:sp>
    </p:spTree>
    <p:extLst>
      <p:ext uri="{BB962C8B-B14F-4D97-AF65-F5344CB8AC3E}">
        <p14:creationId xmlns:p14="http://schemas.microsoft.com/office/powerpoint/2010/main" val="381933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normAutofit/>
          </a:bodyPr>
          <a:lstStyle/>
          <a:p>
            <a:r>
              <a:rPr lang="en-US" sz="2400" dirty="0" smtClean="0"/>
              <a:t>How long would it take Fannie Mae to deploy a change that involves just one single line of code? </a:t>
            </a:r>
          </a:p>
          <a:p>
            <a:r>
              <a:rPr lang="en-US" sz="2400" dirty="0"/>
              <a:t>Provisioning a new application environment by making a call to a cloud service API is faster than a form-based manual process by several orders of </a:t>
            </a:r>
            <a:r>
              <a:rPr lang="en-US" sz="2400" dirty="0" smtClean="0"/>
              <a:t>magnitude</a:t>
            </a:r>
            <a:r>
              <a:rPr lang="en-US" sz="2400" dirty="0"/>
              <a:t>. </a:t>
            </a:r>
            <a:endParaRPr lang="en-US" sz="2400" dirty="0" smtClean="0"/>
          </a:p>
          <a:p>
            <a:r>
              <a:rPr lang="en-US" sz="2400" dirty="0"/>
              <a:t>If you can deploy hundreds of times per day, you can recover from mistakes almost instantly. If you can recover from mistakes almost instantly, you can take on more risk. If you can take on more risk, you can try </a:t>
            </a:r>
            <a:r>
              <a:rPr lang="en-US" sz="2400" dirty="0" smtClean="0"/>
              <a:t>experiments</a:t>
            </a:r>
            <a:r>
              <a:rPr lang="en-US" sz="2400" dirty="0"/>
              <a:t>—the results might turn into </a:t>
            </a:r>
            <a:r>
              <a:rPr lang="en-US" sz="2400" dirty="0" smtClean="0"/>
              <a:t>our </a:t>
            </a:r>
            <a:r>
              <a:rPr lang="en-US" sz="2400" dirty="0"/>
              <a:t>next competitive advantage. </a:t>
            </a:r>
            <a:endParaRPr lang="en-US" sz="2400" dirty="0" smtClean="0"/>
          </a:p>
          <a:p>
            <a:endParaRPr lang="en-US" dirty="0"/>
          </a:p>
        </p:txBody>
      </p:sp>
    </p:spTree>
    <p:extLst>
      <p:ext uri="{BB962C8B-B14F-4D97-AF65-F5344CB8AC3E}">
        <p14:creationId xmlns:p14="http://schemas.microsoft.com/office/powerpoint/2010/main" val="312246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to go fast and yet be safe?</a:t>
            </a:r>
          </a:p>
          <a:p>
            <a:r>
              <a:rPr lang="en-US" dirty="0" smtClean="0"/>
              <a:t>Visibility – Architect applications with tools necessary to see failure when it happens.</a:t>
            </a:r>
          </a:p>
          <a:p>
            <a:r>
              <a:rPr lang="en-US" dirty="0" smtClean="0"/>
              <a:t>Fault Isolation - Limit </a:t>
            </a:r>
            <a:r>
              <a:rPr lang="en-US" dirty="0"/>
              <a:t>the scope of components or features that could be affected by a </a:t>
            </a:r>
            <a:r>
              <a:rPr lang="en-US" dirty="0" smtClean="0"/>
              <a:t>failure. Think Microservices.</a:t>
            </a:r>
          </a:p>
          <a:p>
            <a:r>
              <a:rPr lang="en-US" dirty="0" smtClean="0"/>
              <a:t> Fault Tolerance – Introduce circuit breaker patterns to prevent cascading failures between faulty components and rest of the system.</a:t>
            </a:r>
          </a:p>
          <a:p>
            <a:r>
              <a:rPr lang="en-US" dirty="0" smtClean="0"/>
              <a:t>Automated Recovery – Automate recovery based on health checks.</a:t>
            </a:r>
          </a:p>
          <a:p>
            <a:endParaRPr lang="en-US" dirty="0"/>
          </a:p>
        </p:txBody>
      </p:sp>
    </p:spTree>
    <p:extLst>
      <p:ext uri="{BB962C8B-B14F-4D97-AF65-F5344CB8AC3E}">
        <p14:creationId xmlns:p14="http://schemas.microsoft.com/office/powerpoint/2010/main" val="272341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Are our applications built to scale horizontally as the demand increases?</a:t>
            </a:r>
          </a:p>
          <a:p>
            <a:r>
              <a:rPr lang="en-US" dirty="0" smtClean="0"/>
              <a:t>It is notoriously hard to get peak usage forecasting right. What is the solution?</a:t>
            </a:r>
          </a:p>
          <a:p>
            <a:r>
              <a:rPr lang="en-US" dirty="0" smtClean="0"/>
              <a:t>Delegate virtualization effort to the cloud provider and instead focus on architecting stateless applications.</a:t>
            </a:r>
          </a:p>
          <a:p>
            <a:r>
              <a:rPr lang="en-US" dirty="0"/>
              <a:t>Not only must we be able to create new application instances quickly; we must also be able to dispose of them quickly and safely. </a:t>
            </a:r>
            <a:endParaRPr lang="en-US" dirty="0" smtClean="0"/>
          </a:p>
          <a:p>
            <a:r>
              <a:rPr lang="en-US" dirty="0"/>
              <a:t>Stateless applications can be quickly created and destroyed, as well as attached to and detached from external state </a:t>
            </a:r>
            <a:r>
              <a:rPr lang="en-US" dirty="0" smtClean="0"/>
              <a:t>managers (data caches), </a:t>
            </a:r>
            <a:r>
              <a:rPr lang="en-US" dirty="0"/>
              <a:t>enhancing our ability to respond to changes in demand. </a:t>
            </a:r>
            <a:endParaRPr lang="en-US" dirty="0" smtClean="0"/>
          </a:p>
          <a:p>
            <a:endParaRPr lang="en-US" dirty="0" smtClean="0">
              <a:effectLst/>
            </a:endParaRPr>
          </a:p>
          <a:p>
            <a:endParaRPr lang="en-US" dirty="0"/>
          </a:p>
        </p:txBody>
      </p:sp>
    </p:spTree>
    <p:extLst>
      <p:ext uri="{BB962C8B-B14F-4D97-AF65-F5344CB8AC3E}">
        <p14:creationId xmlns:p14="http://schemas.microsoft.com/office/powerpoint/2010/main" val="375327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Architecture: </a:t>
            </a:r>
            <a:r>
              <a:rPr lang="en-US" b="1" dirty="0" smtClean="0"/>
              <a:t>Micro-services for Continuous Delivery</a:t>
            </a:r>
          </a:p>
          <a:p>
            <a:r>
              <a:rPr lang="en-US" dirty="0" smtClean="0"/>
              <a:t>Development: </a:t>
            </a:r>
            <a:r>
              <a:rPr lang="en-US" b="1" dirty="0" smtClean="0"/>
              <a:t>12-factor Development</a:t>
            </a:r>
          </a:p>
          <a:p>
            <a:r>
              <a:rPr lang="en-US" dirty="0" err="1" smtClean="0"/>
              <a:t>Devops</a:t>
            </a:r>
            <a:r>
              <a:rPr lang="en-US" dirty="0" smtClean="0"/>
              <a:t>: </a:t>
            </a:r>
            <a:r>
              <a:rPr lang="en-US" b="1" dirty="0" smtClean="0"/>
              <a:t>Cloud-Native Applications for Delivering Speed &amp; Innovation Safely</a:t>
            </a:r>
          </a:p>
          <a:p>
            <a:pPr marL="0" indent="0">
              <a:buNone/>
            </a:pPr>
            <a:endParaRPr lang="en-US" dirty="0" smtClean="0"/>
          </a:p>
        </p:txBody>
      </p:sp>
    </p:spTree>
    <p:extLst>
      <p:ext uri="{BB962C8B-B14F-4D97-AF65-F5344CB8AC3E}">
        <p14:creationId xmlns:p14="http://schemas.microsoft.com/office/powerpoint/2010/main" val="285364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a:t>
            </a:r>
            <a:endParaRPr lang="en-US" dirty="0"/>
          </a:p>
        </p:txBody>
      </p:sp>
    </p:spTree>
    <p:extLst>
      <p:ext uri="{BB962C8B-B14F-4D97-AF65-F5344CB8AC3E}">
        <p14:creationId xmlns:p14="http://schemas.microsoft.com/office/powerpoint/2010/main" val="9613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Pedigree of Microservices</a:t>
            </a:r>
            <a:endParaRPr lang="en-US" dirty="0"/>
          </a:p>
        </p:txBody>
      </p:sp>
      <p:sp>
        <p:nvSpPr>
          <p:cNvPr id="3" name="Content Placeholder 2"/>
          <p:cNvSpPr>
            <a:spLocks noGrp="1"/>
          </p:cNvSpPr>
          <p:nvPr>
            <p:ph idx="1"/>
          </p:nvPr>
        </p:nvSpPr>
        <p:spPr>
          <a:xfrm>
            <a:off x="457200" y="1558472"/>
            <a:ext cx="8229600" cy="4567692"/>
          </a:xfrm>
        </p:spPr>
        <p:txBody>
          <a:bodyPr>
            <a:normAutofit fontScale="85000" lnSpcReduction="10000"/>
          </a:bodyPr>
          <a:lstStyle/>
          <a:p>
            <a:r>
              <a:rPr lang="en-US" dirty="0" smtClean="0"/>
              <a:t>Domain Driven Design – Represent real-world in code.</a:t>
            </a:r>
          </a:p>
          <a:p>
            <a:r>
              <a:rPr lang="en-US" dirty="0" smtClean="0"/>
              <a:t>Continuous Delivery – Treat every check-in as a release candidate.</a:t>
            </a:r>
          </a:p>
          <a:p>
            <a:r>
              <a:rPr lang="en-US" dirty="0" smtClean="0"/>
              <a:t>Hexagonal Architecture – Build application components </a:t>
            </a:r>
            <a:r>
              <a:rPr lang="en-US" dirty="0"/>
              <a:t>to </a:t>
            </a:r>
            <a:r>
              <a:rPr lang="en-US" dirty="0" smtClean="0"/>
              <a:t>be </a:t>
            </a:r>
            <a:r>
              <a:rPr lang="en-US" dirty="0"/>
              <a:t>driven </a:t>
            </a:r>
            <a:r>
              <a:rPr lang="en-US" dirty="0" smtClean="0"/>
              <a:t>equally by </a:t>
            </a:r>
            <a:r>
              <a:rPr lang="en-US" dirty="0"/>
              <a:t>users, programs, automated test or batch </a:t>
            </a:r>
            <a:r>
              <a:rPr lang="en-US" dirty="0" smtClean="0"/>
              <a:t>scripts allowing it to be </a:t>
            </a:r>
            <a:r>
              <a:rPr lang="en-US" dirty="0"/>
              <a:t>developed and tested in </a:t>
            </a:r>
            <a:r>
              <a:rPr lang="en-US" dirty="0" smtClean="0"/>
              <a:t>isolation.</a:t>
            </a:r>
          </a:p>
          <a:p>
            <a:r>
              <a:rPr lang="en-US" dirty="0" smtClean="0"/>
              <a:t>On-demand Virtualization – Provision and resize machines at will.</a:t>
            </a:r>
          </a:p>
          <a:p>
            <a:r>
              <a:rPr lang="en-US" dirty="0" smtClean="0"/>
              <a:t>Infrastructure Automation – Handle machines at scale.</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94519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Microservices?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Microservices are small, autonomous services that work together. </a:t>
            </a:r>
            <a:endParaRPr lang="en-US" dirty="0" smtClean="0"/>
          </a:p>
          <a:p>
            <a:r>
              <a:rPr lang="en-US" dirty="0" smtClean="0"/>
              <a:t>Small and focused on doing one thing well.</a:t>
            </a:r>
          </a:p>
          <a:p>
            <a:r>
              <a:rPr lang="en-US" dirty="0" smtClean="0"/>
              <a:t>Eschews the Single Responsibility Principle - </a:t>
            </a:r>
            <a:r>
              <a:rPr lang="en-US" dirty="0"/>
              <a:t>Gather together those things that change for the same reason, and separate those things that change for different reasons</a:t>
            </a:r>
            <a:r>
              <a:rPr lang="en-US" dirty="0" smtClean="0"/>
              <a:t>.</a:t>
            </a:r>
          </a:p>
          <a:p>
            <a:r>
              <a:rPr lang="en-US" dirty="0" smtClean="0"/>
              <a:t>Autonomous – Deployable as an isolated service exposing an API for operation.</a:t>
            </a:r>
          </a:p>
          <a:p>
            <a:r>
              <a:rPr lang="en-US" dirty="0"/>
              <a:t>The </a:t>
            </a:r>
            <a:r>
              <a:rPr lang="en-US" dirty="0" err="1"/>
              <a:t>microservice</a:t>
            </a:r>
            <a:r>
              <a:rPr lang="en-US" dirty="0"/>
              <a:t> approach has emerged from real-world use, </a:t>
            </a:r>
            <a:r>
              <a:rPr lang="en-US" dirty="0" smtClean="0"/>
              <a:t>built upon better understanding </a:t>
            </a:r>
            <a:r>
              <a:rPr lang="en-US" dirty="0"/>
              <a:t>of systems and architecture to do SOA </a:t>
            </a:r>
            <a:r>
              <a:rPr lang="en-US" dirty="0" smtClean="0"/>
              <a:t>well.</a:t>
            </a:r>
            <a:endParaRPr lang="en-US" dirty="0"/>
          </a:p>
        </p:txBody>
      </p:sp>
    </p:spTree>
    <p:extLst>
      <p:ext uri="{BB962C8B-B14F-4D97-AF65-F5344CB8AC3E}">
        <p14:creationId xmlns:p14="http://schemas.microsoft.com/office/powerpoint/2010/main" val="231482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Microservice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Technology Heterogeneity -  </a:t>
            </a:r>
            <a:r>
              <a:rPr lang="en-US" dirty="0"/>
              <a:t>pick the right tool for each </a:t>
            </a:r>
            <a:r>
              <a:rPr lang="en-US" dirty="0" smtClean="0"/>
              <a:t>job.</a:t>
            </a:r>
          </a:p>
          <a:p>
            <a:r>
              <a:rPr lang="en-US" dirty="0" smtClean="0"/>
              <a:t>Resilience – Bulkheads built into the system prevent endemic failures.</a:t>
            </a:r>
          </a:p>
          <a:p>
            <a:r>
              <a:rPr lang="en-US" dirty="0" smtClean="0"/>
              <a:t>Scaling – Lends itself to scaling on demand – no need to scale the whole application.</a:t>
            </a:r>
          </a:p>
          <a:p>
            <a:r>
              <a:rPr lang="en-US" dirty="0" smtClean="0"/>
              <a:t>Ease &amp; speed of Deployment - </a:t>
            </a:r>
            <a:r>
              <a:rPr lang="en-US" dirty="0"/>
              <a:t>make a change to a single service and deploy it </a:t>
            </a:r>
            <a:r>
              <a:rPr lang="en-US" dirty="0" smtClean="0"/>
              <a:t>independently of </a:t>
            </a:r>
            <a:r>
              <a:rPr lang="en-US" dirty="0"/>
              <a:t>the rest of the </a:t>
            </a:r>
            <a:r>
              <a:rPr lang="en-US" dirty="0" smtClean="0"/>
              <a:t>system.</a:t>
            </a:r>
          </a:p>
          <a:p>
            <a:r>
              <a:rPr lang="en-US" dirty="0" smtClean="0"/>
              <a:t>Reusability - </a:t>
            </a:r>
            <a:r>
              <a:rPr lang="en-US" dirty="0"/>
              <a:t>allow for </a:t>
            </a:r>
            <a:r>
              <a:rPr lang="en-US" dirty="0" smtClean="0"/>
              <a:t>our functionality </a:t>
            </a:r>
            <a:r>
              <a:rPr lang="en-US" dirty="0"/>
              <a:t>to be consumed in different ways for different </a:t>
            </a:r>
            <a:r>
              <a:rPr lang="en-US" dirty="0" smtClean="0"/>
              <a:t>purposes.</a:t>
            </a:r>
          </a:p>
          <a:p>
            <a:endParaRPr lang="en-US" dirty="0"/>
          </a:p>
        </p:txBody>
      </p:sp>
    </p:spTree>
    <p:extLst>
      <p:ext uri="{BB962C8B-B14F-4D97-AF65-F5344CB8AC3E}">
        <p14:creationId xmlns:p14="http://schemas.microsoft.com/office/powerpoint/2010/main" val="354938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12 Factor </a:t>
            </a:r>
            <a:r>
              <a:rPr lang="en-US" dirty="0" smtClean="0"/>
              <a:t>Methodology</a:t>
            </a:r>
            <a:endParaRPr lang="en-US" dirty="0"/>
          </a:p>
        </p:txBody>
      </p:sp>
    </p:spTree>
    <p:extLst>
      <p:ext uri="{BB962C8B-B14F-4D97-AF65-F5344CB8AC3E}">
        <p14:creationId xmlns:p14="http://schemas.microsoft.com/office/powerpoint/2010/main" val="3531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Factor Apps </a:t>
            </a:r>
            <a:r>
              <a:rPr lang="is-I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Use declarative formats for setup automation, to minimize time and cost for new developers joining the </a:t>
            </a:r>
            <a:r>
              <a:rPr lang="en-US" dirty="0" smtClean="0"/>
              <a:t>project</a:t>
            </a:r>
          </a:p>
          <a:p>
            <a:r>
              <a:rPr lang="en-US" dirty="0" smtClean="0"/>
              <a:t>Have </a:t>
            </a:r>
            <a:r>
              <a:rPr lang="en-US" dirty="0"/>
              <a:t>a clean contract with the underlying operating system, offering maximum portability between execution </a:t>
            </a:r>
            <a:r>
              <a:rPr lang="en-US" dirty="0" smtClean="0"/>
              <a:t>environments</a:t>
            </a:r>
          </a:p>
          <a:p>
            <a:r>
              <a:rPr lang="en-US" dirty="0" smtClean="0"/>
              <a:t>Are </a:t>
            </a:r>
            <a:r>
              <a:rPr lang="en-US" dirty="0"/>
              <a:t>suitable for deployment on modern cloud platforms, obviating the need for servers and systems </a:t>
            </a:r>
            <a:r>
              <a:rPr lang="en-US" dirty="0" smtClean="0"/>
              <a:t>administration</a:t>
            </a:r>
          </a:p>
          <a:p>
            <a:r>
              <a:rPr lang="en-US" dirty="0" smtClean="0"/>
              <a:t>Minimize </a:t>
            </a:r>
            <a:r>
              <a:rPr lang="en-US" dirty="0"/>
              <a:t>divergence between development and production, enabling continuous deployment for maximum </a:t>
            </a:r>
            <a:r>
              <a:rPr lang="en-US" dirty="0" smtClean="0"/>
              <a:t>agility</a:t>
            </a:r>
          </a:p>
          <a:p>
            <a:r>
              <a:rPr lang="en-US" dirty="0" smtClean="0"/>
              <a:t>Can </a:t>
            </a:r>
            <a:r>
              <a:rPr lang="en-US" dirty="0"/>
              <a:t>scale up without significant changes to tooling, architecture, or development </a:t>
            </a:r>
            <a:r>
              <a:rPr lang="en-US" dirty="0" smtClean="0"/>
              <a:t>practices</a:t>
            </a:r>
            <a:endParaRPr lang="en-US" dirty="0"/>
          </a:p>
        </p:txBody>
      </p:sp>
    </p:spTree>
    <p:extLst>
      <p:ext uri="{BB962C8B-B14F-4D97-AF65-F5344CB8AC3E}">
        <p14:creationId xmlns:p14="http://schemas.microsoft.com/office/powerpoint/2010/main" val="47488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Factors</a:t>
            </a:r>
            <a:endParaRPr lang="en-US" dirty="0"/>
          </a:p>
        </p:txBody>
      </p:sp>
      <p:sp>
        <p:nvSpPr>
          <p:cNvPr id="3" name="Content Placeholder 2"/>
          <p:cNvSpPr>
            <a:spLocks noGrp="1"/>
          </p:cNvSpPr>
          <p:nvPr>
            <p:ph idx="1"/>
          </p:nvPr>
        </p:nvSpPr>
        <p:spPr/>
        <p:txBody>
          <a:bodyPr>
            <a:normAutofit fontScale="62500" lnSpcReduction="20000"/>
          </a:bodyPr>
          <a:lstStyle/>
          <a:p>
            <a:pPr marL="571500" indent="-571500">
              <a:buFont typeface="+mj-lt"/>
              <a:buAutoNum type="romanUcPeriod"/>
            </a:pPr>
            <a:r>
              <a:rPr lang="en-US" b="1" dirty="0" smtClean="0"/>
              <a:t>Codebase</a:t>
            </a:r>
            <a:r>
              <a:rPr lang="en-US" dirty="0" smtClean="0"/>
              <a:t> - One </a:t>
            </a:r>
            <a:r>
              <a:rPr lang="en-US" dirty="0"/>
              <a:t>codebase tracked in revision control, many </a:t>
            </a:r>
            <a:r>
              <a:rPr lang="en-US" dirty="0" smtClean="0"/>
              <a:t>deploys</a:t>
            </a:r>
          </a:p>
          <a:p>
            <a:pPr marL="571500" indent="-571500">
              <a:buFont typeface="+mj-lt"/>
              <a:buAutoNum type="romanUcPeriod"/>
            </a:pPr>
            <a:r>
              <a:rPr lang="en-US" b="1" dirty="0" smtClean="0"/>
              <a:t>Dependencies</a:t>
            </a:r>
            <a:r>
              <a:rPr lang="en-US" dirty="0" smtClean="0"/>
              <a:t> - Explicitly declare and isolate dependencies (“carry-ons”)</a:t>
            </a:r>
          </a:p>
          <a:p>
            <a:pPr marL="571500" indent="-571500">
              <a:buFont typeface="+mj-lt"/>
              <a:buAutoNum type="romanUcPeriod"/>
            </a:pPr>
            <a:r>
              <a:rPr lang="en-US" b="1" dirty="0" err="1" smtClean="0"/>
              <a:t>Config</a:t>
            </a:r>
            <a:r>
              <a:rPr lang="en-US" dirty="0" smtClean="0"/>
              <a:t> - Store </a:t>
            </a:r>
            <a:r>
              <a:rPr lang="en-US" dirty="0" err="1" smtClean="0"/>
              <a:t>config</a:t>
            </a:r>
            <a:r>
              <a:rPr lang="en-US" dirty="0" smtClean="0"/>
              <a:t> in the </a:t>
            </a:r>
            <a:r>
              <a:rPr lang="en-US" b="1" i="1" dirty="0" smtClean="0"/>
              <a:t>environment </a:t>
            </a:r>
          </a:p>
          <a:p>
            <a:pPr marL="571500" indent="-571500">
              <a:buFont typeface="+mj-lt"/>
              <a:buAutoNum type="romanUcPeriod"/>
            </a:pPr>
            <a:r>
              <a:rPr lang="en-US" b="1" dirty="0" smtClean="0"/>
              <a:t>Backing Services </a:t>
            </a:r>
            <a:r>
              <a:rPr lang="en-US" dirty="0" smtClean="0"/>
              <a:t>- Treat backing services as attached resources</a:t>
            </a:r>
          </a:p>
          <a:p>
            <a:pPr marL="571500" indent="-571500">
              <a:buFont typeface="+mj-lt"/>
              <a:buAutoNum type="romanUcPeriod"/>
            </a:pPr>
            <a:r>
              <a:rPr lang="en-US" b="1" dirty="0" smtClean="0"/>
              <a:t>Build, release, run </a:t>
            </a:r>
            <a:r>
              <a:rPr lang="en-US" dirty="0" smtClean="0"/>
              <a:t>- Strictly separate build and run stages</a:t>
            </a:r>
          </a:p>
          <a:p>
            <a:pPr marL="571500" indent="-571500">
              <a:buFont typeface="+mj-lt"/>
              <a:buAutoNum type="romanUcPeriod"/>
            </a:pPr>
            <a:r>
              <a:rPr lang="en-US" b="1" dirty="0" smtClean="0"/>
              <a:t>Processes</a:t>
            </a:r>
            <a:r>
              <a:rPr lang="en-US" dirty="0" smtClean="0"/>
              <a:t> - Execute the app as one or more stateless processes</a:t>
            </a:r>
          </a:p>
          <a:p>
            <a:pPr marL="571500" indent="-571500">
              <a:buFont typeface="+mj-lt"/>
              <a:buAutoNum type="romanUcPeriod"/>
            </a:pPr>
            <a:r>
              <a:rPr lang="en-US" b="1" dirty="0" smtClean="0"/>
              <a:t>Port binding </a:t>
            </a:r>
            <a:r>
              <a:rPr lang="en-US" dirty="0" smtClean="0"/>
              <a:t>- Export services via port binding</a:t>
            </a:r>
          </a:p>
          <a:p>
            <a:pPr marL="571500" indent="-571500">
              <a:buFont typeface="+mj-lt"/>
              <a:buAutoNum type="romanUcPeriod"/>
            </a:pPr>
            <a:r>
              <a:rPr lang="en-US" b="1" dirty="0" smtClean="0"/>
              <a:t>Concurrency</a:t>
            </a:r>
            <a:r>
              <a:rPr lang="en-US" dirty="0" smtClean="0"/>
              <a:t> - Scale out via the process model</a:t>
            </a:r>
          </a:p>
          <a:p>
            <a:pPr marL="571500" indent="-571500">
              <a:buFont typeface="+mj-lt"/>
              <a:buAutoNum type="romanUcPeriod"/>
            </a:pPr>
            <a:r>
              <a:rPr lang="en-US" b="1" dirty="0" smtClean="0"/>
              <a:t>Disposability</a:t>
            </a:r>
            <a:r>
              <a:rPr lang="en-US" dirty="0" smtClean="0"/>
              <a:t> - Maximize robustness with fast startup and graceful shutdown</a:t>
            </a:r>
          </a:p>
          <a:p>
            <a:pPr marL="571500" indent="-571500">
              <a:buFont typeface="+mj-lt"/>
              <a:buAutoNum type="romanUcPeriod"/>
            </a:pPr>
            <a:r>
              <a:rPr lang="en-US" b="1" dirty="0" smtClean="0"/>
              <a:t>Dev/prod parity </a:t>
            </a:r>
            <a:r>
              <a:rPr lang="en-US" dirty="0" smtClean="0"/>
              <a:t>- Keep development, staging, and production as similar as possible</a:t>
            </a:r>
          </a:p>
          <a:p>
            <a:pPr marL="571500" indent="-571500">
              <a:buFont typeface="+mj-lt"/>
              <a:buAutoNum type="romanUcPeriod"/>
            </a:pPr>
            <a:r>
              <a:rPr lang="en-US" b="1" dirty="0" smtClean="0"/>
              <a:t>Logs</a:t>
            </a:r>
            <a:r>
              <a:rPr lang="en-US" dirty="0" smtClean="0"/>
              <a:t> - Treat logs as event streams</a:t>
            </a:r>
          </a:p>
          <a:p>
            <a:pPr marL="571500" indent="-571500">
              <a:buFont typeface="+mj-lt"/>
              <a:buAutoNum type="romanUcPeriod"/>
            </a:pPr>
            <a:r>
              <a:rPr lang="en-US" b="1" dirty="0" smtClean="0"/>
              <a:t>Admin processes </a:t>
            </a:r>
            <a:r>
              <a:rPr lang="en-US" dirty="0" smtClean="0"/>
              <a:t>- Run admin/management tasks as one-off processes</a:t>
            </a:r>
            <a:endParaRPr lang="en-US" dirty="0"/>
          </a:p>
        </p:txBody>
      </p:sp>
    </p:spTree>
    <p:extLst>
      <p:ext uri="{BB962C8B-B14F-4D97-AF65-F5344CB8AC3E}">
        <p14:creationId xmlns:p14="http://schemas.microsoft.com/office/powerpoint/2010/main" val="1519099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706</TotalTime>
  <Words>1207</Words>
  <Application>Microsoft Macintosh PowerPoint</Application>
  <PresentationFormat>On-screen Show (4:3)</PresentationFormat>
  <Paragraphs>120</Paragraphs>
  <Slides>14</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Arial</vt:lpstr>
      <vt:lpstr>Office Theme</vt:lpstr>
      <vt:lpstr>ArchConf 2015 – Major Takeaways</vt:lpstr>
      <vt:lpstr>Agenda</vt:lpstr>
      <vt:lpstr>Microservices</vt:lpstr>
      <vt:lpstr>The Pedigree of Microservices</vt:lpstr>
      <vt:lpstr>What are Microservices?</vt:lpstr>
      <vt:lpstr>Benefits of Microservice</vt:lpstr>
      <vt:lpstr>12 Factor Methodology</vt:lpstr>
      <vt:lpstr>12 Factor Apps …</vt:lpstr>
      <vt:lpstr>12 Factors</vt:lpstr>
      <vt:lpstr>Cloud-Native Architecture</vt:lpstr>
      <vt:lpstr>Cloud-Native Applications for Delivering Speed &amp; Innovation Safely </vt:lpstr>
      <vt:lpstr>Speed</vt:lpstr>
      <vt:lpstr>Safety</vt:lpstr>
      <vt:lpstr>Scale</vt:lpstr>
    </vt:vector>
  </TitlesOfParts>
  <Company>Srini Karlekar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ArchConf 2015 – Major Takeaways</dc:title>
  <dc:creator>Srinivasan Karlekar</dc:creator>
  <cp:lastModifiedBy>Scott Nestor</cp:lastModifiedBy>
  <cp:revision>28</cp:revision>
  <dcterms:created xsi:type="dcterms:W3CDTF">2016-01-01T15:07:37Z</dcterms:created>
  <dcterms:modified xsi:type="dcterms:W3CDTF">2016-01-03T03:36:50Z</dcterms:modified>
</cp:coreProperties>
</file>