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8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9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20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1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4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5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6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7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0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763" r:id="rId8"/>
    <p:sldMasterId id="2147483777" r:id="rId9"/>
    <p:sldMasterId id="2147483789" r:id="rId10"/>
    <p:sldMasterId id="2147483801" r:id="rId11"/>
    <p:sldMasterId id="2147483813" r:id="rId12"/>
    <p:sldMasterId id="2147483825" r:id="rId13"/>
    <p:sldMasterId id="2147483839" r:id="rId14"/>
    <p:sldMasterId id="2147483851" r:id="rId15"/>
    <p:sldMasterId id="2147483863" r:id="rId16"/>
    <p:sldMasterId id="2147483875" r:id="rId17"/>
    <p:sldMasterId id="2147483887" r:id="rId18"/>
    <p:sldMasterId id="2147483901" r:id="rId19"/>
    <p:sldMasterId id="2147483913" r:id="rId20"/>
    <p:sldMasterId id="2147483925" r:id="rId21"/>
    <p:sldMasterId id="2147483937" r:id="rId22"/>
    <p:sldMasterId id="2147483949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5" r:id="rId29"/>
    <p:sldMasterId id="2147484037" r:id="rId30"/>
    <p:sldMasterId id="2147484049" r:id="rId31"/>
    <p:sldMasterId id="2147484061" r:id="rId32"/>
  </p:sldMasterIdLst>
  <p:notesMasterIdLst>
    <p:notesMasterId r:id="rId42"/>
  </p:notesMasterIdLst>
  <p:sldIdLst>
    <p:sldId id="256" r:id="rId33"/>
    <p:sldId id="257" r:id="rId34"/>
    <p:sldId id="268" r:id="rId35"/>
    <p:sldId id="259" r:id="rId36"/>
    <p:sldId id="261" r:id="rId37"/>
    <p:sldId id="263" r:id="rId38"/>
    <p:sldId id="265" r:id="rId39"/>
    <p:sldId id="266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5" autoAdjust="0"/>
  </p:normalViewPr>
  <p:slideViewPr>
    <p:cSldViewPr snapToGrid="0" snapToObjects="1">
      <p:cViewPr varScale="1">
        <p:scale>
          <a:sx n="123" d="100"/>
          <a:sy n="123" d="100"/>
        </p:scale>
        <p:origin x="-2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slide" Target="slides/slide8.xml"/><Relationship Id="rId41" Type="http://schemas.openxmlformats.org/officeDocument/2006/relationships/slide" Target="slides/slide9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1.png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1.png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1.png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xmlns:p14="http://schemas.microsoft.com/office/powerpoint/2010/main" spd="med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2804"/>
            <a:ext cx="7772400" cy="505266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22022"/>
            <a:ext cx="6417563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3"/>
            <a:ext cx="8562109" cy="59022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200" y="27104"/>
            <a:ext cx="6416799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682" y="5890030"/>
            <a:ext cx="4497343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82" y="708028"/>
            <a:ext cx="4497343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890030"/>
            <a:ext cx="4373445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708028"/>
            <a:ext cx="4373445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92" y="52550"/>
            <a:ext cx="6397108" cy="505266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4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5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6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49.xml"/><Relationship Id="rId14" Type="http://schemas.openxmlformats.org/officeDocument/2006/relationships/theme" Target="../theme/theme1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0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9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1.xml"/><Relationship Id="rId12" Type="http://schemas.openxmlformats.org/officeDocument/2006/relationships/theme" Target="../theme/theme1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67.xml"/><Relationship Id="rId8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3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2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6.xml"/><Relationship Id="rId14" Type="http://schemas.openxmlformats.org/officeDocument/2006/relationships/theme" Target="../theme/theme1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3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7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8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4.xml"/><Relationship Id="rId8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27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9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5.xml"/><Relationship Id="rId8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8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0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theme" Target="../theme/theme2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5.xml"/><Relationship Id="rId12" Type="http://schemas.openxmlformats.org/officeDocument/2006/relationships/theme" Target="../theme/theme2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75.xml"/><Relationship Id="rId2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6.xml"/><Relationship Id="rId12" Type="http://schemas.openxmlformats.org/officeDocument/2006/relationships/theme" Target="../theme/theme2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86.xml"/><Relationship Id="rId2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2.xml"/><Relationship Id="rId8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5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7.xml"/><Relationship Id="rId12" Type="http://schemas.openxmlformats.org/officeDocument/2006/relationships/theme" Target="../theme/theme2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2.xml"/><Relationship Id="rId7" Type="http://schemas.openxmlformats.org/officeDocument/2006/relationships/slideLayout" Target="../slideLayouts/slideLayout303.xml"/><Relationship Id="rId8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06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8.xml"/><Relationship Id="rId12" Type="http://schemas.openxmlformats.org/officeDocument/2006/relationships/slideLayout" Target="../slideLayouts/slideLayout319.xml"/><Relationship Id="rId13" Type="http://schemas.openxmlformats.org/officeDocument/2006/relationships/slideLayout" Target="../slideLayouts/slideLayout320.xml"/><Relationship Id="rId14" Type="http://schemas.openxmlformats.org/officeDocument/2006/relationships/theme" Target="../theme/theme2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309.xml"/><Relationship Id="rId3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4.xml"/><Relationship Id="rId8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17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1.xml"/><Relationship Id="rId12" Type="http://schemas.openxmlformats.org/officeDocument/2006/relationships/theme" Target="../theme/theme2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21.xml"/><Relationship Id="rId2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27.xml"/><Relationship Id="rId8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2.xml"/><Relationship Id="rId12" Type="http://schemas.openxmlformats.org/officeDocument/2006/relationships/theme" Target="../theme/theme3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1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3.xml"/><Relationship Id="rId12" Type="http://schemas.openxmlformats.org/officeDocument/2006/relationships/theme" Target="../theme/theme3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3.xml"/><Relationship Id="rId2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49.xml"/><Relationship Id="rId8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2.xml"/></Relationships>
</file>

<file path=ppt/slideMasters/_rels/slideMaster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4.xml"/><Relationship Id="rId12" Type="http://schemas.openxmlformats.org/officeDocument/2006/relationships/theme" Target="../theme/theme3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60.xml"/><Relationship Id="rId8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theme" Target="../theme/theme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34780"/>
            <a:ext cx="9144000" cy="5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091" y="1136650"/>
            <a:ext cx="8562109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sz="14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sto MT"/>
          <a:ea typeface="MS PGothic" pitchFamily="34" charset="-128"/>
          <a:cs typeface="Calisto MT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8435"/>
            <a:ext cx="6400800" cy="670859"/>
          </a:xfrm>
        </p:spPr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805478"/>
            <a:ext cx="8665882" cy="5722471"/>
          </a:xfrm>
        </p:spPr>
        <p:txBody>
          <a:bodyPr>
            <a:normAutofit/>
          </a:bodyPr>
          <a:lstStyle/>
          <a:p>
            <a:r>
              <a:rPr lang="en-US" dirty="0" err="1" smtClean="0"/>
              <a:t>ArchConf</a:t>
            </a:r>
            <a:r>
              <a:rPr lang="en-US" dirty="0" smtClean="0"/>
              <a:t> </a:t>
            </a:r>
            <a:r>
              <a:rPr lang="en-US" dirty="0"/>
              <a:t>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</a:t>
            </a:r>
            <a:r>
              <a:rPr lang="en-US" dirty="0" smtClean="0"/>
              <a:t>and seminars on topics including, </a:t>
            </a:r>
            <a:r>
              <a:rPr lang="en-US" dirty="0" smtClean="0"/>
              <a:t>Cloud</a:t>
            </a:r>
            <a:r>
              <a:rPr lang="en-US" dirty="0" smtClean="0"/>
              <a:t>-Native </a:t>
            </a:r>
            <a:r>
              <a:rPr lang="en-US" dirty="0" smtClean="0"/>
              <a:t>Application Architecture, Microservices, Web Application Security, Continuous Delivery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Spring Boot.</a:t>
            </a:r>
          </a:p>
          <a:p>
            <a:r>
              <a:rPr lang="en-US" dirty="0" smtClean="0"/>
              <a:t>Featured </a:t>
            </a:r>
            <a:r>
              <a:rPr lang="en-US" dirty="0" smtClean="0"/>
              <a:t>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/>
              <a:t> </a:t>
            </a:r>
            <a:r>
              <a:rPr lang="en-US" dirty="0" smtClean="0"/>
              <a:t>and organized by No Fluff Just Stuff.</a:t>
            </a:r>
          </a:p>
          <a:p>
            <a:r>
              <a:rPr lang="en-US" dirty="0" smtClean="0"/>
              <a:t>The conference was attended by over 200 attendees spanning a variety of industries such as banking, finance, telecom, aerospace, travel &amp; publishing.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Cloud Native Application architecture enables building always available, web-scale applications rapidly.</a:t>
            </a:r>
          </a:p>
          <a:p>
            <a:pPr>
              <a:buFont typeface="Arial"/>
              <a:buChar char="•"/>
            </a:pPr>
            <a:r>
              <a:rPr lang="en-US" dirty="0" smtClean="0"/>
              <a:t>Microservices are the components of a well-designed Native Cloud Applications.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Twelve-Factor App pattern &amp; methodology defines the characteristics of a cloud native application architecture.</a:t>
            </a:r>
          </a:p>
          <a:p>
            <a:pPr>
              <a:buFont typeface="Arial"/>
              <a:buChar char="•"/>
            </a:pPr>
            <a:r>
              <a:rPr lang="en-US" dirty="0" smtClean="0"/>
              <a:t>Spring Boot is a framework that facilitates building of Cloud Native Applications based on the twelve factors pattern. It can be used for building micro-services and twelve-factor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957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51517"/>
            <a:ext cx="6417563" cy="446276"/>
          </a:xfrm>
        </p:spPr>
        <p:txBody>
          <a:bodyPr/>
          <a:lstStyle/>
          <a:p>
            <a:pPr algn="l"/>
            <a:r>
              <a:rPr lang="en-US" sz="2400" dirty="0" smtClean="0"/>
              <a:t>Microservices </a:t>
            </a:r>
            <a:r>
              <a:rPr lang="en-US" sz="2400" dirty="0" err="1" smtClean="0"/>
              <a:t>vs</a:t>
            </a:r>
            <a:r>
              <a:rPr lang="en-US" sz="2400" dirty="0" smtClean="0"/>
              <a:t> Service-oriented Architecture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" y="1467371"/>
            <a:ext cx="4200397" cy="2820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51" y="1467371"/>
            <a:ext cx="4885248" cy="2887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94" y="868425"/>
            <a:ext cx="454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spc="100" dirty="0" smtClean="0"/>
              <a:t>Microservices Architecture</a:t>
            </a:r>
            <a:endParaRPr lang="en-US" cap="all" spc="100" dirty="0"/>
          </a:p>
        </p:txBody>
      </p:sp>
      <p:sp>
        <p:nvSpPr>
          <p:cNvPr id="6" name="TextBox 5"/>
          <p:cNvSpPr txBox="1"/>
          <p:nvPr/>
        </p:nvSpPr>
        <p:spPr>
          <a:xfrm>
            <a:off x="4385608" y="868425"/>
            <a:ext cx="500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spc="100" dirty="0" smtClean="0"/>
              <a:t>Service-oriented Architecture</a:t>
            </a:r>
            <a:endParaRPr lang="en-US" cap="all" spc="1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553" y="4354534"/>
            <a:ext cx="4281055" cy="2184954"/>
          </a:xfrm>
        </p:spPr>
        <p:txBody>
          <a:bodyPr/>
          <a:lstStyle/>
          <a:p>
            <a:pPr marL="0" indent="0"/>
            <a:r>
              <a:rPr lang="en-US" sz="1600" dirty="0" smtClean="0"/>
              <a:t>Small, autonomous </a:t>
            </a:r>
            <a:r>
              <a:rPr lang="en-US" sz="1600" dirty="0" smtClean="0"/>
              <a:t>services </a:t>
            </a:r>
            <a:r>
              <a:rPr lang="en-US" sz="1600" dirty="0" smtClean="0"/>
              <a:t>that can be deployed </a:t>
            </a:r>
            <a:r>
              <a:rPr lang="en-US" sz="1600" dirty="0" smtClean="0"/>
              <a:t>independently through automated delivery.</a:t>
            </a:r>
            <a:endParaRPr lang="en-US" sz="1600" dirty="0" smtClean="0"/>
          </a:p>
          <a:p>
            <a:pPr marL="0" indent="0"/>
            <a:r>
              <a:rPr lang="en-US" sz="1600" dirty="0" smtClean="0"/>
              <a:t>Has a single business responsibility.</a:t>
            </a:r>
          </a:p>
          <a:p>
            <a:pPr marL="0" indent="0"/>
            <a:r>
              <a:rPr lang="en-US" sz="1600" dirty="0" smtClean="0"/>
              <a:t>Small such that it favors rewrite over maintenance.</a:t>
            </a:r>
          </a:p>
          <a:p>
            <a:pPr marL="0" indent="0"/>
            <a:r>
              <a:rPr lang="en-US" sz="1600" dirty="0" smtClean="0"/>
              <a:t>Self-</a:t>
            </a:r>
            <a:r>
              <a:rPr lang="en-US" sz="1600" dirty="0" smtClean="0"/>
              <a:t>contained </a:t>
            </a:r>
            <a:r>
              <a:rPr lang="en-US" sz="1600" dirty="0" smtClean="0"/>
              <a:t>and interacts through Web-based API.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89873" y="4354534"/>
            <a:ext cx="4281055" cy="218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1pPr>
            <a:lvl2pPr marL="395288" indent="-2809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buChar char="¡"/>
              <a:defRPr sz="2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738188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022350" indent="-1698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13716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18288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600" dirty="0" smtClean="0"/>
              <a:t>Centrally orchestrated.</a:t>
            </a:r>
          </a:p>
          <a:p>
            <a:pPr marL="0" indent="0"/>
            <a:r>
              <a:rPr lang="en-US" sz="1600" dirty="0" smtClean="0"/>
              <a:t>Larger services and heavier footprint.</a:t>
            </a:r>
          </a:p>
          <a:p>
            <a:pPr marL="0" indent="0"/>
            <a:r>
              <a:rPr lang="en-US" sz="1600" dirty="0" smtClean="0"/>
              <a:t>Services usually share databases.</a:t>
            </a:r>
          </a:p>
          <a:p>
            <a:pPr marL="0" indent="0"/>
            <a:r>
              <a:rPr lang="en-US" sz="1600" dirty="0" smtClean="0"/>
              <a:t>Services are often implemented in deployment monoliths.</a:t>
            </a:r>
          </a:p>
          <a:p>
            <a:pPr marL="0" indent="0"/>
            <a:r>
              <a:rPr lang="en-US" sz="1600" dirty="0" smtClean="0"/>
              <a:t>Adding new services require laying new routing paths.</a:t>
            </a:r>
          </a:p>
        </p:txBody>
      </p:sp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Resilient </a:t>
            </a:r>
            <a:r>
              <a:rPr lang="en-US" dirty="0" smtClean="0"/>
              <a:t>– </a:t>
            </a:r>
            <a:r>
              <a:rPr lang="en-US" dirty="0" smtClean="0"/>
              <a:t>Fail-safes built </a:t>
            </a:r>
            <a:r>
              <a:rPr lang="en-US" dirty="0" smtClean="0"/>
              <a:t>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043" y="0"/>
            <a:ext cx="6711193" cy="673227"/>
          </a:xfrm>
        </p:spPr>
        <p:txBody>
          <a:bodyPr/>
          <a:lstStyle/>
          <a:p>
            <a:pPr algn="l"/>
            <a:r>
              <a:rPr lang="en-US" sz="2400" dirty="0" smtClean="0"/>
              <a:t>Cloud-native </a:t>
            </a:r>
            <a:r>
              <a:rPr lang="en-US" sz="2400" dirty="0" smtClean="0"/>
              <a:t>Applications &amp; Twelve-factor Apps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3"/>
            <a:ext cx="4296845" cy="590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Cloud-native Applications </a:t>
            </a:r>
            <a:r>
              <a:rPr lang="en-US" dirty="0" smtClean="0"/>
              <a:t>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97836" y="654263"/>
            <a:ext cx="4307170" cy="590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1pPr>
            <a:lvl2pPr marL="395288" indent="-2809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buChar char="¡"/>
              <a:defRPr sz="2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738188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022350" indent="-1698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13716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18288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b="1" dirty="0" smtClean="0"/>
              <a:t>Twelve-factor App </a:t>
            </a:r>
            <a:r>
              <a:rPr lang="en-US" dirty="0" smtClean="0"/>
              <a:t>refers to a single deployable unit that focuses on speed, safety and scale by emphasizing declarative configuration, stateless/shared-nothing processes that horizontally scale, and an overall loose coupling to the deployment environment. </a:t>
            </a:r>
          </a:p>
          <a:p>
            <a:pPr marL="0" indent="0"/>
            <a:r>
              <a:rPr lang="en-US" dirty="0" smtClean="0"/>
              <a:t>Cloud application platforms like Cloud Foundry, </a:t>
            </a:r>
            <a:r>
              <a:rPr lang="en-US" dirty="0" err="1" smtClean="0"/>
              <a:t>Heroku</a:t>
            </a:r>
            <a:r>
              <a:rPr lang="en-US" dirty="0" smtClean="0"/>
              <a:t>, and Amazon Elastic Beanstalk are optimized for deploying twelve-factor apps.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</a:t>
            </a:r>
            <a:r>
              <a:rPr lang="en-US" dirty="0" smtClean="0"/>
              <a:t>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5" y="2003416"/>
            <a:ext cx="6859210" cy="40673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869626"/>
          </a:xfrm>
        </p:spPr>
        <p:txBody>
          <a:bodyPr/>
          <a:lstStyle/>
          <a:p>
            <a:r>
              <a:rPr lang="en-US" dirty="0"/>
              <a:t>LDNG already contains some foundational aspects of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cloud native architectures.  </a:t>
            </a:r>
          </a:p>
        </p:txBody>
      </p:sp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1158710"/>
          </a:xfrm>
        </p:spPr>
        <p:txBody>
          <a:bodyPr/>
          <a:lstStyle/>
          <a:p>
            <a:r>
              <a:rPr lang="en-US" dirty="0" smtClean="0"/>
              <a:t>Refactoring LDNG as Microservices would require splitting the database across the various services and removing the ESB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Appendix: Twelve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</a:t>
            </a:r>
            <a:r>
              <a:rPr lang="en-US" sz="2000" dirty="0"/>
              <a:t>codebase tracked in revision control, many </a:t>
            </a:r>
            <a:r>
              <a:rPr lang="en-US" sz="2000" dirty="0" smtClean="0"/>
              <a:t>deploys.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Explicitly declare and isolate </a:t>
            </a:r>
            <a:r>
              <a:rPr lang="en-US" sz="2000" dirty="0" smtClean="0"/>
              <a:t>dependencies.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</a:t>
            </a:r>
            <a:r>
              <a:rPr lang="en-US" sz="2000" dirty="0" err="1"/>
              <a:t>config</a:t>
            </a:r>
            <a:r>
              <a:rPr lang="en-US" sz="2000" dirty="0"/>
              <a:t> in </a:t>
            </a:r>
            <a:r>
              <a:rPr lang="en-US" sz="2000" dirty="0" smtClean="0"/>
              <a:t>a configuration server.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backing services as attached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Strictly separate build and run </a:t>
            </a:r>
            <a:r>
              <a:rPr lang="en-US" sz="2000" dirty="0" smtClean="0"/>
              <a:t>stages.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app as one or more stateless </a:t>
            </a:r>
            <a:r>
              <a:rPr lang="en-US" sz="2000" dirty="0" smtClean="0"/>
              <a:t>processes.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Export services via port </a:t>
            </a:r>
            <a:r>
              <a:rPr lang="en-US" sz="2000" dirty="0" smtClean="0"/>
              <a:t>binding.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Scale out via the process </a:t>
            </a:r>
            <a:r>
              <a:rPr lang="en-US" sz="2000" dirty="0" smtClean="0"/>
              <a:t>model.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Maximize robustness with fast startup and graceful </a:t>
            </a:r>
            <a:r>
              <a:rPr lang="en-US" sz="2000" dirty="0" smtClean="0"/>
              <a:t>shutdown.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development, staging, and production as similar as </a:t>
            </a:r>
            <a:r>
              <a:rPr lang="en-US" sz="2000" dirty="0" smtClean="0"/>
              <a:t>possible.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logs as event </a:t>
            </a:r>
            <a:r>
              <a:rPr lang="en-US" sz="2000" dirty="0" smtClean="0"/>
              <a:t>streams.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admin/management tasks as one-off </a:t>
            </a:r>
            <a:r>
              <a:rPr lang="en-US" sz="2000" dirty="0" smtClean="0"/>
              <a:t>processes.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43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FannieMae Template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3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3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5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4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4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4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annieMae Theme 2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FannieMae Template.thmx</Template>
  <TotalTime>314</TotalTime>
  <Words>747</Words>
  <Application>Microsoft Macintosh PowerPoint</Application>
  <PresentationFormat>On-screen Show (4:3)</PresentationFormat>
  <Paragraphs>81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32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FannieMae Template</vt:lpstr>
      <vt:lpstr>Theme1</vt:lpstr>
      <vt:lpstr>19_Technology</vt:lpstr>
      <vt:lpstr>20_Technology</vt:lpstr>
      <vt:lpstr>21_Technology</vt:lpstr>
      <vt:lpstr>22_Technology</vt:lpstr>
      <vt:lpstr>FannieMae Theme 2</vt:lpstr>
      <vt:lpstr>1_Theme1</vt:lpstr>
      <vt:lpstr>23_Technology</vt:lpstr>
      <vt:lpstr>24_Technology</vt:lpstr>
      <vt:lpstr>25_Technology</vt:lpstr>
      <vt:lpstr>26_Technology</vt:lpstr>
      <vt:lpstr>2_Theme1</vt:lpstr>
      <vt:lpstr>27_Technology</vt:lpstr>
      <vt:lpstr>28_Technology</vt:lpstr>
      <vt:lpstr>29_Technology</vt:lpstr>
      <vt:lpstr>30_Technology</vt:lpstr>
      <vt:lpstr>3_Theme1</vt:lpstr>
      <vt:lpstr>31_Technology</vt:lpstr>
      <vt:lpstr>32_Technology</vt:lpstr>
      <vt:lpstr>33_Technology</vt:lpstr>
      <vt:lpstr>34_Technology</vt:lpstr>
      <vt:lpstr>4_Theme1</vt:lpstr>
      <vt:lpstr>35_Technology</vt:lpstr>
      <vt:lpstr>36_Technology</vt:lpstr>
      <vt:lpstr>37_Technology</vt:lpstr>
      <vt:lpstr>38_Technology</vt:lpstr>
      <vt:lpstr>5_Theme1</vt:lpstr>
      <vt:lpstr>39_Technology</vt:lpstr>
      <vt:lpstr>40_Technology</vt:lpstr>
      <vt:lpstr>41_Technology</vt:lpstr>
      <vt:lpstr>42_Technology</vt:lpstr>
      <vt:lpstr>Takeaways from ArchConf 2015</vt:lpstr>
      <vt:lpstr>What is ArchConf?</vt:lpstr>
      <vt:lpstr>Key Takeaways</vt:lpstr>
      <vt:lpstr>Microservices vs Service-oriented Architecture</vt:lpstr>
      <vt:lpstr>Microservices Benefits</vt:lpstr>
      <vt:lpstr>Cloud-native Applications &amp; Twelve-factor Apps</vt:lpstr>
      <vt:lpstr>Current LDNG Architecture</vt:lpstr>
      <vt:lpstr>LDNG as Microservices</vt:lpstr>
      <vt:lpstr>Appendix: Twelve Factors</vt:lpstr>
    </vt:vector>
  </TitlesOfParts>
  <Company>Srini Karlekar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Srinivasan Karlekar</cp:lastModifiedBy>
  <cp:revision>34</cp:revision>
  <dcterms:created xsi:type="dcterms:W3CDTF">2016-01-04T23:31:29Z</dcterms:created>
  <dcterms:modified xsi:type="dcterms:W3CDTF">2016-01-06T03:11:19Z</dcterms:modified>
</cp:coreProperties>
</file>