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5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6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7.xml" ContentType="application/vnd.openxmlformats-officedocument.them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18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theme/theme19.xml" ContentType="application/vnd.openxmlformats-officedocument.theme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20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21.xml" ContentType="application/vnd.openxmlformats-officedocument.theme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23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24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5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26.xml" ContentType="application/vnd.openxmlformats-officedocument.theme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theme/theme27.xml" ContentType="application/vnd.openxmlformats-officedocument.theme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28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theme/theme29.xml" ContentType="application/vnd.openxmlformats-officedocument.theme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theme/theme30.xml" ContentType="application/vnd.openxmlformats-officedocument.theme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theme/theme31.xml" ContentType="application/vnd.openxmlformats-officedocument.theme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  <p:sldMasterId id="2147483703" r:id="rId3"/>
    <p:sldMasterId id="2147483715" r:id="rId4"/>
    <p:sldMasterId id="2147483727" r:id="rId5"/>
    <p:sldMasterId id="2147483739" r:id="rId6"/>
    <p:sldMasterId id="2147483751" r:id="rId7"/>
    <p:sldMasterId id="2147483763" r:id="rId8"/>
    <p:sldMasterId id="2147483777" r:id="rId9"/>
    <p:sldMasterId id="2147483789" r:id="rId10"/>
    <p:sldMasterId id="2147483801" r:id="rId11"/>
    <p:sldMasterId id="2147483813" r:id="rId12"/>
    <p:sldMasterId id="2147483825" r:id="rId13"/>
    <p:sldMasterId id="2147483839" r:id="rId14"/>
    <p:sldMasterId id="2147483851" r:id="rId15"/>
    <p:sldMasterId id="2147483863" r:id="rId16"/>
    <p:sldMasterId id="2147483875" r:id="rId17"/>
    <p:sldMasterId id="2147483887" r:id="rId18"/>
    <p:sldMasterId id="2147483901" r:id="rId19"/>
    <p:sldMasterId id="2147483913" r:id="rId20"/>
    <p:sldMasterId id="2147483925" r:id="rId21"/>
    <p:sldMasterId id="2147483937" r:id="rId22"/>
    <p:sldMasterId id="2147483949" r:id="rId23"/>
    <p:sldMasterId id="2147483963" r:id="rId24"/>
    <p:sldMasterId id="2147483975" r:id="rId25"/>
    <p:sldMasterId id="2147483987" r:id="rId26"/>
    <p:sldMasterId id="2147483999" r:id="rId27"/>
    <p:sldMasterId id="2147484011" r:id="rId28"/>
    <p:sldMasterId id="2147484025" r:id="rId29"/>
    <p:sldMasterId id="2147484037" r:id="rId30"/>
    <p:sldMasterId id="2147484049" r:id="rId31"/>
    <p:sldMasterId id="2147484061" r:id="rId32"/>
  </p:sldMasterIdLst>
  <p:notesMasterIdLst>
    <p:notesMasterId r:id="rId42"/>
  </p:notesMasterIdLst>
  <p:sldIdLst>
    <p:sldId id="271" r:id="rId33"/>
    <p:sldId id="257" r:id="rId34"/>
    <p:sldId id="268" r:id="rId35"/>
    <p:sldId id="259" r:id="rId36"/>
    <p:sldId id="263" r:id="rId37"/>
    <p:sldId id="272" r:id="rId38"/>
    <p:sldId id="269" r:id="rId39"/>
    <p:sldId id="265" r:id="rId40"/>
    <p:sldId id="266" r:id="rId41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705" autoAdjust="0"/>
  </p:normalViewPr>
  <p:slideViewPr>
    <p:cSldViewPr snapToGrid="0" snapToObjects="1">
      <p:cViewPr varScale="1">
        <p:scale>
          <a:sx n="64" d="100"/>
          <a:sy n="64" d="100"/>
        </p:scale>
        <p:origin x="10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2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9003AA96-19ED-1140-BD9F-1A852DFBE06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E2B08091-C5CC-5945-A1E6-3EA7EDF1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</a:p>
          <a:p>
            <a:pPr marL="173079" indent="-173079">
              <a:buFontTx/>
              <a:buChar char="-"/>
            </a:pPr>
            <a:r>
              <a:rPr lang="en-US" dirty="0" smtClean="0"/>
              <a:t>Why you went – 1) Industry</a:t>
            </a:r>
            <a:r>
              <a:rPr lang="en-US" baseline="0" dirty="0" smtClean="0"/>
              <a:t> leaders currently contributing to methodologies and frameworks that expand those we’re using, 2) Additional learning about CI/CD,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, and cloud applications to evaluate areas for improvement</a:t>
            </a:r>
          </a:p>
          <a:p>
            <a:pPr marL="173079" indent="-173079">
              <a:buFontTx/>
              <a:buChar char="-"/>
            </a:pPr>
            <a:r>
              <a:rPr lang="en-US" dirty="0" smtClean="0"/>
              <a:t>Areas of </a:t>
            </a:r>
            <a:r>
              <a:rPr lang="en-US" dirty="0" smtClean="0"/>
              <a:t>promise and where you want to go</a:t>
            </a:r>
            <a:r>
              <a:rPr lang="en-US" baseline="0" dirty="0" smtClean="0"/>
              <a:t> </a:t>
            </a:r>
            <a:r>
              <a:rPr lang="en-US" baseline="0" dirty="0" smtClean="0"/>
              <a:t>– lends to independent functional build out (e.g., import, </a:t>
            </a:r>
            <a:r>
              <a:rPr lang="en-US" baseline="0" dirty="0" smtClean="0"/>
              <a:t>eligibility), </a:t>
            </a:r>
            <a:r>
              <a:rPr lang="en-US" baseline="0" dirty="0" smtClean="0"/>
              <a:t>design secure and scalable apps, faster </a:t>
            </a:r>
            <a:r>
              <a:rPr lang="en-US" baseline="0" dirty="0" smtClean="0"/>
              <a:t>infrastructure configuration/setup, </a:t>
            </a:r>
            <a:r>
              <a:rPr lang="en-US" baseline="0" dirty="0" smtClean="0"/>
              <a:t>graceful failure management.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</a:p>
          <a:p>
            <a:pPr defTabSz="461543">
              <a:defRPr/>
            </a:pPr>
            <a:r>
              <a:rPr lang="en-US" baseline="0" dirty="0" smtClean="0"/>
              <a:t>Who cares about this – Architects, developers, business</a:t>
            </a:r>
          </a:p>
          <a:p>
            <a:pPr defTabSz="461543">
              <a:defRPr/>
            </a:pPr>
            <a:r>
              <a:rPr lang="en-US" baseline="0" dirty="0" smtClean="0"/>
              <a:t>How will this help – Faster development/start-up, Externalized dependency management (app dependencies</a:t>
            </a:r>
            <a:r>
              <a:rPr lang="en-US" baseline="0" dirty="0" smtClean="0"/>
              <a:t>), </a:t>
            </a:r>
            <a:endParaRPr lang="en-US" baseline="0" dirty="0" smtClean="0"/>
          </a:p>
          <a:p>
            <a:pPr defTabSz="461543">
              <a:defRPr/>
            </a:pPr>
            <a:endParaRPr lang="en-US" baseline="0" dirty="0" smtClean="0"/>
          </a:p>
          <a:p>
            <a:pPr defTabSz="461543">
              <a:defRPr/>
            </a:pPr>
            <a:r>
              <a:rPr lang="en-US" baseline="0" dirty="0" smtClean="0"/>
              <a:t>De-centralizing reduces risk</a:t>
            </a:r>
          </a:p>
          <a:p>
            <a:pPr defTabSz="461543">
              <a:defRPr/>
            </a:pPr>
            <a:r>
              <a:rPr lang="en-US" baseline="0" dirty="0" smtClean="0"/>
              <a:t>Scaling becomes easier (dynamic)</a:t>
            </a:r>
          </a:p>
          <a:p>
            <a:pPr defTabSz="461543">
              <a:defRPr/>
            </a:pP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35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Resilient – Fail-safes built into the system prevent systemic failures.</a:t>
            </a:r>
          </a:p>
          <a:p>
            <a:r>
              <a:rPr lang="en-US" dirty="0" smtClean="0"/>
              <a:t>Scaling – Lends to scaling on demand.</a:t>
            </a:r>
          </a:p>
          <a:p>
            <a:r>
              <a:rPr lang="en-US" dirty="0" smtClean="0"/>
              <a:t>Speed of Deployment – Changes can be made to single service and deployed independently.</a:t>
            </a:r>
          </a:p>
          <a:p>
            <a:r>
              <a:rPr lang="en-US" dirty="0" smtClean="0"/>
              <a:t>Reusability – Allows for functionality to be consumed in different ways for different purposes.</a:t>
            </a:r>
          </a:p>
          <a:p>
            <a:r>
              <a:rPr lang="en-US" dirty="0" smtClean="0"/>
              <a:t>Multiple versions – Allows multiple versions to co-exist due to self-contained nature.</a:t>
            </a:r>
          </a:p>
          <a:p>
            <a:endParaRPr lang="en-US" dirty="0" smtClean="0"/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Tie it back to project.</a:t>
            </a:r>
            <a:r>
              <a:rPr lang="en-US" baseline="0" dirty="0" smtClean="0"/>
              <a:t>  Ease of retirement, talk about 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</a:p>
          <a:p>
            <a:r>
              <a:rPr lang="en-US" dirty="0" smtClean="0"/>
              <a:t>How does this align with current cloud strategy</a:t>
            </a:r>
          </a:p>
          <a:p>
            <a:r>
              <a:rPr lang="en-US" dirty="0" smtClean="0"/>
              <a:t>How will it help with phase 2 and beyond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2804"/>
            <a:ext cx="7772400" cy="505266"/>
          </a:xfrm>
        </p:spPr>
        <p:txBody>
          <a:bodyPr/>
          <a:lstStyle>
            <a:lvl1pPr algn="ctr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436" y="22022"/>
            <a:ext cx="6417563" cy="505266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654263"/>
            <a:ext cx="8562109" cy="59022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200" y="27104"/>
            <a:ext cx="6416799" cy="505266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682" y="5890030"/>
            <a:ext cx="4497343" cy="63976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Tag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82" y="708028"/>
            <a:ext cx="4497343" cy="51820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5890030"/>
            <a:ext cx="4373445" cy="63976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Tag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708028"/>
            <a:ext cx="4373445" cy="51820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892" y="52550"/>
            <a:ext cx="6397108" cy="505266"/>
          </a:xfrm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9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1.xml"/><Relationship Id="rId13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205.xml"/><Relationship Id="rId2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9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202.xml"/><Relationship Id="rId1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3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24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8.xml"/><Relationship Id="rId6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228.xml"/><Relationship Id="rId5" Type="http://schemas.openxmlformats.org/officeDocument/2006/relationships/slideLayout" Target="../slideLayouts/slideLayout222.xml"/><Relationship Id="rId10" Type="http://schemas.openxmlformats.org/officeDocument/2006/relationships/slideLayout" Target="../slideLayouts/slideLayout227.xml"/><Relationship Id="rId4" Type="http://schemas.openxmlformats.org/officeDocument/2006/relationships/slideLayout" Target="../slideLayouts/slideLayout221.xml"/><Relationship Id="rId9" Type="http://schemas.openxmlformats.org/officeDocument/2006/relationships/slideLayout" Target="../slideLayouts/slideLayout226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6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5.xml"/><Relationship Id="rId11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44.xml"/><Relationship Id="rId10" Type="http://schemas.openxmlformats.org/officeDocument/2006/relationships/slideLayout" Target="../slideLayouts/slideLayout249.xml"/><Relationship Id="rId4" Type="http://schemas.openxmlformats.org/officeDocument/2006/relationships/slideLayout" Target="../slideLayouts/slideLayout243.xml"/><Relationship Id="rId9" Type="http://schemas.openxmlformats.org/officeDocument/2006/relationships/slideLayout" Target="../slideLayouts/slideLayout24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8.xml"/><Relationship Id="rId13" Type="http://schemas.openxmlformats.org/officeDocument/2006/relationships/slideLayout" Target="../slideLayouts/slideLayout263.xml"/><Relationship Id="rId3" Type="http://schemas.openxmlformats.org/officeDocument/2006/relationships/slideLayout" Target="../slideLayouts/slideLayout253.xml"/><Relationship Id="rId7" Type="http://schemas.openxmlformats.org/officeDocument/2006/relationships/slideLayout" Target="../slideLayouts/slideLayout257.xml"/><Relationship Id="rId12" Type="http://schemas.openxmlformats.org/officeDocument/2006/relationships/slideLayout" Target="../slideLayouts/slideLayout262.xml"/><Relationship Id="rId2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51.xml"/><Relationship Id="rId6" Type="http://schemas.openxmlformats.org/officeDocument/2006/relationships/slideLayout" Target="../slideLayouts/slideLayout256.xml"/><Relationship Id="rId11" Type="http://schemas.openxmlformats.org/officeDocument/2006/relationships/slideLayout" Target="../slideLayouts/slideLayout261.xml"/><Relationship Id="rId5" Type="http://schemas.openxmlformats.org/officeDocument/2006/relationships/slideLayout" Target="../slideLayouts/slideLayout25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60.xml"/><Relationship Id="rId4" Type="http://schemas.openxmlformats.org/officeDocument/2006/relationships/slideLayout" Target="../slideLayouts/slideLayout254.xml"/><Relationship Id="rId9" Type="http://schemas.openxmlformats.org/officeDocument/2006/relationships/slideLayout" Target="../slideLayouts/slideLayout259.xml"/><Relationship Id="rId14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7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65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5" Type="http://schemas.openxmlformats.org/officeDocument/2006/relationships/slideLayout" Target="../slideLayouts/slideLayout268.xml"/><Relationship Id="rId10" Type="http://schemas.openxmlformats.org/officeDocument/2006/relationships/slideLayout" Target="../slideLayouts/slideLayout273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8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8.xml"/><Relationship Id="rId7" Type="http://schemas.openxmlformats.org/officeDocument/2006/relationships/slideLayout" Target="../slideLayouts/slideLayout29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slideLayout" Target="../slideLayouts/slideLayout291.xml"/><Relationship Id="rId11" Type="http://schemas.openxmlformats.org/officeDocument/2006/relationships/slideLayout" Target="../slideLayouts/slideLayout296.xml"/><Relationship Id="rId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95.xml"/><Relationship Id="rId4" Type="http://schemas.openxmlformats.org/officeDocument/2006/relationships/slideLayout" Target="../slideLayouts/slideLayout289.xml"/><Relationship Id="rId9" Type="http://schemas.openxmlformats.org/officeDocument/2006/relationships/slideLayout" Target="../slideLayouts/slideLayout29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9.xml"/><Relationship Id="rId7" Type="http://schemas.openxmlformats.org/officeDocument/2006/relationships/slideLayout" Target="../slideLayouts/slideLayout30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98.xml"/><Relationship Id="rId1" Type="http://schemas.openxmlformats.org/officeDocument/2006/relationships/slideLayout" Target="../slideLayouts/slideLayout297.xml"/><Relationship Id="rId6" Type="http://schemas.openxmlformats.org/officeDocument/2006/relationships/slideLayout" Target="../slideLayouts/slideLayout302.xml"/><Relationship Id="rId11" Type="http://schemas.openxmlformats.org/officeDocument/2006/relationships/slideLayout" Target="../slideLayouts/slideLayout307.xml"/><Relationship Id="rId5" Type="http://schemas.openxmlformats.org/officeDocument/2006/relationships/slideLayout" Target="../slideLayouts/slideLayout301.xml"/><Relationship Id="rId10" Type="http://schemas.openxmlformats.org/officeDocument/2006/relationships/slideLayout" Target="../slideLayouts/slideLayout306.xml"/><Relationship Id="rId4" Type="http://schemas.openxmlformats.org/officeDocument/2006/relationships/slideLayout" Target="../slideLayouts/slideLayout300.xml"/><Relationship Id="rId9" Type="http://schemas.openxmlformats.org/officeDocument/2006/relationships/slideLayout" Target="../slideLayouts/slideLayout30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5.xml"/><Relationship Id="rId13" Type="http://schemas.openxmlformats.org/officeDocument/2006/relationships/slideLayout" Target="../slideLayouts/slideLayout320.xml"/><Relationship Id="rId3" Type="http://schemas.openxmlformats.org/officeDocument/2006/relationships/slideLayout" Target="../slideLayouts/slideLayout310.xml"/><Relationship Id="rId7" Type="http://schemas.openxmlformats.org/officeDocument/2006/relationships/slideLayout" Target="../slideLayouts/slideLayout314.xml"/><Relationship Id="rId12" Type="http://schemas.openxmlformats.org/officeDocument/2006/relationships/slideLayout" Target="../slideLayouts/slideLayout319.xml"/><Relationship Id="rId2" Type="http://schemas.openxmlformats.org/officeDocument/2006/relationships/slideLayout" Target="../slideLayouts/slideLayout309.xml"/><Relationship Id="rId1" Type="http://schemas.openxmlformats.org/officeDocument/2006/relationships/slideLayout" Target="../slideLayouts/slideLayout308.xml"/><Relationship Id="rId6" Type="http://schemas.openxmlformats.org/officeDocument/2006/relationships/slideLayout" Target="../slideLayouts/slideLayout313.xml"/><Relationship Id="rId11" Type="http://schemas.openxmlformats.org/officeDocument/2006/relationships/slideLayout" Target="../slideLayouts/slideLayout318.xml"/><Relationship Id="rId5" Type="http://schemas.openxmlformats.org/officeDocument/2006/relationships/slideLayout" Target="../slideLayouts/slideLayout31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17.xml"/><Relationship Id="rId4" Type="http://schemas.openxmlformats.org/officeDocument/2006/relationships/slideLayout" Target="../slideLayouts/slideLayout311.xml"/><Relationship Id="rId9" Type="http://schemas.openxmlformats.org/officeDocument/2006/relationships/slideLayout" Target="../slideLayouts/slideLayout316.xml"/><Relationship Id="rId14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3.xml"/><Relationship Id="rId7" Type="http://schemas.openxmlformats.org/officeDocument/2006/relationships/slideLayout" Target="../slideLayouts/slideLayout327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22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25.xml"/><Relationship Id="rId10" Type="http://schemas.openxmlformats.org/officeDocument/2006/relationships/slideLayout" Target="../slideLayouts/slideLayout330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4.xml"/><Relationship Id="rId7" Type="http://schemas.openxmlformats.org/officeDocument/2006/relationships/slideLayout" Target="../slideLayouts/slideLayout338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33.xml"/><Relationship Id="rId1" Type="http://schemas.openxmlformats.org/officeDocument/2006/relationships/slideLayout" Target="../slideLayouts/slideLayout332.xml"/><Relationship Id="rId6" Type="http://schemas.openxmlformats.org/officeDocument/2006/relationships/slideLayout" Target="../slideLayouts/slideLayout337.xml"/><Relationship Id="rId11" Type="http://schemas.openxmlformats.org/officeDocument/2006/relationships/slideLayout" Target="../slideLayouts/slideLayout342.xml"/><Relationship Id="rId5" Type="http://schemas.openxmlformats.org/officeDocument/2006/relationships/slideLayout" Target="../slideLayouts/slideLayout336.xml"/><Relationship Id="rId10" Type="http://schemas.openxmlformats.org/officeDocument/2006/relationships/slideLayout" Target="../slideLayouts/slideLayout341.xml"/><Relationship Id="rId4" Type="http://schemas.openxmlformats.org/officeDocument/2006/relationships/slideLayout" Target="../slideLayouts/slideLayout335.xml"/><Relationship Id="rId9" Type="http://schemas.openxmlformats.org/officeDocument/2006/relationships/slideLayout" Target="../slideLayouts/slideLayout340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45.xml"/><Relationship Id="rId7" Type="http://schemas.openxmlformats.org/officeDocument/2006/relationships/slideLayout" Target="../slideLayouts/slideLayout349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44.xml"/><Relationship Id="rId1" Type="http://schemas.openxmlformats.org/officeDocument/2006/relationships/slideLayout" Target="../slideLayouts/slideLayout343.xml"/><Relationship Id="rId6" Type="http://schemas.openxmlformats.org/officeDocument/2006/relationships/slideLayout" Target="../slideLayouts/slideLayout348.xml"/><Relationship Id="rId11" Type="http://schemas.openxmlformats.org/officeDocument/2006/relationships/slideLayout" Target="../slideLayouts/slideLayout353.xml"/><Relationship Id="rId5" Type="http://schemas.openxmlformats.org/officeDocument/2006/relationships/slideLayout" Target="../slideLayouts/slideLayout347.xml"/><Relationship Id="rId10" Type="http://schemas.openxmlformats.org/officeDocument/2006/relationships/slideLayout" Target="../slideLayouts/slideLayout352.xml"/><Relationship Id="rId4" Type="http://schemas.openxmlformats.org/officeDocument/2006/relationships/slideLayout" Target="../slideLayouts/slideLayout346.xml"/><Relationship Id="rId9" Type="http://schemas.openxmlformats.org/officeDocument/2006/relationships/slideLayout" Target="../slideLayouts/slideLayout351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6.xml"/><Relationship Id="rId7" Type="http://schemas.openxmlformats.org/officeDocument/2006/relationships/slideLayout" Target="../slideLayouts/slideLayout360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55.xml"/><Relationship Id="rId1" Type="http://schemas.openxmlformats.org/officeDocument/2006/relationships/slideLayout" Target="../slideLayouts/slideLayout354.xml"/><Relationship Id="rId6" Type="http://schemas.openxmlformats.org/officeDocument/2006/relationships/slideLayout" Target="../slideLayouts/slideLayout359.xml"/><Relationship Id="rId11" Type="http://schemas.openxmlformats.org/officeDocument/2006/relationships/slideLayout" Target="../slideLayouts/slideLayout364.xml"/><Relationship Id="rId5" Type="http://schemas.openxmlformats.org/officeDocument/2006/relationships/slideLayout" Target="../slideLayouts/slideLayout358.xml"/><Relationship Id="rId10" Type="http://schemas.openxmlformats.org/officeDocument/2006/relationships/slideLayout" Target="../slideLayouts/slideLayout363.xml"/><Relationship Id="rId4" Type="http://schemas.openxmlformats.org/officeDocument/2006/relationships/slideLayout" Target="../slideLayouts/slideLayout357.xml"/><Relationship Id="rId9" Type="http://schemas.openxmlformats.org/officeDocument/2006/relationships/slideLayout" Target="../slideLayouts/slideLayout36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45E53E1-3A2E-4EE4-9E1A-CBBD6EE0E02C}" type="slidenum">
              <a:rPr lang="en-US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2229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634780"/>
            <a:ext cx="9144000" cy="50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091" y="1136650"/>
            <a:ext cx="8562109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45E53E1-3A2E-4EE4-9E1A-CBBD6EE0E02C}" type="slidenum">
              <a:rPr lang="en-US" sz="14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2229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sto MT"/>
          <a:ea typeface="MS PGothic" pitchFamily="34" charset="-128"/>
          <a:cs typeface="Calisto MT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838" y="4303541"/>
            <a:ext cx="8304362" cy="497059"/>
          </a:xfrm>
        </p:spPr>
        <p:txBody>
          <a:bodyPr/>
          <a:lstStyle/>
          <a:p>
            <a:pPr algn="r"/>
            <a:r>
              <a:rPr lang="en-US" dirty="0"/>
              <a:t>Takeaways from ArchConf 2015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2542" y="4871049"/>
            <a:ext cx="5658929" cy="471577"/>
          </a:xfrm>
        </p:spPr>
        <p:txBody>
          <a:bodyPr/>
          <a:lstStyle/>
          <a:p>
            <a:pPr algn="r"/>
            <a:r>
              <a:rPr lang="en-US" dirty="0" smtClean="0"/>
              <a:t>Srini Karlekar and Scott Nestor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23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ArchConf?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59" y="805478"/>
            <a:ext cx="8665882" cy="57224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ArchConf is sponsored by Pivotal, Thoughtworks and Gradle and organized by No Fluff Just Stuff (NJFS)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target audience are primarily software </a:t>
            </a:r>
            <a:r>
              <a:rPr lang="en-US" dirty="0"/>
              <a:t>architects, </a:t>
            </a:r>
            <a:r>
              <a:rPr lang="en-US" dirty="0" smtClean="0"/>
              <a:t>designers and </a:t>
            </a:r>
            <a:r>
              <a:rPr lang="en-US" dirty="0"/>
              <a:t>senior developers.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Key seminar topics included: Cloud-Native Application Architecture, Microservices, Web Application Security, Continuous Delivery</a:t>
            </a:r>
            <a:r>
              <a:rPr lang="en-US" dirty="0"/>
              <a:t> </a:t>
            </a:r>
            <a:r>
              <a:rPr lang="en-US" dirty="0" smtClean="0"/>
              <a:t>&amp; Spring Boot.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Featured expert speakers included: Martin Fowler, Rebecca Parsons, Neal Ford, Mark Richards, Matt Stine &amp; Venkata Subramanian.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conference was attended by over 200 attendees spanning a variety of industries such as banking, finance, telecom, aerospace, travel &amp; publishing.</a:t>
            </a:r>
          </a:p>
        </p:txBody>
      </p:sp>
    </p:spTree>
    <p:extLst>
      <p:ext uri="{BB962C8B-B14F-4D97-AF65-F5344CB8AC3E}">
        <p14:creationId xmlns:p14="http://schemas.microsoft.com/office/powerpoint/2010/main" val="2177139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775033"/>
            <a:ext cx="8562109" cy="51599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Significant energy and engagement around:</a:t>
            </a:r>
          </a:p>
          <a:p>
            <a:pPr lvl="2">
              <a:buFont typeface="Arial"/>
              <a:buChar char="•"/>
            </a:pPr>
            <a:r>
              <a:rPr lang="en-US" sz="2800" dirty="0"/>
              <a:t>Cloud Native Apps (CNAs)</a:t>
            </a:r>
          </a:p>
          <a:p>
            <a:pPr lvl="4">
              <a:buFont typeface="Arial"/>
              <a:buChar char="•"/>
            </a:pPr>
            <a:r>
              <a:rPr lang="en-US" dirty="0"/>
              <a:t>Cloud Native Application architecture enables building always available, web-scale applications rapidly</a:t>
            </a:r>
          </a:p>
          <a:p>
            <a:pPr lvl="4">
              <a:buFont typeface="Arial"/>
              <a:buChar char="•"/>
            </a:pPr>
            <a:r>
              <a:rPr lang="en-US" dirty="0"/>
              <a:t>The Twelve-Factor App pattern &amp; methodology defines the characteristics of a cloud native application </a:t>
            </a:r>
            <a:r>
              <a:rPr lang="en-US" dirty="0" smtClean="0"/>
              <a:t>architecture</a:t>
            </a:r>
            <a:endParaRPr lang="en-US" sz="2800" dirty="0" smtClean="0"/>
          </a:p>
          <a:p>
            <a:pPr lvl="2">
              <a:buFont typeface="Arial"/>
              <a:buChar char="•"/>
            </a:pPr>
            <a:r>
              <a:rPr lang="en-US" sz="2800" dirty="0" smtClean="0"/>
              <a:t>Microservices</a:t>
            </a:r>
          </a:p>
          <a:p>
            <a:pPr lvl="4">
              <a:buFont typeface="Arial"/>
              <a:buChar char="•"/>
            </a:pPr>
            <a:r>
              <a:rPr lang="en-US" dirty="0"/>
              <a:t>Microservices are the components of a well-designed Native Cloud Applications</a:t>
            </a:r>
            <a:r>
              <a:rPr lang="en-US" sz="2800" dirty="0" smtClean="0"/>
              <a:t>.</a:t>
            </a:r>
            <a:endParaRPr lang="en-US" dirty="0"/>
          </a:p>
          <a:p>
            <a:pPr lvl="2">
              <a:buFont typeface="Arial"/>
              <a:buChar char="•"/>
            </a:pPr>
            <a:r>
              <a:rPr lang="en-US" sz="2800" dirty="0" smtClean="0"/>
              <a:t>Spring Boot</a:t>
            </a:r>
          </a:p>
          <a:p>
            <a:pPr lvl="4">
              <a:buFont typeface="Arial"/>
              <a:buChar char="•"/>
            </a:pPr>
            <a:r>
              <a:rPr lang="en-US" dirty="0" smtClean="0"/>
              <a:t>Spring Boot is a framework that facilitates building of Cloud Native Applications based on the twelve factors pattern. It can be used for building micro-services and twelve-factor applications.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091" y="5934974"/>
            <a:ext cx="8562109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 these capabilities hold promise for Fannie Mae to adopt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599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436" y="51517"/>
            <a:ext cx="6417563" cy="446276"/>
          </a:xfrm>
        </p:spPr>
        <p:txBody>
          <a:bodyPr/>
          <a:lstStyle/>
          <a:p>
            <a:pPr algn="r"/>
            <a:r>
              <a:rPr lang="en-US" sz="2400" dirty="0" smtClean="0"/>
              <a:t>Microservices  - Concepts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" y="863522"/>
            <a:ext cx="8844106" cy="282032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6800" y="4108152"/>
            <a:ext cx="8797907" cy="21849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Small, autonomous services that can be deployed independently through automated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Has a single business responsibility.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Small such that it favors rewrite over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Self-contained and interacts through Web-based API.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56800" y="6038491"/>
            <a:ext cx="8797907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Microservice</a:t>
            </a:r>
            <a:r>
              <a:rPr lang="en-US" sz="2000" dirty="0" smtClean="0"/>
              <a:t> Architecture is an evolution of SOA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7780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043" y="0"/>
            <a:ext cx="6711193" cy="673227"/>
          </a:xfrm>
        </p:spPr>
        <p:txBody>
          <a:bodyPr/>
          <a:lstStyle/>
          <a:p>
            <a:pPr algn="l"/>
            <a:r>
              <a:rPr lang="en-US" sz="2400" dirty="0" smtClean="0"/>
              <a:t>Cloud-native Applications &amp; Twelve-factor Apps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654264"/>
            <a:ext cx="8727915" cy="293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Cloud-native Applications: </a:t>
            </a:r>
          </a:p>
          <a:p>
            <a:pPr lvl="1" indent="-342900"/>
            <a:r>
              <a:rPr lang="en-US" dirty="0"/>
              <a:t>C</a:t>
            </a:r>
            <a:r>
              <a:rPr lang="en-US" dirty="0" smtClean="0"/>
              <a:t>omposed of micro-services that can deployed in private or public cloud, are infrastructure-agnostic and elastic in nature.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 high-visibility into the state of the applications (logs, real-time metrics </a:t>
            </a:r>
            <a:r>
              <a:rPr lang="en-US" dirty="0" err="1" smtClean="0"/>
              <a:t>etc</a:t>
            </a:r>
            <a:r>
              <a:rPr lang="en-US" dirty="0" smtClean="0"/>
              <a:t>), fault isolated, fault tolerant and are able to recover automatically.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Built based on a collection of patterns called Twelve-factor app.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4667" y="13062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6861" y="3588590"/>
            <a:ext cx="8614830" cy="286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808080"/>
              </a:buClr>
              <a:buFont typeface="Wingdings 2" pitchFamily="18" charset="2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1pPr>
            <a:lvl2pPr marL="395288" indent="-2809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Wingdings 2" pitchFamily="18" charset="2"/>
              <a:buChar char="¡"/>
              <a:defRPr sz="2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738188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022350" indent="-1698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13716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18288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2860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432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004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b="1" dirty="0" smtClean="0"/>
              <a:t>Twelve-factor App: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Single deployable unit that focuses on speed, safety and scale by emphasizing declarative configuration, stateless/shared-nothing processes that horizontally scale, and an overall loose coupling to the deployment environment.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Cloud application platforms including Cloud Foundry, </a:t>
            </a:r>
            <a:r>
              <a:rPr lang="en-US" sz="2000" dirty="0" err="1" smtClean="0"/>
              <a:t>Heroku</a:t>
            </a:r>
            <a:r>
              <a:rPr lang="en-US" sz="2000" dirty="0" smtClean="0"/>
              <a:t>, and Amazon Elastic Beanstalk are optimized for deploying twelve-factor apps. 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56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677108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7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Twelve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</a:t>
            </a:r>
            <a:r>
              <a:rPr lang="en-US" sz="2000" dirty="0"/>
              <a:t>codebase tracked in revision control, many </a:t>
            </a:r>
            <a:r>
              <a:rPr lang="en-US" sz="2000" dirty="0" smtClean="0"/>
              <a:t>deploys.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Explicitly declare and isolate </a:t>
            </a:r>
            <a:r>
              <a:rPr lang="en-US" sz="2000" dirty="0" smtClean="0"/>
              <a:t>dependencies.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Store </a:t>
            </a:r>
            <a:r>
              <a:rPr lang="en-US" sz="2000" dirty="0" err="1"/>
              <a:t>config</a:t>
            </a:r>
            <a:r>
              <a:rPr lang="en-US" sz="2000" dirty="0"/>
              <a:t> in </a:t>
            </a:r>
            <a:r>
              <a:rPr lang="en-US" sz="2000" dirty="0" smtClean="0"/>
              <a:t>a configuration server.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Treat backing services as attached </a:t>
            </a:r>
            <a:r>
              <a:rPr lang="en-US" sz="2000" dirty="0" smtClean="0"/>
              <a:t>resources.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Strictly separate build and run </a:t>
            </a:r>
            <a:r>
              <a:rPr lang="en-US" sz="2000" dirty="0" smtClean="0"/>
              <a:t>stages.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Execute the app as one or more stateless </a:t>
            </a:r>
            <a:r>
              <a:rPr lang="en-US" sz="2000" dirty="0" smtClean="0"/>
              <a:t>processes.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Export services via port </a:t>
            </a:r>
            <a:r>
              <a:rPr lang="en-US" sz="2000" dirty="0" smtClean="0"/>
              <a:t>binding.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Scale out via the process </a:t>
            </a:r>
            <a:r>
              <a:rPr lang="en-US" sz="2000" dirty="0" smtClean="0"/>
              <a:t>model.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Maximize robustness with fast startup and graceful </a:t>
            </a:r>
            <a:r>
              <a:rPr lang="en-US" sz="2000" dirty="0" smtClean="0"/>
              <a:t>shutdown.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Keep development, staging, and production as similar as </a:t>
            </a:r>
            <a:r>
              <a:rPr lang="en-US" sz="2000" dirty="0" smtClean="0"/>
              <a:t>possible.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Treat logs as event </a:t>
            </a:r>
            <a:r>
              <a:rPr lang="en-US" sz="2000" dirty="0" smtClean="0"/>
              <a:t>streams.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Run admin/management tasks as one-off </a:t>
            </a:r>
            <a:r>
              <a:rPr lang="en-US" sz="2000" dirty="0" smtClean="0"/>
              <a:t>processes.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7104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Example: Current LDNG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45" y="2003416"/>
            <a:ext cx="6859210" cy="406734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72" y="926824"/>
            <a:ext cx="7525557" cy="869626"/>
          </a:xfrm>
        </p:spPr>
        <p:txBody>
          <a:bodyPr/>
          <a:lstStyle/>
          <a:p>
            <a:r>
              <a:rPr lang="en-US" dirty="0"/>
              <a:t>LDNG already contains some foundational aspects of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and cloud native architectures.  </a:t>
            </a:r>
          </a:p>
        </p:txBody>
      </p:sp>
    </p:spTree>
    <p:extLst>
      <p:ext uri="{BB962C8B-B14F-4D97-AF65-F5344CB8AC3E}">
        <p14:creationId xmlns:p14="http://schemas.microsoft.com/office/powerpoint/2010/main" val="3868668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Example: LDNG as Microservices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277"/>
            <a:ext cx="9144000" cy="460872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72" y="926824"/>
            <a:ext cx="7525557" cy="1158710"/>
          </a:xfrm>
        </p:spPr>
        <p:txBody>
          <a:bodyPr/>
          <a:lstStyle/>
          <a:p>
            <a:r>
              <a:rPr lang="en-US" dirty="0" smtClean="0"/>
              <a:t>Refactoring LDNG as Microservices would require splitting the database across the various services and removing the ESB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06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nnieMae Template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4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5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6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7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28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9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0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3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31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32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33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34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4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35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36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37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38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5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39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9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40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41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42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0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1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2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annieMae Theme 2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3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FannieMae Template.thmx</Template>
  <TotalTime>672</TotalTime>
  <Words>724</Words>
  <Application>Microsoft Office PowerPoint</Application>
  <PresentationFormat>On-screen Show (4:3)</PresentationFormat>
  <Paragraphs>76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32</vt:i4>
      </vt:variant>
      <vt:variant>
        <vt:lpstr>Slide Titles</vt:lpstr>
      </vt:variant>
      <vt:variant>
        <vt:i4>9</vt:i4>
      </vt:variant>
    </vt:vector>
  </HeadingPairs>
  <TitlesOfParts>
    <vt:vector size="48" baseType="lpstr">
      <vt:lpstr>MS PGothic</vt:lpstr>
      <vt:lpstr>MS PGothic</vt:lpstr>
      <vt:lpstr>Arial</vt:lpstr>
      <vt:lpstr>Calibri</vt:lpstr>
      <vt:lpstr>Calisto MT</vt:lpstr>
      <vt:lpstr>Wingdings</vt:lpstr>
      <vt:lpstr>Wingdings 2</vt:lpstr>
      <vt:lpstr>FannieMae Template</vt:lpstr>
      <vt:lpstr>Theme1</vt:lpstr>
      <vt:lpstr>19_Technology</vt:lpstr>
      <vt:lpstr>20_Technology</vt:lpstr>
      <vt:lpstr>21_Technology</vt:lpstr>
      <vt:lpstr>22_Technology</vt:lpstr>
      <vt:lpstr>FannieMae Theme 2</vt:lpstr>
      <vt:lpstr>1_Theme1</vt:lpstr>
      <vt:lpstr>23_Technology</vt:lpstr>
      <vt:lpstr>24_Technology</vt:lpstr>
      <vt:lpstr>25_Technology</vt:lpstr>
      <vt:lpstr>26_Technology</vt:lpstr>
      <vt:lpstr>2_Theme1</vt:lpstr>
      <vt:lpstr>27_Technology</vt:lpstr>
      <vt:lpstr>28_Technology</vt:lpstr>
      <vt:lpstr>29_Technology</vt:lpstr>
      <vt:lpstr>30_Technology</vt:lpstr>
      <vt:lpstr>3_Theme1</vt:lpstr>
      <vt:lpstr>31_Technology</vt:lpstr>
      <vt:lpstr>32_Technology</vt:lpstr>
      <vt:lpstr>33_Technology</vt:lpstr>
      <vt:lpstr>34_Technology</vt:lpstr>
      <vt:lpstr>4_Theme1</vt:lpstr>
      <vt:lpstr>35_Technology</vt:lpstr>
      <vt:lpstr>36_Technology</vt:lpstr>
      <vt:lpstr>37_Technology</vt:lpstr>
      <vt:lpstr>38_Technology</vt:lpstr>
      <vt:lpstr>5_Theme1</vt:lpstr>
      <vt:lpstr>39_Technology</vt:lpstr>
      <vt:lpstr>40_Technology</vt:lpstr>
      <vt:lpstr>41_Technology</vt:lpstr>
      <vt:lpstr>42_Technology</vt:lpstr>
      <vt:lpstr>Takeaways from ArchConf 2015</vt:lpstr>
      <vt:lpstr>What is ArchConf?</vt:lpstr>
      <vt:lpstr>Key Takeaways</vt:lpstr>
      <vt:lpstr>Microservices  - Concepts </vt:lpstr>
      <vt:lpstr>Cloud-native Applications &amp; Twelve-factor Apps</vt:lpstr>
      <vt:lpstr>Appendix</vt:lpstr>
      <vt:lpstr>Twelve Factors</vt:lpstr>
      <vt:lpstr>Example: Current LDNG Architecture</vt:lpstr>
      <vt:lpstr>Example: LDNG as Microservices</vt:lpstr>
    </vt:vector>
  </TitlesOfParts>
  <Company>Srini Karlekar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from ArchConf 2015</dc:title>
  <dc:creator>Srinivasan Karlekar</dc:creator>
  <cp:lastModifiedBy>Nestor, Scott x</cp:lastModifiedBy>
  <cp:revision>49</cp:revision>
  <dcterms:created xsi:type="dcterms:W3CDTF">2016-01-04T23:31:29Z</dcterms:created>
  <dcterms:modified xsi:type="dcterms:W3CDTF">2016-01-06T21:52:09Z</dcterms:modified>
</cp:coreProperties>
</file>