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29" autoAdjust="0"/>
  </p:normalViewPr>
  <p:slideViewPr>
    <p:cSldViewPr snapToGrid="0" snapToObjects="1">
      <p:cViewPr varScale="1">
        <p:scale>
          <a:sx n="88" d="100"/>
          <a:sy n="88" d="100"/>
        </p:scale>
        <p:origin x="-21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77CFEA-91B5-1048-A360-788FD08E9AAD}" type="datetimeFigureOut">
              <a:rPr lang="en-US" smtClean="0"/>
              <a:t>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D8C0A-C076-214D-A2D0-732BBC5FCAE2}" type="slidenum">
              <a:rPr lang="en-US" smtClean="0"/>
              <a:t>‹#›</a:t>
            </a:fld>
            <a:endParaRPr lang="en-US"/>
          </a:p>
        </p:txBody>
      </p:sp>
    </p:spTree>
    <p:extLst>
      <p:ext uri="{BB962C8B-B14F-4D97-AF65-F5344CB8AC3E}">
        <p14:creationId xmlns:p14="http://schemas.microsoft.com/office/powerpoint/2010/main" val="12341737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Definition of ‘cloud’ includes </a:t>
            </a:r>
            <a:r>
              <a:rPr lang="en-US" sz="1200" kern="1200" dirty="0" smtClean="0">
                <a:solidFill>
                  <a:schemeClr val="tx1"/>
                </a:solidFill>
                <a:effectLst/>
                <a:latin typeface="+mn-lt"/>
                <a:ea typeface="+mn-ea"/>
                <a:cs typeface="+mn-cs"/>
              </a:rPr>
              <a:t>both public cloud infrastructure (such as Amazon Web Services, Google Cloud, or Microsoft Azure) and private cloud infrastructure (such as VMware </a:t>
            </a:r>
            <a:r>
              <a:rPr lang="en-US" sz="1200" kern="1200" dirty="0" err="1" smtClean="0">
                <a:solidFill>
                  <a:schemeClr val="tx1"/>
                </a:solidFill>
                <a:effectLst/>
                <a:latin typeface="+mn-lt"/>
                <a:ea typeface="+mn-ea"/>
                <a:cs typeface="+mn-cs"/>
              </a:rPr>
              <a:t>vSphere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OpenStack</a:t>
            </a:r>
            <a:r>
              <a:rPr lang="en-US" sz="1200" kern="1200" dirty="0" smtClean="0">
                <a:solidFill>
                  <a:schemeClr val="tx1"/>
                </a:solidFill>
                <a:effectLst/>
                <a:latin typeface="+mn-lt"/>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3</a:t>
            </a:fld>
            <a:endParaRPr lang="en-US"/>
          </a:p>
        </p:txBody>
      </p:sp>
    </p:spTree>
    <p:extLst>
      <p:ext uri="{BB962C8B-B14F-4D97-AF65-F5344CB8AC3E}">
        <p14:creationId xmlns:p14="http://schemas.microsoft.com/office/powerpoint/2010/main" val="428345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a:t>
            </a:r>
            <a:r>
              <a:rPr lang="en-US" sz="1200" kern="1200" baseline="0" dirty="0" smtClean="0">
                <a:solidFill>
                  <a:schemeClr val="tx1"/>
                </a:solidFill>
                <a:effectLst/>
                <a:latin typeface="+mn-lt"/>
                <a:ea typeface="+mn-ea"/>
                <a:cs typeface="+mn-cs"/>
              </a:rPr>
              <a:t> Fannie Mae</a:t>
            </a:r>
            <a:r>
              <a:rPr lang="en-US" sz="1200" kern="1200" dirty="0" smtClean="0">
                <a:solidFill>
                  <a:schemeClr val="tx1"/>
                </a:solidFill>
                <a:effectLst/>
                <a:latin typeface="+mn-lt"/>
                <a:ea typeface="+mn-ea"/>
                <a:cs typeface="+mn-cs"/>
              </a:rPr>
              <a:t>, the time it takes to provision new application environments and deploy new versions of software is typically measured in weeks, or months. This lack of speed severely limits the risk that can be taken on by any one release, because the cost of making and fixing a mistake is also measured on that same timescale.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elasticity and self-service nature of cloud-based infrastructure naturally lends itself to speed. Provisioning a new application environment by making a call to a cloud service API is faster than a form-based manual process by several orders of magnitude. Deploying code to that new environment via another API call adds more speed. Adding self-service and hooks to teams’ continuous integration/build server environments adds even more speed.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4</a:t>
            </a:fld>
            <a:endParaRPr lang="en-US"/>
          </a:p>
        </p:txBody>
      </p:sp>
    </p:spTree>
    <p:extLst>
      <p:ext uri="{BB962C8B-B14F-4D97-AF65-F5344CB8AC3E}">
        <p14:creationId xmlns:p14="http://schemas.microsoft.com/office/powerpoint/2010/main" val="3463654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Mistake prevention has unintentionally led to dig design up front, exhaustive documentation, architectural review boards, and lengthy regression testing cycles - which all fly in the face of the speed that we’re seeking. So,</a:t>
            </a:r>
            <a:r>
              <a:rPr lang="en-US" baseline="0" dirty="0" smtClean="0"/>
              <a:t> how to go fast and yet be safe?</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Visibility -</a:t>
            </a:r>
            <a:r>
              <a:rPr lang="en-US" baseline="0" dirty="0" smtClean="0"/>
              <a:t> </a:t>
            </a:r>
            <a:r>
              <a:rPr lang="en-US" sz="1200" kern="1200" dirty="0" smtClean="0">
                <a:solidFill>
                  <a:schemeClr val="tx1"/>
                </a:solidFill>
                <a:effectLst/>
                <a:latin typeface="+mn-lt"/>
                <a:ea typeface="+mn-ea"/>
                <a:cs typeface="+mn-cs"/>
              </a:rPr>
              <a:t>Feature-rich metrics, monitoring, alerting, and data visualization frameworks and tools are at the heart of all cloud- native application architectures. </a:t>
            </a:r>
            <a:endParaRPr lang="en-US" dirty="0" smtClean="0"/>
          </a:p>
          <a:p>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5</a:t>
            </a:fld>
            <a:endParaRPr lang="en-US"/>
          </a:p>
        </p:txBody>
      </p:sp>
    </p:spTree>
    <p:extLst>
      <p:ext uri="{BB962C8B-B14F-4D97-AF65-F5344CB8AC3E}">
        <p14:creationId xmlns:p14="http://schemas.microsoft.com/office/powerpoint/2010/main" val="3847265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D8C0A-C076-214D-A2D0-732BBC5FCAE2}" type="slidenum">
              <a:rPr lang="en-US" smtClean="0"/>
              <a:t>6</a:t>
            </a:fld>
            <a:endParaRPr lang="en-US"/>
          </a:p>
        </p:txBody>
      </p:sp>
    </p:spTree>
    <p:extLst>
      <p:ext uri="{BB962C8B-B14F-4D97-AF65-F5344CB8AC3E}">
        <p14:creationId xmlns:p14="http://schemas.microsoft.com/office/powerpoint/2010/main" val="423203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122C78-872C-BD46-92C2-FE2D14519D25}"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129023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22C78-872C-BD46-92C2-FE2D14519D25}"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427829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22C78-872C-BD46-92C2-FE2D14519D25}"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358033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22C78-872C-BD46-92C2-FE2D14519D25}"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1973301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22C78-872C-BD46-92C2-FE2D14519D25}" type="datetimeFigureOut">
              <a:rPr lang="en-US" smtClean="0"/>
              <a:t>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1908555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122C78-872C-BD46-92C2-FE2D14519D25}" type="datetimeFigureOut">
              <a:rPr lang="en-US" smtClean="0"/>
              <a:t>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383408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122C78-872C-BD46-92C2-FE2D14519D25}" type="datetimeFigureOut">
              <a:rPr lang="en-US" smtClean="0"/>
              <a:t>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59598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122C78-872C-BD46-92C2-FE2D14519D25}" type="datetimeFigureOut">
              <a:rPr lang="en-US" smtClean="0"/>
              <a:t>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327698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22C78-872C-BD46-92C2-FE2D14519D25}" type="datetimeFigureOut">
              <a:rPr lang="en-US" smtClean="0"/>
              <a:t>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4003342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22C78-872C-BD46-92C2-FE2D14519D25}" type="datetimeFigureOut">
              <a:rPr lang="en-US" smtClean="0"/>
              <a:t>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4039002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22C78-872C-BD46-92C2-FE2D14519D25}" type="datetimeFigureOut">
              <a:rPr lang="en-US" smtClean="0"/>
              <a:t>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165A6-5B2D-5649-B2CC-5275B9B94898}" type="slidenum">
              <a:rPr lang="en-US" smtClean="0"/>
              <a:t>‹#›</a:t>
            </a:fld>
            <a:endParaRPr lang="en-US"/>
          </a:p>
        </p:txBody>
      </p:sp>
    </p:spTree>
    <p:extLst>
      <p:ext uri="{BB962C8B-B14F-4D97-AF65-F5344CB8AC3E}">
        <p14:creationId xmlns:p14="http://schemas.microsoft.com/office/powerpoint/2010/main" val="16913499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22C78-872C-BD46-92C2-FE2D14519D25}" type="datetimeFigureOut">
              <a:rPr lang="en-US" smtClean="0"/>
              <a:t>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165A6-5B2D-5649-B2CC-5275B9B94898}" type="slidenum">
              <a:rPr lang="en-US" smtClean="0"/>
              <a:t>‹#›</a:t>
            </a:fld>
            <a:endParaRPr lang="en-US"/>
          </a:p>
        </p:txBody>
      </p:sp>
    </p:spTree>
    <p:extLst>
      <p:ext uri="{BB962C8B-B14F-4D97-AF65-F5344CB8AC3E}">
        <p14:creationId xmlns:p14="http://schemas.microsoft.com/office/powerpoint/2010/main" val="4025904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ArchConf</a:t>
            </a:r>
            <a:r>
              <a:rPr lang="en-US" dirty="0" smtClean="0"/>
              <a:t> 2015 – Major Takeaways</a:t>
            </a:r>
            <a:endParaRPr lang="en-US" dirty="0"/>
          </a:p>
        </p:txBody>
      </p:sp>
      <p:sp>
        <p:nvSpPr>
          <p:cNvPr id="3" name="Subtitle 2"/>
          <p:cNvSpPr>
            <a:spLocks noGrp="1"/>
          </p:cNvSpPr>
          <p:nvPr>
            <p:ph type="subTitle" idx="1"/>
          </p:nvPr>
        </p:nvSpPr>
        <p:spPr/>
        <p:txBody>
          <a:bodyPr/>
          <a:lstStyle/>
          <a:p>
            <a:r>
              <a:rPr lang="en-US" dirty="0" err="1" smtClean="0"/>
              <a:t>Srini</a:t>
            </a:r>
            <a:r>
              <a:rPr lang="en-US" dirty="0" smtClean="0"/>
              <a:t> </a:t>
            </a:r>
            <a:r>
              <a:rPr lang="en-US" dirty="0" err="1" smtClean="0"/>
              <a:t>Karlekar</a:t>
            </a:r>
            <a:r>
              <a:rPr lang="en-US" dirty="0" smtClean="0"/>
              <a:t> &amp; Scott Nestor</a:t>
            </a:r>
            <a:endParaRPr lang="en-US" dirty="0"/>
          </a:p>
        </p:txBody>
      </p:sp>
    </p:spTree>
    <p:extLst>
      <p:ext uri="{BB962C8B-B14F-4D97-AF65-F5344CB8AC3E}">
        <p14:creationId xmlns:p14="http://schemas.microsoft.com/office/powerpoint/2010/main" val="405984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Architecture: </a:t>
            </a:r>
            <a:r>
              <a:rPr lang="en-US" b="1" dirty="0" smtClean="0"/>
              <a:t>Micro-services for Continuous Delivery</a:t>
            </a:r>
            <a:endParaRPr lang="en-US" b="1" dirty="0" smtClean="0"/>
          </a:p>
          <a:p>
            <a:r>
              <a:rPr lang="en-US" dirty="0" smtClean="0"/>
              <a:t>Development: </a:t>
            </a:r>
            <a:r>
              <a:rPr lang="en-US" b="1" dirty="0" smtClean="0"/>
              <a:t>12-factor Development</a:t>
            </a:r>
          </a:p>
          <a:p>
            <a:r>
              <a:rPr lang="en-US" dirty="0" err="1" smtClean="0"/>
              <a:t>Devops</a:t>
            </a:r>
            <a:r>
              <a:rPr lang="en-US" dirty="0" smtClean="0"/>
              <a:t>: </a:t>
            </a:r>
            <a:r>
              <a:rPr lang="en-US" b="1" dirty="0" smtClean="0"/>
              <a:t>Cloud-Native Applications for Delivering Speed &amp; Innovation Safely</a:t>
            </a:r>
          </a:p>
          <a:p>
            <a:r>
              <a:rPr lang="en-US" b="1" dirty="0" smtClean="0"/>
              <a:t>Technology radar</a:t>
            </a:r>
          </a:p>
          <a:p>
            <a:endParaRPr lang="en-US" dirty="0" smtClean="0"/>
          </a:p>
        </p:txBody>
      </p:sp>
    </p:spTree>
    <p:extLst>
      <p:ext uri="{BB962C8B-B14F-4D97-AF65-F5344CB8AC3E}">
        <p14:creationId xmlns:p14="http://schemas.microsoft.com/office/powerpoint/2010/main" val="285364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Cloud-Native Applications for Delivering Speed &amp; Innovation Safely </a:t>
            </a:r>
            <a:endParaRPr lang="en-US" dirty="0"/>
          </a:p>
        </p:txBody>
      </p:sp>
      <p:sp>
        <p:nvSpPr>
          <p:cNvPr id="3" name="Content Placeholder 2"/>
          <p:cNvSpPr>
            <a:spLocks noGrp="1"/>
          </p:cNvSpPr>
          <p:nvPr>
            <p:ph idx="1"/>
          </p:nvPr>
        </p:nvSpPr>
        <p:spPr/>
        <p:txBody>
          <a:bodyPr>
            <a:normAutofit/>
          </a:bodyPr>
          <a:lstStyle/>
          <a:p>
            <a:r>
              <a:rPr lang="en-US" sz="2400" dirty="0" smtClean="0"/>
              <a:t>Cloud-native applications are at the center of how disruptive companies such as </a:t>
            </a:r>
            <a:r>
              <a:rPr lang="en-US" sz="2400" dirty="0" err="1" smtClean="0"/>
              <a:t>Uber</a:t>
            </a:r>
            <a:r>
              <a:rPr lang="en-US" sz="2400" dirty="0" smtClean="0"/>
              <a:t>, Netflix, Square and </a:t>
            </a:r>
            <a:r>
              <a:rPr lang="en-US" sz="2400" dirty="0" err="1" smtClean="0"/>
              <a:t>Airbnb</a:t>
            </a:r>
            <a:r>
              <a:rPr lang="en-US" sz="2400" dirty="0" smtClean="0"/>
              <a:t> are able to provide:</a:t>
            </a:r>
          </a:p>
          <a:p>
            <a:pPr lvl="1"/>
            <a:r>
              <a:rPr lang="en-US" sz="2000" dirty="0" smtClean="0"/>
              <a:t>New innovation at light speed</a:t>
            </a:r>
          </a:p>
          <a:p>
            <a:pPr lvl="1"/>
            <a:r>
              <a:rPr lang="en-US" sz="2000" dirty="0" smtClean="0"/>
              <a:t>Always available services</a:t>
            </a:r>
          </a:p>
          <a:p>
            <a:pPr lvl="1"/>
            <a:r>
              <a:rPr lang="en-US" sz="2000" dirty="0" smtClean="0"/>
              <a:t>Web-scale applications</a:t>
            </a:r>
          </a:p>
          <a:p>
            <a:pPr lvl="1"/>
            <a:r>
              <a:rPr lang="en-US" sz="2000" dirty="0" smtClean="0"/>
              <a:t>Device agnostic user experiences</a:t>
            </a:r>
          </a:p>
          <a:p>
            <a:r>
              <a:rPr lang="en-US" sz="2400" dirty="0" smtClean="0"/>
              <a:t>Cloud is any computing </a:t>
            </a:r>
            <a:r>
              <a:rPr lang="en-US" sz="2400" dirty="0"/>
              <a:t>environment in which computing</a:t>
            </a:r>
            <a:r>
              <a:rPr lang="en-US" sz="2400" dirty="0" smtClean="0"/>
              <a:t>, networking</a:t>
            </a:r>
            <a:r>
              <a:rPr lang="en-US" sz="2400" dirty="0"/>
              <a:t>, and storage resources can be provisioned and released </a:t>
            </a:r>
            <a:r>
              <a:rPr lang="en-US" sz="2400" dirty="0" smtClean="0"/>
              <a:t>elastically </a:t>
            </a:r>
            <a:r>
              <a:rPr lang="en-US" sz="2400" dirty="0"/>
              <a:t>in an on-demand, self-service </a:t>
            </a:r>
            <a:r>
              <a:rPr lang="en-US" sz="2400" dirty="0" smtClean="0"/>
              <a:t>manner. </a:t>
            </a:r>
            <a:endParaRPr lang="en-US" sz="2400" dirty="0" smtClean="0">
              <a:effectLst/>
            </a:endParaRPr>
          </a:p>
          <a:p>
            <a:endParaRPr lang="en-US" sz="2400" dirty="0"/>
          </a:p>
        </p:txBody>
      </p:sp>
    </p:spTree>
    <p:extLst>
      <p:ext uri="{BB962C8B-B14F-4D97-AF65-F5344CB8AC3E}">
        <p14:creationId xmlns:p14="http://schemas.microsoft.com/office/powerpoint/2010/main" val="381933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a:t>
            </a:r>
            <a:endParaRPr lang="en-US" dirty="0"/>
          </a:p>
        </p:txBody>
      </p:sp>
      <p:sp>
        <p:nvSpPr>
          <p:cNvPr id="3" name="Content Placeholder 2"/>
          <p:cNvSpPr>
            <a:spLocks noGrp="1"/>
          </p:cNvSpPr>
          <p:nvPr>
            <p:ph idx="1"/>
          </p:nvPr>
        </p:nvSpPr>
        <p:spPr/>
        <p:txBody>
          <a:bodyPr>
            <a:normAutofit/>
          </a:bodyPr>
          <a:lstStyle/>
          <a:p>
            <a:r>
              <a:rPr lang="en-US" sz="2400" dirty="0" smtClean="0"/>
              <a:t>How long would it take Fannie Mae to deploy a change that involves just one single line of code? </a:t>
            </a:r>
          </a:p>
          <a:p>
            <a:r>
              <a:rPr lang="en-US" sz="2400" dirty="0"/>
              <a:t>Provisioning a new application environment by making a call to a cloud service API is faster than a form-based manual process by several orders of </a:t>
            </a:r>
            <a:r>
              <a:rPr lang="en-US" sz="2400" dirty="0" smtClean="0"/>
              <a:t>magnitude</a:t>
            </a:r>
            <a:r>
              <a:rPr lang="en-US" sz="2400" dirty="0"/>
              <a:t>. </a:t>
            </a:r>
            <a:endParaRPr lang="en-US" sz="2400" dirty="0" smtClean="0"/>
          </a:p>
          <a:p>
            <a:r>
              <a:rPr lang="en-US" sz="2400" dirty="0"/>
              <a:t>If you can deploy hundreds of times per day, you can recover from mistakes almost instantly. If you can recover from mistakes almost instantly, you can take on more risk. If you can take on more risk, you can try </a:t>
            </a:r>
            <a:r>
              <a:rPr lang="en-US" sz="2400" dirty="0" smtClean="0"/>
              <a:t>experiments</a:t>
            </a:r>
            <a:r>
              <a:rPr lang="en-US" sz="2400" dirty="0"/>
              <a:t>—the results might turn into </a:t>
            </a:r>
            <a:r>
              <a:rPr lang="en-US" sz="2400" dirty="0" smtClean="0"/>
              <a:t>our </a:t>
            </a:r>
            <a:r>
              <a:rPr lang="en-US" sz="2400" dirty="0"/>
              <a:t>next competitive advantage. </a:t>
            </a:r>
            <a:endParaRPr lang="en-US" sz="2400" dirty="0" smtClean="0"/>
          </a:p>
          <a:p>
            <a:endParaRPr lang="en-US" dirty="0"/>
          </a:p>
        </p:txBody>
      </p:sp>
    </p:spTree>
    <p:extLst>
      <p:ext uri="{BB962C8B-B14F-4D97-AF65-F5344CB8AC3E}">
        <p14:creationId xmlns:p14="http://schemas.microsoft.com/office/powerpoint/2010/main" val="312246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to go fast and yet be safe?</a:t>
            </a:r>
          </a:p>
          <a:p>
            <a:r>
              <a:rPr lang="en-US" dirty="0" smtClean="0"/>
              <a:t>Visibility – Architect applications with tools necessary to see failure when it happens.</a:t>
            </a:r>
          </a:p>
          <a:p>
            <a:r>
              <a:rPr lang="en-US" dirty="0" smtClean="0"/>
              <a:t>Fault Isolation - Limit </a:t>
            </a:r>
            <a:r>
              <a:rPr lang="en-US" dirty="0"/>
              <a:t>the scope of components or features that could be affected by a </a:t>
            </a:r>
            <a:r>
              <a:rPr lang="en-US" dirty="0" smtClean="0"/>
              <a:t>failure. Think Microservices.</a:t>
            </a:r>
          </a:p>
          <a:p>
            <a:r>
              <a:rPr lang="en-US" dirty="0" smtClean="0"/>
              <a:t> Fault Tolerance – Introduce circuit breaker patterns to prevent cascading failures between faulty components and rest of the system.</a:t>
            </a:r>
          </a:p>
          <a:p>
            <a:r>
              <a:rPr lang="en-US" dirty="0" smtClean="0"/>
              <a:t>Automated Recovery – Automate recovery based on health checks.</a:t>
            </a:r>
          </a:p>
          <a:p>
            <a:endParaRPr lang="en-US" dirty="0"/>
          </a:p>
        </p:txBody>
      </p:sp>
    </p:spTree>
    <p:extLst>
      <p:ext uri="{BB962C8B-B14F-4D97-AF65-F5344CB8AC3E}">
        <p14:creationId xmlns:p14="http://schemas.microsoft.com/office/powerpoint/2010/main" val="272341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Are our applications built to scale horizontally as the demand increases?</a:t>
            </a:r>
          </a:p>
          <a:p>
            <a:r>
              <a:rPr lang="en-US" dirty="0" smtClean="0"/>
              <a:t>It is notoriously hard to get peak usage forecasting right. What is the solution?</a:t>
            </a:r>
          </a:p>
          <a:p>
            <a:r>
              <a:rPr lang="en-US" dirty="0" smtClean="0"/>
              <a:t>Delegate virtualization effort to the cloud provider and instead focus on architecting stateless applications.</a:t>
            </a:r>
          </a:p>
          <a:p>
            <a:r>
              <a:rPr lang="en-US" dirty="0"/>
              <a:t>Not only must we be able to create new application instances quickly; we must also be able to dispose of them quickly and safely. </a:t>
            </a:r>
            <a:endParaRPr lang="en-US" dirty="0" smtClean="0"/>
          </a:p>
          <a:p>
            <a:r>
              <a:rPr lang="en-US" dirty="0"/>
              <a:t>Stateless applications can be quickly created and destroyed, as well as attached to and detached from external state </a:t>
            </a:r>
            <a:r>
              <a:rPr lang="en-US" dirty="0" smtClean="0"/>
              <a:t>managers (data caches), </a:t>
            </a:r>
            <a:r>
              <a:rPr lang="en-US" dirty="0"/>
              <a:t>enhancing our ability to respond to changes in demand. </a:t>
            </a:r>
            <a:endParaRPr lang="en-US" dirty="0" smtClean="0"/>
          </a:p>
          <a:p>
            <a:endParaRPr lang="en-US" dirty="0" smtClean="0">
              <a:effectLst/>
            </a:endParaRPr>
          </a:p>
          <a:p>
            <a:endParaRPr lang="en-US" dirty="0"/>
          </a:p>
        </p:txBody>
      </p:sp>
    </p:spTree>
    <p:extLst>
      <p:ext uri="{BB962C8B-B14F-4D97-AF65-F5344CB8AC3E}">
        <p14:creationId xmlns:p14="http://schemas.microsoft.com/office/powerpoint/2010/main" val="3753279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432</TotalTime>
  <Words>673</Words>
  <Application>Microsoft Macintosh PowerPoint</Application>
  <PresentationFormat>On-screen Show (4:3)</PresentationFormat>
  <Paragraphs>42</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ArchConf 2015 – Major Takeaways</vt:lpstr>
      <vt:lpstr>Agenda</vt:lpstr>
      <vt:lpstr>Cloud-Native Applications for Delivering Speed &amp; Innovation Safely </vt:lpstr>
      <vt:lpstr>Speed</vt:lpstr>
      <vt:lpstr>Safety</vt:lpstr>
      <vt:lpstr>Scale</vt:lpstr>
    </vt:vector>
  </TitlesOfParts>
  <Company>Srini Karlekar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ArchConf 2015 – Major Takeaways</dc:title>
  <dc:creator>Srinivasan Karlekar</dc:creator>
  <cp:lastModifiedBy>Srinivasan Karlekar</cp:lastModifiedBy>
  <cp:revision>15</cp:revision>
  <dcterms:created xsi:type="dcterms:W3CDTF">2016-01-01T15:07:37Z</dcterms:created>
  <dcterms:modified xsi:type="dcterms:W3CDTF">2016-01-01T22:19:49Z</dcterms:modified>
</cp:coreProperties>
</file>