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6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7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8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theme/theme19.xml" ContentType="application/vnd.openxmlformats-officedocument.theme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20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theme/theme21.xml" ContentType="application/vnd.openxmlformats-officedocument.theme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2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3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4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5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6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theme/theme27.xml" ContentType="application/vnd.openxmlformats-officedocument.theme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0.xml" ContentType="application/vnd.openxmlformats-officedocument.theme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theme/theme31.xml" ContentType="application/vnd.openxmlformats-officedocument.theme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763" r:id="rId8"/>
    <p:sldMasterId id="2147483777" r:id="rId9"/>
    <p:sldMasterId id="2147483789" r:id="rId10"/>
    <p:sldMasterId id="2147483801" r:id="rId11"/>
    <p:sldMasterId id="2147483813" r:id="rId12"/>
    <p:sldMasterId id="2147483825" r:id="rId13"/>
    <p:sldMasterId id="2147483839" r:id="rId14"/>
    <p:sldMasterId id="2147483851" r:id="rId15"/>
    <p:sldMasterId id="2147483863" r:id="rId16"/>
    <p:sldMasterId id="2147483875" r:id="rId17"/>
    <p:sldMasterId id="2147483887" r:id="rId18"/>
    <p:sldMasterId id="2147483901" r:id="rId19"/>
    <p:sldMasterId id="2147483913" r:id="rId20"/>
    <p:sldMasterId id="2147483925" r:id="rId21"/>
    <p:sldMasterId id="2147483937" r:id="rId22"/>
    <p:sldMasterId id="2147483949" r:id="rId23"/>
    <p:sldMasterId id="2147483963" r:id="rId24"/>
    <p:sldMasterId id="2147483975" r:id="rId25"/>
    <p:sldMasterId id="2147483987" r:id="rId26"/>
    <p:sldMasterId id="2147483999" r:id="rId27"/>
    <p:sldMasterId id="2147484011" r:id="rId28"/>
    <p:sldMasterId id="2147484025" r:id="rId29"/>
    <p:sldMasterId id="2147484037" r:id="rId30"/>
    <p:sldMasterId id="2147484049" r:id="rId31"/>
    <p:sldMasterId id="2147484061" r:id="rId32"/>
  </p:sldMasterIdLst>
  <p:notesMasterIdLst>
    <p:notesMasterId r:id="rId42"/>
  </p:notesMasterIdLst>
  <p:sldIdLst>
    <p:sldId id="271" r:id="rId33"/>
    <p:sldId id="257" r:id="rId34"/>
    <p:sldId id="268" r:id="rId35"/>
    <p:sldId id="259" r:id="rId36"/>
    <p:sldId id="263" r:id="rId37"/>
    <p:sldId id="272" r:id="rId38"/>
    <p:sldId id="269" r:id="rId39"/>
    <p:sldId id="265" r:id="rId40"/>
    <p:sldId id="266" r:id="rId4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75694" autoAdjust="0"/>
  </p:normalViewPr>
  <p:slideViewPr>
    <p:cSldViewPr snapToGrid="0" snapToObjects="1">
      <p:cViewPr varScale="1">
        <p:scale>
          <a:sx n="73" d="100"/>
          <a:sy n="73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slide" Target="slides/slide8.xml"/><Relationship Id="rId41" Type="http://schemas.openxmlformats.org/officeDocument/2006/relationships/slide" Target="slides/slide9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marL="173079" indent="-173079">
              <a:buFontTx/>
              <a:buChar char="-"/>
            </a:pPr>
            <a:r>
              <a:rPr lang="en-US" dirty="0" smtClean="0"/>
              <a:t>Why you went – 1) Industry</a:t>
            </a:r>
            <a:r>
              <a:rPr lang="en-US" baseline="0" dirty="0" smtClean="0"/>
              <a:t> leaders currently contributing to methodologies and frameworks that expand those we’re using, 2) Additional learning about CI/CD,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, and cloud applications to evaluate areas for improvement</a:t>
            </a:r>
          </a:p>
          <a:p>
            <a:pPr marL="173079" indent="-173079">
              <a:buFontTx/>
              <a:buChar char="-"/>
            </a:pPr>
            <a:r>
              <a:rPr lang="en-US" dirty="0" smtClean="0"/>
              <a:t>Areas of promise and where you want to go</a:t>
            </a:r>
            <a:r>
              <a:rPr lang="en-US" baseline="0" dirty="0" smtClean="0"/>
              <a:t> – lends to independent functional build out (e.g., import, eligibility), design secure and scalable apps, faster infrastructure configuration/setup, graceful failure management.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pPr defTabSz="461543">
              <a:defRPr/>
            </a:pPr>
            <a:r>
              <a:rPr lang="en-US" baseline="0" dirty="0" smtClean="0"/>
              <a:t>Who cares about this – Architects, developers, business</a:t>
            </a:r>
          </a:p>
          <a:p>
            <a:pPr defTabSz="461543">
              <a:defRPr/>
            </a:pPr>
            <a:r>
              <a:rPr lang="en-US" baseline="0" dirty="0" smtClean="0"/>
              <a:t>How will this help – Faster development/start-up, Externalized dependency management (app dependencies), </a:t>
            </a:r>
          </a:p>
          <a:p>
            <a:pPr defTabSz="461543">
              <a:defRPr/>
            </a:pPr>
            <a:endParaRPr lang="en-US" baseline="0" dirty="0" smtClean="0"/>
          </a:p>
          <a:p>
            <a:pPr defTabSz="461543">
              <a:defRPr/>
            </a:pPr>
            <a:r>
              <a:rPr lang="en-US" baseline="0" dirty="0" smtClean="0"/>
              <a:t>De-centralizing reduces risk</a:t>
            </a:r>
          </a:p>
          <a:p>
            <a:pPr defTabSz="461543">
              <a:defRPr/>
            </a:pPr>
            <a:r>
              <a:rPr lang="en-US" baseline="0" dirty="0" smtClean="0"/>
              <a:t>Scaling becomes easier (dynamic)</a:t>
            </a:r>
          </a:p>
          <a:p>
            <a:pPr defTabSz="461543">
              <a:defRPr/>
            </a:pP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3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Resilient – Fail-safes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heavy weight (no SOA soap), no common database (each svc has a table, view or cache), bounded context – domain driven design (Eric Evans)</a:t>
            </a:r>
          </a:p>
          <a:p>
            <a:r>
              <a:rPr lang="en-US" baseline="0" dirty="0" smtClean="0"/>
              <a:t>Don’t have to know the whole system </a:t>
            </a:r>
            <a:r>
              <a:rPr lang="is-IS" baseline="0" dirty="0" smtClean="0"/>
              <a:t>… just have a good svc API</a:t>
            </a:r>
          </a:p>
          <a:p>
            <a:r>
              <a:rPr lang="is-IS" baseline="0" dirty="0" smtClean="0"/>
              <a:t>Point to point instead of ESB (no longer trying to standardize common messages)</a:t>
            </a:r>
          </a:p>
          <a:p>
            <a:r>
              <a:rPr lang="is-IS" baseline="0" dirty="0" smtClean="0"/>
              <a:t>Multiple versions running concurrently (port binding)</a:t>
            </a:r>
          </a:p>
          <a:p>
            <a:r>
              <a:rPr lang="is-IS" baseline="0" dirty="0" smtClean="0"/>
              <a:t>No central orchestration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Tie it back to project.</a:t>
            </a:r>
            <a:r>
              <a:rPr lang="en-US" baseline="0" dirty="0" smtClean="0"/>
              <a:t>  Ease of retirement, talk about 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r>
              <a:rPr lang="en-US" dirty="0" smtClean="0"/>
              <a:t>How does this align with current cloud strategy</a:t>
            </a:r>
          </a:p>
          <a:p>
            <a:r>
              <a:rPr lang="en-US" dirty="0" smtClean="0"/>
              <a:t>How will it help with phase 2 and beyond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5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Most</a:t>
            </a:r>
            <a:r>
              <a:rPr lang="en-US" baseline="0" dirty="0" smtClean="0"/>
              <a:t> FNM apps already doing the first two (hopefully) </a:t>
            </a:r>
            <a:r>
              <a:rPr lang="is-IS" baseline="0" dirty="0" smtClean="0"/>
              <a:t>… e.g., CVS, CC, or SVN (repos) and Maven</a:t>
            </a:r>
            <a:br>
              <a:rPr lang="is-IS" baseline="0" dirty="0" smtClean="0"/>
            </a:br>
            <a:r>
              <a:rPr lang="is-IS" baseline="0" dirty="0" smtClean="0"/>
              <a:t>Note: </a:t>
            </a:r>
            <a:r>
              <a:rPr lang="en-US" baseline="0" dirty="0" smtClean="0">
                <a:solidFill>
                  <a:srgbClr val="FF0000"/>
                </a:solidFill>
              </a:rPr>
              <a:t>Should move to </a:t>
            </a:r>
            <a:r>
              <a:rPr lang="en-US" baseline="0" dirty="0" err="1" smtClean="0">
                <a:solidFill>
                  <a:srgbClr val="FF0000"/>
                </a:solidFill>
              </a:rPr>
              <a:t>git</a:t>
            </a:r>
            <a:r>
              <a:rPr lang="en-US" baseline="0" dirty="0" smtClean="0">
                <a:solidFill>
                  <a:srgbClr val="FF0000"/>
                </a:solidFill>
              </a:rPr>
              <a:t> and Spring Boot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Config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doesn’t mean property files or DB.  Need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variables, or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server (versioned, and language agnostic)</a:t>
            </a:r>
          </a:p>
          <a:p>
            <a:pPr marL="171450" indent="-171450">
              <a:buFontTx/>
              <a:buChar char="-"/>
            </a:pPr>
            <a:r>
              <a:rPr lang="is-IS" baseline="0" dirty="0" smtClean="0"/>
              <a:t>Backing services – swappable, no distinction between local and 3rd party</a:t>
            </a:r>
          </a:p>
          <a:p>
            <a:pPr marL="171450" indent="-171450">
              <a:buFontTx/>
              <a:buChar char="-"/>
            </a:pPr>
            <a:r>
              <a:rPr lang="is-IS" baseline="0" dirty="0" smtClean="0"/>
              <a:t>Build, release, run – partially there with Maven, but env dependency assumptions still there</a:t>
            </a:r>
            <a:br>
              <a:rPr lang="is-IS" baseline="0" dirty="0" smtClean="0"/>
            </a:br>
            <a:r>
              <a:rPr lang="is-IS" baseline="0" dirty="0" smtClean="0"/>
              <a:t>Note: Need to move to Docker (or Chef)</a:t>
            </a:r>
          </a:p>
          <a:p>
            <a:pPr marL="171450" indent="-171450">
              <a:buFontTx/>
              <a:buChar char="-"/>
            </a:pPr>
            <a:r>
              <a:rPr lang="is-IS" baseline="0" dirty="0" smtClean="0"/>
              <a:t>Processes – </a:t>
            </a:r>
            <a:r>
              <a:rPr lang="is-IS" b="1" baseline="0" dirty="0" smtClean="0"/>
              <a:t>State adds complexity (scaling, consistency)</a:t>
            </a:r>
            <a:br>
              <a:rPr lang="is-IS" b="1" baseline="0" dirty="0" smtClean="0"/>
            </a:br>
            <a:r>
              <a:rPr lang="is-IS" b="0" baseline="0" dirty="0" smtClean="0"/>
              <a:t>Note:  Use Spring for session management</a:t>
            </a:r>
          </a:p>
          <a:p>
            <a:pPr marL="171450" indent="-171450">
              <a:buFontTx/>
              <a:buChar char="-"/>
            </a:pPr>
            <a:r>
              <a:rPr lang="is-IS" b="0" baseline="0" dirty="0" smtClean="0"/>
              <a:t>Port Binding – Bring your own container (TC, Jetty, etc.)</a:t>
            </a:r>
          </a:p>
          <a:p>
            <a:pPr marL="171450" indent="-171450">
              <a:buFontTx/>
              <a:buChar char="-"/>
            </a:pPr>
            <a:r>
              <a:rPr lang="is-IS" b="0" baseline="0" dirty="0" smtClean="0"/>
              <a:t>Concurrency – More processes, less multiplexing</a:t>
            </a:r>
          </a:p>
          <a:p>
            <a:pPr marL="171450" indent="-171450">
              <a:buFontTx/>
              <a:buChar char="-"/>
            </a:pPr>
            <a:r>
              <a:rPr lang="is-IS" b="0" baseline="0" dirty="0" smtClean="0"/>
              <a:t>Disposibility – “Crash Well”</a:t>
            </a:r>
          </a:p>
          <a:p>
            <a:pPr marL="171450" indent="-171450">
              <a:buFontTx/>
              <a:buChar char="-"/>
            </a:pPr>
            <a:r>
              <a:rPr lang="is-IS" baseline="0" dirty="0" smtClean="0"/>
              <a:t>Logs – ELK (logstash) ... </a:t>
            </a:r>
            <a:r>
              <a:rPr lang="en-US" baseline="0" dirty="0" smtClean="0"/>
              <a:t>Yeah!</a:t>
            </a:r>
            <a:endParaRPr lang="is-I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1.png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Relationship Id="rId2" Type="http://schemas.openxmlformats.org/officeDocument/2006/relationships/image" Target="../media/image1.png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1.png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5423"/>
      </p:ext>
    </p:extLst>
  </p:cSld>
  <p:clrMapOvr>
    <a:masterClrMapping/>
  </p:clrMapOvr>
  <p:transition spd="med"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146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88560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80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888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7054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98539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9118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0997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4509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196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984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8909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151578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95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9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3825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921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193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49043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3134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33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5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15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373722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0931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172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009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36411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098671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95423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935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2999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2804"/>
            <a:ext cx="7772400" cy="505266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22022"/>
            <a:ext cx="6417563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3"/>
            <a:ext cx="8562109" cy="59022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200" y="27104"/>
            <a:ext cx="6416799" cy="505266"/>
          </a:xfrm>
        </p:spPr>
        <p:txBody>
          <a:bodyPr/>
          <a:lstStyle>
            <a:lvl1pPr algn="ctr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682" y="5890030"/>
            <a:ext cx="4497343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82" y="708028"/>
            <a:ext cx="4497343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890030"/>
            <a:ext cx="4373445" cy="63976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Tag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708028"/>
            <a:ext cx="4373445" cy="51820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92" y="52550"/>
            <a:ext cx="6397108" cy="505266"/>
          </a:xfrm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87808A35-F5FE-4DE3-8131-6DDEA301EB8C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2743200" y="0"/>
            <a:ext cx="6400800" cy="21336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 flipH="1">
            <a:off x="0" y="0"/>
            <a:ext cx="2743200" cy="2133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7" name="Rectangle 43"/>
          <p:cNvSpPr>
            <a:spLocks noChangeArrowheads="1"/>
          </p:cNvSpPr>
          <p:nvPr/>
        </p:nvSpPr>
        <p:spPr bwMode="auto">
          <a:xfrm>
            <a:off x="0" y="2133600"/>
            <a:ext cx="2743200" cy="152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rgbClr val="007D6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2743200" y="2133600"/>
            <a:ext cx="6400800" cy="152400"/>
          </a:xfrm>
          <a:prstGeom prst="rect">
            <a:avLst/>
          </a:prstGeom>
          <a:solidFill>
            <a:schemeClr val="tx1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pitchFamily="34" charset="0"/>
              <a:ea typeface="ＭＳ Ｐゴシック"/>
            </a:endParaRPr>
          </a:p>
        </p:txBody>
      </p:sp>
      <p:pic>
        <p:nvPicPr>
          <p:cNvPr id="10" name="Picture 11" descr="FM corp_banner_PPT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Distribution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3200400"/>
            <a:ext cx="6096000" cy="1600200"/>
          </a:xfrm>
          <a:ln algn="ctr"/>
        </p:spPr>
        <p:txBody>
          <a:bodyPr lIns="0" tIns="0" rIns="0" bIns="0" anchor="b"/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876800"/>
            <a:ext cx="6096000" cy="1752600"/>
          </a:xfrm>
          <a:ln algn="ctr"/>
        </p:spPr>
        <p:txBody>
          <a:bodyPr tIns="0" rIns="640080" bIns="0"/>
          <a:lstStyle>
            <a:lvl1pPr marL="0" indent="0">
              <a:defRPr sz="2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76400"/>
            <a:ext cx="3835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914400"/>
            <a:ext cx="22860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67056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3600" y="16764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600" y="4191000"/>
            <a:ext cx="3835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498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76400"/>
            <a:ext cx="7823200" cy="4876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00" y="1676400"/>
            <a:ext cx="2971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4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5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1.xml"/><Relationship Id="rId8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6.xml"/><Relationship Id="rId12" Type="http://schemas.openxmlformats.org/officeDocument/2006/relationships/theme" Target="../theme/theme1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2.xml"/><Relationship Id="rId8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5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49.xml"/><Relationship Id="rId14" Type="http://schemas.openxmlformats.org/officeDocument/2006/relationships/theme" Target="../theme/theme1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3.xml"/><Relationship Id="rId8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0.xml"/><Relationship Id="rId12" Type="http://schemas.openxmlformats.org/officeDocument/2006/relationships/theme" Target="../theme/theme1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9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1.xml"/><Relationship Id="rId12" Type="http://schemas.openxmlformats.org/officeDocument/2006/relationships/theme" Target="../theme/theme1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61.xml"/><Relationship Id="rId2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65.xml"/><Relationship Id="rId6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67.xml"/><Relationship Id="rId8" Type="http://schemas.openxmlformats.org/officeDocument/2006/relationships/slideLayout" Target="../slideLayouts/slideLayout168.xml"/><Relationship Id="rId9" Type="http://schemas.openxmlformats.org/officeDocument/2006/relationships/slideLayout" Target="../slideLayouts/slideLayout169.xml"/><Relationship Id="rId10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2.xml"/><Relationship Id="rId12" Type="http://schemas.openxmlformats.org/officeDocument/2006/relationships/theme" Target="../theme/theme1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3.xml"/><Relationship Id="rId12" Type="http://schemas.openxmlformats.org/officeDocument/2006/relationships/theme" Target="../theme/theme1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90.xml"/><Relationship Id="rId9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2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05.xml"/><Relationship Id="rId13" Type="http://schemas.openxmlformats.org/officeDocument/2006/relationships/slideLayout" Target="../slideLayouts/slideLayout206.xml"/><Relationship Id="rId14" Type="http://schemas.openxmlformats.org/officeDocument/2006/relationships/theme" Target="../theme/theme1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6.xml"/><Relationship Id="rId4" Type="http://schemas.openxmlformats.org/officeDocument/2006/relationships/slideLayout" Target="../slideLayouts/slideLayout197.xml"/><Relationship Id="rId5" Type="http://schemas.openxmlformats.org/officeDocument/2006/relationships/slideLayout" Target="../slideLayouts/slideLayout198.xml"/><Relationship Id="rId6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201.xml"/><Relationship Id="rId9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203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7.xml"/><Relationship Id="rId12" Type="http://schemas.openxmlformats.org/officeDocument/2006/relationships/theme" Target="../theme/theme1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8.xml"/><Relationship Id="rId12" Type="http://schemas.openxmlformats.org/officeDocument/2006/relationships/theme" Target="../theme/theme2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4.xml"/><Relationship Id="rId8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27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9.xml"/><Relationship Id="rId12" Type="http://schemas.openxmlformats.org/officeDocument/2006/relationships/theme" Target="../theme/theme2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29.xml"/><Relationship Id="rId2" Type="http://schemas.openxmlformats.org/officeDocument/2006/relationships/slideLayout" Target="../slideLayouts/slideLayout230.xml"/><Relationship Id="rId3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5.xml"/><Relationship Id="rId8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38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0.xml"/><Relationship Id="rId12" Type="http://schemas.openxmlformats.org/officeDocument/2006/relationships/theme" Target="../theme/theme2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1.xml"/><Relationship Id="rId12" Type="http://schemas.openxmlformats.org/officeDocument/2006/relationships/slideLayout" Target="../slideLayouts/slideLayout262.xml"/><Relationship Id="rId13" Type="http://schemas.openxmlformats.org/officeDocument/2006/relationships/slideLayout" Target="../slideLayouts/slideLayout263.xml"/><Relationship Id="rId14" Type="http://schemas.openxmlformats.org/officeDocument/2006/relationships/theme" Target="../theme/theme23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251.xml"/><Relationship Id="rId2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4.xml"/><Relationship Id="rId5" Type="http://schemas.openxmlformats.org/officeDocument/2006/relationships/slideLayout" Target="../slideLayouts/slideLayout255.xml"/><Relationship Id="rId6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57.xml"/><Relationship Id="rId8" Type="http://schemas.openxmlformats.org/officeDocument/2006/relationships/slideLayout" Target="../slideLayouts/slideLayout258.xml"/><Relationship Id="rId9" Type="http://schemas.openxmlformats.org/officeDocument/2006/relationships/slideLayout" Target="../slideLayouts/slideLayout259.xml"/><Relationship Id="rId10" Type="http://schemas.openxmlformats.org/officeDocument/2006/relationships/slideLayout" Target="../slideLayouts/slideLayout260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4.xml"/><Relationship Id="rId12" Type="http://schemas.openxmlformats.org/officeDocument/2006/relationships/theme" Target="../theme/theme2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65.xml"/><Relationship Id="rId3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70.xml"/><Relationship Id="rId8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5.xml"/><Relationship Id="rId12" Type="http://schemas.openxmlformats.org/officeDocument/2006/relationships/theme" Target="../theme/theme2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75.xml"/><Relationship Id="rId2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1.xml"/><Relationship Id="rId8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6.xml"/><Relationship Id="rId12" Type="http://schemas.openxmlformats.org/officeDocument/2006/relationships/theme" Target="../theme/theme2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86.xml"/><Relationship Id="rId2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2.xml"/><Relationship Id="rId8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5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7.xml"/><Relationship Id="rId12" Type="http://schemas.openxmlformats.org/officeDocument/2006/relationships/theme" Target="../theme/theme2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97.xml"/><Relationship Id="rId2" Type="http://schemas.openxmlformats.org/officeDocument/2006/relationships/slideLayout" Target="../slideLayouts/slideLayout298.xml"/><Relationship Id="rId3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2.xml"/><Relationship Id="rId7" Type="http://schemas.openxmlformats.org/officeDocument/2006/relationships/slideLayout" Target="../slideLayouts/slideLayout303.xml"/><Relationship Id="rId8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06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8.xml"/><Relationship Id="rId12" Type="http://schemas.openxmlformats.org/officeDocument/2006/relationships/slideLayout" Target="../slideLayouts/slideLayout319.xml"/><Relationship Id="rId13" Type="http://schemas.openxmlformats.org/officeDocument/2006/relationships/slideLayout" Target="../slideLayouts/slideLayout320.xml"/><Relationship Id="rId14" Type="http://schemas.openxmlformats.org/officeDocument/2006/relationships/theme" Target="../theme/theme2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309.xml"/><Relationship Id="rId3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4.xml"/><Relationship Id="rId8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17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1.xml"/><Relationship Id="rId12" Type="http://schemas.openxmlformats.org/officeDocument/2006/relationships/theme" Target="../theme/theme2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21.xml"/><Relationship Id="rId2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27.xml"/><Relationship Id="rId8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0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2.xml"/><Relationship Id="rId12" Type="http://schemas.openxmlformats.org/officeDocument/2006/relationships/theme" Target="../theme/theme30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1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3.xml"/><Relationship Id="rId12" Type="http://schemas.openxmlformats.org/officeDocument/2006/relationships/theme" Target="../theme/theme3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3.xml"/><Relationship Id="rId2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47.xml"/><Relationship Id="rId6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49.xml"/><Relationship Id="rId8" Type="http://schemas.openxmlformats.org/officeDocument/2006/relationships/slideLayout" Target="../slideLayouts/slideLayout350.xml"/><Relationship Id="rId9" Type="http://schemas.openxmlformats.org/officeDocument/2006/relationships/slideLayout" Target="../slideLayouts/slideLayout351.xml"/><Relationship Id="rId10" Type="http://schemas.openxmlformats.org/officeDocument/2006/relationships/slideLayout" Target="../slideLayouts/slideLayout352.xml"/></Relationships>
</file>

<file path=ppt/slideMasters/_rels/slideMaster3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4.xml"/><Relationship Id="rId12" Type="http://schemas.openxmlformats.org/officeDocument/2006/relationships/theme" Target="../theme/theme3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54.xml"/><Relationship Id="rId2" Type="http://schemas.openxmlformats.org/officeDocument/2006/relationships/slideLayout" Target="../slideLayouts/slideLayout355.xml"/><Relationship Id="rId3" Type="http://schemas.openxmlformats.org/officeDocument/2006/relationships/slideLayout" Target="../slideLayouts/slideLayout356.xml"/><Relationship Id="rId4" Type="http://schemas.openxmlformats.org/officeDocument/2006/relationships/slideLayout" Target="../slideLayouts/slideLayout357.xml"/><Relationship Id="rId5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60.xml"/><Relationship Id="rId8" Type="http://schemas.openxmlformats.org/officeDocument/2006/relationships/slideLayout" Target="../slideLayouts/slideLayout361.xml"/><Relationship Id="rId9" Type="http://schemas.openxmlformats.org/officeDocument/2006/relationships/slideLayout" Target="../slideLayouts/slideLayout362.xml"/><Relationship Id="rId10" Type="http://schemas.openxmlformats.org/officeDocument/2006/relationships/slideLayout" Target="../slideLayouts/slideLayout36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2.xml"/><Relationship Id="rId14" Type="http://schemas.openxmlformats.org/officeDocument/2006/relationships/theme" Target="../theme/theme8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9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4.xml"/><Relationship Id="rId3" Type="http://schemas.openxmlformats.org/officeDocument/2006/relationships/slideLayout" Target="../slideLayouts/slideLayout95.xml"/><Relationship Id="rId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5577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6645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F8B68D7D-1270-4DBB-8FF6-0CB8C587E7DF}" type="slidenum">
              <a:rPr lang="en-US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rgbClr val="FFFFFF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125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3432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ＭＳ Ｐゴシック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ＭＳ Ｐゴシック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ＭＳ Ｐゴシック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634780"/>
            <a:ext cx="9144000" cy="50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091" y="1136650"/>
            <a:ext cx="8562109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2647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45E53E1-3A2E-4EE4-9E1A-CBBD6EE0E02C}" type="slidenum">
              <a:rPr lang="en-US" sz="1400" b="1">
                <a:solidFill>
                  <a:schemeClr val="bg1"/>
                </a:solidFill>
                <a:ea typeface="ＭＳ Ｐゴシック" pitchFamily="34" charset="-128"/>
                <a:cs typeface="Arial" charset="0"/>
              </a:rPr>
              <a:pPr algn="ctr" eaLnBrk="0" hangingPunct="0">
                <a:defRPr/>
              </a:pPr>
              <a:t>‹#›</a:t>
            </a:fld>
            <a:endParaRPr lang="en-US" sz="1400" b="1" dirty="0">
              <a:solidFill>
                <a:schemeClr val="bg1"/>
              </a:solidFill>
              <a:ea typeface="ＭＳ Ｐゴシック" pitchFamily="34" charset="-128"/>
              <a:cs typeface="Arial" charset="0"/>
            </a:endParaRPr>
          </a:p>
        </p:txBody>
      </p:sp>
      <p:pic>
        <p:nvPicPr>
          <p:cNvPr id="52229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sto MT"/>
          <a:ea typeface="MS PGothic" pitchFamily="34" charset="-128"/>
          <a:cs typeface="Calisto MT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82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E870076D-A49E-49E7-A492-0249A29E50EF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  <p:pic>
        <p:nvPicPr>
          <p:cNvPr id="13317" name="Picture 7" descr="FM corp_banner_PPT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</p:pic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1752" tIns="45720" rIns="73152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0" y="1676400"/>
            <a:ext cx="6096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16"/>
          <p:cNvSpPr>
            <a:spLocks noChangeArrowheads="1"/>
          </p:cNvSpPr>
          <p:nvPr/>
        </p:nvSpPr>
        <p:spPr bwMode="auto">
          <a:xfrm>
            <a:off x="8839200" y="6629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fld id="{2ED85E00-A98F-45E6-A579-18790F993119}" type="slidenum">
              <a:rPr lang="en-US" b="1">
                <a:solidFill>
                  <a:schemeClr val="bg1"/>
                </a:solidFill>
                <a:latin typeface="Arial" pitchFamily="34" charset="0"/>
                <a:ea typeface="ＭＳ Ｐゴシック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28677" name="Picture 6" descr="FM corp_banner_PPT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6629400"/>
            <a:ext cx="88392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Confidential – Internal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ea typeface="ＭＳ Ｐゴシック"/>
              </a:rPr>
              <a:t>Distribution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MS PGothic" pitchFamily="34" charset="-128"/>
          <a:cs typeface="ＭＳ Ｐゴシック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MS PGothic" pitchFamily="34" charset="-128"/>
          <a:cs typeface="ＭＳ Ｐゴシック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45000"/>
        </a:spcBef>
        <a:spcAft>
          <a:spcPct val="0"/>
        </a:spcAft>
        <a:buClr>
          <a:srgbClr val="808080"/>
        </a:buClr>
        <a:buFont typeface="Wingdings 2" pitchFamily="18" charset="2"/>
        <a:defRPr sz="24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1pPr>
      <a:lvl2pPr marL="395288" indent="-2809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Wingdings 2" pitchFamily="18" charset="2"/>
        <a:buChar char="¡"/>
        <a:defRPr sz="2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738188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SzPct val="75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022350" indent="-1698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3716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18288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2860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27432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20040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80808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838" y="4303541"/>
            <a:ext cx="8304362" cy="497059"/>
          </a:xfrm>
        </p:spPr>
        <p:txBody>
          <a:bodyPr/>
          <a:lstStyle/>
          <a:p>
            <a:pPr algn="r"/>
            <a:r>
              <a:rPr lang="en-US" dirty="0"/>
              <a:t>Takeaways from ArchConf 2015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2542" y="4871049"/>
            <a:ext cx="5658929" cy="471577"/>
          </a:xfrm>
        </p:spPr>
        <p:txBody>
          <a:bodyPr/>
          <a:lstStyle/>
          <a:p>
            <a:pPr algn="r"/>
            <a:r>
              <a:rPr lang="en-US" dirty="0" smtClean="0"/>
              <a:t>Srini Karlekar and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ArchConf?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059" y="805478"/>
            <a:ext cx="8665882" cy="5722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ArchConf is sponsored by Pivotal, Thoughtworks and Gradle and organized by No Fluff Just Stuff (NJFS)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target audience are primarily software </a:t>
            </a:r>
            <a:r>
              <a:rPr lang="en-US" dirty="0"/>
              <a:t>architects, </a:t>
            </a:r>
            <a:r>
              <a:rPr lang="en-US" dirty="0" smtClean="0"/>
              <a:t>designers and </a:t>
            </a:r>
            <a:r>
              <a:rPr lang="en-US" dirty="0"/>
              <a:t>senior developers.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Key seminar topics included: Cloud-Native Application Architecture, Microservices, Web Application Security, Continuous Delivery</a:t>
            </a:r>
            <a:r>
              <a:rPr lang="en-US" dirty="0"/>
              <a:t> </a:t>
            </a:r>
            <a:r>
              <a:rPr lang="en-US" dirty="0" smtClean="0"/>
              <a:t>&amp; Spring Boot.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Featured expert speakers included: Martin Fowler, Rebecca Parsons, Neal Ford, Mark Richards, Matt Stine &amp; Venkata Subramanian.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conference was attended by over 200 attendees spanning a variety of industries such as banking, finance, telecom, aerospace, travel &amp; publishing.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775033"/>
            <a:ext cx="8562109" cy="51599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Significant energy and engagement around:</a:t>
            </a:r>
          </a:p>
          <a:p>
            <a:pPr lvl="2">
              <a:buFont typeface="Arial"/>
              <a:buChar char="•"/>
            </a:pPr>
            <a:r>
              <a:rPr lang="en-US" sz="2800" dirty="0"/>
              <a:t>Cloud Native Apps (CNAs)</a:t>
            </a:r>
          </a:p>
          <a:p>
            <a:pPr lvl="4">
              <a:buFont typeface="Arial"/>
              <a:buChar char="•"/>
            </a:pPr>
            <a:r>
              <a:rPr lang="en-US" dirty="0"/>
              <a:t>Cloud Native Application architecture enables building always available, web-scale applications rapidly</a:t>
            </a:r>
          </a:p>
          <a:p>
            <a:pPr lvl="4">
              <a:buFont typeface="Arial"/>
              <a:buChar char="•"/>
            </a:pPr>
            <a:r>
              <a:rPr lang="en-US" dirty="0"/>
              <a:t>The Twelve-Factor App pattern &amp; methodology defines the characteristics of a cloud native application </a:t>
            </a:r>
            <a:r>
              <a:rPr lang="en-US" dirty="0" smtClean="0"/>
              <a:t>architecture</a:t>
            </a:r>
            <a:endParaRPr lang="en-US" sz="2800" dirty="0" smtClean="0"/>
          </a:p>
          <a:p>
            <a:pPr lvl="2">
              <a:buFont typeface="Arial"/>
              <a:buChar char="•"/>
            </a:pPr>
            <a:r>
              <a:rPr lang="en-US" sz="2800" dirty="0" smtClean="0"/>
              <a:t>Microservices</a:t>
            </a:r>
          </a:p>
          <a:p>
            <a:pPr lvl="4">
              <a:buFont typeface="Arial"/>
              <a:buChar char="•"/>
            </a:pPr>
            <a:r>
              <a:rPr lang="en-US" dirty="0"/>
              <a:t>Microservices are the components of a well-designed Native Cloud Applications</a:t>
            </a:r>
            <a:r>
              <a:rPr lang="en-US" sz="2800" dirty="0" smtClean="0"/>
              <a:t>.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sz="2800" dirty="0" smtClean="0"/>
              <a:t>Spring Boot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Spring Boot is a framework that facilitates building of Cloud Native Applications based on the twelve factors pattern. It can be used for building micro-services and twelve-factor applications.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091" y="5934974"/>
            <a:ext cx="8562109" cy="56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these capabilities hold promise for Fannie Mae to adopt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599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436" y="51517"/>
            <a:ext cx="6417563" cy="446276"/>
          </a:xfrm>
        </p:spPr>
        <p:txBody>
          <a:bodyPr/>
          <a:lstStyle/>
          <a:p>
            <a:pPr algn="r"/>
            <a:r>
              <a:rPr lang="en-US" sz="2400" dirty="0" smtClean="0"/>
              <a:t>Microservices  - Concepts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" y="863522"/>
            <a:ext cx="8844106" cy="282032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6800" y="4108152"/>
            <a:ext cx="8797907" cy="21849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smtClean="0"/>
              <a:t>Small</a:t>
            </a:r>
            <a:r>
              <a:rPr lang="en-US" sz="2000" dirty="0" smtClean="0"/>
              <a:t>, autonomous services that can be deployed independently through automated </a:t>
            </a:r>
            <a:r>
              <a:rPr lang="en-US" sz="2000" dirty="0" smtClean="0"/>
              <a:t>delivery.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Has </a:t>
            </a:r>
            <a:r>
              <a:rPr lang="en-US" sz="2000" dirty="0" smtClean="0"/>
              <a:t>a single business responsibility.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Small such that it favors rewrite over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Self-contained and interacts through Web-based API.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6800" y="6038491"/>
            <a:ext cx="8797907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 loosely coupled, service oriented architecture with bounded contexts.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043" y="0"/>
            <a:ext cx="6711193" cy="673227"/>
          </a:xfrm>
        </p:spPr>
        <p:txBody>
          <a:bodyPr/>
          <a:lstStyle/>
          <a:p>
            <a:pPr algn="l"/>
            <a:r>
              <a:rPr lang="en-US" sz="2400" dirty="0" smtClean="0"/>
              <a:t>Cloud-native Applications &amp; Twelve-factor Apps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654264"/>
            <a:ext cx="8727915" cy="293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Cloud-native Applications: </a:t>
            </a:r>
          </a:p>
          <a:p>
            <a:pPr lvl="1" indent="-342900"/>
            <a:r>
              <a:rPr lang="en-US" dirty="0"/>
              <a:t>C</a:t>
            </a:r>
            <a:r>
              <a:rPr lang="en-US" dirty="0" smtClean="0"/>
              <a:t>omposed of micro-services that can deployed in private or public cloud, are infrastructure-agnostic and elastic in nature.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6861" y="3588590"/>
            <a:ext cx="8614830" cy="286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1pPr>
            <a:lvl2pPr marL="395288" indent="-280988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Wingdings 2" pitchFamily="18" charset="2"/>
              <a:buChar char="¡"/>
              <a:defRPr sz="2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2pPr>
            <a:lvl3pPr marL="738188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3pPr>
            <a:lvl4pPr marL="1022350" indent="-169863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4pPr>
            <a:lvl5pPr marL="13716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/>
              </a:defRPr>
            </a:lvl5pPr>
            <a:lvl6pPr marL="18288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b="1" dirty="0" smtClean="0"/>
              <a:t>Twelve-factor App: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Single deployable unit that focuses on speed, safety and scale by emphasizing declarative configuration, stateless/shared-nothing processes that horizontally scale, and an overall loose coupling to the deployment environment.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Cloud application platforms including Cloud Foundry, </a:t>
            </a:r>
            <a:r>
              <a:rPr lang="en-US" sz="2000" dirty="0" err="1" smtClean="0"/>
              <a:t>Heroku</a:t>
            </a:r>
            <a:r>
              <a:rPr lang="en-US" sz="2000" dirty="0" smtClean="0"/>
              <a:t>, and Amazon Elastic Beanstalk are optimized for deploying twelve-factor apps.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677108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7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Twelve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Codebase</a:t>
            </a:r>
            <a:r>
              <a:rPr lang="en-US" sz="2000" dirty="0"/>
              <a:t> - One codebase tracked in revision control, many deploys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Dependencies</a:t>
            </a:r>
            <a:r>
              <a:rPr lang="en-US" sz="2000" dirty="0"/>
              <a:t> - Explicitly declare and isolate dependencies (“carry-ons”)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 err="1"/>
              <a:t>Config</a:t>
            </a:r>
            <a:r>
              <a:rPr lang="en-US" sz="2000" dirty="0"/>
              <a:t> - Store </a:t>
            </a:r>
            <a:r>
              <a:rPr lang="en-US" sz="2000" dirty="0" err="1"/>
              <a:t>config</a:t>
            </a:r>
            <a:r>
              <a:rPr lang="en-US" sz="2000" dirty="0"/>
              <a:t> in the </a:t>
            </a:r>
            <a:r>
              <a:rPr lang="en-US" sz="2000" b="1" i="1" dirty="0"/>
              <a:t>environment 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Backing Services </a:t>
            </a:r>
            <a:r>
              <a:rPr lang="en-US" sz="2000" dirty="0"/>
              <a:t>- Treat backing services as attached resources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Build, release, run </a:t>
            </a:r>
            <a:r>
              <a:rPr lang="en-US" sz="2000" dirty="0"/>
              <a:t>- Strictly separate build and run stages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Processes</a:t>
            </a:r>
            <a:r>
              <a:rPr lang="en-US" sz="2000" dirty="0"/>
              <a:t> - Execute the app as one or more stateless processes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Port binding </a:t>
            </a:r>
            <a:r>
              <a:rPr lang="en-US" sz="2000" dirty="0"/>
              <a:t>- Export services via port binding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Concurrency</a:t>
            </a:r>
            <a:r>
              <a:rPr lang="en-US" sz="2000" dirty="0"/>
              <a:t> - Scale out via the process model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Disposability</a:t>
            </a:r>
            <a:r>
              <a:rPr lang="en-US" sz="2000" dirty="0"/>
              <a:t> - Maximize robustness with fast startup and graceful shutdown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Dev/prod parity </a:t>
            </a:r>
            <a:r>
              <a:rPr lang="en-US" sz="2000" dirty="0"/>
              <a:t>- Keep development, staging, and production as similar as possible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Logs</a:t>
            </a:r>
            <a:r>
              <a:rPr lang="en-US" sz="2000" dirty="0"/>
              <a:t> - Treat logs as event streams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000" b="1" dirty="0"/>
              <a:t>Admin processes </a:t>
            </a:r>
            <a:r>
              <a:rPr lang="en-US" sz="2000" dirty="0"/>
              <a:t>- Run admin/management tasks as one-off </a:t>
            </a:r>
            <a:r>
              <a:rPr lang="en-US" sz="2000" dirty="0" smtClean="0"/>
              <a:t>processes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45" y="2003416"/>
            <a:ext cx="6859210" cy="406734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869626"/>
          </a:xfrm>
        </p:spPr>
        <p:txBody>
          <a:bodyPr/>
          <a:lstStyle/>
          <a:p>
            <a:r>
              <a:rPr lang="en-US" dirty="0"/>
              <a:t>LDNG already contains some foundational aspects of </a:t>
            </a:r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and cloud native architectures.  </a:t>
            </a:r>
          </a:p>
        </p:txBody>
      </p:sp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Example: 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277"/>
            <a:ext cx="9144000" cy="460872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9572" y="926824"/>
            <a:ext cx="7525557" cy="1158710"/>
          </a:xfrm>
        </p:spPr>
        <p:txBody>
          <a:bodyPr/>
          <a:lstStyle/>
          <a:p>
            <a:r>
              <a:rPr lang="en-US" dirty="0" smtClean="0"/>
              <a:t>Refactoring LDNG as Microservices would require splitting the database across the various services and removing the ESB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nnieMae Template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3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3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3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3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34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4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35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36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37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38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5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9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4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4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4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0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1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2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annieMae Theme 2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heme1">
  <a:themeElements>
    <a:clrScheme name="Internal Corporate template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Internal Corporate templat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wrap="none"/>
      <a:lstStyle>
        <a:defPPr>
          <a:defRPr sz="1600" dirty="0">
            <a:latin typeface="Avenir LT Std 65 Medium"/>
          </a:defRPr>
        </a:defPPr>
      </a:lstStyle>
    </a:spDef>
  </a:objectDefaults>
  <a:extraClrSchemeLst>
    <a:extraClrScheme>
      <a:clrScheme name="Internal Corporate template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l Corporate template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l Corporate template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3_Technology">
  <a:themeElements>
    <a:clrScheme name="18_Technology 12">
      <a:dk1>
        <a:srgbClr val="333333"/>
      </a:dk1>
      <a:lt1>
        <a:srgbClr val="FFFFFF"/>
      </a:lt1>
      <a:dk2>
        <a:srgbClr val="CC6600"/>
      </a:dk2>
      <a:lt2>
        <a:srgbClr val="7A6C3A"/>
      </a:lt2>
      <a:accent1>
        <a:srgbClr val="0067B1"/>
      </a:accent1>
      <a:accent2>
        <a:srgbClr val="003366"/>
      </a:accent2>
      <a:accent3>
        <a:srgbClr val="FFFFFF"/>
      </a:accent3>
      <a:accent4>
        <a:srgbClr val="2A2A2A"/>
      </a:accent4>
      <a:accent5>
        <a:srgbClr val="AAB8D5"/>
      </a:accent5>
      <a:accent6>
        <a:srgbClr val="002D5C"/>
      </a:accent6>
      <a:hlink>
        <a:srgbClr val="B2BD9D"/>
      </a:hlink>
      <a:folHlink>
        <a:srgbClr val="F5B937"/>
      </a:folHlink>
    </a:clrScheme>
    <a:fontScheme name="18_Technology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8_Technology 1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2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3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_Technology 4">
        <a:dk1>
          <a:srgbClr val="000000"/>
        </a:dk1>
        <a:lt1>
          <a:srgbClr val="FFFFFF"/>
        </a:lt1>
        <a:dk2>
          <a:srgbClr val="F4B937"/>
        </a:dk2>
        <a:lt2>
          <a:srgbClr val="134591"/>
        </a:lt2>
        <a:accent1>
          <a:srgbClr val="BBD098"/>
        </a:accent1>
        <a:accent2>
          <a:srgbClr val="4592CE"/>
        </a:accent2>
        <a:accent3>
          <a:srgbClr val="FFFFFF"/>
        </a:accent3>
        <a:accent4>
          <a:srgbClr val="000000"/>
        </a:accent4>
        <a:accent5>
          <a:srgbClr val="DAE4CA"/>
        </a:accent5>
        <a:accent6>
          <a:srgbClr val="3E84BA"/>
        </a:accent6>
        <a:hlink>
          <a:srgbClr val="7262A6"/>
        </a:hlink>
        <a:folHlink>
          <a:srgbClr val="BC002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5">
        <a:dk1>
          <a:srgbClr val="1C1C1C"/>
        </a:dk1>
        <a:lt1>
          <a:srgbClr val="DEDEDE"/>
        </a:lt1>
        <a:dk2>
          <a:srgbClr val="CC6600"/>
        </a:dk2>
        <a:lt2>
          <a:srgbClr val="FFFFFF"/>
        </a:lt2>
        <a:accent1>
          <a:srgbClr val="003366"/>
        </a:accent1>
        <a:accent2>
          <a:srgbClr val="1594CB"/>
        </a:accent2>
        <a:accent3>
          <a:srgbClr val="ECECEC"/>
        </a:accent3>
        <a:accent4>
          <a:srgbClr val="161616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1666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6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594CB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286B8"/>
        </a:accent6>
        <a:hlink>
          <a:srgbClr val="B9BD9D"/>
        </a:hlink>
        <a:folHlink>
          <a:srgbClr val="F2E7B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7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8">
        <a:dk1>
          <a:srgbClr val="333333"/>
        </a:dk1>
        <a:lt1>
          <a:srgbClr val="FFFFFF"/>
        </a:lt1>
        <a:dk2>
          <a:srgbClr val="003366"/>
        </a:dk2>
        <a:lt2>
          <a:srgbClr val="16664B"/>
        </a:lt2>
        <a:accent1>
          <a:srgbClr val="1364B5"/>
        </a:accent1>
        <a:accent2>
          <a:srgbClr val="B9BD9D"/>
        </a:accent2>
        <a:accent3>
          <a:srgbClr val="FFFFFF"/>
        </a:accent3>
        <a:accent4>
          <a:srgbClr val="2A2A2A"/>
        </a:accent4>
        <a:accent5>
          <a:srgbClr val="AAB8D7"/>
        </a:accent5>
        <a:accent6>
          <a:srgbClr val="A7AB8E"/>
        </a:accent6>
        <a:hlink>
          <a:srgbClr val="CC6600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9">
        <a:dk1>
          <a:srgbClr val="333333"/>
        </a:dk1>
        <a:lt1>
          <a:srgbClr val="FFFFFF"/>
        </a:lt1>
        <a:dk2>
          <a:srgbClr val="682300"/>
        </a:dk2>
        <a:lt2>
          <a:srgbClr val="16664B"/>
        </a:lt2>
        <a:accent1>
          <a:srgbClr val="003366"/>
        </a:accent1>
        <a:accent2>
          <a:srgbClr val="1364B5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105AA4"/>
        </a:accent6>
        <a:hlink>
          <a:srgbClr val="B9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0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3366"/>
        </a:accent1>
        <a:accent2>
          <a:srgbClr val="0068B3"/>
        </a:accent2>
        <a:accent3>
          <a:srgbClr val="FFFFFF"/>
        </a:accent3>
        <a:accent4>
          <a:srgbClr val="2A2A2A"/>
        </a:accent4>
        <a:accent5>
          <a:srgbClr val="AAADB8"/>
        </a:accent5>
        <a:accent6>
          <a:srgbClr val="005EA2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1">
        <a:dk1>
          <a:srgbClr val="333333"/>
        </a:dk1>
        <a:lt1>
          <a:srgbClr val="FFFFFF"/>
        </a:lt1>
        <a:dk2>
          <a:srgbClr val="CC6600"/>
        </a:dk2>
        <a:lt2>
          <a:srgbClr val="16664B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ECC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_Technology 12">
        <a:dk1>
          <a:srgbClr val="333333"/>
        </a:dk1>
        <a:lt1>
          <a:srgbClr val="FFFFFF"/>
        </a:lt1>
        <a:dk2>
          <a:srgbClr val="CC6600"/>
        </a:dk2>
        <a:lt2>
          <a:srgbClr val="7A6C3A"/>
        </a:lt2>
        <a:accent1>
          <a:srgbClr val="0067B1"/>
        </a:accent1>
        <a:accent2>
          <a:srgbClr val="003366"/>
        </a:accent2>
        <a:accent3>
          <a:srgbClr val="FFFFFF"/>
        </a:accent3>
        <a:accent4>
          <a:srgbClr val="2A2A2A"/>
        </a:accent4>
        <a:accent5>
          <a:srgbClr val="AAB8D5"/>
        </a:accent5>
        <a:accent6>
          <a:srgbClr val="002D5C"/>
        </a:accent6>
        <a:hlink>
          <a:srgbClr val="B2BD9D"/>
        </a:hlink>
        <a:folHlink>
          <a:srgbClr val="F5B9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FannieMae Template.thmx</Template>
  <TotalTime>813</TotalTime>
  <Words>848</Words>
  <Application>Microsoft Macintosh PowerPoint</Application>
  <PresentationFormat>On-screen Show (4:3)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9</vt:i4>
      </vt:variant>
    </vt:vector>
  </HeadingPairs>
  <TitlesOfParts>
    <vt:vector size="48" baseType="lpstr">
      <vt:lpstr>Calibri</vt:lpstr>
      <vt:lpstr>Calisto MT</vt:lpstr>
      <vt:lpstr>MS PGothic</vt:lpstr>
      <vt:lpstr>ＭＳ Ｐゴシック</vt:lpstr>
      <vt:lpstr>Wingdings</vt:lpstr>
      <vt:lpstr>Wingdings 2</vt:lpstr>
      <vt:lpstr>Arial</vt:lpstr>
      <vt:lpstr>FannieMae Template</vt:lpstr>
      <vt:lpstr>Theme1</vt:lpstr>
      <vt:lpstr>19_Technology</vt:lpstr>
      <vt:lpstr>20_Technology</vt:lpstr>
      <vt:lpstr>21_Technology</vt:lpstr>
      <vt:lpstr>22_Technology</vt:lpstr>
      <vt:lpstr>FannieMae Theme 2</vt:lpstr>
      <vt:lpstr>1_Theme1</vt:lpstr>
      <vt:lpstr>23_Technology</vt:lpstr>
      <vt:lpstr>24_Technology</vt:lpstr>
      <vt:lpstr>25_Technology</vt:lpstr>
      <vt:lpstr>26_Technology</vt:lpstr>
      <vt:lpstr>2_Theme1</vt:lpstr>
      <vt:lpstr>27_Technology</vt:lpstr>
      <vt:lpstr>28_Technology</vt:lpstr>
      <vt:lpstr>29_Technology</vt:lpstr>
      <vt:lpstr>30_Technology</vt:lpstr>
      <vt:lpstr>3_Theme1</vt:lpstr>
      <vt:lpstr>31_Technology</vt:lpstr>
      <vt:lpstr>32_Technology</vt:lpstr>
      <vt:lpstr>33_Technology</vt:lpstr>
      <vt:lpstr>34_Technology</vt:lpstr>
      <vt:lpstr>4_Theme1</vt:lpstr>
      <vt:lpstr>35_Technology</vt:lpstr>
      <vt:lpstr>36_Technology</vt:lpstr>
      <vt:lpstr>37_Technology</vt:lpstr>
      <vt:lpstr>38_Technology</vt:lpstr>
      <vt:lpstr>5_Theme1</vt:lpstr>
      <vt:lpstr>39_Technology</vt:lpstr>
      <vt:lpstr>40_Technology</vt:lpstr>
      <vt:lpstr>41_Technology</vt:lpstr>
      <vt:lpstr>42_Technology</vt:lpstr>
      <vt:lpstr>Takeaways from ArchConf 2015</vt:lpstr>
      <vt:lpstr>What is ArchConf?</vt:lpstr>
      <vt:lpstr>Key Takeaways</vt:lpstr>
      <vt:lpstr>Microservices  - Concepts </vt:lpstr>
      <vt:lpstr>Cloud-native Applications &amp; Twelve-factor Apps</vt:lpstr>
      <vt:lpstr>Appendix</vt:lpstr>
      <vt:lpstr>Twelve Factors</vt:lpstr>
      <vt:lpstr>Example: Current LDNG Architecture</vt:lpstr>
      <vt:lpstr>Example: LDNG as Microservices</vt:lpstr>
    </vt:vector>
  </TitlesOfParts>
  <Company>Srini Karlekar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Scott Nestor</cp:lastModifiedBy>
  <cp:revision>54</cp:revision>
  <dcterms:created xsi:type="dcterms:W3CDTF">2016-01-04T23:31:29Z</dcterms:created>
  <dcterms:modified xsi:type="dcterms:W3CDTF">2016-01-07T06:26:12Z</dcterms:modified>
</cp:coreProperties>
</file>