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webextensions/webextension1.xml" ContentType="application/vnd.ms-office.webextension+xml"/>
  <Override PartName="/ppt/notesSlides/notesSlide13.xml" ContentType="application/vnd.openxmlformats-officedocument.presentationml.notesSlide+xml"/>
  <Override PartName="/ppt/webextensions/webextension2.xml" ContentType="application/vnd.ms-office.webextension+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webextensions/webextension3.xml" ContentType="application/vnd.ms-office.webextension+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webextensions/webextension4.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22"/>
  </p:notesMasterIdLst>
  <p:sldIdLst>
    <p:sldId id="256" r:id="rId2"/>
    <p:sldId id="257" r:id="rId3"/>
    <p:sldId id="258" r:id="rId4"/>
    <p:sldId id="260" r:id="rId5"/>
    <p:sldId id="259" r:id="rId6"/>
    <p:sldId id="261" r:id="rId7"/>
    <p:sldId id="262" r:id="rId8"/>
    <p:sldId id="263" r:id="rId9"/>
    <p:sldId id="264" r:id="rId10"/>
    <p:sldId id="266" r:id="rId11"/>
    <p:sldId id="265" r:id="rId12"/>
    <p:sldId id="267" r:id="rId13"/>
    <p:sldId id="268" r:id="rId14"/>
    <p:sldId id="269" r:id="rId15"/>
    <p:sldId id="271" r:id="rId16"/>
    <p:sldId id="270" r:id="rId17"/>
    <p:sldId id="272" r:id="rId18"/>
    <p:sldId id="274"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AEF052-8A68-A141-89E1-8B147C0D885E}">
          <p14:sldIdLst>
            <p14:sldId id="256"/>
            <p14:sldId id="257"/>
            <p14:sldId id="258"/>
          </p14:sldIdLst>
        </p14:section>
        <p14:section name="Serverless Architecture" id="{0649193C-E660-B140-B708-84CDDFBB9628}">
          <p14:sldIdLst>
            <p14:sldId id="260"/>
            <p14:sldId id="259"/>
            <p14:sldId id="261"/>
            <p14:sldId id="262"/>
            <p14:sldId id="263"/>
            <p14:sldId id="264"/>
            <p14:sldId id="266"/>
            <p14:sldId id="265"/>
            <p14:sldId id="267"/>
            <p14:sldId id="268"/>
            <p14:sldId id="269"/>
            <p14:sldId id="271"/>
            <p14:sldId id="270"/>
            <p14:sldId id="272"/>
            <p14:sldId id="274"/>
            <p14:sldId id="273"/>
            <p14:sldId id="2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2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76"/>
  </p:normalViewPr>
  <p:slideViewPr>
    <p:cSldViewPr snapToGrid="0" snapToObjects="1">
      <p:cViewPr varScale="1">
        <p:scale>
          <a:sx n="85" d="100"/>
          <a:sy n="85" d="100"/>
        </p:scale>
        <p:origin x="192" y="6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3D132-FD46-F24B-B3E9-EE38E169ADAE}" type="datetimeFigureOut">
              <a:rPr lang="en-US" smtClean="0"/>
              <a:t>4/16/17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622D8-EF64-8242-9311-D7DDF41E8CF3}" type="slidenum">
              <a:rPr lang="en-US" smtClean="0"/>
              <a:t>‹#›</a:t>
            </a:fld>
            <a:endParaRPr lang="en-US"/>
          </a:p>
        </p:txBody>
      </p:sp>
    </p:spTree>
    <p:extLst>
      <p:ext uri="{BB962C8B-B14F-4D97-AF65-F5344CB8AC3E}">
        <p14:creationId xmlns:p14="http://schemas.microsoft.com/office/powerpoint/2010/main" val="20561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7622D8-EF64-8242-9311-D7DDF41E8CF3}" type="slidenum">
              <a:rPr lang="en-US" smtClean="0"/>
              <a:t>2</a:t>
            </a:fld>
            <a:endParaRPr lang="en-US"/>
          </a:p>
        </p:txBody>
      </p:sp>
    </p:spTree>
    <p:extLst>
      <p:ext uri="{BB962C8B-B14F-4D97-AF65-F5344CB8AC3E}">
        <p14:creationId xmlns:p14="http://schemas.microsoft.com/office/powerpoint/2010/main" val="1978200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13</a:t>
            </a:fld>
            <a:endParaRPr lang="en-US"/>
          </a:p>
        </p:txBody>
      </p:sp>
    </p:spTree>
    <p:extLst>
      <p:ext uri="{BB962C8B-B14F-4D97-AF65-F5344CB8AC3E}">
        <p14:creationId xmlns:p14="http://schemas.microsoft.com/office/powerpoint/2010/main" val="47158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14</a:t>
            </a:fld>
            <a:endParaRPr lang="en-US"/>
          </a:p>
        </p:txBody>
      </p:sp>
    </p:spTree>
    <p:extLst>
      <p:ext uri="{BB962C8B-B14F-4D97-AF65-F5344CB8AC3E}">
        <p14:creationId xmlns:p14="http://schemas.microsoft.com/office/powerpoint/2010/main" val="1115779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15</a:t>
            </a:fld>
            <a:endParaRPr lang="en-US"/>
          </a:p>
        </p:txBody>
      </p:sp>
    </p:spTree>
    <p:extLst>
      <p:ext uri="{BB962C8B-B14F-4D97-AF65-F5344CB8AC3E}">
        <p14:creationId xmlns:p14="http://schemas.microsoft.com/office/powerpoint/2010/main" val="980165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16</a:t>
            </a:fld>
            <a:endParaRPr lang="en-US"/>
          </a:p>
        </p:txBody>
      </p:sp>
    </p:spTree>
    <p:extLst>
      <p:ext uri="{BB962C8B-B14F-4D97-AF65-F5344CB8AC3E}">
        <p14:creationId xmlns:p14="http://schemas.microsoft.com/office/powerpoint/2010/main" val="57235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17</a:t>
            </a:fld>
            <a:endParaRPr lang="en-US"/>
          </a:p>
        </p:txBody>
      </p:sp>
    </p:spTree>
    <p:extLst>
      <p:ext uri="{BB962C8B-B14F-4D97-AF65-F5344CB8AC3E}">
        <p14:creationId xmlns:p14="http://schemas.microsoft.com/office/powerpoint/2010/main" val="102662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18</a:t>
            </a:fld>
            <a:endParaRPr lang="en-US"/>
          </a:p>
        </p:txBody>
      </p:sp>
    </p:spTree>
    <p:extLst>
      <p:ext uri="{BB962C8B-B14F-4D97-AF65-F5344CB8AC3E}">
        <p14:creationId xmlns:p14="http://schemas.microsoft.com/office/powerpoint/2010/main" val="1371036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19</a:t>
            </a:fld>
            <a:endParaRPr lang="en-US"/>
          </a:p>
        </p:txBody>
      </p:sp>
    </p:spTree>
    <p:extLst>
      <p:ext uri="{BB962C8B-B14F-4D97-AF65-F5344CB8AC3E}">
        <p14:creationId xmlns:p14="http://schemas.microsoft.com/office/powerpoint/2010/main" val="837876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20</a:t>
            </a:fld>
            <a:endParaRPr lang="en-US"/>
          </a:p>
        </p:txBody>
      </p:sp>
    </p:spTree>
    <p:extLst>
      <p:ext uri="{BB962C8B-B14F-4D97-AF65-F5344CB8AC3E}">
        <p14:creationId xmlns:p14="http://schemas.microsoft.com/office/powerpoint/2010/main" val="1525440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7622D8-EF64-8242-9311-D7DDF41E8CF3}" type="slidenum">
              <a:rPr lang="en-US" smtClean="0"/>
              <a:t>3</a:t>
            </a:fld>
            <a:endParaRPr lang="en-US"/>
          </a:p>
        </p:txBody>
      </p:sp>
    </p:spTree>
    <p:extLst>
      <p:ext uri="{BB962C8B-B14F-4D97-AF65-F5344CB8AC3E}">
        <p14:creationId xmlns:p14="http://schemas.microsoft.com/office/powerpoint/2010/main" val="32553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7622D8-EF64-8242-9311-D7DDF41E8CF3}" type="slidenum">
              <a:rPr lang="en-US" smtClean="0"/>
              <a:t>5</a:t>
            </a:fld>
            <a:endParaRPr lang="en-US"/>
          </a:p>
        </p:txBody>
      </p:sp>
    </p:spTree>
    <p:extLst>
      <p:ext uri="{BB962C8B-B14F-4D97-AF65-F5344CB8AC3E}">
        <p14:creationId xmlns:p14="http://schemas.microsoft.com/office/powerpoint/2010/main" val="463173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7622D8-EF64-8242-9311-D7DDF41E8CF3}" type="slidenum">
              <a:rPr lang="en-US" smtClean="0"/>
              <a:t>6</a:t>
            </a:fld>
            <a:endParaRPr lang="en-US"/>
          </a:p>
        </p:txBody>
      </p:sp>
    </p:spTree>
    <p:extLst>
      <p:ext uri="{BB962C8B-B14F-4D97-AF65-F5344CB8AC3E}">
        <p14:creationId xmlns:p14="http://schemas.microsoft.com/office/powerpoint/2010/main" val="589596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7</a:t>
            </a:fld>
            <a:endParaRPr lang="en-US"/>
          </a:p>
        </p:txBody>
      </p:sp>
    </p:spTree>
    <p:extLst>
      <p:ext uri="{BB962C8B-B14F-4D97-AF65-F5344CB8AC3E}">
        <p14:creationId xmlns:p14="http://schemas.microsoft.com/office/powerpoint/2010/main" val="638471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8</a:t>
            </a:fld>
            <a:endParaRPr lang="en-US"/>
          </a:p>
        </p:txBody>
      </p:sp>
    </p:spTree>
    <p:extLst>
      <p:ext uri="{BB962C8B-B14F-4D97-AF65-F5344CB8AC3E}">
        <p14:creationId xmlns:p14="http://schemas.microsoft.com/office/powerpoint/2010/main" val="688784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9</a:t>
            </a:fld>
            <a:endParaRPr lang="en-US"/>
          </a:p>
        </p:txBody>
      </p:sp>
    </p:spTree>
    <p:extLst>
      <p:ext uri="{BB962C8B-B14F-4D97-AF65-F5344CB8AC3E}">
        <p14:creationId xmlns:p14="http://schemas.microsoft.com/office/powerpoint/2010/main" val="195754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7622D8-EF64-8242-9311-D7DDF41E8CF3}" type="slidenum">
              <a:rPr lang="en-US" smtClean="0"/>
              <a:t>10</a:t>
            </a:fld>
            <a:endParaRPr lang="en-US"/>
          </a:p>
        </p:txBody>
      </p:sp>
    </p:spTree>
    <p:extLst>
      <p:ext uri="{BB962C8B-B14F-4D97-AF65-F5344CB8AC3E}">
        <p14:creationId xmlns:p14="http://schemas.microsoft.com/office/powerpoint/2010/main" val="78285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622D8-EF64-8242-9311-D7DDF41E8CF3}" type="slidenum">
              <a:rPr lang="en-US" smtClean="0"/>
              <a:t>12</a:t>
            </a:fld>
            <a:endParaRPr lang="en-US"/>
          </a:p>
        </p:txBody>
      </p:sp>
    </p:spTree>
    <p:extLst>
      <p:ext uri="{BB962C8B-B14F-4D97-AF65-F5344CB8AC3E}">
        <p14:creationId xmlns:p14="http://schemas.microsoft.com/office/powerpoint/2010/main" val="128865136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4A5FD6-0383-6841-A52B-72C440D7BC5F}" type="datetime1">
              <a:rPr lang="en-US" smtClean="0"/>
              <a:t>4/16/17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FD77E-E771-894E-9AC3-C4885E9D9779}" type="datetime1">
              <a:rPr lang="en-US" smtClean="0"/>
              <a:t>4/16/17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D4F9A5-FCB1-514E-B4D8-8D5DB85C2580}" type="datetime1">
              <a:rPr lang="en-US" smtClean="0"/>
              <a:t>4/16/17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75E29F-0289-634E-A668-25F1A22328DA}" type="datetime1">
              <a:rPr lang="en-US" smtClean="0"/>
              <a:t>4/16/17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A00E171-CB37-CB47-B84F-2C98F2ED15F2}" type="datetime1">
              <a:rPr lang="en-US" smtClean="0"/>
              <a:t>4/16/17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E6481D-F7DC-FF48-86D0-7153D5F3F056}" type="datetime1">
              <a:rPr lang="en-US" smtClean="0"/>
              <a:t>4/16/17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B0CE6-B475-3043-8588-CAFAED120960}" type="datetime1">
              <a:rPr lang="en-US" smtClean="0"/>
              <a:t>4/16/17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025435-B69C-164A-A844-2FBDF1C9D2B1}" type="datetime1">
              <a:rPr lang="en-US" smtClean="0"/>
              <a:t>4/16/17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21092-6004-C741-A200-3E85D4FDA114}" type="datetime1">
              <a:rPr lang="en-US" smtClean="0"/>
              <a:t>4/16/17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74392-1F80-E64E-ABA5-F68F51A95878}" type="datetime1">
              <a:rPr lang="en-US" smtClean="0"/>
              <a:t>4/16/17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270EE-D7E8-8D4B-9C01-46408146BAF5}" type="datetime1">
              <a:rPr lang="en-US" smtClean="0"/>
              <a:t>4/16/17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EB7C052-86F5-8C47-B563-FE62B198A731}" type="datetime1">
              <a:rPr lang="en-US" smtClean="0"/>
              <a:t>4/16/17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microsoft.com/office/2011/relationships/webextension" Target="../webextensions/webextension1.xm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microsoft.com/office/2011/relationships/webextension" Target="../webextensions/webextension2.xm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microsoft.com/office/2011/relationships/webextension" Target="../webextensions/webextension3.xm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microsoft.com/office/2011/relationships/webextension" Target="../webextensions/webextension4.xm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hyperlink" Target="https://martinfowler.com/articles/serverless.html" TargetMode="External"/><Relationship Id="rId4" Type="http://schemas.openxmlformats.org/officeDocument/2006/relationships/hyperlink" Target="https://serverless.com/"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docs.aws.amazon.com/lambda/latest/dg/limit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Building Event-Driven </a:t>
            </a:r>
            <a:r>
              <a:rPr lang="en-US" sz="6000" dirty="0" err="1" smtClean="0"/>
              <a:t>Microservices</a:t>
            </a:r>
            <a:r>
              <a:rPr lang="en-US" sz="6000" dirty="0" smtClean="0"/>
              <a:t> with the Serverless Framework</a:t>
            </a:r>
            <a:endParaRPr lang="en-US" sz="6000" dirty="0"/>
          </a:p>
        </p:txBody>
      </p:sp>
      <p:sp>
        <p:nvSpPr>
          <p:cNvPr id="3" name="Subtitle 2"/>
          <p:cNvSpPr>
            <a:spLocks noGrp="1"/>
          </p:cNvSpPr>
          <p:nvPr>
            <p:ph type="subTitle" idx="1"/>
          </p:nvPr>
        </p:nvSpPr>
        <p:spPr>
          <a:xfrm>
            <a:off x="1069848" y="4389120"/>
            <a:ext cx="8122278" cy="1069848"/>
          </a:xfrm>
        </p:spPr>
        <p:txBody>
          <a:bodyPr/>
          <a:lstStyle/>
          <a:p>
            <a:r>
              <a:rPr lang="en-US" dirty="0" smtClean="0"/>
              <a:t>Srini Karlekar </a:t>
            </a:r>
            <a:r>
              <a:rPr lang="mr-IN" dirty="0" smtClean="0"/>
              <a:t>–</a:t>
            </a:r>
            <a:r>
              <a:rPr lang="en-US" dirty="0" smtClean="0"/>
              <a:t> Director, Software Engineering, Capital One.</a:t>
            </a:r>
          </a:p>
          <a:p>
            <a:r>
              <a:rPr lang="en-US" dirty="0" smtClean="0"/>
              <a:t>Twitter: @</a:t>
            </a:r>
            <a:r>
              <a:rPr lang="en-US" dirty="0" err="1" smtClean="0"/>
              <a:t>skarlekar</a:t>
            </a:r>
            <a:endParaRPr lang="en-US" dirty="0"/>
          </a:p>
        </p:txBody>
      </p:sp>
    </p:spTree>
    <p:extLst>
      <p:ext uri="{BB962C8B-B14F-4D97-AF65-F5344CB8AC3E}">
        <p14:creationId xmlns:p14="http://schemas.microsoft.com/office/powerpoint/2010/main" val="1506123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The players</a:t>
            </a:r>
            <a:endParaRPr lang="en-US" sz="4800" dirty="0"/>
          </a:p>
        </p:txBody>
      </p:sp>
      <p:sp>
        <p:nvSpPr>
          <p:cNvPr id="3" name="Content Placeholder 2"/>
          <p:cNvSpPr>
            <a:spLocks noGrp="1"/>
          </p:cNvSpPr>
          <p:nvPr>
            <p:ph idx="1"/>
          </p:nvPr>
        </p:nvSpPr>
        <p:spPr/>
        <p:txBody>
          <a:bodyPr/>
          <a:lstStyle/>
          <a:p>
            <a:pPr marL="0" indent="0">
              <a:buNone/>
            </a:pPr>
            <a:r>
              <a:rPr lang="en-US" dirty="0"/>
              <a:t>While there are new providers entering the market to exploit the Serverless wave, the </a:t>
            </a:r>
            <a:r>
              <a:rPr lang="en-US" dirty="0" smtClean="0"/>
              <a:t>following rule the roost: </a:t>
            </a:r>
          </a:p>
          <a:p>
            <a:r>
              <a:rPr lang="en-US" dirty="0" smtClean="0"/>
              <a:t>Amazon </a:t>
            </a:r>
            <a:r>
              <a:rPr lang="en-US" dirty="0"/>
              <a:t>with its AWS Lambda, </a:t>
            </a:r>
            <a:endParaRPr lang="en-US" dirty="0" smtClean="0"/>
          </a:p>
          <a:p>
            <a:r>
              <a:rPr lang="en-US" dirty="0" smtClean="0"/>
              <a:t>Microsoft </a:t>
            </a:r>
            <a:r>
              <a:rPr lang="en-US" dirty="0"/>
              <a:t>with its Azure Functions, </a:t>
            </a:r>
            <a:endParaRPr lang="en-US" dirty="0" smtClean="0"/>
          </a:p>
          <a:p>
            <a:r>
              <a:rPr lang="en-US" dirty="0" smtClean="0"/>
              <a:t>Google </a:t>
            </a:r>
            <a:r>
              <a:rPr lang="en-US" dirty="0"/>
              <a:t>with its Google Functions and </a:t>
            </a:r>
            <a:endParaRPr lang="en-US" dirty="0" smtClean="0"/>
          </a:p>
          <a:p>
            <a:r>
              <a:rPr lang="en-US" dirty="0" smtClean="0"/>
              <a:t>IBM with </a:t>
            </a:r>
            <a:r>
              <a:rPr lang="en-US" dirty="0"/>
              <a:t>its </a:t>
            </a:r>
            <a:r>
              <a:rPr lang="en-US" dirty="0" err="1" smtClean="0"/>
              <a:t>Openwhisk</a:t>
            </a:r>
            <a:r>
              <a:rPr lang="en-US" dirty="0" smtClean="0"/>
              <a: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a:p>
        </p:txBody>
      </p:sp>
      <p:sp>
        <p:nvSpPr>
          <p:cNvPr id="5" name="Rectangle 4"/>
          <p:cNvSpPr/>
          <p:nvPr/>
        </p:nvSpPr>
        <p:spPr>
          <a:xfrm>
            <a:off x="2782176" y="5464314"/>
            <a:ext cx="6633804" cy="523220"/>
          </a:xfrm>
          <a:prstGeom prst="rect">
            <a:avLst/>
          </a:prstGeom>
          <a:noFill/>
          <a:ln>
            <a:solidFill>
              <a:schemeClr val="accent1"/>
            </a:solidFill>
          </a:ln>
        </p:spPr>
        <p:txBody>
          <a:bodyPr wrap="none" lIns="91440" tIns="45720" rIns="91440" bIns="45720">
            <a:spAutoFit/>
          </a:bodyPr>
          <a:lstStyle/>
          <a:p>
            <a:pPr algn="ct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Amazon’s AWS Lambda is the dominant player</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211737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7975" y="2530000"/>
            <a:ext cx="10058400" cy="1609344"/>
          </a:xfrm>
        </p:spPr>
        <p:txBody>
          <a:bodyPr/>
          <a:lstStyle/>
          <a:p>
            <a:pPr algn="ctr"/>
            <a:r>
              <a:rPr lang="en-US" dirty="0" smtClean="0"/>
              <a:t>Serverless framework</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a:p>
        </p:txBody>
      </p:sp>
    </p:spTree>
    <p:extLst>
      <p:ext uri="{BB962C8B-B14F-4D97-AF65-F5344CB8AC3E}">
        <p14:creationId xmlns:p14="http://schemas.microsoft.com/office/powerpoint/2010/main" val="1752750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000" b="1" dirty="0" smtClean="0"/>
              <a:t>Drivers for a Framework</a:t>
            </a:r>
            <a:endParaRPr lang="en-US" sz="4000" dirty="0"/>
          </a:p>
        </p:txBody>
      </p:sp>
      <p:sp>
        <p:nvSpPr>
          <p:cNvPr id="3" name="Content Placeholder 2"/>
          <p:cNvSpPr>
            <a:spLocks noGrp="1"/>
          </p:cNvSpPr>
          <p:nvPr>
            <p:ph idx="1"/>
          </p:nvPr>
        </p:nvSpPr>
        <p:spPr>
          <a:xfrm>
            <a:off x="642938" y="1414463"/>
            <a:ext cx="10958512" cy="4371971"/>
          </a:xfrm>
        </p:spPr>
        <p:txBody>
          <a:bodyPr>
            <a:noAutofit/>
          </a:bodyPr>
          <a:lstStyle/>
          <a:p>
            <a:r>
              <a:rPr lang="en-US" sz="2400" dirty="0" smtClean="0"/>
              <a:t>Organizations want to diversify risk and hence do not want to be bound to a single provider. </a:t>
            </a:r>
          </a:p>
          <a:p>
            <a:r>
              <a:rPr lang="en-US" sz="2400" dirty="0" smtClean="0"/>
              <a:t>While not having to manage infrastructure by using serverless functions is nice, having to deal with hundreds of functions in a project between multiple providers, managing buckets, messaging and permissions becomes an issue in itself. </a:t>
            </a:r>
          </a:p>
          <a:p>
            <a:r>
              <a:rPr lang="en-US" sz="2400" dirty="0" smtClean="0"/>
              <a:t>While many providers are entering into the Serverless field to make developing cloud-native applications easy, you </a:t>
            </a:r>
            <a:r>
              <a:rPr lang="en-US" sz="2400" dirty="0"/>
              <a:t>are still bound to idiosyncrasies of the provider when it comes to their </a:t>
            </a:r>
            <a:r>
              <a:rPr lang="en-US" sz="2400" dirty="0" err="1"/>
              <a:t>FaaS</a:t>
            </a:r>
            <a:r>
              <a:rPr lang="en-US" sz="2400" dirty="0"/>
              <a:t> offering. </a:t>
            </a:r>
            <a:endParaRPr lang="en-US" sz="2400" dirty="0" smtClean="0"/>
          </a:p>
          <a:p>
            <a:r>
              <a:rPr lang="en-US" sz="2400" dirty="0" smtClean="0"/>
              <a:t>Not </a:t>
            </a:r>
            <a:r>
              <a:rPr lang="en-US" sz="2400" dirty="0"/>
              <a:t>only do you have to learn the different terminologies used by the various providers, you will have to learn how to use their offerings on their respective consoles or CLI (Command Line Interface</a:t>
            </a:r>
            <a:r>
              <a:rPr lang="en-US" sz="2400" dirty="0" smtClean="0"/>
              <a:t>).</a:t>
            </a:r>
          </a:p>
          <a:p>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a:p>
        </p:txBody>
      </p:sp>
      <p:sp>
        <p:nvSpPr>
          <p:cNvPr id="5" name="Rectangle 4"/>
          <p:cNvSpPr/>
          <p:nvPr/>
        </p:nvSpPr>
        <p:spPr>
          <a:xfrm>
            <a:off x="3780018" y="5957889"/>
            <a:ext cx="4638129" cy="523220"/>
          </a:xfrm>
          <a:prstGeom prst="rect">
            <a:avLst/>
          </a:prstGeom>
          <a:noFill/>
          <a:ln>
            <a:solidFill>
              <a:schemeClr val="accent1"/>
            </a:solidFill>
          </a:ln>
        </p:spPr>
        <p:txBody>
          <a:bodyPr wrap="none" lIns="91440" tIns="45720" rIns="91440" bIns="45720">
            <a:spAutoFit/>
          </a:bodyPr>
          <a:lstStyle/>
          <a:p>
            <a:pPr algn="ct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Too many cooks spoil the broth</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189124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000" b="1" dirty="0" smtClean="0"/>
              <a:t>Serverless Framework to the rescue</a:t>
            </a:r>
            <a:endParaRPr lang="en-US" sz="4000" dirty="0"/>
          </a:p>
        </p:txBody>
      </p:sp>
      <p:sp>
        <p:nvSpPr>
          <p:cNvPr id="3" name="Content Placeholder 2"/>
          <p:cNvSpPr>
            <a:spLocks noGrp="1"/>
          </p:cNvSpPr>
          <p:nvPr>
            <p:ph idx="1"/>
          </p:nvPr>
        </p:nvSpPr>
        <p:spPr>
          <a:xfrm>
            <a:off x="642938" y="1414463"/>
            <a:ext cx="10958512" cy="4371971"/>
          </a:xfrm>
        </p:spPr>
        <p:txBody>
          <a:bodyPr>
            <a:noAutofit/>
          </a:bodyPr>
          <a:lstStyle/>
          <a:p>
            <a:r>
              <a:rPr lang="en-US" sz="2400" dirty="0"/>
              <a:t>The Serverless Framework is an MIT open-source project, actively maintained by a vibrant and engaged community of developers and provides robust plugins for various </a:t>
            </a:r>
            <a:r>
              <a:rPr lang="en-US" sz="2400" dirty="0" err="1"/>
              <a:t>FaaS</a:t>
            </a:r>
            <a:r>
              <a:rPr lang="en-US" sz="2400" dirty="0"/>
              <a:t> providers and allows to extend it when needed</a:t>
            </a:r>
            <a:r>
              <a:rPr lang="en-US" sz="2400" dirty="0" smtClean="0"/>
              <a:t>.</a:t>
            </a:r>
          </a:p>
          <a:p>
            <a:r>
              <a:rPr lang="en-US" sz="2400" dirty="0" smtClean="0"/>
              <a:t>The </a:t>
            </a:r>
            <a:r>
              <a:rPr lang="en-US" sz="2400" dirty="0"/>
              <a:t>Serverless Framework allows you to provision and </a:t>
            </a:r>
            <a:r>
              <a:rPr lang="en-US" sz="2400" dirty="0" smtClean="0"/>
              <a:t>deploy </a:t>
            </a:r>
            <a:r>
              <a:rPr lang="en-US" sz="2400" dirty="0"/>
              <a:t>REST </a:t>
            </a:r>
            <a:r>
              <a:rPr lang="en-US" sz="2400" dirty="0" smtClean="0"/>
              <a:t>APIs, backend services, data pipe-lines, and other </a:t>
            </a:r>
            <a:r>
              <a:rPr lang="en-US" sz="2400" dirty="0"/>
              <a:t>uses cases by providing </a:t>
            </a:r>
            <a:r>
              <a:rPr lang="en-US" sz="2400" dirty="0" smtClean="0"/>
              <a:t>a framework and </a:t>
            </a:r>
            <a:r>
              <a:rPr lang="en-US" sz="2400" dirty="0"/>
              <a:t>CLI to </a:t>
            </a:r>
            <a:r>
              <a:rPr lang="en-US" sz="2400" dirty="0" smtClean="0"/>
              <a:t>build serverless services across many providers by </a:t>
            </a:r>
            <a:r>
              <a:rPr lang="en-US" sz="2400" dirty="0"/>
              <a:t>abstracting away provider-level complexity.</a:t>
            </a:r>
          </a:p>
          <a:p>
            <a:r>
              <a:rPr lang="en-US" sz="2400" dirty="0"/>
              <a:t>The Serverless Framework is different than other application frameworks because:</a:t>
            </a:r>
          </a:p>
          <a:p>
            <a:pPr lvl="1"/>
            <a:r>
              <a:rPr lang="en-US" sz="2200" dirty="0"/>
              <a:t>It manages your code as well as your infrastructure</a:t>
            </a:r>
          </a:p>
          <a:p>
            <a:pPr lvl="1"/>
            <a:r>
              <a:rPr lang="en-US" sz="2200" dirty="0"/>
              <a:t>It supports multiple languages (</a:t>
            </a:r>
            <a:r>
              <a:rPr lang="en-US" sz="2200" dirty="0" err="1"/>
              <a:t>Node.js</a:t>
            </a:r>
            <a:r>
              <a:rPr lang="en-US" sz="2200" dirty="0"/>
              <a:t>, Python, Java, and more)</a:t>
            </a:r>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a:p>
        </p:txBody>
      </p:sp>
      <p:sp>
        <p:nvSpPr>
          <p:cNvPr id="5" name="Rectangle 4"/>
          <p:cNvSpPr/>
          <p:nvPr/>
        </p:nvSpPr>
        <p:spPr>
          <a:xfrm>
            <a:off x="461080" y="5957889"/>
            <a:ext cx="11276037" cy="523220"/>
          </a:xfrm>
          <a:prstGeom prst="rect">
            <a:avLst/>
          </a:prstGeom>
          <a:noFill/>
          <a:ln>
            <a:solidFill>
              <a:schemeClr val="accent1"/>
            </a:solidFill>
          </a:ln>
        </p:spPr>
        <p:txBody>
          <a:bodyPr wrap="none" lIns="91440" tIns="45720" rIns="91440" bIns="45720">
            <a:spAutoFit/>
          </a:bodyPr>
          <a:lstStyle/>
          <a:p>
            <a:pPr algn="ct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Serverless framework allows choice of </a:t>
            </a:r>
            <a:r>
              <a:rPr lang="en-US" sz="2800" b="1" cap="small" dirty="0" err="1"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FaaS</a:t>
            </a: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 providers across a single project</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1956874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smtClean="0"/>
              <a:t>Core Concepts of Serverless </a:t>
            </a:r>
            <a:r>
              <a:rPr lang="en-US" sz="4000" b="1" dirty="0" err="1" smtClean="0"/>
              <a:t>FrameWORK</a:t>
            </a:r>
            <a:endParaRPr lang="en-US" sz="4000" dirty="0"/>
          </a:p>
        </p:txBody>
      </p:sp>
      <p:sp>
        <p:nvSpPr>
          <p:cNvPr id="3" name="Content Placeholder 2"/>
          <p:cNvSpPr>
            <a:spLocks noGrp="1"/>
          </p:cNvSpPr>
          <p:nvPr>
            <p:ph idx="1"/>
          </p:nvPr>
        </p:nvSpPr>
        <p:spPr>
          <a:xfrm>
            <a:off x="642938" y="1004341"/>
            <a:ext cx="10958512" cy="4782093"/>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Serverless Framework consists of the following core concepts:</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smtClean="0"/>
          </a:p>
          <a:p>
            <a:pPr>
              <a:lnSpc>
                <a:spcPct val="100000"/>
              </a:lnSpc>
              <a:spcBef>
                <a:spcPts val="0"/>
              </a:spcBef>
              <a:buClrTx/>
              <a:buSzTx/>
            </a:pPr>
            <a:r>
              <a:rPr lang="en-US" sz="2400" dirty="0" smtClean="0"/>
              <a:t>Service</a:t>
            </a:r>
          </a:p>
          <a:p>
            <a:pPr>
              <a:lnSpc>
                <a:spcPct val="100000"/>
              </a:lnSpc>
              <a:spcBef>
                <a:spcPts val="0"/>
              </a:spcBef>
              <a:buClrTx/>
              <a:buSzTx/>
            </a:pPr>
            <a:r>
              <a:rPr lang="en-US" sz="2400" dirty="0" smtClean="0"/>
              <a:t>Function</a:t>
            </a:r>
          </a:p>
          <a:p>
            <a:pPr>
              <a:lnSpc>
                <a:spcPct val="100000"/>
              </a:lnSpc>
              <a:spcBef>
                <a:spcPts val="0"/>
              </a:spcBef>
              <a:buClrTx/>
              <a:buSzTx/>
            </a:pPr>
            <a:r>
              <a:rPr lang="en-US" sz="2400" dirty="0" smtClean="0"/>
              <a:t>Events</a:t>
            </a:r>
          </a:p>
          <a:p>
            <a:pPr>
              <a:lnSpc>
                <a:spcPct val="100000"/>
              </a:lnSpc>
              <a:spcBef>
                <a:spcPts val="0"/>
              </a:spcBef>
              <a:buClrTx/>
              <a:buSzTx/>
            </a:pPr>
            <a:r>
              <a:rPr lang="en-US" sz="2400" dirty="0" smtClean="0"/>
              <a:t>Resources </a:t>
            </a:r>
          </a:p>
          <a:p>
            <a:pPr>
              <a:lnSpc>
                <a:spcPct val="100000"/>
              </a:lnSpc>
              <a:spcBef>
                <a:spcPts val="0"/>
              </a:spcBef>
              <a:buClrTx/>
              <a:buSzTx/>
            </a:pPr>
            <a:r>
              <a:rPr lang="en-US" sz="2400" dirty="0" smtClean="0"/>
              <a:t>Plugins</a:t>
            </a:r>
          </a:p>
          <a:p>
            <a:pPr marL="0" lvl="0" indent="0">
              <a:lnSpc>
                <a:spcPct val="100000"/>
              </a:lnSpc>
              <a:spcBef>
                <a:spcPts val="0"/>
              </a:spcBef>
              <a:buClrTx/>
              <a:buSzTx/>
              <a:buNone/>
            </a:pPr>
            <a:endParaRPr lang="en-US" sz="2400" dirty="0"/>
          </a:p>
          <a:p>
            <a:pPr marL="0" lvl="0" indent="0">
              <a:lnSpc>
                <a:spcPct val="100000"/>
              </a:lnSpc>
              <a:spcBef>
                <a:spcPts val="0"/>
              </a:spcBef>
              <a:buClrTx/>
              <a:buSzTx/>
              <a:buNone/>
            </a:pP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a:p>
        </p:txBody>
      </p:sp>
    </p:spTree>
    <p:extLst>
      <p:ext uri="{BB962C8B-B14F-4D97-AF65-F5344CB8AC3E}">
        <p14:creationId xmlns:p14="http://schemas.microsoft.com/office/powerpoint/2010/main" val="189404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smtClean="0"/>
              <a:t>Services</a:t>
            </a:r>
            <a:endParaRPr lang="en-US" sz="4000" dirty="0"/>
          </a:p>
        </p:txBody>
      </p:sp>
      <p:sp>
        <p:nvSpPr>
          <p:cNvPr id="3" name="Content Placeholder 2"/>
          <p:cNvSpPr>
            <a:spLocks noGrp="1"/>
          </p:cNvSpPr>
          <p:nvPr>
            <p:ph idx="1"/>
          </p:nvPr>
        </p:nvSpPr>
        <p:spPr>
          <a:xfrm>
            <a:off x="642938" y="1004342"/>
            <a:ext cx="10958512" cy="2398426"/>
          </a:xfrm>
        </p:spPr>
        <p:txBody>
          <a:bodyPr>
            <a:noAutofit/>
          </a:bodyPr>
          <a:lstStyle/>
          <a:p>
            <a:pPr marL="0" lvl="0" indent="0">
              <a:lnSpc>
                <a:spcPct val="100000"/>
              </a:lnSpc>
              <a:spcBef>
                <a:spcPts val="0"/>
              </a:spcBef>
              <a:buClrTx/>
              <a:buSzTx/>
              <a:buNone/>
            </a:pPr>
            <a:r>
              <a:rPr lang="en-US" sz="2400" dirty="0" smtClean="0"/>
              <a:t>Service - The unit of organization. </a:t>
            </a:r>
            <a:r>
              <a:rPr lang="en-US" sz="2400" dirty="0"/>
              <a:t>It's where you define your Functions, the Events that trigger them, and the Resources your Functions use, all in one file </a:t>
            </a:r>
            <a:r>
              <a:rPr lang="en-US" sz="2400" dirty="0" smtClean="0"/>
              <a:t>titled</a:t>
            </a:r>
            <a:r>
              <a:rPr lang="en-US" sz="2400" dirty="0"/>
              <a:t> </a:t>
            </a:r>
            <a:r>
              <a:rPr lang="en-US" sz="2400" i="1" dirty="0" err="1"/>
              <a:t>serverless.yml</a:t>
            </a:r>
            <a:r>
              <a:rPr lang="en-US" sz="2400" dirty="0" smtClean="0"/>
              <a:t>.</a:t>
            </a:r>
          </a:p>
          <a:p>
            <a:pPr marL="0" lvl="0" indent="0">
              <a:lnSpc>
                <a:spcPct val="100000"/>
              </a:lnSpc>
              <a:spcBef>
                <a:spcPts val="0"/>
              </a:spcBef>
              <a:buClrTx/>
              <a:buSzTx/>
              <a:buNone/>
            </a:pPr>
            <a:endParaRPr lang="en-US" sz="2400" dirty="0"/>
          </a:p>
          <a:p>
            <a:pPr marL="0" lvl="0" indent="0">
              <a:lnSpc>
                <a:spcPct val="100000"/>
              </a:lnSpc>
              <a:spcBef>
                <a:spcPts val="0"/>
              </a:spcBef>
              <a:buClrTx/>
              <a:buSzTx/>
              <a:buNone/>
            </a:pPr>
            <a:r>
              <a:rPr lang="en-US" sz="2400" dirty="0" smtClean="0"/>
              <a:t>An application can have multiple services and hence multiple </a:t>
            </a:r>
            <a:r>
              <a:rPr lang="en-US" sz="2400" dirty="0" err="1" smtClean="0"/>
              <a:t>serverless.yml</a:t>
            </a:r>
            <a:r>
              <a:rPr lang="en-US" sz="2400" dirty="0" smtClean="0"/>
              <a:t> files.</a:t>
            </a:r>
          </a:p>
          <a:p>
            <a:pPr marL="0" lvl="0" indent="0">
              <a:lnSpc>
                <a:spcPct val="100000"/>
              </a:lnSpc>
              <a:spcBef>
                <a:spcPts val="0"/>
              </a:spcBef>
              <a:buClrTx/>
              <a:buSzTx/>
              <a:buNone/>
            </a:pPr>
            <a:endParaRPr lang="en-US" sz="2400" dirty="0" smtClean="0"/>
          </a:p>
          <a:p>
            <a:pPr marL="0" lvl="0" indent="0">
              <a:lnSpc>
                <a:spcPct val="100000"/>
              </a:lnSpc>
              <a:spcBef>
                <a:spcPts val="0"/>
              </a:spcBef>
              <a:buClrTx/>
              <a:buSzTx/>
              <a:buNone/>
            </a:pP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Code Presenter Pro"/>
              <p:cNvGraphicFramePr>
                <a:graphicFrameLocks noGrp="1"/>
              </p:cNvGraphicFramePr>
              <p:nvPr>
                <p:extLst>
                  <p:ext uri="{D42A27DB-BD31-4B8C-83A1-F6EECF244321}">
                    <p14:modId xmlns:p14="http://schemas.microsoft.com/office/powerpoint/2010/main" val="905700366"/>
                  </p:ext>
                </p:extLst>
              </p:nvPr>
            </p:nvGraphicFramePr>
            <p:xfrm>
              <a:off x="1139253" y="3312826"/>
              <a:ext cx="9872072" cy="319290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title="Code Presenter Pro"/>
              <p:cNvPicPr>
                <a:picLocks noGrp="1" noRot="1" noChangeAspect="1" noMove="1" noResize="1" noEditPoints="1" noAdjustHandles="1" noChangeArrowheads="1" noChangeShapeType="1"/>
              </p:cNvPicPr>
              <p:nvPr/>
            </p:nvPicPr>
            <p:blipFill>
              <a:blip r:embed="rId4"/>
              <a:stretch>
                <a:fillRect/>
              </a:stretch>
            </p:blipFill>
            <p:spPr>
              <a:xfrm>
                <a:off x="1139253" y="3312826"/>
                <a:ext cx="9872072" cy="3192905"/>
              </a:xfrm>
              <a:prstGeom prst="rect">
                <a:avLst/>
              </a:prstGeom>
            </p:spPr>
          </p:pic>
        </mc:Fallback>
      </mc:AlternateContent>
    </p:spTree>
    <p:extLst>
      <p:ext uri="{BB962C8B-B14F-4D97-AF65-F5344CB8AC3E}">
        <p14:creationId xmlns:p14="http://schemas.microsoft.com/office/powerpoint/2010/main" val="1023138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smtClean="0"/>
              <a:t>Functions</a:t>
            </a:r>
            <a:endParaRPr lang="en-US" sz="4000" dirty="0"/>
          </a:p>
        </p:txBody>
      </p:sp>
      <p:sp>
        <p:nvSpPr>
          <p:cNvPr id="3" name="Content Placeholder 2"/>
          <p:cNvSpPr>
            <a:spLocks noGrp="1"/>
          </p:cNvSpPr>
          <p:nvPr>
            <p:ph idx="1"/>
          </p:nvPr>
        </p:nvSpPr>
        <p:spPr>
          <a:xfrm>
            <a:off x="619826" y="1243009"/>
            <a:ext cx="10958512" cy="2579484"/>
          </a:xfrm>
        </p:spPr>
        <p:txBody>
          <a:bodyPr>
            <a:noAutofit/>
          </a:bodyPr>
          <a:lstStyle/>
          <a:p>
            <a:pPr marL="0" indent="0">
              <a:buNone/>
            </a:pPr>
            <a:r>
              <a:rPr lang="en-US" sz="2400" dirty="0" smtClean="0"/>
              <a:t>Functions - </a:t>
            </a:r>
            <a:r>
              <a:rPr lang="en-US" sz="2400" dirty="0"/>
              <a:t>A Function is an </a:t>
            </a:r>
            <a:r>
              <a:rPr lang="en-US" sz="2400" dirty="0" smtClean="0"/>
              <a:t>independent </a:t>
            </a:r>
            <a:r>
              <a:rPr lang="en-US" sz="2400" dirty="0"/>
              <a:t>unit of </a:t>
            </a:r>
            <a:r>
              <a:rPr lang="en-US" sz="2400" dirty="0" smtClean="0"/>
              <a:t>deployment or </a:t>
            </a:r>
            <a:r>
              <a:rPr lang="en-US" sz="2400" dirty="0" err="1" smtClean="0"/>
              <a:t>microservice</a:t>
            </a:r>
            <a:r>
              <a:rPr lang="en-US" sz="2400" dirty="0"/>
              <a:t>. </a:t>
            </a:r>
            <a:r>
              <a:rPr lang="en-US" sz="2400" dirty="0" smtClean="0"/>
              <a:t>It manifests itself as a Lambda or Azure Function depending upon the provider.  It's </a:t>
            </a:r>
            <a:r>
              <a:rPr lang="en-US" sz="2400" dirty="0"/>
              <a:t>merely code, deployed in the cloud, that is most often written to perform a single job such as</a:t>
            </a:r>
            <a:r>
              <a:rPr lang="en-US" sz="2400" dirty="0" smtClean="0"/>
              <a:t>:</a:t>
            </a:r>
            <a:endParaRPr lang="en-US" sz="2400" dirty="0"/>
          </a:p>
          <a:p>
            <a:pPr lvl="1"/>
            <a:r>
              <a:rPr lang="en-US" sz="2200" i="1" dirty="0"/>
              <a:t>Saving a user to the database</a:t>
            </a:r>
            <a:endParaRPr lang="en-US" sz="2200" dirty="0"/>
          </a:p>
          <a:p>
            <a:pPr lvl="1"/>
            <a:r>
              <a:rPr lang="en-US" sz="2200" i="1" dirty="0"/>
              <a:t>Processing a file in a database</a:t>
            </a:r>
            <a:endParaRPr lang="en-US" sz="2200" dirty="0"/>
          </a:p>
          <a:p>
            <a:pPr lvl="1"/>
            <a:r>
              <a:rPr lang="en-US" sz="2200" i="1" dirty="0"/>
              <a:t>Performing a scheduled task</a:t>
            </a:r>
            <a:endParaRPr lang="en-US" sz="2200" dirty="0"/>
          </a:p>
          <a:p>
            <a:pPr marL="0" lvl="0" indent="0">
              <a:lnSpc>
                <a:spcPct val="100000"/>
              </a:lnSpc>
              <a:spcBef>
                <a:spcPts val="0"/>
              </a:spcBef>
              <a:buClrTx/>
              <a:buSzTx/>
              <a:buNone/>
            </a:pPr>
            <a:endParaRPr lang="en-US" sz="2400" dirty="0" smtClean="0"/>
          </a:p>
          <a:p>
            <a:pPr marL="0" lvl="0" indent="0">
              <a:lnSpc>
                <a:spcPct val="100000"/>
              </a:lnSpc>
              <a:spcBef>
                <a:spcPts val="0"/>
              </a:spcBef>
              <a:buClrTx/>
              <a:buSzTx/>
              <a:buNone/>
            </a:pPr>
            <a:endParaRPr lang="en-US" sz="2400" dirty="0"/>
          </a:p>
          <a:p>
            <a:pPr marL="0" lvl="0" indent="0">
              <a:lnSpc>
                <a:spcPct val="100000"/>
              </a:lnSpc>
              <a:spcBef>
                <a:spcPts val="0"/>
              </a:spcBef>
              <a:buClrTx/>
              <a:buSzTx/>
              <a:buNone/>
            </a:pP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192734012"/>
                  </p:ext>
                </p:extLst>
              </p:nvPr>
            </p:nvGraphicFramePr>
            <p:xfrm>
              <a:off x="619825" y="3987383"/>
              <a:ext cx="10817669" cy="229911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Add-in 5" title="Code Presenter Pro"/>
              <p:cNvPicPr>
                <a:picLocks noGrp="1" noRot="1" noChangeAspect="1" noMove="1" noResize="1" noEditPoints="1" noAdjustHandles="1" noChangeArrowheads="1" noChangeShapeType="1"/>
              </p:cNvPicPr>
              <p:nvPr/>
            </p:nvPicPr>
            <p:blipFill>
              <a:blip r:embed="rId4"/>
              <a:stretch>
                <a:fillRect/>
              </a:stretch>
            </p:blipFill>
            <p:spPr>
              <a:xfrm>
                <a:off x="619825" y="3987383"/>
                <a:ext cx="10817669" cy="2299115"/>
              </a:xfrm>
              <a:prstGeom prst="rect">
                <a:avLst/>
              </a:prstGeom>
            </p:spPr>
          </p:pic>
        </mc:Fallback>
      </mc:AlternateContent>
    </p:spTree>
    <p:extLst>
      <p:ext uri="{BB962C8B-B14F-4D97-AF65-F5344CB8AC3E}">
        <p14:creationId xmlns:p14="http://schemas.microsoft.com/office/powerpoint/2010/main" val="2122857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smtClean="0"/>
              <a:t>Events</a:t>
            </a:r>
            <a:endParaRPr lang="en-US" sz="4000" dirty="0"/>
          </a:p>
        </p:txBody>
      </p:sp>
      <p:sp>
        <p:nvSpPr>
          <p:cNvPr id="3" name="Content Placeholder 2"/>
          <p:cNvSpPr>
            <a:spLocks noGrp="1"/>
          </p:cNvSpPr>
          <p:nvPr>
            <p:ph idx="1"/>
          </p:nvPr>
        </p:nvSpPr>
        <p:spPr>
          <a:xfrm>
            <a:off x="619826" y="1243008"/>
            <a:ext cx="10958512" cy="4796851"/>
          </a:xfrm>
        </p:spPr>
        <p:txBody>
          <a:bodyPr>
            <a:noAutofit/>
          </a:bodyPr>
          <a:lstStyle/>
          <a:p>
            <a:pPr marL="0" indent="0">
              <a:buNone/>
            </a:pPr>
            <a:r>
              <a:rPr lang="en-US" sz="2400" dirty="0"/>
              <a:t>Anything that triggers an </a:t>
            </a:r>
            <a:r>
              <a:rPr lang="en-US" sz="2400" dirty="0" smtClean="0"/>
              <a:t>Function </a:t>
            </a:r>
            <a:r>
              <a:rPr lang="en-US" sz="2400" dirty="0"/>
              <a:t>to execute is regarded by the Framework as an </a:t>
            </a:r>
            <a:r>
              <a:rPr lang="en-US" sz="2400" b="1" dirty="0"/>
              <a:t>Event</a:t>
            </a:r>
            <a:r>
              <a:rPr lang="en-US" sz="2400" dirty="0"/>
              <a:t>. </a:t>
            </a:r>
            <a:endParaRPr lang="en-US" sz="2400" dirty="0" smtClean="0"/>
          </a:p>
          <a:p>
            <a:pPr marL="0" indent="0">
              <a:buNone/>
            </a:pPr>
            <a:r>
              <a:rPr lang="en-US" sz="2400" dirty="0" smtClean="0"/>
              <a:t>Events </a:t>
            </a:r>
            <a:r>
              <a:rPr lang="en-US" sz="2400" dirty="0"/>
              <a:t>are infrastructure events on AWS such as:</a:t>
            </a:r>
          </a:p>
          <a:p>
            <a:pPr lvl="1"/>
            <a:r>
              <a:rPr lang="en-US" sz="2200" i="1" dirty="0"/>
              <a:t>An AWS API Gateway HTTP endpoint request (e.g., for a REST API)</a:t>
            </a:r>
            <a:endParaRPr lang="en-US" sz="2200" dirty="0"/>
          </a:p>
          <a:p>
            <a:pPr lvl="1"/>
            <a:r>
              <a:rPr lang="en-US" sz="2200" i="1" dirty="0"/>
              <a:t>An AWS S3 bucket upload (e.g., for an image)</a:t>
            </a:r>
            <a:endParaRPr lang="en-US" sz="2200" dirty="0"/>
          </a:p>
          <a:p>
            <a:pPr lvl="1"/>
            <a:r>
              <a:rPr lang="en-US" sz="2200" i="1" dirty="0"/>
              <a:t>A </a:t>
            </a:r>
            <a:r>
              <a:rPr lang="en-US" sz="2200" i="1" dirty="0" err="1"/>
              <a:t>CloudWatch</a:t>
            </a:r>
            <a:r>
              <a:rPr lang="en-US" sz="2200" i="1" dirty="0"/>
              <a:t> timer (e.g., run every 5 minutes)</a:t>
            </a:r>
            <a:endParaRPr lang="en-US" sz="2200" dirty="0"/>
          </a:p>
          <a:p>
            <a:pPr lvl="1"/>
            <a:r>
              <a:rPr lang="en-US" sz="2200" i="1" dirty="0"/>
              <a:t>An AWS SNS topic (e.g., a message)</a:t>
            </a:r>
            <a:endParaRPr lang="en-US" sz="2200" dirty="0"/>
          </a:p>
          <a:p>
            <a:pPr lvl="1"/>
            <a:r>
              <a:rPr lang="en-US" sz="2200" i="1" dirty="0"/>
              <a:t>A </a:t>
            </a:r>
            <a:r>
              <a:rPr lang="en-US" sz="2200" i="1" dirty="0" err="1"/>
              <a:t>CloudWatch</a:t>
            </a:r>
            <a:r>
              <a:rPr lang="en-US" sz="2200" i="1" dirty="0"/>
              <a:t> Alert (e.g., something happened</a:t>
            </a:r>
            <a:r>
              <a:rPr lang="en-US" sz="2200" i="1" dirty="0" smtClean="0"/>
              <a:t>)</a:t>
            </a:r>
            <a:endParaRPr lang="en-US" sz="2200" dirty="0"/>
          </a:p>
          <a:p>
            <a:pPr marL="0" indent="0">
              <a:buNone/>
            </a:pPr>
            <a:r>
              <a:rPr lang="en-US" sz="2400" dirty="0" smtClean="0"/>
              <a:t>When you define an event for your functions in the Serverless Framework, the Framework will automatically create any infrastructure necessary for that event (e.g., an API Gateway endpoint) and configure your Functions to listen to it.</a:t>
            </a:r>
          </a:p>
          <a:p>
            <a:pPr marL="0" lvl="0" indent="0">
              <a:lnSpc>
                <a:spcPct val="100000"/>
              </a:lnSpc>
              <a:spcBef>
                <a:spcPts val="0"/>
              </a:spcBef>
              <a:buClrTx/>
              <a:buSzTx/>
              <a:buNone/>
            </a:pPr>
            <a:endParaRPr lang="en-US" sz="2400" dirty="0" smtClean="0"/>
          </a:p>
          <a:p>
            <a:pPr marL="0" lvl="0" indent="0">
              <a:lnSpc>
                <a:spcPct val="100000"/>
              </a:lnSpc>
              <a:spcBef>
                <a:spcPts val="0"/>
              </a:spcBef>
              <a:buClrTx/>
              <a:buSzTx/>
              <a:buNone/>
            </a:pPr>
            <a:endParaRPr lang="en-US" sz="2400" dirty="0"/>
          </a:p>
          <a:p>
            <a:pPr marL="0" lvl="0" indent="0">
              <a:lnSpc>
                <a:spcPct val="100000"/>
              </a:lnSpc>
              <a:spcBef>
                <a:spcPts val="0"/>
              </a:spcBef>
              <a:buClrTx/>
              <a:buSzTx/>
              <a:buNone/>
            </a:pP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a:p>
        </p:txBody>
      </p:sp>
    </p:spTree>
    <p:extLst>
      <p:ext uri="{BB962C8B-B14F-4D97-AF65-F5344CB8AC3E}">
        <p14:creationId xmlns:p14="http://schemas.microsoft.com/office/powerpoint/2010/main" val="885145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smtClean="0"/>
              <a:t>Events</a:t>
            </a:r>
            <a:endParaRPr lang="en-US" sz="4000" dirty="0"/>
          </a:p>
        </p:txBody>
      </p:sp>
      <p:sp>
        <p:nvSpPr>
          <p:cNvPr id="3" name="Content Placeholder 2"/>
          <p:cNvSpPr>
            <a:spLocks noGrp="1"/>
          </p:cNvSpPr>
          <p:nvPr>
            <p:ph idx="1"/>
          </p:nvPr>
        </p:nvSpPr>
        <p:spPr>
          <a:xfrm>
            <a:off x="619826" y="898237"/>
            <a:ext cx="10958512" cy="2879287"/>
          </a:xfrm>
        </p:spPr>
        <p:txBody>
          <a:bodyPr>
            <a:noAutofit/>
          </a:bodyPr>
          <a:lstStyle/>
          <a:p>
            <a:pPr marL="0" indent="0">
              <a:buNone/>
            </a:pPr>
            <a:r>
              <a:rPr lang="en-US" sz="2400" dirty="0"/>
              <a:t>Simply put, events are the things that trigger your functions to </a:t>
            </a:r>
            <a:r>
              <a:rPr lang="en-US" sz="2400" dirty="0" smtClean="0"/>
              <a:t>run. If </a:t>
            </a:r>
            <a:r>
              <a:rPr lang="en-US" sz="2400" dirty="0"/>
              <a:t>you are using AWS as your provider, all events in the service are anything in AWS that can trigger an AWS Lambda function, like an S3 bucket upload, an SNS topic, and HTTP endpoints created via API Gateway.</a:t>
            </a:r>
          </a:p>
          <a:p>
            <a:pPr marL="0" lvl="0" indent="0">
              <a:lnSpc>
                <a:spcPct val="100000"/>
              </a:lnSpc>
              <a:spcBef>
                <a:spcPts val="0"/>
              </a:spcBef>
              <a:buClrTx/>
              <a:buSzTx/>
              <a:buNone/>
            </a:pPr>
            <a:endParaRPr lang="en-US" sz="2400" dirty="0"/>
          </a:p>
          <a:p>
            <a:pPr marL="0" lvl="0" indent="0">
              <a:lnSpc>
                <a:spcPct val="100000"/>
              </a:lnSpc>
              <a:spcBef>
                <a:spcPts val="0"/>
              </a:spcBef>
              <a:buClrTx/>
              <a:buSzTx/>
              <a:buNone/>
            </a:pPr>
            <a:r>
              <a:rPr lang="en-US" sz="2400" dirty="0" smtClean="0"/>
              <a:t>Upon </a:t>
            </a:r>
            <a:r>
              <a:rPr lang="en-US" sz="2400" dirty="0"/>
              <a:t>deployment, the framework will deploy any infrastructure required for an event (e.g., an API Gateway endpoint) and configure your </a:t>
            </a:r>
            <a:r>
              <a:rPr lang="en-US" sz="2400" dirty="0"/>
              <a:t>function</a:t>
            </a:r>
            <a:r>
              <a:rPr lang="en-US" sz="2400" dirty="0"/>
              <a:t> to listen to it.</a:t>
            </a:r>
            <a:endParaRPr lang="en-US" sz="2400" dirty="0" smtClean="0"/>
          </a:p>
          <a:p>
            <a:pPr marL="0" lvl="0" indent="0">
              <a:lnSpc>
                <a:spcPct val="100000"/>
              </a:lnSpc>
              <a:spcBef>
                <a:spcPts val="0"/>
              </a:spcBef>
              <a:buClrTx/>
              <a:buSzTx/>
              <a:buNone/>
            </a:pPr>
            <a:endParaRPr lang="en-US" sz="2400" dirty="0"/>
          </a:p>
          <a:p>
            <a:pPr marL="0" lvl="0" indent="0">
              <a:lnSpc>
                <a:spcPct val="100000"/>
              </a:lnSpc>
              <a:spcBef>
                <a:spcPts val="0"/>
              </a:spcBef>
              <a:buClrTx/>
              <a:buSzTx/>
              <a:buNone/>
            </a:pP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Code Presenter Pro"/>
              <p:cNvGraphicFramePr>
                <a:graphicFrameLocks noGrp="1"/>
              </p:cNvGraphicFramePr>
              <p:nvPr>
                <p:extLst>
                  <p:ext uri="{D42A27DB-BD31-4B8C-83A1-F6EECF244321}">
                    <p14:modId xmlns:p14="http://schemas.microsoft.com/office/powerpoint/2010/main" val="1395604505"/>
                  </p:ext>
                </p:extLst>
              </p:nvPr>
            </p:nvGraphicFramePr>
            <p:xfrm>
              <a:off x="619826" y="3822489"/>
              <a:ext cx="10691302" cy="261390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title="Code Presenter Pro"/>
              <p:cNvPicPr>
                <a:picLocks noGrp="1" noRot="1" noChangeAspect="1" noMove="1" noResize="1" noEditPoints="1" noAdjustHandles="1" noChangeArrowheads="1" noChangeShapeType="1"/>
              </p:cNvPicPr>
              <p:nvPr/>
            </p:nvPicPr>
            <p:blipFill>
              <a:blip r:embed="rId4"/>
              <a:stretch>
                <a:fillRect/>
              </a:stretch>
            </p:blipFill>
            <p:spPr>
              <a:xfrm>
                <a:off x="619826" y="3822489"/>
                <a:ext cx="10691302" cy="2613909"/>
              </a:xfrm>
              <a:prstGeom prst="rect">
                <a:avLst/>
              </a:prstGeom>
            </p:spPr>
          </p:pic>
        </mc:Fallback>
      </mc:AlternateContent>
    </p:spTree>
    <p:extLst>
      <p:ext uri="{BB962C8B-B14F-4D97-AF65-F5344CB8AC3E}">
        <p14:creationId xmlns:p14="http://schemas.microsoft.com/office/powerpoint/2010/main" val="875200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smtClean="0"/>
              <a:t>Resources</a:t>
            </a:r>
            <a:endParaRPr lang="en-US" sz="4000" dirty="0"/>
          </a:p>
        </p:txBody>
      </p:sp>
      <p:sp>
        <p:nvSpPr>
          <p:cNvPr id="3" name="Content Placeholder 2"/>
          <p:cNvSpPr>
            <a:spLocks noGrp="1"/>
          </p:cNvSpPr>
          <p:nvPr>
            <p:ph idx="1"/>
          </p:nvPr>
        </p:nvSpPr>
        <p:spPr>
          <a:xfrm>
            <a:off x="619826" y="1243008"/>
            <a:ext cx="10958512" cy="4796851"/>
          </a:xfrm>
        </p:spPr>
        <p:txBody>
          <a:bodyPr>
            <a:noAutofit/>
          </a:bodyPr>
          <a:lstStyle/>
          <a:p>
            <a:pPr marL="0" indent="0">
              <a:buNone/>
            </a:pPr>
            <a:r>
              <a:rPr lang="en-US" sz="2400" b="1" dirty="0"/>
              <a:t>Resources</a:t>
            </a:r>
            <a:r>
              <a:rPr lang="en-US" sz="2400" dirty="0"/>
              <a:t> are </a:t>
            </a:r>
            <a:r>
              <a:rPr lang="en-US" sz="2400" dirty="0" smtClean="0"/>
              <a:t>infrastructure </a:t>
            </a:r>
            <a:r>
              <a:rPr lang="en-US" sz="2400" dirty="0"/>
              <a:t>components which your Functions </a:t>
            </a:r>
            <a:r>
              <a:rPr lang="en-US" sz="2400" dirty="0" smtClean="0"/>
              <a:t>uses. </a:t>
            </a:r>
          </a:p>
          <a:p>
            <a:pPr marL="0" indent="0">
              <a:buNone/>
            </a:pPr>
            <a:r>
              <a:rPr lang="en-US" sz="2400" dirty="0" smtClean="0"/>
              <a:t>If you use AWS as you provider, then resources are:</a:t>
            </a:r>
          </a:p>
          <a:p>
            <a:pPr marL="0" indent="0">
              <a:buNone/>
            </a:pPr>
            <a:endParaRPr lang="en-US" sz="2400" dirty="0"/>
          </a:p>
          <a:p>
            <a:pPr lvl="1"/>
            <a:r>
              <a:rPr lang="en-US" sz="2200" i="1" dirty="0"/>
              <a:t>An AWS </a:t>
            </a:r>
            <a:r>
              <a:rPr lang="en-US" sz="2200" i="1" dirty="0" err="1"/>
              <a:t>DynamoDB</a:t>
            </a:r>
            <a:r>
              <a:rPr lang="en-US" sz="2200" i="1" dirty="0"/>
              <a:t> Table (e.g., for saving Users/Posts/Comments data)</a:t>
            </a:r>
            <a:endParaRPr lang="en-US" sz="2200" dirty="0"/>
          </a:p>
          <a:p>
            <a:pPr lvl="1"/>
            <a:r>
              <a:rPr lang="en-US" sz="2200" i="1" dirty="0"/>
              <a:t>An AWS S3 Bucket (e.g., for saving images or files)</a:t>
            </a:r>
            <a:endParaRPr lang="en-US" sz="2200" dirty="0"/>
          </a:p>
          <a:p>
            <a:pPr lvl="1"/>
            <a:r>
              <a:rPr lang="en-US" sz="2200" i="1" dirty="0"/>
              <a:t>An AWS SNS Topic (e.g., for sending messages asynchronously)</a:t>
            </a:r>
            <a:endParaRPr lang="en-US" sz="2200" dirty="0"/>
          </a:p>
          <a:p>
            <a:pPr marL="0" indent="0">
              <a:buNone/>
            </a:pPr>
            <a:r>
              <a:rPr lang="en-US" sz="2400" i="1" dirty="0"/>
              <a:t>Anything that can be defined in </a:t>
            </a:r>
            <a:r>
              <a:rPr lang="en-US" sz="2400" i="1" dirty="0" err="1"/>
              <a:t>CloudFormation</a:t>
            </a:r>
            <a:r>
              <a:rPr lang="en-US" sz="2400" i="1" dirty="0"/>
              <a:t> is supported by the Serverless Framework</a:t>
            </a:r>
            <a:endParaRPr lang="en-US" sz="2400" dirty="0"/>
          </a:p>
          <a:p>
            <a:pPr marL="0" indent="0">
              <a:buNone/>
            </a:pPr>
            <a:r>
              <a:rPr lang="en-US" sz="2400" dirty="0"/>
              <a:t>The Serverless Framework not only deploys your Functions and the Events that trigger them, but it also deploys the </a:t>
            </a:r>
            <a:r>
              <a:rPr lang="en-US" sz="2400" dirty="0" smtClean="0"/>
              <a:t>infrastructure </a:t>
            </a:r>
            <a:r>
              <a:rPr lang="en-US" sz="2400" dirty="0"/>
              <a:t>components your Functions depend upon.</a:t>
            </a:r>
          </a:p>
          <a:p>
            <a:pPr marL="0" lvl="0" indent="0">
              <a:lnSpc>
                <a:spcPct val="100000"/>
              </a:lnSpc>
              <a:spcBef>
                <a:spcPts val="0"/>
              </a:spcBef>
              <a:buClrTx/>
              <a:buSzTx/>
              <a:buNone/>
            </a:pPr>
            <a:endParaRPr lang="en-US" sz="2400" dirty="0" smtClean="0"/>
          </a:p>
          <a:p>
            <a:pPr marL="0" lvl="0" indent="0">
              <a:lnSpc>
                <a:spcPct val="100000"/>
              </a:lnSpc>
              <a:spcBef>
                <a:spcPts val="0"/>
              </a:spcBef>
              <a:buClrTx/>
              <a:buSzTx/>
              <a:buNone/>
            </a:pPr>
            <a:endParaRPr lang="en-US" sz="2400" dirty="0"/>
          </a:p>
          <a:p>
            <a:pPr marL="0" lvl="0" indent="0">
              <a:lnSpc>
                <a:spcPct val="100000"/>
              </a:lnSpc>
              <a:spcBef>
                <a:spcPts val="0"/>
              </a:spcBef>
              <a:buClrTx/>
              <a:buSzTx/>
              <a:buNone/>
            </a:pP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a:p>
        </p:txBody>
      </p:sp>
    </p:spTree>
    <p:extLst>
      <p:ext uri="{BB962C8B-B14F-4D97-AF65-F5344CB8AC3E}">
        <p14:creationId xmlns:p14="http://schemas.microsoft.com/office/powerpoint/2010/main" val="2034070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The momentum behind serverless</a:t>
            </a:r>
            <a:endParaRPr lang="en-US" sz="4800" dirty="0"/>
          </a:p>
        </p:txBody>
      </p:sp>
      <p:sp>
        <p:nvSpPr>
          <p:cNvPr id="3" name="Content Placeholder 2"/>
          <p:cNvSpPr>
            <a:spLocks noGrp="1"/>
          </p:cNvSpPr>
          <p:nvPr>
            <p:ph idx="1"/>
          </p:nvPr>
        </p:nvSpPr>
        <p:spPr/>
        <p:txBody>
          <a:bodyPr/>
          <a:lstStyle/>
          <a:p>
            <a:r>
              <a:rPr lang="en-US" dirty="0" smtClean="0"/>
              <a:t>The </a:t>
            </a:r>
            <a:r>
              <a:rPr lang="en-US" dirty="0"/>
              <a:t>introduction of function PaaS (</a:t>
            </a:r>
            <a:r>
              <a:rPr lang="en-US" dirty="0" smtClean="0"/>
              <a:t>fPaaS</a:t>
            </a:r>
            <a:r>
              <a:rPr lang="en-US" baseline="30000" dirty="0" smtClean="0"/>
              <a:t>1</a:t>
            </a:r>
            <a:r>
              <a:rPr lang="en-US" dirty="0" smtClean="0"/>
              <a:t>) </a:t>
            </a:r>
            <a:r>
              <a:rPr lang="en-US" dirty="0"/>
              <a:t>by AWS </a:t>
            </a:r>
            <a:r>
              <a:rPr lang="en-US" dirty="0" smtClean="0"/>
              <a:t>Lambda </a:t>
            </a:r>
            <a:r>
              <a:rPr lang="en-US" dirty="0"/>
              <a:t>in </a:t>
            </a:r>
            <a:r>
              <a:rPr lang="en-US" dirty="0" err="1"/>
              <a:t>re:Invent</a:t>
            </a:r>
            <a:r>
              <a:rPr lang="en-US" dirty="0"/>
              <a:t>, Nov 2014 </a:t>
            </a:r>
            <a:r>
              <a:rPr lang="en-US" dirty="0" smtClean="0"/>
              <a:t>(and out </a:t>
            </a:r>
            <a:r>
              <a:rPr lang="en-US" dirty="0"/>
              <a:t>of beta in late </a:t>
            </a:r>
            <a:r>
              <a:rPr lang="en-US" dirty="0" smtClean="0"/>
              <a:t>2015) </a:t>
            </a:r>
            <a:r>
              <a:rPr lang="en-US" dirty="0"/>
              <a:t>created a momentum for "serverless" platform architecture. AWS Lambda was soon followed by most major cloud platform vendors, including IBM, Microsoft, Google and, more recently, Oracle. Serverless is a </a:t>
            </a:r>
            <a:r>
              <a:rPr lang="en-US" dirty="0" smtClean="0"/>
              <a:t>cloud-native </a:t>
            </a:r>
            <a:r>
              <a:rPr lang="en-US" dirty="0"/>
              <a:t>platform </a:t>
            </a:r>
            <a:r>
              <a:rPr lang="en-US" dirty="0" smtClean="0"/>
              <a:t>model.</a:t>
            </a:r>
          </a:p>
          <a:p>
            <a:r>
              <a:rPr lang="en-US" dirty="0"/>
              <a:t>Per Gartner, by 2022 most cloud architectures will evolve to a fundamentally serverless model rendering the cloud platform architectures dominating in 2017 as legacy </a:t>
            </a:r>
            <a:r>
              <a:rPr lang="en-US" dirty="0" smtClean="0"/>
              <a:t>architectures</a:t>
            </a:r>
            <a:r>
              <a:rPr lang="en-US" baseline="30000" dirty="0" smtClean="0"/>
              <a:t>2</a:t>
            </a:r>
            <a:r>
              <a:rPr lang="en-US" dirty="0" smtClean="0"/>
              <a:t>. </a:t>
            </a:r>
            <a:endParaRPr lang="en-US" dirty="0"/>
          </a:p>
          <a:p>
            <a:r>
              <a:rPr lang="en-US" dirty="0"/>
              <a:t>Serverless is a cloud-native platform </a:t>
            </a:r>
            <a:r>
              <a:rPr lang="en-US" dirty="0" smtClean="0"/>
              <a:t>model and </a:t>
            </a:r>
            <a:r>
              <a:rPr lang="en-US" dirty="0"/>
              <a:t>reflects the core-promise of cloud-computing by offering agility and capability on demand at a value price. </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a:p>
        </p:txBody>
      </p:sp>
      <p:sp>
        <p:nvSpPr>
          <p:cNvPr id="5" name="Footer Placeholder 4"/>
          <p:cNvSpPr>
            <a:spLocks noGrp="1"/>
          </p:cNvSpPr>
          <p:nvPr>
            <p:ph type="ftr" sz="quarter" idx="11"/>
          </p:nvPr>
        </p:nvSpPr>
        <p:spPr/>
        <p:txBody>
          <a:bodyPr/>
          <a:lstStyle/>
          <a:p>
            <a:pPr marL="228600" indent="-228600">
              <a:buAutoNum type="arabicPeriod"/>
            </a:pPr>
            <a:r>
              <a:rPr lang="en-US" dirty="0" smtClean="0"/>
              <a:t>Platform as a Service.</a:t>
            </a:r>
          </a:p>
          <a:p>
            <a:pPr marL="228600" indent="-228600">
              <a:buAutoNum type="arabicPeriod"/>
            </a:pPr>
            <a:r>
              <a:rPr lang="en-US" dirty="0" smtClean="0"/>
              <a:t>The Key Trends in PaaS, 2017 - </a:t>
            </a:r>
            <a:r>
              <a:rPr lang="en-US" dirty="0"/>
              <a:t>Published: 31 January 2017 ID: G00313016 </a:t>
            </a:r>
            <a:endParaRPr lang="en-US" dirty="0"/>
          </a:p>
        </p:txBody>
      </p:sp>
      <p:sp>
        <p:nvSpPr>
          <p:cNvPr id="6" name="Rectangle 5"/>
          <p:cNvSpPr/>
          <p:nvPr/>
        </p:nvSpPr>
        <p:spPr>
          <a:xfrm>
            <a:off x="3344704" y="5464314"/>
            <a:ext cx="5508688" cy="523220"/>
          </a:xfrm>
          <a:prstGeom prst="rect">
            <a:avLst/>
          </a:prstGeom>
          <a:noFill/>
          <a:ln>
            <a:solidFill>
              <a:schemeClr val="accent1"/>
            </a:solidFill>
          </a:ln>
        </p:spPr>
        <p:txBody>
          <a:bodyPr wrap="none" lIns="91440" tIns="45720" rIns="91440" bIns="45720">
            <a:spAutoFit/>
          </a:bodyPr>
          <a:lstStyle/>
          <a:p>
            <a:pPr algn="ctr"/>
            <a:r>
              <a:rPr lang="en-US" sz="2800" b="1" cap="small" spc="0"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Amazon started the trend with </a:t>
            </a:r>
            <a:r>
              <a:rPr lang="en-US" sz="2800" b="1" cap="small" spc="0" dirty="0" err="1"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Lamda</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1021749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82" y="0"/>
            <a:ext cx="10058400" cy="1243008"/>
          </a:xfrm>
        </p:spPr>
        <p:txBody>
          <a:bodyPr>
            <a:normAutofit/>
          </a:bodyPr>
          <a:lstStyle/>
          <a:p>
            <a:pPr algn="ctr"/>
            <a:r>
              <a:rPr lang="en-US" sz="4000" b="1" dirty="0" smtClean="0"/>
              <a:t>Resources</a:t>
            </a:r>
            <a:endParaRPr lang="en-US" sz="4000"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1505710690"/>
                  </p:ext>
                </p:extLst>
              </p:nvPr>
            </p:nvGraphicFramePr>
            <p:xfrm>
              <a:off x="749507" y="1828800"/>
              <a:ext cx="10852879" cy="445769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Add-in 5" title="Code Presenter Pro"/>
              <p:cNvPicPr>
                <a:picLocks noGrp="1" noRot="1" noChangeAspect="1" noMove="1" noResize="1" noEditPoints="1" noAdjustHandles="1" noChangeArrowheads="1" noChangeShapeType="1"/>
              </p:cNvPicPr>
              <p:nvPr/>
            </p:nvPicPr>
            <p:blipFill>
              <a:blip r:embed="rId4"/>
              <a:stretch>
                <a:fillRect/>
              </a:stretch>
            </p:blipFill>
            <p:spPr>
              <a:xfrm>
                <a:off x="749507" y="1828800"/>
                <a:ext cx="10852879" cy="4457698"/>
              </a:xfrm>
              <a:prstGeom prst="rect">
                <a:avLst/>
              </a:prstGeom>
            </p:spPr>
          </p:pic>
        </mc:Fallback>
      </mc:AlternateContent>
      <p:sp>
        <p:nvSpPr>
          <p:cNvPr id="7" name="Content Placeholder 2"/>
          <p:cNvSpPr>
            <a:spLocks noGrp="1"/>
          </p:cNvSpPr>
          <p:nvPr>
            <p:ph idx="1"/>
          </p:nvPr>
        </p:nvSpPr>
        <p:spPr>
          <a:xfrm>
            <a:off x="619826" y="898237"/>
            <a:ext cx="10958512" cy="2879287"/>
          </a:xfrm>
        </p:spPr>
        <p:txBody>
          <a:bodyPr>
            <a:noAutofit/>
          </a:bodyPr>
          <a:lstStyle/>
          <a:p>
            <a:pPr marL="0" indent="0">
              <a:buNone/>
            </a:pPr>
            <a:r>
              <a:rPr lang="en-US" sz="2400" dirty="0" smtClean="0"/>
              <a:t>An example of resources in Serverless Framework using AWS as provider:</a:t>
            </a:r>
            <a:endParaRPr lang="en-US" sz="2400" dirty="0"/>
          </a:p>
        </p:txBody>
      </p:sp>
    </p:spTree>
    <p:extLst>
      <p:ext uri="{BB962C8B-B14F-4D97-AF65-F5344CB8AC3E}">
        <p14:creationId xmlns:p14="http://schemas.microsoft.com/office/powerpoint/2010/main" val="1108523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Serverless Architecture vs. serverless Framework</a:t>
            </a:r>
            <a:endParaRPr lang="en-US" sz="4800" dirty="0"/>
          </a:p>
        </p:txBody>
      </p:sp>
      <p:sp>
        <p:nvSpPr>
          <p:cNvPr id="3" name="Content Placeholder 2"/>
          <p:cNvSpPr>
            <a:spLocks noGrp="1"/>
          </p:cNvSpPr>
          <p:nvPr>
            <p:ph idx="1"/>
          </p:nvPr>
        </p:nvSpPr>
        <p:spPr/>
        <p:txBody>
          <a:bodyPr/>
          <a:lstStyle/>
          <a:p>
            <a:r>
              <a:rPr lang="en-US" dirty="0"/>
              <a:t>Serverless computing model is an emerging trend and quite often misunderstood because of the hype and build-up surrounding the topic.</a:t>
            </a:r>
          </a:p>
          <a:p>
            <a:r>
              <a:rPr lang="en-US" dirty="0"/>
              <a:t>The term </a:t>
            </a:r>
            <a:r>
              <a:rPr lang="en-US" i="1" dirty="0">
                <a:hlinkClick r:id="rId3"/>
              </a:rPr>
              <a:t>Serverless</a:t>
            </a:r>
            <a:r>
              <a:rPr lang="en-US" dirty="0"/>
              <a:t> refers to building applications without having to configure or maintain infrastructure required for running your applications. </a:t>
            </a:r>
            <a:endParaRPr lang="en-US" dirty="0" smtClean="0"/>
          </a:p>
          <a:p>
            <a:r>
              <a:rPr lang="en-US" dirty="0" smtClean="0"/>
              <a:t>In </a:t>
            </a:r>
            <a:r>
              <a:rPr lang="en-US" dirty="0"/>
              <a:t>reality, servers are still involved, though they are owned and controlled by the platform providers. </a:t>
            </a:r>
            <a:endParaRPr lang="en-US" dirty="0" smtClean="0"/>
          </a:p>
          <a:p>
            <a:r>
              <a:rPr lang="en-US" dirty="0" smtClean="0"/>
              <a:t>On </a:t>
            </a:r>
            <a:r>
              <a:rPr lang="en-US" dirty="0"/>
              <a:t>the other hand there are frameworks used for exploiting the serverless architecture uninspiringly named </a:t>
            </a:r>
            <a:r>
              <a:rPr lang="en-US" i="1" dirty="0">
                <a:hlinkClick r:id="rId4"/>
              </a:rPr>
              <a:t>Serverless Framework</a:t>
            </a:r>
            <a:r>
              <a:rPr lang="en-US" dirty="0"/>
              <a:t> increasing the confusion.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a:p>
        </p:txBody>
      </p:sp>
      <p:sp>
        <p:nvSpPr>
          <p:cNvPr id="7" name="Rectangle 6"/>
          <p:cNvSpPr/>
          <p:nvPr/>
        </p:nvSpPr>
        <p:spPr>
          <a:xfrm>
            <a:off x="2465465" y="5464314"/>
            <a:ext cx="7267181" cy="523220"/>
          </a:xfrm>
          <a:prstGeom prst="rect">
            <a:avLst/>
          </a:prstGeom>
          <a:noFill/>
          <a:ln>
            <a:solidFill>
              <a:schemeClr val="accent1"/>
            </a:solidFill>
          </a:ln>
        </p:spPr>
        <p:txBody>
          <a:bodyPr wrap="none" lIns="91440" tIns="45720" rIns="91440" bIns="45720">
            <a:spAutoFit/>
          </a:bodyPr>
          <a:lstStyle/>
          <a:p>
            <a:pPr algn="ct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No need to configure or maintain infrastructure</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883059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7975" y="2530000"/>
            <a:ext cx="10058400" cy="1609344"/>
          </a:xfrm>
        </p:spPr>
        <p:txBody>
          <a:bodyPr/>
          <a:lstStyle/>
          <a:p>
            <a:pPr algn="ctr"/>
            <a:r>
              <a:rPr lang="en-US" dirty="0" smtClean="0"/>
              <a:t>Serverless Architecture</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715323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What is Serverless</a:t>
            </a:r>
            <a:endParaRPr lang="en-US" sz="4800" dirty="0"/>
          </a:p>
        </p:txBody>
      </p:sp>
      <p:sp>
        <p:nvSpPr>
          <p:cNvPr id="3" name="Content Placeholder 2"/>
          <p:cNvSpPr>
            <a:spLocks noGrp="1"/>
          </p:cNvSpPr>
          <p:nvPr>
            <p:ph idx="1"/>
          </p:nvPr>
        </p:nvSpPr>
        <p:spPr/>
        <p:txBody>
          <a:bodyPr/>
          <a:lstStyle/>
          <a:p>
            <a:r>
              <a:rPr lang="en-US" dirty="0"/>
              <a:t>Serverless Architectures are </a:t>
            </a:r>
            <a:r>
              <a:rPr lang="en-US" dirty="0" smtClean="0"/>
              <a:t>those models </a:t>
            </a:r>
            <a:r>
              <a:rPr lang="en-US" dirty="0"/>
              <a:t>where the applications logic provided by the Developer is run on stateless, compute containers that are provisioned and managed by a provider. </a:t>
            </a:r>
            <a:endParaRPr lang="en-US" dirty="0" smtClean="0"/>
          </a:p>
          <a:p>
            <a:r>
              <a:rPr lang="en-US" dirty="0" smtClean="0"/>
              <a:t>Typically </a:t>
            </a:r>
            <a:r>
              <a:rPr lang="en-US" dirty="0"/>
              <a:t>these compute instances are ephemeral (short-lived for the duration of the request-response cycle</a:t>
            </a:r>
            <a:r>
              <a:rPr lang="en-US" dirty="0" smtClean="0"/>
              <a:t>), typically runs a function </a:t>
            </a:r>
            <a:r>
              <a:rPr lang="en-US" dirty="0"/>
              <a:t>and triggered through an event. </a:t>
            </a:r>
            <a:endParaRPr lang="en-US" dirty="0" smtClean="0"/>
          </a:p>
          <a:p>
            <a:r>
              <a:rPr lang="en-US" dirty="0" smtClean="0"/>
              <a:t>Due </a:t>
            </a:r>
            <a:r>
              <a:rPr lang="en-US" dirty="0"/>
              <a:t>to the on-demand provisioning nature of this architecture, the systems built using Serverless technologies are inherently </a:t>
            </a:r>
            <a:r>
              <a:rPr lang="en-US" dirty="0" err="1"/>
              <a:t>scaleable</a:t>
            </a:r>
            <a:r>
              <a:rPr lang="en-US" dirty="0"/>
              <a:t> and highly responsive under </a:t>
            </a:r>
            <a:r>
              <a:rPr lang="en-US" dirty="0" smtClean="0"/>
              <a:t>load.</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a:p>
        </p:txBody>
      </p:sp>
      <p:sp>
        <p:nvSpPr>
          <p:cNvPr id="5" name="Rectangle 4"/>
          <p:cNvSpPr/>
          <p:nvPr/>
        </p:nvSpPr>
        <p:spPr>
          <a:xfrm>
            <a:off x="2337171" y="5464314"/>
            <a:ext cx="7523790" cy="523220"/>
          </a:xfrm>
          <a:prstGeom prst="rect">
            <a:avLst/>
          </a:prstGeom>
          <a:noFill/>
          <a:ln>
            <a:solidFill>
              <a:schemeClr val="accent1"/>
            </a:solidFill>
          </a:ln>
        </p:spPr>
        <p:txBody>
          <a:bodyPr wrap="none" lIns="91440" tIns="45720" rIns="91440" bIns="45720">
            <a:spAutoFit/>
          </a:bodyPr>
          <a:lstStyle/>
          <a:p>
            <a:pPr algn="ct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Functions are ephemeral and triggered via an event</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80844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800" b="1" dirty="0" smtClean="0"/>
              <a:t>Function as a Service (</a:t>
            </a:r>
            <a:r>
              <a:rPr lang="en-US" sz="4800" b="1" dirty="0" err="1" smtClean="0"/>
              <a:t>F</a:t>
            </a:r>
            <a:r>
              <a:rPr lang="en-US" sz="4800" b="1" cap="none" dirty="0" err="1" smtClean="0"/>
              <a:t>aa</a:t>
            </a:r>
            <a:r>
              <a:rPr lang="en-US" sz="4800" b="1" dirty="0" err="1" smtClean="0"/>
              <a:t>s</a:t>
            </a:r>
            <a:r>
              <a:rPr lang="en-US" sz="4800" b="1" dirty="0" smtClean="0"/>
              <a:t>)</a:t>
            </a:r>
            <a:endParaRPr lang="en-US" sz="4800" dirty="0"/>
          </a:p>
        </p:txBody>
      </p:sp>
      <p:sp>
        <p:nvSpPr>
          <p:cNvPr id="3" name="Content Placeholder 2"/>
          <p:cNvSpPr>
            <a:spLocks noGrp="1"/>
          </p:cNvSpPr>
          <p:nvPr>
            <p:ph idx="1"/>
          </p:nvPr>
        </p:nvSpPr>
        <p:spPr>
          <a:xfrm>
            <a:off x="642938" y="1414463"/>
            <a:ext cx="10958512" cy="4371971"/>
          </a:xfrm>
        </p:spPr>
        <p:txBody>
          <a:bodyPr>
            <a:noAutofit/>
          </a:bodyPr>
          <a:lstStyle/>
          <a:p>
            <a:r>
              <a:rPr lang="en-US" dirty="0"/>
              <a:t>T</a:t>
            </a:r>
            <a:r>
              <a:rPr lang="en-US" dirty="0" smtClean="0"/>
              <a:t>he </a:t>
            </a:r>
            <a:r>
              <a:rPr lang="en-US" dirty="0"/>
              <a:t>technique of building applications using </a:t>
            </a:r>
            <a:r>
              <a:rPr lang="en-US" dirty="0"/>
              <a:t>S</a:t>
            </a:r>
            <a:r>
              <a:rPr lang="en-US" dirty="0" smtClean="0"/>
              <a:t>erverless </a:t>
            </a:r>
            <a:r>
              <a:rPr lang="en-US" dirty="0"/>
              <a:t>architecture </a:t>
            </a:r>
            <a:r>
              <a:rPr lang="en-US" dirty="0" smtClean="0"/>
              <a:t>is known as </a:t>
            </a:r>
            <a:r>
              <a:rPr lang="en-US" dirty="0" err="1" smtClean="0"/>
              <a:t>FaaS</a:t>
            </a:r>
            <a:r>
              <a:rPr lang="en-US" dirty="0" smtClean="0"/>
              <a:t> </a:t>
            </a:r>
            <a:r>
              <a:rPr lang="en-US" dirty="0"/>
              <a:t>(Function as a Service). </a:t>
            </a:r>
            <a:endParaRPr lang="en-US" dirty="0" smtClean="0"/>
          </a:p>
          <a:p>
            <a:r>
              <a:rPr lang="en-US" dirty="0" smtClean="0"/>
              <a:t>The </a:t>
            </a:r>
            <a:r>
              <a:rPr lang="en-US" dirty="0"/>
              <a:t>reason becomes clear when you contrast </a:t>
            </a:r>
            <a:r>
              <a:rPr lang="en-US" dirty="0" err="1"/>
              <a:t>FaaS</a:t>
            </a:r>
            <a:r>
              <a:rPr lang="en-US" dirty="0"/>
              <a:t> applications with the traditionally built applications or PaaS (Platform as a Service) where there is a perpetual process running on a server waiting for HTTP requests or API calls. </a:t>
            </a:r>
            <a:endParaRPr lang="en-US" dirty="0" smtClean="0"/>
          </a:p>
          <a:p>
            <a:r>
              <a:rPr lang="en-US" dirty="0" smtClean="0"/>
              <a:t>In </a:t>
            </a:r>
            <a:r>
              <a:rPr lang="en-US" dirty="0" err="1"/>
              <a:t>FaaS</a:t>
            </a:r>
            <a:r>
              <a:rPr lang="en-US" dirty="0"/>
              <a:t> there is no perpetual process (for the most part) but an event mechanism that triggers the execution of a piece of code, usually just a function. You still need a perpetual gateway that will field your API calls to start the events to cascade.</a:t>
            </a:r>
          </a:p>
          <a:p>
            <a:r>
              <a:rPr lang="en-US" dirty="0"/>
              <a:t>The other key operational difference between </a:t>
            </a:r>
            <a:r>
              <a:rPr lang="en-US" dirty="0" err="1"/>
              <a:t>FaaS</a:t>
            </a:r>
            <a:r>
              <a:rPr lang="en-US" dirty="0"/>
              <a:t> and PaaS is scaling. With most PaaS solutions you still need to worry about scale. With </a:t>
            </a:r>
            <a:r>
              <a:rPr lang="en-US" dirty="0" err="1"/>
              <a:t>FaaS</a:t>
            </a:r>
            <a:r>
              <a:rPr lang="en-US" dirty="0"/>
              <a:t> the compute resources are provisioned at a request level. You cannot get the same level of granularity with PaaS applications even if you set it to auto-scale. </a:t>
            </a:r>
            <a:endParaRPr lang="en-US" dirty="0" smtClean="0"/>
          </a:p>
          <a:p>
            <a:r>
              <a:rPr lang="en-US" dirty="0" smtClean="0"/>
              <a:t>As </a:t>
            </a:r>
            <a:r>
              <a:rPr lang="en-US" dirty="0"/>
              <a:t>a result of this, </a:t>
            </a:r>
            <a:r>
              <a:rPr lang="en-US" dirty="0" err="1"/>
              <a:t>FaaS</a:t>
            </a:r>
            <a:r>
              <a:rPr lang="en-US" dirty="0"/>
              <a:t> applications are extremely efficient when it comes to managing cost.</a:t>
            </a:r>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a:p>
        </p:txBody>
      </p:sp>
      <p:sp>
        <p:nvSpPr>
          <p:cNvPr id="5" name="Rectangle 4"/>
          <p:cNvSpPr/>
          <p:nvPr/>
        </p:nvSpPr>
        <p:spPr>
          <a:xfrm>
            <a:off x="2056480" y="5957889"/>
            <a:ext cx="8085162" cy="523220"/>
          </a:xfrm>
          <a:prstGeom prst="rect">
            <a:avLst/>
          </a:prstGeom>
          <a:noFill/>
          <a:ln>
            <a:solidFill>
              <a:schemeClr val="accent1"/>
            </a:solidFill>
          </a:ln>
        </p:spPr>
        <p:txBody>
          <a:bodyPr wrap="none" lIns="91440" tIns="45720" rIns="91440" bIns="45720">
            <a:spAutoFit/>
          </a:bodyPr>
          <a:lstStyle/>
          <a:p>
            <a:pPr algn="ctr"/>
            <a:r>
              <a:rPr lang="en-US" sz="2800" b="1" cap="small" dirty="0" err="1"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FaaS</a:t>
            </a: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 </a:t>
            </a:r>
            <a:r>
              <a:rPr lang="mr-IN"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a:t>
            </a: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 Applications Built with Serverless Architecture</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175039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000" b="1" dirty="0" smtClean="0"/>
              <a:t>Limitations of </a:t>
            </a:r>
            <a:r>
              <a:rPr lang="en-US" sz="4000" b="1" dirty="0" err="1" smtClean="0"/>
              <a:t>F</a:t>
            </a:r>
            <a:r>
              <a:rPr lang="en-US" sz="4000" b="1" cap="none" dirty="0" err="1" smtClean="0"/>
              <a:t>aa</a:t>
            </a:r>
            <a:r>
              <a:rPr lang="en-US" sz="4000" b="1" dirty="0" err="1" smtClean="0"/>
              <a:t>s</a:t>
            </a:r>
            <a:r>
              <a:rPr lang="en-US" sz="4000" b="1" dirty="0" smtClean="0"/>
              <a:t> </a:t>
            </a:r>
            <a:r>
              <a:rPr lang="mr-IN" sz="4000" b="1" dirty="0" smtClean="0"/>
              <a:t>–</a:t>
            </a:r>
            <a:r>
              <a:rPr lang="en-US" sz="4000" b="1" dirty="0" smtClean="0"/>
              <a:t> </a:t>
            </a:r>
            <a:r>
              <a:rPr lang="en-US" sz="4000" b="1" cap="none" dirty="0" smtClean="0"/>
              <a:t>State &amp; Duration</a:t>
            </a:r>
            <a:endParaRPr lang="en-US" sz="4000" dirty="0"/>
          </a:p>
        </p:txBody>
      </p:sp>
      <p:sp>
        <p:nvSpPr>
          <p:cNvPr id="3" name="Content Placeholder 2"/>
          <p:cNvSpPr>
            <a:spLocks noGrp="1"/>
          </p:cNvSpPr>
          <p:nvPr>
            <p:ph idx="1"/>
          </p:nvPr>
        </p:nvSpPr>
        <p:spPr>
          <a:xfrm>
            <a:off x="642938" y="1414463"/>
            <a:ext cx="10958512" cy="4371971"/>
          </a:xfrm>
        </p:spPr>
        <p:txBody>
          <a:bodyPr>
            <a:noAutofit/>
          </a:bodyPr>
          <a:lstStyle/>
          <a:p>
            <a:r>
              <a:rPr lang="en-US" sz="2400" i="1" dirty="0" smtClean="0"/>
              <a:t>State -</a:t>
            </a:r>
            <a:r>
              <a:rPr lang="en-US" sz="2400" dirty="0"/>
              <a:t> Due to the ephemeral nature of the </a:t>
            </a:r>
            <a:r>
              <a:rPr lang="en-US" sz="2400" dirty="0" err="1"/>
              <a:t>FaaS</a:t>
            </a:r>
            <a:r>
              <a:rPr lang="en-US" sz="2400" dirty="0"/>
              <a:t> architecture, the state of your application should be managed externally from the </a:t>
            </a:r>
            <a:r>
              <a:rPr lang="en-US" sz="2400" dirty="0" err="1"/>
              <a:t>FaaS</a:t>
            </a:r>
            <a:r>
              <a:rPr lang="en-US" sz="2400" dirty="0"/>
              <a:t> infrastructure or off-loaded to a cache or data-base. This could be very limiting for certain type of applications running on thin clients or untrusted devices where the application orchestration has to extend through multiple request-response cycles.</a:t>
            </a:r>
          </a:p>
          <a:p>
            <a:r>
              <a:rPr lang="en-US" sz="2400" i="1" dirty="0"/>
              <a:t>Duration</a:t>
            </a:r>
            <a:r>
              <a:rPr lang="en-US" sz="2400" dirty="0"/>
              <a:t> </a:t>
            </a:r>
            <a:r>
              <a:rPr lang="en-US" sz="2400" dirty="0" smtClean="0"/>
              <a:t>- Because </a:t>
            </a:r>
            <a:r>
              <a:rPr lang="en-US" sz="2400" dirty="0"/>
              <a:t>of the on-demand provisioning and low-cost nature of the </a:t>
            </a:r>
            <a:r>
              <a:rPr lang="en-US" sz="2400" dirty="0" err="1"/>
              <a:t>FaaS</a:t>
            </a:r>
            <a:r>
              <a:rPr lang="en-US" sz="2400" dirty="0"/>
              <a:t> solution there is a restriction on how long your functions are allowed to run. To keep the price low - as you are billed by minutes of usage, some providers such as Amazon AWS and Microsoft Azure restrict the duration of time a function is allowed to process a request</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a:p>
        </p:txBody>
      </p:sp>
      <p:sp>
        <p:nvSpPr>
          <p:cNvPr id="5" name="Rectangle 4"/>
          <p:cNvSpPr/>
          <p:nvPr/>
        </p:nvSpPr>
        <p:spPr>
          <a:xfrm>
            <a:off x="1781514" y="5957889"/>
            <a:ext cx="8635121" cy="523220"/>
          </a:xfrm>
          <a:prstGeom prst="rect">
            <a:avLst/>
          </a:prstGeom>
          <a:noFill/>
          <a:ln>
            <a:solidFill>
              <a:schemeClr val="accent1"/>
            </a:solidFill>
          </a:ln>
        </p:spPr>
        <p:txBody>
          <a:bodyPr wrap="none" lIns="91440" tIns="45720" rIns="91440" bIns="45720">
            <a:spAutoFit/>
          </a:bodyPr>
          <a:lstStyle/>
          <a:p>
            <a:pPr algn="ct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State between Requests must be maintained outside of </a:t>
            </a:r>
            <a:r>
              <a:rPr lang="en-US" sz="2800" b="1" cap="small" dirty="0" err="1"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FaaS</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210101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400" b="1" dirty="0" smtClean="0"/>
              <a:t>Limitations of </a:t>
            </a:r>
            <a:r>
              <a:rPr lang="en-US" sz="4400" b="1" dirty="0" err="1" smtClean="0"/>
              <a:t>F</a:t>
            </a:r>
            <a:r>
              <a:rPr lang="en-US" sz="4400" b="1" cap="none" dirty="0" err="1" smtClean="0"/>
              <a:t>aa</a:t>
            </a:r>
            <a:r>
              <a:rPr lang="en-US" sz="4400" b="1" dirty="0" err="1" smtClean="0"/>
              <a:t>s</a:t>
            </a:r>
            <a:r>
              <a:rPr lang="en-US" sz="4400" b="1" dirty="0" smtClean="0"/>
              <a:t> - </a:t>
            </a:r>
            <a:r>
              <a:rPr lang="en-US" sz="4400" b="1" cap="none" dirty="0" smtClean="0"/>
              <a:t>Resource limits</a:t>
            </a:r>
            <a:endParaRPr lang="en-US" sz="4400" dirty="0"/>
          </a:p>
        </p:txBody>
      </p:sp>
      <p:sp>
        <p:nvSpPr>
          <p:cNvPr id="3" name="Content Placeholder 2"/>
          <p:cNvSpPr>
            <a:spLocks noGrp="1"/>
          </p:cNvSpPr>
          <p:nvPr>
            <p:ph idx="1"/>
          </p:nvPr>
        </p:nvSpPr>
        <p:spPr>
          <a:xfrm>
            <a:off x="642938" y="1414463"/>
            <a:ext cx="10958512" cy="4371971"/>
          </a:xfrm>
        </p:spPr>
        <p:txBody>
          <a:bodyPr>
            <a:noAutofit/>
          </a:bodyPr>
          <a:lstStyle/>
          <a:p>
            <a:r>
              <a:rPr lang="en-US" sz="2400" i="1" dirty="0"/>
              <a:t>Deployment &amp; Resource Limits</a:t>
            </a:r>
            <a:r>
              <a:rPr lang="en-US" sz="2400" dirty="0"/>
              <a:t> </a:t>
            </a:r>
            <a:r>
              <a:rPr lang="en-US" sz="2400" dirty="0" smtClean="0"/>
              <a:t> - Some </a:t>
            </a:r>
            <a:r>
              <a:rPr lang="en-US" sz="2400" dirty="0"/>
              <a:t>providers such as AWS have </a:t>
            </a:r>
            <a:r>
              <a:rPr lang="en-US" sz="2400" dirty="0">
                <a:hlinkClick r:id="rId3"/>
              </a:rPr>
              <a:t>deployment limits</a:t>
            </a:r>
            <a:r>
              <a:rPr lang="en-US" sz="2400" dirty="0"/>
              <a:t> on the size of the deployment package, </a:t>
            </a:r>
            <a:r>
              <a:rPr lang="en-US" sz="2400" dirty="0" smtClean="0"/>
              <a:t>code </a:t>
            </a:r>
            <a:r>
              <a:rPr lang="en-US" sz="2400" dirty="0"/>
              <a:t>and libraries that can be deployed in the package. </a:t>
            </a:r>
            <a:endParaRPr lang="en-US" sz="2400" dirty="0" smtClean="0"/>
          </a:p>
          <a:p>
            <a:r>
              <a:rPr lang="en-US" sz="2400" dirty="0" smtClean="0"/>
              <a:t>This </a:t>
            </a:r>
            <a:r>
              <a:rPr lang="en-US" sz="2400" dirty="0"/>
              <a:t>could be severely limiting for some applications such as image processing functions that depend on large libraries that have to be packaged along with the code. </a:t>
            </a:r>
            <a:endParaRPr lang="en-US" sz="2400" dirty="0" smtClean="0"/>
          </a:p>
          <a:p>
            <a:r>
              <a:rPr lang="en-US" sz="2400" dirty="0" smtClean="0"/>
              <a:t>Additionally</a:t>
            </a:r>
            <a:r>
              <a:rPr lang="en-US" sz="2400" dirty="0"/>
              <a:t>, there are limits on the number of concurrent function executions, ephemeral disk capacity (temp space) etc. </a:t>
            </a:r>
            <a:endParaRPr lang="en-US" sz="2400" dirty="0" smtClean="0"/>
          </a:p>
          <a:p>
            <a:r>
              <a:rPr lang="en-US" sz="2400" dirty="0" smtClean="0"/>
              <a:t>While </a:t>
            </a:r>
            <a:r>
              <a:rPr lang="en-US" sz="2400" dirty="0"/>
              <a:t>some of these limits are soft limits and can be reconfigured per function by working with the providers, others are hard limits and will force you to reevaluate the choice of your design</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a:p>
        </p:txBody>
      </p:sp>
      <p:sp>
        <p:nvSpPr>
          <p:cNvPr id="5" name="Rectangle 4"/>
          <p:cNvSpPr/>
          <p:nvPr/>
        </p:nvSpPr>
        <p:spPr>
          <a:xfrm>
            <a:off x="3515141" y="5957889"/>
            <a:ext cx="5167890" cy="523220"/>
          </a:xfrm>
          <a:prstGeom prst="rect">
            <a:avLst/>
          </a:prstGeom>
          <a:noFill/>
          <a:ln>
            <a:solidFill>
              <a:schemeClr val="accent1"/>
            </a:solidFill>
          </a:ln>
        </p:spPr>
        <p:txBody>
          <a:bodyPr wrap="none" lIns="91440" tIns="45720" rIns="91440" bIns="45720">
            <a:spAutoFit/>
          </a:bodyPr>
          <a:lstStyle/>
          <a:p>
            <a:pPr algn="ct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Resources are limited </a:t>
            </a:r>
            <a:r>
              <a:rPr lang="mr-IN"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a:t>
            </a: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 Use Wisely</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167348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013"/>
            <a:ext cx="10058400" cy="1609344"/>
          </a:xfrm>
        </p:spPr>
        <p:txBody>
          <a:bodyPr>
            <a:normAutofit/>
          </a:bodyPr>
          <a:lstStyle/>
          <a:p>
            <a:pPr algn="ctr"/>
            <a:r>
              <a:rPr lang="en-US" sz="4400" b="1" dirty="0" smtClean="0"/>
              <a:t>Limitations of </a:t>
            </a:r>
            <a:r>
              <a:rPr lang="en-US" sz="4400" b="1" dirty="0" err="1" smtClean="0"/>
              <a:t>F</a:t>
            </a:r>
            <a:r>
              <a:rPr lang="en-US" sz="4400" b="1" cap="none" dirty="0" err="1" smtClean="0"/>
              <a:t>aa</a:t>
            </a:r>
            <a:r>
              <a:rPr lang="en-US" sz="4400" b="1" dirty="0" err="1" smtClean="0"/>
              <a:t>s</a:t>
            </a:r>
            <a:r>
              <a:rPr lang="en-US" sz="4400" b="1" dirty="0" smtClean="0"/>
              <a:t> - </a:t>
            </a:r>
            <a:r>
              <a:rPr lang="en-US" sz="4400" b="1" cap="none" dirty="0" smtClean="0"/>
              <a:t>Latency</a:t>
            </a:r>
            <a:endParaRPr lang="en-US" sz="4400" dirty="0"/>
          </a:p>
        </p:txBody>
      </p:sp>
      <p:sp>
        <p:nvSpPr>
          <p:cNvPr id="3" name="Content Placeholder 2"/>
          <p:cNvSpPr>
            <a:spLocks noGrp="1"/>
          </p:cNvSpPr>
          <p:nvPr>
            <p:ph idx="1"/>
          </p:nvPr>
        </p:nvSpPr>
        <p:spPr>
          <a:xfrm>
            <a:off x="642938" y="1414463"/>
            <a:ext cx="10958512" cy="4371971"/>
          </a:xfrm>
        </p:spPr>
        <p:txBody>
          <a:bodyPr>
            <a:noAutofit/>
          </a:bodyPr>
          <a:lstStyle/>
          <a:p>
            <a:r>
              <a:rPr lang="en-US" sz="2400" i="1" dirty="0" smtClean="0"/>
              <a:t>Latency -</a:t>
            </a:r>
            <a:r>
              <a:rPr lang="en-US" sz="2400" dirty="0"/>
              <a:t> Due to the on-demand provisioning nature of the </a:t>
            </a:r>
            <a:r>
              <a:rPr lang="en-US" sz="2400" dirty="0" err="1"/>
              <a:t>FaaS</a:t>
            </a:r>
            <a:r>
              <a:rPr lang="en-US" sz="2400" dirty="0"/>
              <a:t> infrastructure, applications that uses languages such as Java/Scala that require a long start time to spin up JVMs may encounter longer runtime. </a:t>
            </a:r>
            <a:endParaRPr lang="en-US" sz="2400" dirty="0" smtClean="0"/>
          </a:p>
          <a:p>
            <a:r>
              <a:rPr lang="en-US" sz="2400" dirty="0" smtClean="0"/>
              <a:t>Having </a:t>
            </a:r>
            <a:r>
              <a:rPr lang="en-US" sz="2400" dirty="0"/>
              <a:t>said that, providers optimize the infrastructure spin-ups based on the usage patterns of the functions. </a:t>
            </a:r>
            <a:endParaRPr lang="en-US" sz="2400" dirty="0" smtClean="0"/>
          </a:p>
          <a:p>
            <a:r>
              <a:rPr lang="en-US" sz="2400" dirty="0" smtClean="0"/>
              <a:t>On the other hand, due </a:t>
            </a:r>
            <a:r>
              <a:rPr lang="en-US" sz="2400" dirty="0"/>
              <a:t>to the interpreted nature of Python and </a:t>
            </a:r>
            <a:r>
              <a:rPr lang="en-US" sz="2400" dirty="0" err="1"/>
              <a:t>Javascript</a:t>
            </a:r>
            <a:r>
              <a:rPr lang="en-US" sz="2400" dirty="0"/>
              <a:t>, functions written in these languages may not see a significant difference in latency between a PaaS and </a:t>
            </a:r>
            <a:r>
              <a:rPr lang="en-US" sz="2400" dirty="0" err="1"/>
              <a:t>FaaS</a:t>
            </a:r>
            <a:r>
              <a:rPr lang="en-US" sz="2400" dirty="0"/>
              <a:t> offering.</a:t>
            </a:r>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a:p>
        </p:txBody>
      </p:sp>
      <p:sp>
        <p:nvSpPr>
          <p:cNvPr id="5" name="Rectangle 4"/>
          <p:cNvSpPr/>
          <p:nvPr/>
        </p:nvSpPr>
        <p:spPr>
          <a:xfrm>
            <a:off x="2165525" y="5957889"/>
            <a:ext cx="7867154" cy="523220"/>
          </a:xfrm>
          <a:prstGeom prst="rect">
            <a:avLst/>
          </a:prstGeom>
          <a:noFill/>
          <a:ln>
            <a:solidFill>
              <a:schemeClr val="accent1"/>
            </a:solidFill>
          </a:ln>
        </p:spPr>
        <p:txBody>
          <a:bodyPr wrap="none" lIns="91440" tIns="45720" rIns="91440" bIns="45720">
            <a:spAutoFit/>
          </a:bodyPr>
          <a:lstStyle/>
          <a:p>
            <a:pPr algn="ctr"/>
            <a:r>
              <a:rPr lang="en-US" sz="2800" b="1" cap="small" dirty="0" smtClean="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rPr>
              <a:t>Test the performance of your applications thoroughly</a:t>
            </a:r>
            <a:endParaRPr lang="en-US" sz="2800" b="1" cap="small" spc="0" dirty="0">
              <a:ln w="12700">
                <a:solidFill>
                  <a:schemeClr val="tx2">
                    <a:satMod val="155000"/>
                  </a:schemeClr>
                </a:solidFill>
                <a:prstDash val="solid"/>
              </a:ln>
              <a:solidFill>
                <a:srgbClr val="AB2300"/>
              </a:solidFill>
              <a:effectLst>
                <a:outerShdw blurRad="41275" dist="20320" dir="1800000" algn="tl" rotWithShape="0">
                  <a:srgbClr val="000000">
                    <a:alpha val="40000"/>
                  </a:srgbClr>
                </a:outerShdw>
              </a:effectLst>
              <a:latin typeface="+mj-lt"/>
            </a:endParaRPr>
          </a:p>
        </p:txBody>
      </p:sp>
    </p:spTree>
    <p:extLst>
      <p:ext uri="{BB962C8B-B14F-4D97-AF65-F5344CB8AC3E}">
        <p14:creationId xmlns:p14="http://schemas.microsoft.com/office/powerpoint/2010/main" val="1979984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EC27E64F-E13C-2F43-82F6-B8EDB0D8BD46}">
  <we:reference id="wa104379263" version="1.0.0.1" store="en-US" storeType="OMEX"/>
  <we:alternateReferences>
    <we:reference id="WA104379263" version="1.0.0.1" store="WA104379263" storeType="OMEX"/>
  </we:alternateReferences>
  <we:properties>
    <we:property name="config" value="{&quot;display_lang&quot;:&quot;en&quot;,&quot;display_font&quot;:&quot;Courier New&quot;,&quot;syntax_color&quot;:{&quot;Reserved words&quot;:&quot;#0000c6&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false,&quot;code_lang&quot;:&quot;py&quot;,&quot;code&quot;:&quot;# serverless.yml\nservice: users\nfunctions: # Your \&quot;Functions\&quot;\n  usersCreate:\n    events: # The \&quot;Events\&quot; that trigger this function\n      - http: post users/create\n  usersDelete:\n    events:\n      - http: delete users/delete\nresources: # The \&quot;Resources\&quot; your \&quot;Functions\&quot; use. \n                  #  Raw AWS CloudFormation goes in here.&quot;,&quot;ctags&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E516DC97-78DB-BA4B-87D7-0C5CBCB4A0D2}">
  <we:reference id="wa104379263" version="1.0.0.1" store="en-US" storeType="OMEX"/>
  <we:alternateReferences>
    <we:reference id="wa104379263" version="1.0.0.1" store="wa104379263" storeType="OMEX"/>
  </we:alternateReferences>
  <we:properties>
    <we:property name="config" value="{&quot;display_lang&quot;:&quot;en&quot;,&quot;display_font&quot;:&quot;Courier New&quot;,&quot;syntax_color&quot;:{&quot;Reserved words&quot;:&quot;#0000ea&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false,&quot;code_lang&quot;:&quot;py&quot;,&quot;code&quot;:&quot;functions:\n  hello:\n    handler: handler.hello # required, handler set in AWS Lambda\n    name: ${self:provider.stage}-lambdaName # optional, Deployed Lambda name\n    description: Description of what the lambda function does\n    runtime: python2.7 # optional overwrite, default is provider runtime\n    memorySize: 512 # optional, default is 1024\n    timeout: 10 # optional, default is 6&quot;,&quot;ctags&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CD9179A6-DC31-994C-84F8-58745AE51935}">
  <we:reference id="wa104379263" version="1.0.0.1" store="en-US" storeType="OMEX"/>
  <we:alternateReferences>
    <we:reference id="wa104379263" version="1.0.0.1" store="wa104379263" storeType="OMEX"/>
  </we:alternateReferences>
  <we:properties>
    <we:property name="config" value="{&quot;display_lang&quot;:&quot;en&quot;,&quot;display_font&quot;:&quot;Courier New&quot;,&quot;syntax_color&quot;:{&quot;Reserved words&quot;:&quot;#0000ee&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false,&quot;code_lang&quot;:&quot;py&quot;,&quot;code&quot;:&quot;functions:\n  createUser: # Function name\n    handler: handler.users # Reference to file handler.js &amp; exported function 'users'\n    events: # All events associated with this function\n      - http:\n          path: users/create\n          method: post\n      - http:\n          path: users/update\n          method: put&quot;,&quot;ctags&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598D8709-1E69-BF40-B125-3E0A37B5654F}">
  <we:reference id="wa104379263" version="1.0.0.1" store="en-US" storeType="OMEX"/>
  <we:alternateReferences>
    <we:reference id="wa104379263" version="1.0.0.1" store="wa104379263" storeType="OMEX"/>
  </we:alternateReferences>
  <we:properties>
    <we:property name="config" value="{&quot;display_lang&quot;:&quot;en&quot;,&quot;display_font&quot;:&quot;Courier New&quot;,&quot;syntax_color&quot;:{&quot;Reserved words&quot;:&quot;#0000e8&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old_syntax_color&quot;:{&quot;Reserved words&quot;:&quot;#0000FF&quot;,&quot;Modules,Classes,Exceptions&quot;:&quot;#FF0000&quot;,&quot;Methods&quot;:&quot;#008080&quot;,&quot;Attributes&quot;:&quot;#808000&quot;,&quot;Line comment&quot;:&quot;#008000&quot;,&quot;Block comment&quot;:&quot;#008000&quot;,&quot;Block comment 2&quot;:&quot;#008000&quot;,&quot;Quotation&quot;:&quot;#FF00FF&quot;,&quot;Quotation 2&quot;:&quot;#FF00FF&quot;,&quot;Number&quot;:&quot;#800080&quot;},&quot;show_line_number&quot;:false,&quot;code_lang&quot;:&quot;py&quot;,&quot;code&quot;:&quot;service: usersCrud\nprovider: aws\nfunctions:\n\nresources:  // CloudFormation template syntax\n  Resources:\n    usersTable:\n      Type: AWS::DynamoDB::Table\n      Properties:\n        TableName: usersTable\n        AttributeDefinitions:\n          - AttributeName: email\n            AttributeType: S\n        KeySchema:\n          - AttributeName: email\n            KeyType: HASH\n        ProvisionedThroughput:\n          ReadCapacityUnits: 1\n          WriteCapacityUnits: 1&quot;,&quot;ctags&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Wood Type</Template>
  <TotalTime>1326</TotalTime>
  <Words>1070</Words>
  <Application>Microsoft Macintosh PowerPoint</Application>
  <PresentationFormat>Widescreen</PresentationFormat>
  <Paragraphs>145</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Mangal</vt:lpstr>
      <vt:lpstr>Rockwell</vt:lpstr>
      <vt:lpstr>Rockwell Condensed</vt:lpstr>
      <vt:lpstr>Rockwell Extra Bold</vt:lpstr>
      <vt:lpstr>Wingdings</vt:lpstr>
      <vt:lpstr>Wood Type</vt:lpstr>
      <vt:lpstr>Building Event-Driven Microservices with the Serverless Framework</vt:lpstr>
      <vt:lpstr>The momentum behind serverless</vt:lpstr>
      <vt:lpstr>Serverless Architecture vs. serverless Framework</vt:lpstr>
      <vt:lpstr>Serverless Architecture</vt:lpstr>
      <vt:lpstr>What is Serverless</vt:lpstr>
      <vt:lpstr>Function as a Service (Faas)</vt:lpstr>
      <vt:lpstr>Limitations of Faas – State &amp; Duration</vt:lpstr>
      <vt:lpstr>Limitations of Faas - Resource limits</vt:lpstr>
      <vt:lpstr>Limitations of Faas - Latency</vt:lpstr>
      <vt:lpstr>The players</vt:lpstr>
      <vt:lpstr>Serverless framework</vt:lpstr>
      <vt:lpstr>Drivers for a Framework</vt:lpstr>
      <vt:lpstr>Serverless Framework to the rescue</vt:lpstr>
      <vt:lpstr>Core Concepts of Serverless FrameWORK</vt:lpstr>
      <vt:lpstr>Services</vt:lpstr>
      <vt:lpstr>Functions</vt:lpstr>
      <vt:lpstr>Events</vt:lpstr>
      <vt:lpstr>Events</vt:lpstr>
      <vt:lpstr>Resources</vt:lpstr>
      <vt:lpstr>Resources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Event-Driven Microservices with the Serverless Framework</dc:title>
  <dc:creator>Karlekar, Srini</dc:creator>
  <cp:lastModifiedBy>Karlekar, Srini</cp:lastModifiedBy>
  <cp:revision>30</cp:revision>
  <dcterms:created xsi:type="dcterms:W3CDTF">2017-04-16T15:50:18Z</dcterms:created>
  <dcterms:modified xsi:type="dcterms:W3CDTF">2017-04-17T13:56:40Z</dcterms:modified>
</cp:coreProperties>
</file>