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75" r:id="rId3"/>
    <p:sldId id="350" r:id="rId4"/>
    <p:sldId id="343" r:id="rId5"/>
    <p:sldId id="344" r:id="rId6"/>
    <p:sldId id="342" r:id="rId7"/>
    <p:sldId id="345" r:id="rId8"/>
    <p:sldId id="346" r:id="rId9"/>
    <p:sldId id="347" r:id="rId10"/>
    <p:sldId id="348" r:id="rId11"/>
    <p:sldId id="349" r:id="rId12"/>
    <p:sldId id="279" r:id="rId13"/>
    <p:sldId id="297" r:id="rId14"/>
    <p:sldId id="340" r:id="rId15"/>
    <p:sldId id="341"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4B0"/>
    <a:srgbClr val="FF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2" d="100"/>
          <a:sy n="112" d="100"/>
        </p:scale>
        <p:origin x="46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243B570E-6BE2-493C-8C86-B8378068DB77}" type="datetimeFigureOut">
              <a:rPr lang="en-US" smtClean="0"/>
              <a:t>8/26/2018</a:t>
            </a:fld>
            <a:endParaRPr lang="en-US" dirty="0"/>
          </a:p>
        </p:txBody>
      </p:sp>
      <p:sp>
        <p:nvSpPr>
          <p:cNvPr id="5" name="Footer Placeholder 4"/>
          <p:cNvSpPr>
            <a:spLocks noGrp="1"/>
          </p:cNvSpPr>
          <p:nvPr>
            <p:ph type="ftr" sz="quarter" idx="11"/>
          </p:nvPr>
        </p:nvSpPr>
        <p:spPr>
          <a:xfrm>
            <a:off x="4038600" y="6485769"/>
            <a:ext cx="4114800" cy="365125"/>
          </a:xfrm>
        </p:spPr>
        <p:txBody>
          <a:bodyPr/>
          <a:lstStyle/>
          <a:p>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95092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3B570E-6BE2-493C-8C86-B8378068DB77}" type="datetimeFigureOut">
              <a:rPr lang="en-US" smtClean="0"/>
              <a:t>8/26/2018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980575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B570E-6BE2-493C-8C86-B8378068DB77}" type="datetimeFigureOut">
              <a:rPr lang="en-US" smtClean="0"/>
              <a:t>8/26/2018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382007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B570E-6BE2-493C-8C86-B8378068DB77}" type="datetimeFigureOut">
              <a:rPr lang="en-US" smtClean="0"/>
              <a:t>8/26/2018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541844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t>8/26/2018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55562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pPr/>
              <a:t>8/26/2018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2729639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3B570E-6BE2-493C-8C86-B8378068DB77}" type="datetimeFigureOut">
              <a:rPr lang="en-US" smtClean="0"/>
              <a:t>8/26/2018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521091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3B570E-6BE2-493C-8C86-B8378068DB77}" type="datetimeFigureOut">
              <a:rPr lang="en-US" smtClean="0"/>
              <a:t>8/26/2018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084206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3B570E-6BE2-493C-8C86-B8378068DB77}" type="datetimeFigureOut">
              <a:rPr lang="en-US" smtClean="0"/>
              <a:t>8/26/2018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386170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pPr/>
              <a:t>8/26/2018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41922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B570E-6BE2-493C-8C86-B8378068DB77}" type="datetimeFigureOut">
              <a:rPr lang="en-US" smtClean="0"/>
              <a:t>8/26/2018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031803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3B570E-6BE2-493C-8C86-B8378068DB77}" type="datetimeFigureOut">
              <a:rPr lang="en-US" smtClean="0"/>
              <a:t>8/26/2018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01204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243B570E-6BE2-493C-8C86-B8378068DB77}" type="datetimeFigureOut">
              <a:rPr lang="en-US" smtClean="0"/>
              <a:t>8/26/2018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85A5A6D7-9D99-447D-947D-CD7986AA9CE5}" type="slidenum">
              <a:rPr lang="en-US" smtClean="0"/>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389629772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linkedin.com/in/jeffreystrickland" TargetMode="External"/><Relationship Id="rId2" Type="http://schemas.openxmlformats.org/officeDocument/2006/relationships/hyperlink" Target="mailto:jeff@humalytica.com" TargetMode="External"/><Relationship Id="rId1" Type="http://schemas.openxmlformats.org/officeDocument/2006/relationships/slideLayout" Target="../slideLayouts/slideLayout2.xml"/><Relationship Id="rId4" Type="http://schemas.openxmlformats.org/officeDocument/2006/relationships/hyperlink" Target="http://www.humalytica.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latin typeface="Cambria" panose="02040503050406030204" pitchFamily="18" charset="0"/>
              </a:rPr>
              <a:t>Data Analytics</a:t>
            </a:r>
            <a:br>
              <a:rPr lang="en-US" b="1" dirty="0">
                <a:latin typeface="Cambria" panose="02040503050406030204" pitchFamily="18" charset="0"/>
              </a:rPr>
            </a:br>
            <a:r>
              <a:rPr lang="en-US" sz="3600" b="1" dirty="0">
                <a:latin typeface="Cambria" panose="02040503050406030204" pitchFamily="18" charset="0"/>
              </a:rPr>
              <a:t>Lesson 5</a:t>
            </a:r>
            <a:br>
              <a:rPr lang="en-US" sz="3600" b="1" dirty="0">
                <a:latin typeface="Cambria" panose="02040503050406030204" pitchFamily="18" charset="0"/>
              </a:rPr>
            </a:br>
            <a:r>
              <a:rPr lang="en-US" sz="2400" b="1" dirty="0">
                <a:latin typeface="Cambria" panose="02040503050406030204" pitchFamily="18" charset="0"/>
              </a:rPr>
              <a:t>Harvesting Data</a:t>
            </a:r>
            <a:endParaRPr lang="en-US" sz="4400" b="1" dirty="0">
              <a:latin typeface="Cambria" panose="02040503050406030204" pitchFamily="18" charset="0"/>
            </a:endParaRPr>
          </a:p>
        </p:txBody>
      </p:sp>
      <p:sp>
        <p:nvSpPr>
          <p:cNvPr id="3" name="Subtitle 2"/>
          <p:cNvSpPr>
            <a:spLocks noGrp="1"/>
          </p:cNvSpPr>
          <p:nvPr>
            <p:ph type="subTitle" idx="1"/>
          </p:nvPr>
        </p:nvSpPr>
        <p:spPr/>
        <p:txBody>
          <a:bodyPr/>
          <a:lstStyle/>
          <a:p>
            <a:r>
              <a:rPr lang="en-US" b="1" dirty="0">
                <a:solidFill>
                  <a:schemeClr val="tx2">
                    <a:lumMod val="60000"/>
                    <a:lumOff val="40000"/>
                  </a:schemeClr>
                </a:solidFill>
              </a:rPr>
              <a:t>Jeffrey Strickland, Ph.D.</a:t>
            </a:r>
          </a:p>
        </p:txBody>
      </p:sp>
    </p:spTree>
    <p:extLst>
      <p:ext uri="{BB962C8B-B14F-4D97-AF65-F5344CB8AC3E}">
        <p14:creationId xmlns:p14="http://schemas.microsoft.com/office/powerpoint/2010/main" val="39518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198BCD-DB6B-409B-906B-B93C868D218B}"/>
              </a:ext>
            </a:extLst>
          </p:cNvPr>
          <p:cNvSpPr>
            <a:spLocks noGrp="1"/>
          </p:cNvSpPr>
          <p:nvPr>
            <p:ph type="title"/>
          </p:nvPr>
        </p:nvSpPr>
        <p:spPr/>
        <p:txBody>
          <a:bodyPr>
            <a:normAutofit/>
          </a:bodyPr>
          <a:lstStyle/>
          <a:p>
            <a:r>
              <a:rPr lang="en-US" dirty="0" err="1"/>
              <a:t>dtab.pivotr</a:t>
            </a:r>
            <a:r>
              <a:rPr lang="en-US" dirty="0"/>
              <a:t>: Make an interactive pivot table</a:t>
            </a:r>
          </a:p>
        </p:txBody>
      </p:sp>
      <p:sp>
        <p:nvSpPr>
          <p:cNvPr id="5" name="Content Placeholder 4">
            <a:extLst>
              <a:ext uri="{FF2B5EF4-FFF2-40B4-BE49-F238E27FC236}">
                <a16:creationId xmlns:a16="http://schemas.microsoft.com/office/drawing/2014/main" id="{FFCC0FF1-127F-40B5-97FA-AF388193517E}"/>
              </a:ext>
            </a:extLst>
          </p:cNvPr>
          <p:cNvSpPr>
            <a:spLocks noGrp="1"/>
          </p:cNvSpPr>
          <p:nvPr>
            <p:ph sz="half" idx="1"/>
          </p:nvPr>
        </p:nvSpPr>
        <p:spPr>
          <a:xfrm>
            <a:off x="406400" y="1354666"/>
            <a:ext cx="4490340" cy="5046134"/>
          </a:xfrm>
        </p:spPr>
        <p:txBody>
          <a:bodyPr>
            <a:normAutofit/>
          </a:bodyPr>
          <a:lstStyle/>
          <a:p>
            <a:pPr marL="0" indent="0">
              <a:buClr>
                <a:schemeClr val="bg1"/>
              </a:buClr>
              <a:buNone/>
            </a:pPr>
            <a:r>
              <a:rPr lang="en-US" sz="2400" dirty="0" err="1">
                <a:solidFill>
                  <a:schemeClr val="bg1"/>
                </a:solidFill>
                <a:latin typeface="Consolas" panose="020B0609020204030204" pitchFamily="49" charset="0"/>
              </a:rPr>
              <a:t>radiant.data</a:t>
            </a:r>
            <a:r>
              <a:rPr lang="en-US" sz="2400" dirty="0">
                <a:solidFill>
                  <a:schemeClr val="bg1"/>
                </a:solidFill>
                <a:latin typeface="Consolas" panose="020B0609020204030204" pitchFamily="49" charset="0"/>
              </a:rPr>
              <a:t>::</a:t>
            </a:r>
            <a:r>
              <a:rPr lang="en-US" sz="2400" dirty="0" err="1">
                <a:solidFill>
                  <a:schemeClr val="bg1"/>
                </a:solidFill>
                <a:latin typeface="Consolas" panose="020B0609020204030204" pitchFamily="49" charset="0"/>
              </a:rPr>
              <a:t>dtab.pivotr</a:t>
            </a:r>
            <a:endParaRPr lang="en-US" sz="2400" dirty="0">
              <a:solidFill>
                <a:schemeClr val="bg1"/>
              </a:solidFill>
              <a:latin typeface="Consolas" panose="020B0609020204030204" pitchFamily="49" charset="0"/>
            </a:endParaRPr>
          </a:p>
          <a:p>
            <a:pPr>
              <a:buClr>
                <a:schemeClr val="bg1"/>
              </a:buClr>
              <a:buFont typeface="Calibri" panose="020F0502020204030204" pitchFamily="34" charset="0"/>
              <a:buChar char="&gt;"/>
            </a:pPr>
            <a:r>
              <a:rPr lang="en-US" sz="2400" dirty="0" err="1">
                <a:solidFill>
                  <a:schemeClr val="bg1"/>
                </a:solidFill>
                <a:latin typeface="Consolas" panose="020B0609020204030204" pitchFamily="49" charset="0"/>
              </a:rPr>
              <a:t>pivotr</a:t>
            </a:r>
            <a:r>
              <a:rPr lang="en-US" sz="2400" dirty="0">
                <a:solidFill>
                  <a:schemeClr val="bg1"/>
                </a:solidFill>
                <a:latin typeface="Consolas" panose="020B0609020204030204" pitchFamily="49" charset="0"/>
              </a:rPr>
              <a:t>(diamonds, </a:t>
            </a:r>
            <a:r>
              <a:rPr lang="en-US" sz="2400" dirty="0" err="1">
                <a:solidFill>
                  <a:schemeClr val="bg1"/>
                </a:solidFill>
                <a:latin typeface="Consolas" panose="020B0609020204030204" pitchFamily="49" charset="0"/>
              </a:rPr>
              <a:t>cvars</a:t>
            </a:r>
            <a:r>
              <a:rPr lang="en-US" sz="2400" dirty="0">
                <a:solidFill>
                  <a:schemeClr val="bg1"/>
                </a:solidFill>
                <a:latin typeface="Consolas" panose="020B0609020204030204" pitchFamily="49" charset="0"/>
              </a:rPr>
              <a:t> = c("</a:t>
            </a:r>
            <a:r>
              <a:rPr lang="en-US" sz="2400" dirty="0" err="1">
                <a:solidFill>
                  <a:schemeClr val="bg1"/>
                </a:solidFill>
                <a:latin typeface="Consolas" panose="020B0609020204030204" pitchFamily="49" charset="0"/>
              </a:rPr>
              <a:t>cut","clarity</a:t>
            </a:r>
            <a:r>
              <a:rPr lang="en-US" sz="2400" dirty="0">
                <a:solidFill>
                  <a:schemeClr val="bg1"/>
                </a:solidFill>
                <a:latin typeface="Consolas" panose="020B0609020204030204" pitchFamily="49" charset="0"/>
              </a:rPr>
              <a:t>")) %&gt;% </a:t>
            </a:r>
            <a:r>
              <a:rPr lang="en-US" sz="2400" dirty="0" err="1">
                <a:solidFill>
                  <a:schemeClr val="bg1"/>
                </a:solidFill>
                <a:latin typeface="Consolas" panose="020B0609020204030204" pitchFamily="49" charset="0"/>
              </a:rPr>
              <a:t>dtab</a:t>
            </a:r>
            <a:r>
              <a:rPr lang="en-US" sz="2400" dirty="0">
                <a:solidFill>
                  <a:schemeClr val="bg1"/>
                </a:solidFill>
                <a:latin typeface="Consolas" panose="020B0609020204030204" pitchFamily="49" charset="0"/>
              </a:rPr>
              <a:t>(format = "</a:t>
            </a:r>
            <a:r>
              <a:rPr lang="en-US" sz="2400" dirty="0" err="1">
                <a:solidFill>
                  <a:schemeClr val="bg1"/>
                </a:solidFill>
                <a:latin typeface="Consolas" panose="020B0609020204030204" pitchFamily="49" charset="0"/>
              </a:rPr>
              <a:t>color_bar</a:t>
            </a:r>
            <a:r>
              <a:rPr lang="en-US" sz="2400" dirty="0">
                <a:solidFill>
                  <a:schemeClr val="bg1"/>
                </a:solidFill>
                <a:latin typeface="Consolas" panose="020B0609020204030204" pitchFamily="49" charset="0"/>
              </a:rPr>
              <a:t>")</a:t>
            </a:r>
          </a:p>
        </p:txBody>
      </p:sp>
      <p:pic>
        <p:nvPicPr>
          <p:cNvPr id="7" name="Content Placeholder 6">
            <a:extLst>
              <a:ext uri="{FF2B5EF4-FFF2-40B4-BE49-F238E27FC236}">
                <a16:creationId xmlns:a16="http://schemas.microsoft.com/office/drawing/2014/main" id="{43613C4B-0DB2-4614-BD73-89D79817CF8D}"/>
              </a:ext>
            </a:extLst>
          </p:cNvPr>
          <p:cNvPicPr>
            <a:picLocks noGrp="1" noChangeAspect="1"/>
          </p:cNvPicPr>
          <p:nvPr>
            <p:ph sz="half" idx="2"/>
          </p:nvPr>
        </p:nvPicPr>
        <p:blipFill>
          <a:blip r:embed="rId2"/>
          <a:stretch>
            <a:fillRect/>
          </a:stretch>
        </p:blipFill>
        <p:spPr>
          <a:xfrm>
            <a:off x="4965241" y="1541393"/>
            <a:ext cx="7026275" cy="4672679"/>
          </a:xfrm>
          <a:prstGeom prst="rect">
            <a:avLst/>
          </a:prstGeom>
        </p:spPr>
      </p:pic>
    </p:spTree>
    <p:extLst>
      <p:ext uri="{BB962C8B-B14F-4D97-AF65-F5344CB8AC3E}">
        <p14:creationId xmlns:p14="http://schemas.microsoft.com/office/powerpoint/2010/main" val="690209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AD87-8A57-407E-BF25-DADD6ECB2738}"/>
              </a:ext>
            </a:extLst>
          </p:cNvPr>
          <p:cNvSpPr>
            <a:spLocks noGrp="1"/>
          </p:cNvSpPr>
          <p:nvPr>
            <p:ph type="title"/>
          </p:nvPr>
        </p:nvSpPr>
        <p:spPr/>
        <p:txBody>
          <a:bodyPr/>
          <a:lstStyle/>
          <a:p>
            <a:r>
              <a:rPr lang="en-US" dirty="0" err="1"/>
              <a:t>view_data</a:t>
            </a:r>
            <a:r>
              <a:rPr lang="en-US" dirty="0"/>
              <a:t>: View data in a shiny-app</a:t>
            </a:r>
          </a:p>
        </p:txBody>
      </p:sp>
      <p:pic>
        <p:nvPicPr>
          <p:cNvPr id="5" name="Content Placeholder 4">
            <a:extLst>
              <a:ext uri="{FF2B5EF4-FFF2-40B4-BE49-F238E27FC236}">
                <a16:creationId xmlns:a16="http://schemas.microsoft.com/office/drawing/2014/main" id="{BDD66ED7-2EE6-4714-B050-EAC2606B188B}"/>
              </a:ext>
            </a:extLst>
          </p:cNvPr>
          <p:cNvPicPr>
            <a:picLocks noGrp="1" noChangeAspect="1"/>
          </p:cNvPicPr>
          <p:nvPr>
            <p:ph sz="half" idx="1"/>
          </p:nvPr>
        </p:nvPicPr>
        <p:blipFill>
          <a:blip r:embed="rId2"/>
          <a:stretch>
            <a:fillRect/>
          </a:stretch>
        </p:blipFill>
        <p:spPr>
          <a:xfrm>
            <a:off x="406400" y="1354138"/>
            <a:ext cx="6519200" cy="5046662"/>
          </a:xfrm>
          <a:prstGeom prst="rect">
            <a:avLst/>
          </a:prstGeom>
        </p:spPr>
      </p:pic>
      <p:sp>
        <p:nvSpPr>
          <p:cNvPr id="4" name="Content Placeholder 3">
            <a:extLst>
              <a:ext uri="{FF2B5EF4-FFF2-40B4-BE49-F238E27FC236}">
                <a16:creationId xmlns:a16="http://schemas.microsoft.com/office/drawing/2014/main" id="{867D6899-94F0-42D1-BA95-C204A9CF84C5}"/>
              </a:ext>
            </a:extLst>
          </p:cNvPr>
          <p:cNvSpPr>
            <a:spLocks noGrp="1"/>
          </p:cNvSpPr>
          <p:nvPr>
            <p:ph sz="half" idx="2"/>
          </p:nvPr>
        </p:nvSpPr>
        <p:spPr>
          <a:xfrm>
            <a:off x="7033189" y="1354666"/>
            <a:ext cx="4608477" cy="5046134"/>
          </a:xfrm>
        </p:spPr>
        <p:txBody>
          <a:bodyPr/>
          <a:lstStyle/>
          <a:p>
            <a:pPr>
              <a:buClr>
                <a:schemeClr val="bg1"/>
              </a:buClr>
              <a:buFont typeface="Calibri" panose="020F0502020204030204" pitchFamily="34" charset="0"/>
              <a:buChar char="&gt;"/>
            </a:pPr>
            <a:r>
              <a:rPr lang="en-US" dirty="0" err="1"/>
              <a:t>view_data</a:t>
            </a:r>
            <a:r>
              <a:rPr lang="en-US" dirty="0"/>
              <a:t>(</a:t>
            </a:r>
            <a:r>
              <a:rPr lang="en-US" dirty="0" err="1"/>
              <a:t>mtcars</a:t>
            </a:r>
            <a:r>
              <a:rPr lang="en-US" dirty="0"/>
              <a:t>)</a:t>
            </a:r>
          </a:p>
        </p:txBody>
      </p:sp>
    </p:spTree>
    <p:extLst>
      <p:ext uri="{BB962C8B-B14F-4D97-AF65-F5344CB8AC3E}">
        <p14:creationId xmlns:p14="http://schemas.microsoft.com/office/powerpoint/2010/main" val="939992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5909" y="0"/>
            <a:ext cx="10515600" cy="1325563"/>
          </a:xfrm>
        </p:spPr>
        <p:txBody>
          <a:bodyPr/>
          <a:lstStyle/>
          <a:p>
            <a:r>
              <a:rPr lang="en-US"/>
              <a:t>Hadoop Server Roles</a:t>
            </a:r>
          </a:p>
        </p:txBody>
      </p:sp>
      <p:pic>
        <p:nvPicPr>
          <p:cNvPr id="2050" name="Picture 2" descr="Hadoop Server Roles"/>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273" t="11177" b="21818"/>
          <a:stretch/>
        </p:blipFill>
        <p:spPr bwMode="auto">
          <a:xfrm>
            <a:off x="1523999" y="1187017"/>
            <a:ext cx="9324110" cy="505325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307801" y="4128406"/>
            <a:ext cx="3138054" cy="646331"/>
          </a:xfrm>
          <a:prstGeom prst="rect">
            <a:avLst/>
          </a:prstGeom>
        </p:spPr>
        <p:txBody>
          <a:bodyPr wrap="square">
            <a:spAutoFit/>
          </a:bodyPr>
          <a:lstStyle/>
          <a:p>
            <a:r>
              <a:rPr lang="en-US" b="1" dirty="0">
                <a:solidFill>
                  <a:schemeClr val="tx2">
                    <a:lumMod val="20000"/>
                    <a:lumOff val="80000"/>
                  </a:schemeClr>
                </a:solidFill>
              </a:rPr>
              <a:t>Oversees and coordinates the data storage function (</a:t>
            </a:r>
            <a:r>
              <a:rPr lang="en-US" b="1" dirty="0" err="1">
                <a:solidFill>
                  <a:schemeClr val="tx2">
                    <a:lumMod val="20000"/>
                    <a:lumOff val="80000"/>
                  </a:schemeClr>
                </a:solidFill>
              </a:rPr>
              <a:t>HDFS</a:t>
            </a:r>
            <a:r>
              <a:rPr lang="en-US" b="1" dirty="0">
                <a:solidFill>
                  <a:schemeClr val="tx2">
                    <a:lumMod val="20000"/>
                    <a:lumOff val="80000"/>
                  </a:schemeClr>
                </a:solidFill>
              </a:rPr>
              <a:t>) </a:t>
            </a:r>
          </a:p>
        </p:txBody>
      </p:sp>
      <p:sp>
        <p:nvSpPr>
          <p:cNvPr id="9" name="Rectangle 8"/>
          <p:cNvSpPr/>
          <p:nvPr/>
        </p:nvSpPr>
        <p:spPr>
          <a:xfrm>
            <a:off x="1704110" y="4128406"/>
            <a:ext cx="3034146" cy="646331"/>
          </a:xfrm>
          <a:prstGeom prst="rect">
            <a:avLst/>
          </a:prstGeom>
        </p:spPr>
        <p:txBody>
          <a:bodyPr wrap="square">
            <a:spAutoFit/>
          </a:bodyPr>
          <a:lstStyle/>
          <a:p>
            <a:r>
              <a:rPr lang="en-US" b="1" dirty="0">
                <a:solidFill>
                  <a:schemeClr val="tx2">
                    <a:lumMod val="20000"/>
                    <a:lumOff val="80000"/>
                  </a:schemeClr>
                </a:solidFill>
              </a:rPr>
              <a:t>Oversees and coordinates the parallel processing of data</a:t>
            </a:r>
          </a:p>
        </p:txBody>
      </p:sp>
      <p:sp>
        <p:nvSpPr>
          <p:cNvPr id="18" name="Rectangle 17"/>
          <p:cNvSpPr/>
          <p:nvPr/>
        </p:nvSpPr>
        <p:spPr>
          <a:xfrm>
            <a:off x="4178896" y="2572262"/>
            <a:ext cx="2663806" cy="369332"/>
          </a:xfrm>
          <a:prstGeom prst="rect">
            <a:avLst/>
          </a:prstGeom>
        </p:spPr>
        <p:txBody>
          <a:bodyPr wrap="none">
            <a:spAutoFit/>
          </a:bodyPr>
          <a:lstStyle/>
          <a:p>
            <a:r>
              <a:rPr lang="en-US" b="1" dirty="0">
                <a:solidFill>
                  <a:schemeClr val="tx2">
                    <a:lumMod val="20000"/>
                    <a:lumOff val="80000"/>
                  </a:schemeClr>
                </a:solidFill>
              </a:rPr>
              <a:t>two key functional pieces </a:t>
            </a:r>
          </a:p>
        </p:txBody>
      </p:sp>
      <p:grpSp>
        <p:nvGrpSpPr>
          <p:cNvPr id="2052" name="Group 2051"/>
          <p:cNvGrpSpPr/>
          <p:nvPr/>
        </p:nvGrpSpPr>
        <p:grpSpPr>
          <a:xfrm>
            <a:off x="180107" y="1030514"/>
            <a:ext cx="2766293" cy="4194629"/>
            <a:chOff x="180107" y="1030514"/>
            <a:chExt cx="2766293" cy="4194629"/>
          </a:xfrm>
        </p:grpSpPr>
        <p:sp>
          <p:nvSpPr>
            <p:cNvPr id="11" name="Rounded Rectangle 10"/>
            <p:cNvSpPr/>
            <p:nvPr/>
          </p:nvSpPr>
          <p:spPr>
            <a:xfrm>
              <a:off x="180107" y="1030514"/>
              <a:ext cx="2766293" cy="1911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400" b="1">
                  <a:solidFill>
                    <a:schemeClr val="tx1"/>
                  </a:solidFill>
                </a:rPr>
                <a:t>Technical Sense: </a:t>
              </a:r>
              <a:r>
                <a:rPr lang="en-US" sz="1400">
                  <a:solidFill>
                    <a:schemeClr val="tx1"/>
                  </a:solidFill>
                </a:rPr>
                <a:t>JobTracker is a master which creates and runs the job. JobTracker which can run on the NameNode allocates the job to TaskTrackers which run on DataNodes; TaskTrackers run the tasks and report the status of task to JobTracker.</a:t>
              </a:r>
            </a:p>
          </p:txBody>
        </p:sp>
        <p:cxnSp>
          <p:nvCxnSpPr>
            <p:cNvPr id="15" name="Straight Arrow Connector 14"/>
            <p:cNvCxnSpPr/>
            <p:nvPr/>
          </p:nvCxnSpPr>
          <p:spPr>
            <a:xfrm>
              <a:off x="1563254" y="2941594"/>
              <a:ext cx="904175" cy="5998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2"/>
            </p:cNvCxnSpPr>
            <p:nvPr/>
          </p:nvCxnSpPr>
          <p:spPr>
            <a:xfrm>
              <a:off x="1563254" y="2941594"/>
              <a:ext cx="831603" cy="22835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051" name="Group 2050"/>
          <p:cNvGrpSpPr/>
          <p:nvPr/>
        </p:nvGrpSpPr>
        <p:grpSpPr>
          <a:xfrm>
            <a:off x="9376229" y="579776"/>
            <a:ext cx="2601441" cy="2961710"/>
            <a:chOff x="9376229" y="579776"/>
            <a:chExt cx="2601441" cy="2961710"/>
          </a:xfrm>
        </p:grpSpPr>
        <p:sp>
          <p:nvSpPr>
            <p:cNvPr id="21" name="Rounded Rectangle 20"/>
            <p:cNvSpPr/>
            <p:nvPr/>
          </p:nvSpPr>
          <p:spPr>
            <a:xfrm>
              <a:off x="9408641" y="579776"/>
              <a:ext cx="2569029" cy="19328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242729"/>
                  </a:solidFill>
                </a:rPr>
                <a:t>Secondary NN contains the name space image, edit log files' back up for past one hour (configurable). And its work is to merge latest Name Node NameSpaceImage and edit logs files to upload back to Name Node as replacement of the old one</a:t>
              </a:r>
              <a:endParaRPr lang="en-US" sz="1400"/>
            </a:p>
          </p:txBody>
        </p:sp>
        <p:cxnSp>
          <p:nvCxnSpPr>
            <p:cNvPr id="24" name="Straight Arrow Connector 23"/>
            <p:cNvCxnSpPr>
              <a:stCxn id="21" idx="2"/>
            </p:cNvCxnSpPr>
            <p:nvPr/>
          </p:nvCxnSpPr>
          <p:spPr>
            <a:xfrm flipH="1">
              <a:off x="9376229" y="2512580"/>
              <a:ext cx="1316927" cy="10289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053" name="Group 2052"/>
          <p:cNvGrpSpPr/>
          <p:nvPr/>
        </p:nvGrpSpPr>
        <p:grpSpPr>
          <a:xfrm>
            <a:off x="144314" y="2941594"/>
            <a:ext cx="2250543" cy="3298681"/>
            <a:chOff x="144314" y="2941594"/>
            <a:chExt cx="2250543" cy="3298681"/>
          </a:xfrm>
        </p:grpSpPr>
        <p:sp>
          <p:nvSpPr>
            <p:cNvPr id="20" name="Rounded Rectangle 19"/>
            <p:cNvSpPr/>
            <p:nvPr/>
          </p:nvSpPr>
          <p:spPr>
            <a:xfrm>
              <a:off x="144314" y="5035589"/>
              <a:ext cx="2250543" cy="12046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400" b="1">
                  <a:solidFill>
                    <a:schemeClr val="tx1"/>
                  </a:solidFill>
                </a:rPr>
                <a:t>Physical Sense: </a:t>
              </a:r>
              <a:r>
                <a:rPr lang="en-US" sz="1400">
                  <a:solidFill>
                    <a:schemeClr val="tx1"/>
                  </a:solidFill>
                </a:rPr>
                <a:t>The JobTracker runs on MasterNode aka NameNode whereas TaskTrackers run on DataNodes.</a:t>
              </a:r>
            </a:p>
          </p:txBody>
        </p:sp>
        <p:cxnSp>
          <p:nvCxnSpPr>
            <p:cNvPr id="27" name="Straight Arrow Connector 26"/>
            <p:cNvCxnSpPr>
              <a:endCxn id="20" idx="0"/>
            </p:cNvCxnSpPr>
            <p:nvPr/>
          </p:nvCxnSpPr>
          <p:spPr>
            <a:xfrm flipH="1">
              <a:off x="1269586" y="2941594"/>
              <a:ext cx="293667" cy="2093995"/>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049" name="Group 2048"/>
          <p:cNvGrpSpPr/>
          <p:nvPr/>
        </p:nvGrpSpPr>
        <p:grpSpPr>
          <a:xfrm>
            <a:off x="6232487" y="279787"/>
            <a:ext cx="2847109" cy="3051911"/>
            <a:chOff x="6232487" y="279787"/>
            <a:chExt cx="2847109" cy="3051911"/>
          </a:xfrm>
        </p:grpSpPr>
        <p:sp>
          <p:nvSpPr>
            <p:cNvPr id="28" name="Rounded Rectangle 27"/>
            <p:cNvSpPr/>
            <p:nvPr/>
          </p:nvSpPr>
          <p:spPr>
            <a:xfrm>
              <a:off x="6232487" y="279787"/>
              <a:ext cx="2847109" cy="1436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NameNode stores MetaData (No of Blocks, On Which Rack which DataNode the data is stored and other details) about the data being stored in DataNodes whereas the DataNode stores the actual Data.</a:t>
              </a:r>
            </a:p>
          </p:txBody>
        </p:sp>
        <p:cxnSp>
          <p:nvCxnSpPr>
            <p:cNvPr id="30" name="Straight Arrow Connector 29"/>
            <p:cNvCxnSpPr>
              <a:stCxn id="28" idx="2"/>
            </p:cNvCxnSpPr>
            <p:nvPr/>
          </p:nvCxnSpPr>
          <p:spPr>
            <a:xfrm flipH="1">
              <a:off x="6371773" y="1716701"/>
              <a:ext cx="1284269" cy="16149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371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49"/>
                                        </p:tgtEl>
                                        <p:attrNameLst>
                                          <p:attrName>style.visibility</p:attrName>
                                        </p:attrNameLst>
                                      </p:cBhvr>
                                      <p:to>
                                        <p:strVal val="visible"/>
                                      </p:to>
                                    </p:set>
                                    <p:animEffect transition="in" filter="wipe(up)">
                                      <p:cBhvr>
                                        <p:cTn id="7" dur="500"/>
                                        <p:tgtEl>
                                          <p:spTgt spid="20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wipe(up)">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wipe(up)">
                                      <p:cBhvr>
                                        <p:cTn id="17" dur="500"/>
                                        <p:tgtEl>
                                          <p:spTgt spid="20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053"/>
                                        </p:tgtEl>
                                        <p:attrNameLst>
                                          <p:attrName>style.visibility</p:attrName>
                                        </p:attrNameLst>
                                      </p:cBhvr>
                                      <p:to>
                                        <p:strVal val="visible"/>
                                      </p:to>
                                    </p:set>
                                    <p:animEffect transition="in" filter="wipe(up)">
                                      <p:cBhvr>
                                        <p:cTn id="22"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Virtual Machine Configuration</a:t>
            </a:r>
          </a:p>
        </p:txBody>
      </p:sp>
      <p:sp>
        <p:nvSpPr>
          <p:cNvPr id="3" name="Content Placeholder 2"/>
          <p:cNvSpPr>
            <a:spLocks noGrp="1"/>
          </p:cNvSpPr>
          <p:nvPr>
            <p:ph idx="1"/>
          </p:nvPr>
        </p:nvSpPr>
        <p:spPr>
          <a:xfrm>
            <a:off x="1141412" y="2249487"/>
            <a:ext cx="3909559" cy="3541714"/>
          </a:xfrm>
        </p:spPr>
        <p:txBody>
          <a:bodyPr/>
          <a:lstStyle/>
          <a:p>
            <a:r>
              <a:rPr lang="en-US" dirty="0"/>
              <a:t>At least 2 Cores</a:t>
            </a:r>
          </a:p>
          <a:p>
            <a:r>
              <a:rPr lang="en-US" dirty="0"/>
              <a:t>At least 6400 </a:t>
            </a:r>
            <a:r>
              <a:rPr lang="en-US" dirty="0" err="1"/>
              <a:t>Input/Output</a:t>
            </a:r>
            <a:r>
              <a:rPr lang="en-US" dirty="0"/>
              <a:t> Operations Per Second (</a:t>
            </a:r>
            <a:r>
              <a:rPr lang="en-US" dirty="0" err="1"/>
              <a:t>IOPS</a:t>
            </a:r>
            <a:r>
              <a:rPr lang="en-US" dirty="0"/>
              <a:t>)</a:t>
            </a:r>
          </a:p>
          <a:p>
            <a:r>
              <a:rPr lang="en-US" dirty="0"/>
              <a:t>At least 4 GB</a:t>
            </a:r>
          </a:p>
          <a:p>
            <a:r>
              <a:rPr lang="en-US" dirty="0"/>
              <a:t>At </a:t>
            </a:r>
            <a:r>
              <a:rPr lang="en-US" dirty="0" err="1"/>
              <a:t>leasr</a:t>
            </a:r>
            <a:r>
              <a:rPr lang="en-US" dirty="0"/>
              <a:t> 4 Data Disks</a:t>
            </a:r>
          </a:p>
          <a:p>
            <a:endParaRPr lang="en-US" dirty="0"/>
          </a:p>
        </p:txBody>
      </p:sp>
      <p:pic>
        <p:nvPicPr>
          <p:cNvPr id="4" name="Picture 3"/>
          <p:cNvPicPr>
            <a:picLocks noChangeAspect="1"/>
          </p:cNvPicPr>
          <p:nvPr/>
        </p:nvPicPr>
        <p:blipFill>
          <a:blip r:embed="rId2"/>
          <a:stretch>
            <a:fillRect/>
          </a:stretch>
        </p:blipFill>
        <p:spPr>
          <a:xfrm>
            <a:off x="5050971" y="2591534"/>
            <a:ext cx="6471009" cy="3889809"/>
          </a:xfrm>
          <a:prstGeom prst="rect">
            <a:avLst/>
          </a:prstGeom>
        </p:spPr>
      </p:pic>
    </p:spTree>
    <p:extLst>
      <p:ext uri="{BB962C8B-B14F-4D97-AF65-F5344CB8AC3E}">
        <p14:creationId xmlns:p14="http://schemas.microsoft.com/office/powerpoint/2010/main" val="1224547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1029760"/>
          </a:xfrm>
        </p:spPr>
        <p:txBody>
          <a:bodyPr/>
          <a:lstStyle/>
          <a:p>
            <a:r>
              <a:rPr lang="en-US"/>
              <a:t>Hadoop Distributed File System (HDFS)</a:t>
            </a:r>
          </a:p>
        </p:txBody>
      </p:sp>
      <p:pic>
        <p:nvPicPr>
          <p:cNvPr id="5" name="Picture 4"/>
          <p:cNvPicPr>
            <a:picLocks noChangeAspect="1"/>
          </p:cNvPicPr>
          <p:nvPr/>
        </p:nvPicPr>
        <p:blipFill>
          <a:blip r:embed="rId2"/>
          <a:stretch>
            <a:fillRect/>
          </a:stretch>
        </p:blipFill>
        <p:spPr>
          <a:xfrm>
            <a:off x="0" y="1029760"/>
            <a:ext cx="12192000" cy="5828240"/>
          </a:xfrm>
          <a:prstGeom prst="rect">
            <a:avLst/>
          </a:prstGeom>
        </p:spPr>
      </p:pic>
    </p:spTree>
    <p:extLst>
      <p:ext uri="{BB962C8B-B14F-4D97-AF65-F5344CB8AC3E}">
        <p14:creationId xmlns:p14="http://schemas.microsoft.com/office/powerpoint/2010/main" val="1695190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053589"/>
          </a:xfrm>
        </p:spPr>
        <p:txBody>
          <a:bodyPr/>
          <a:lstStyle/>
          <a:p>
            <a:r>
              <a:rPr lang="en-US"/>
              <a:t>/user/jstrickland/Master.csv</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053589"/>
            <a:ext cx="12192000" cy="5828240"/>
          </a:xfrm>
          <a:prstGeom prst="rect">
            <a:avLst/>
          </a:prstGeom>
        </p:spPr>
      </p:pic>
    </p:spTree>
    <p:extLst>
      <p:ext uri="{BB962C8B-B14F-4D97-AF65-F5344CB8AC3E}">
        <p14:creationId xmlns:p14="http://schemas.microsoft.com/office/powerpoint/2010/main" val="1656745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Information</a:t>
            </a:r>
          </a:p>
        </p:txBody>
      </p:sp>
      <p:sp>
        <p:nvSpPr>
          <p:cNvPr id="3" name="Content Placeholder 2"/>
          <p:cNvSpPr>
            <a:spLocks noGrp="1"/>
          </p:cNvSpPr>
          <p:nvPr>
            <p:ph idx="1"/>
          </p:nvPr>
        </p:nvSpPr>
        <p:spPr/>
        <p:txBody>
          <a:bodyPr>
            <a:normAutofit/>
          </a:bodyPr>
          <a:lstStyle/>
          <a:p>
            <a:r>
              <a:rPr lang="en-US" dirty="0"/>
              <a:t>E-mail: </a:t>
            </a:r>
            <a:r>
              <a:rPr lang="en-US" dirty="0">
                <a:hlinkClick r:id="rId2"/>
              </a:rPr>
              <a:t>jeff@humalytica.com</a:t>
            </a:r>
            <a:endParaRPr lang="en-US" dirty="0"/>
          </a:p>
          <a:p>
            <a:r>
              <a:rPr lang="en-US" dirty="0"/>
              <a:t>LinkedIn: </a:t>
            </a:r>
            <a:r>
              <a:rPr lang="en-US" dirty="0">
                <a:hlinkClick r:id="rId3"/>
              </a:rPr>
              <a:t>https://www.linkedin.com/in/jeffreystrickland</a:t>
            </a:r>
            <a:r>
              <a:rPr lang="en-US" dirty="0"/>
              <a:t> </a:t>
            </a:r>
          </a:p>
          <a:p>
            <a:r>
              <a:rPr lang="en-US" dirty="0"/>
              <a:t>Web site: </a:t>
            </a:r>
            <a:r>
              <a:rPr lang="en-US" dirty="0">
                <a:hlinkClick r:id="rId4"/>
              </a:rPr>
              <a:t>www.humalytica.com</a:t>
            </a:r>
            <a:endParaRPr lang="en-US" dirty="0"/>
          </a:p>
          <a:p>
            <a:r>
              <a:rPr lang="en-US" dirty="0"/>
              <a:t>Skype: jeffrey.strickland2</a:t>
            </a:r>
          </a:p>
        </p:txBody>
      </p:sp>
    </p:spTree>
    <p:extLst>
      <p:ext uri="{BB962C8B-B14F-4D97-AF65-F5344CB8AC3E}">
        <p14:creationId xmlns:p14="http://schemas.microsoft.com/office/powerpoint/2010/main" val="3018897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958" y="63041"/>
            <a:ext cx="9905998" cy="1478570"/>
          </a:xfrm>
        </p:spPr>
        <p:txBody>
          <a:bodyPr/>
          <a:lstStyle/>
          <a:p>
            <a:r>
              <a:rPr lang="en-US" dirty="0"/>
              <a:t>What is Required by Data Analytics?</a:t>
            </a:r>
          </a:p>
        </p:txBody>
      </p:sp>
      <p:pic>
        <p:nvPicPr>
          <p:cNvPr id="5" name="Content Placeholder 3">
            <a:extLst>
              <a:ext uri="{FF2B5EF4-FFF2-40B4-BE49-F238E27FC236}">
                <a16:creationId xmlns:a16="http://schemas.microsoft.com/office/drawing/2014/main" id="{1DC13110-C341-445A-8CC1-9BA30B843F0C}"/>
              </a:ext>
            </a:extLst>
          </p:cNvPr>
          <p:cNvPicPr>
            <a:picLocks noGrp="1" noChangeAspect="1"/>
          </p:cNvPicPr>
          <p:nvPr>
            <p:ph idx="1"/>
          </p:nvPr>
        </p:nvPicPr>
        <p:blipFill>
          <a:blip r:embed="rId2"/>
          <a:stretch>
            <a:fillRect/>
          </a:stretch>
        </p:blipFill>
        <p:spPr>
          <a:xfrm>
            <a:off x="1141413" y="1980076"/>
            <a:ext cx="9906000" cy="3182238"/>
          </a:xfrm>
          <a:prstGeom prst="rect">
            <a:avLst/>
          </a:prstGeom>
        </p:spPr>
      </p:pic>
      <p:graphicFrame>
        <p:nvGraphicFramePr>
          <p:cNvPr id="6" name="Table 5">
            <a:extLst>
              <a:ext uri="{FF2B5EF4-FFF2-40B4-BE49-F238E27FC236}">
                <a16:creationId xmlns:a16="http://schemas.microsoft.com/office/drawing/2014/main" id="{0DD51012-7CBC-4CBC-B28B-62BF04E3740A}"/>
              </a:ext>
            </a:extLst>
          </p:cNvPr>
          <p:cNvGraphicFramePr>
            <a:graphicFrameLocks noGrp="1"/>
          </p:cNvGraphicFramePr>
          <p:nvPr>
            <p:extLst>
              <p:ext uri="{D42A27DB-BD31-4B8C-83A1-F6EECF244321}">
                <p14:modId xmlns:p14="http://schemas.microsoft.com/office/powerpoint/2010/main" val="166602584"/>
              </p:ext>
            </p:extLst>
          </p:nvPr>
        </p:nvGraphicFramePr>
        <p:xfrm>
          <a:off x="5279571" y="3067731"/>
          <a:ext cx="1730831" cy="1151958"/>
        </p:xfrm>
        <a:graphic>
          <a:graphicData uri="http://schemas.openxmlformats.org/drawingml/2006/table">
            <a:tbl>
              <a:tblPr/>
              <a:tblGrid>
                <a:gridCol w="306062">
                  <a:extLst>
                    <a:ext uri="{9D8B030D-6E8A-4147-A177-3AD203B41FA5}">
                      <a16:colId xmlns:a16="http://schemas.microsoft.com/office/drawing/2014/main" val="1459848666"/>
                    </a:ext>
                  </a:extLst>
                </a:gridCol>
                <a:gridCol w="559353">
                  <a:extLst>
                    <a:ext uri="{9D8B030D-6E8A-4147-A177-3AD203B41FA5}">
                      <a16:colId xmlns:a16="http://schemas.microsoft.com/office/drawing/2014/main" val="1995097156"/>
                    </a:ext>
                  </a:extLst>
                </a:gridCol>
                <a:gridCol w="432708">
                  <a:extLst>
                    <a:ext uri="{9D8B030D-6E8A-4147-A177-3AD203B41FA5}">
                      <a16:colId xmlns:a16="http://schemas.microsoft.com/office/drawing/2014/main" val="3201412826"/>
                    </a:ext>
                  </a:extLst>
                </a:gridCol>
                <a:gridCol w="432708">
                  <a:extLst>
                    <a:ext uri="{9D8B030D-6E8A-4147-A177-3AD203B41FA5}">
                      <a16:colId xmlns:a16="http://schemas.microsoft.com/office/drawing/2014/main" val="77655294"/>
                    </a:ext>
                  </a:extLst>
                </a:gridCol>
              </a:tblGrid>
              <a:tr h="191993">
                <a:tc>
                  <a:txBody>
                    <a:bodyPr/>
                    <a:lstStyle/>
                    <a:p>
                      <a:pPr algn="ctr" fontAlgn="b"/>
                      <a:r>
                        <a:rPr lang="en-US" sz="1100" b="0" i="0" u="none" strike="noStrike" dirty="0">
                          <a:solidFill>
                            <a:srgbClr val="000000"/>
                          </a:solidFill>
                          <a:effectLst/>
                          <a:latin typeface="Calibri" panose="020F0502020204030204" pitchFamily="34" charset="0"/>
                        </a:rPr>
                        <a:t>V1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V2</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V3</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V4</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1579115"/>
                  </a:ext>
                </a:extLst>
              </a:tr>
              <a:tr h="191993">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14.23</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1.71</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2.43</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3715374"/>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13.20</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1.78</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2.14</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114528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13.16</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2.36</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2.67</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322252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14.37</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1.95</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2.50</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232703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13.24</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2.59</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2.87</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0920720"/>
                  </a:ext>
                </a:extLst>
              </a:tr>
            </a:tbl>
          </a:graphicData>
        </a:graphic>
      </p:graphicFrame>
      <p:sp>
        <p:nvSpPr>
          <p:cNvPr id="7" name="Rectangle 6">
            <a:extLst>
              <a:ext uri="{FF2B5EF4-FFF2-40B4-BE49-F238E27FC236}">
                <a16:creationId xmlns:a16="http://schemas.microsoft.com/office/drawing/2014/main" id="{213DCBDC-63ED-41FB-95D8-7F5AF5FF8C54}"/>
              </a:ext>
            </a:extLst>
          </p:cNvPr>
          <p:cNvSpPr/>
          <p:nvPr/>
        </p:nvSpPr>
        <p:spPr>
          <a:xfrm>
            <a:off x="1463640" y="2893559"/>
            <a:ext cx="2624437" cy="2225211"/>
          </a:xfrm>
          <a:prstGeom prst="rect">
            <a:avLst/>
          </a:prstGeom>
          <a:noFill/>
          <a:scene3d>
            <a:camera prst="orthographicFront">
              <a:rot lat="19199996" lon="21599973" rev="0"/>
            </a:camera>
            <a:lightRig rig="threePt" dir="t"/>
          </a:scene3d>
        </p:spPr>
        <p:txBody>
          <a:bodyPr wrap="none" lIns="91440" tIns="45720" rIns="91440" bIns="45720">
            <a:prstTxWarp prst="textArchDown">
              <a:avLst>
                <a:gd name="adj" fmla="val 21090435"/>
              </a:avLst>
            </a:prstTxWarp>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Integrate</a:t>
            </a:r>
          </a:p>
        </p:txBody>
      </p:sp>
      <p:sp>
        <p:nvSpPr>
          <p:cNvPr id="8" name="Rectangle 7">
            <a:extLst>
              <a:ext uri="{FF2B5EF4-FFF2-40B4-BE49-F238E27FC236}">
                <a16:creationId xmlns:a16="http://schemas.microsoft.com/office/drawing/2014/main" id="{0EC10990-755F-4ABA-93CE-86213E9E9D85}"/>
              </a:ext>
            </a:extLst>
          </p:cNvPr>
          <p:cNvSpPr/>
          <p:nvPr/>
        </p:nvSpPr>
        <p:spPr>
          <a:xfrm>
            <a:off x="8077200" y="2806473"/>
            <a:ext cx="2710729" cy="2355841"/>
          </a:xfrm>
          <a:prstGeom prst="rect">
            <a:avLst/>
          </a:prstGeom>
          <a:noFill/>
          <a:scene3d>
            <a:camera prst="orthographicFront">
              <a:rot lat="19199996" lon="0" rev="0"/>
            </a:camera>
            <a:lightRig rig="threePt" dir="t"/>
          </a:scene3d>
        </p:spPr>
        <p:txBody>
          <a:bodyPr wrap="none" lIns="91440" tIns="45720" rIns="91440" bIns="45720">
            <a:prstTxWarp prst="textArchDown">
              <a:avLst>
                <a:gd name="adj" fmla="val 21090435"/>
              </a:avLst>
            </a:prstTxWarp>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Visualize</a:t>
            </a:r>
          </a:p>
        </p:txBody>
      </p:sp>
      <p:sp>
        <p:nvSpPr>
          <p:cNvPr id="9" name="Rectangle 8">
            <a:extLst>
              <a:ext uri="{FF2B5EF4-FFF2-40B4-BE49-F238E27FC236}">
                <a16:creationId xmlns:a16="http://schemas.microsoft.com/office/drawing/2014/main" id="{DBB7193E-B021-4F3D-BFDA-8694C6570E2E}"/>
              </a:ext>
            </a:extLst>
          </p:cNvPr>
          <p:cNvSpPr/>
          <p:nvPr/>
        </p:nvSpPr>
        <p:spPr>
          <a:xfrm>
            <a:off x="4832767" y="2893559"/>
            <a:ext cx="2624437" cy="2220686"/>
          </a:xfrm>
          <a:prstGeom prst="rect">
            <a:avLst/>
          </a:prstGeom>
          <a:noFill/>
          <a:scene3d>
            <a:camera prst="orthographicFront">
              <a:rot lat="19199996" lon="21599973" rev="0"/>
            </a:camera>
            <a:lightRig rig="threePt" dir="t"/>
          </a:scene3d>
        </p:spPr>
        <p:txBody>
          <a:bodyPr spcFirstLastPara="1" wrap="none" lIns="91440" tIns="45720" rIns="91440" bIns="45720" numCol="1">
            <a:prstTxWarp prst="textArchDown">
              <a:avLst>
                <a:gd name="adj" fmla="val 21090435"/>
              </a:avLst>
            </a:prstTxWarp>
            <a:spAutoFit/>
          </a:bodyPr>
          <a:lstStyle/>
          <a:p>
            <a:pPr algn="ctr"/>
            <a:r>
              <a:rPr lang="en-US" sz="4000" dirty="0">
                <a:ln w="0"/>
                <a:effectLst>
                  <a:outerShdw blurRad="38100" dist="19050" dir="2700000" algn="tl" rotWithShape="0">
                    <a:schemeClr val="dk1">
                      <a:alpha val="40000"/>
                    </a:schemeClr>
                  </a:outerShdw>
                </a:effectLst>
              </a:rPr>
              <a:t>Analyze</a:t>
            </a:r>
          </a:p>
        </p:txBody>
      </p:sp>
    </p:spTree>
    <p:extLst>
      <p:ext uri="{BB962C8B-B14F-4D97-AF65-F5344CB8AC3E}">
        <p14:creationId xmlns:p14="http://schemas.microsoft.com/office/powerpoint/2010/main" val="287621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E9F35-6200-4837-BF04-FAFFE610DC4E}"/>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E028E509-C74C-4F79-9674-EC0425595A4A}"/>
              </a:ext>
            </a:extLst>
          </p:cNvPr>
          <p:cNvSpPr>
            <a:spLocks noGrp="1"/>
          </p:cNvSpPr>
          <p:nvPr>
            <p:ph idx="1"/>
          </p:nvPr>
        </p:nvSpPr>
        <p:spPr/>
        <p:txBody>
          <a:bodyPr>
            <a:normAutofit lnSpcReduction="10000"/>
          </a:bodyPr>
          <a:lstStyle/>
          <a:p>
            <a:r>
              <a:rPr lang="en-US" dirty="0"/>
              <a:t>Government</a:t>
            </a:r>
          </a:p>
          <a:p>
            <a:pPr lvl="1"/>
            <a:r>
              <a:rPr lang="en-US" dirty="0"/>
              <a:t>National</a:t>
            </a:r>
          </a:p>
          <a:p>
            <a:pPr lvl="1"/>
            <a:r>
              <a:rPr lang="en-US" dirty="0"/>
              <a:t>Municipal</a:t>
            </a:r>
          </a:p>
          <a:p>
            <a:pPr lvl="1"/>
            <a:r>
              <a:rPr lang="en-US" dirty="0"/>
              <a:t>Agency</a:t>
            </a:r>
          </a:p>
          <a:p>
            <a:r>
              <a:rPr lang="en-US" dirty="0"/>
              <a:t>Private Companies</a:t>
            </a:r>
          </a:p>
          <a:p>
            <a:pPr lvl="1"/>
            <a:r>
              <a:rPr lang="en-US" dirty="0"/>
              <a:t>Restricted</a:t>
            </a:r>
          </a:p>
          <a:p>
            <a:pPr lvl="1"/>
            <a:r>
              <a:rPr lang="en-US" dirty="0"/>
              <a:t>For Fee</a:t>
            </a:r>
          </a:p>
          <a:p>
            <a:r>
              <a:rPr lang="en-US" dirty="0"/>
              <a:t>Public Domain</a:t>
            </a:r>
          </a:p>
          <a:p>
            <a:pPr lvl="1"/>
            <a:r>
              <a:rPr lang="en-US" dirty="0"/>
              <a:t>GitHub</a:t>
            </a:r>
          </a:p>
          <a:p>
            <a:pPr lvl="1"/>
            <a:r>
              <a:rPr lang="en-US" dirty="0" err="1"/>
              <a:t>CRAN</a:t>
            </a:r>
            <a:endParaRPr lang="en-US" dirty="0"/>
          </a:p>
          <a:p>
            <a:r>
              <a:rPr lang="en-US" dirty="0"/>
              <a:t>Social Media</a:t>
            </a:r>
          </a:p>
          <a:p>
            <a:pPr lvl="1"/>
            <a:r>
              <a:rPr lang="en-US" dirty="0"/>
              <a:t>Twitter</a:t>
            </a:r>
          </a:p>
          <a:p>
            <a:pPr lvl="1"/>
            <a:r>
              <a:rPr lang="en-US" dirty="0"/>
              <a:t>Facebook</a:t>
            </a:r>
          </a:p>
        </p:txBody>
      </p:sp>
    </p:spTree>
    <p:extLst>
      <p:ext uri="{BB962C8B-B14F-4D97-AF65-F5344CB8AC3E}">
        <p14:creationId xmlns:p14="http://schemas.microsoft.com/office/powerpoint/2010/main" val="330731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D504-176B-4461-9D21-5CB14B874301}"/>
              </a:ext>
            </a:extLst>
          </p:cNvPr>
          <p:cNvSpPr>
            <a:spLocks noGrp="1"/>
          </p:cNvSpPr>
          <p:nvPr>
            <p:ph type="title"/>
          </p:nvPr>
        </p:nvSpPr>
        <p:spPr/>
        <p:txBody>
          <a:bodyPr/>
          <a:lstStyle/>
          <a:p>
            <a:r>
              <a:rPr lang="en-US" dirty="0" err="1"/>
              <a:t>Data.world</a:t>
            </a:r>
            <a:endParaRPr lang="en-US" dirty="0"/>
          </a:p>
        </p:txBody>
      </p:sp>
      <p:pic>
        <p:nvPicPr>
          <p:cNvPr id="4" name="Content Placeholder 3">
            <a:extLst>
              <a:ext uri="{FF2B5EF4-FFF2-40B4-BE49-F238E27FC236}">
                <a16:creationId xmlns:a16="http://schemas.microsoft.com/office/drawing/2014/main" id="{52C2514C-0878-4CA6-BCF5-E08AE46B33AD}"/>
              </a:ext>
            </a:extLst>
          </p:cNvPr>
          <p:cNvPicPr>
            <a:picLocks noGrp="1" noChangeAspect="1"/>
          </p:cNvPicPr>
          <p:nvPr>
            <p:ph idx="1"/>
          </p:nvPr>
        </p:nvPicPr>
        <p:blipFill>
          <a:blip r:embed="rId2"/>
          <a:stretch>
            <a:fillRect/>
          </a:stretch>
        </p:blipFill>
        <p:spPr>
          <a:xfrm>
            <a:off x="1726088" y="1336675"/>
            <a:ext cx="8754112" cy="5065713"/>
          </a:xfrm>
          <a:prstGeom prst="rect">
            <a:avLst/>
          </a:prstGeom>
        </p:spPr>
      </p:pic>
    </p:spTree>
    <p:extLst>
      <p:ext uri="{BB962C8B-B14F-4D97-AF65-F5344CB8AC3E}">
        <p14:creationId xmlns:p14="http://schemas.microsoft.com/office/powerpoint/2010/main" val="2600115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4741-55F7-480F-9939-565D7A79064E}"/>
              </a:ext>
            </a:extLst>
          </p:cNvPr>
          <p:cNvSpPr>
            <a:spLocks noGrp="1"/>
          </p:cNvSpPr>
          <p:nvPr>
            <p:ph type="title"/>
          </p:nvPr>
        </p:nvSpPr>
        <p:spPr/>
        <p:txBody>
          <a:bodyPr/>
          <a:lstStyle/>
          <a:p>
            <a:r>
              <a:rPr lang="en-US" dirty="0"/>
              <a:t>Atlanta Police Department</a:t>
            </a:r>
          </a:p>
        </p:txBody>
      </p:sp>
      <p:pic>
        <p:nvPicPr>
          <p:cNvPr id="4" name="Content Placeholder 3">
            <a:extLst>
              <a:ext uri="{FF2B5EF4-FFF2-40B4-BE49-F238E27FC236}">
                <a16:creationId xmlns:a16="http://schemas.microsoft.com/office/drawing/2014/main" id="{21119387-DB2E-476D-A6BD-2F806CCED522}"/>
              </a:ext>
            </a:extLst>
          </p:cNvPr>
          <p:cNvPicPr>
            <a:picLocks noGrp="1" noChangeAspect="1"/>
          </p:cNvPicPr>
          <p:nvPr>
            <p:ph idx="1"/>
          </p:nvPr>
        </p:nvPicPr>
        <p:blipFill>
          <a:blip r:embed="rId2"/>
          <a:stretch>
            <a:fillRect/>
          </a:stretch>
        </p:blipFill>
        <p:spPr>
          <a:xfrm>
            <a:off x="1740571" y="1336675"/>
            <a:ext cx="8725146" cy="5065713"/>
          </a:xfrm>
          <a:prstGeom prst="rect">
            <a:avLst/>
          </a:prstGeom>
        </p:spPr>
      </p:pic>
    </p:spTree>
    <p:extLst>
      <p:ext uri="{BB962C8B-B14F-4D97-AF65-F5344CB8AC3E}">
        <p14:creationId xmlns:p14="http://schemas.microsoft.com/office/powerpoint/2010/main" val="58167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8FD9-6E51-48C2-AE9F-34BE996BB2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417938-B59C-4CFE-A0EE-A1572258D4F7}"/>
              </a:ext>
            </a:extLst>
          </p:cNvPr>
          <p:cNvSpPr>
            <a:spLocks noGrp="1"/>
          </p:cNvSpPr>
          <p:nvPr>
            <p:ph idx="1"/>
          </p:nvPr>
        </p:nvSpPr>
        <p:spPr/>
        <p:txBody>
          <a:bodyPr/>
          <a:lstStyle/>
          <a:p>
            <a:r>
              <a:rPr lang="en-US" dirty="0"/>
              <a:t>data(diamonds) # Bundled with ggplot2</a:t>
            </a:r>
          </a:p>
          <a:p>
            <a:r>
              <a:rPr lang="en-US" dirty="0"/>
              <a:t>data(</a:t>
            </a:r>
            <a:r>
              <a:rPr lang="en-US" dirty="0" err="1"/>
              <a:t>TitanicSurvival</a:t>
            </a:r>
            <a:r>
              <a:rPr lang="en-US" dirty="0"/>
              <a:t>) # Bundled with </a:t>
            </a:r>
            <a:r>
              <a:rPr lang="en-US" dirty="0" err="1"/>
              <a:t>carData</a:t>
            </a:r>
            <a:endParaRPr lang="en-US" dirty="0"/>
          </a:p>
          <a:p>
            <a:r>
              <a:rPr lang="en-US" dirty="0" err="1"/>
              <a:t>radiant.data</a:t>
            </a:r>
            <a:r>
              <a:rPr lang="en-US" dirty="0"/>
              <a:t> package</a:t>
            </a:r>
          </a:p>
          <a:p>
            <a:pPr lvl="1"/>
            <a:r>
              <a:rPr lang="en-US" dirty="0" err="1"/>
              <a:t>radiant.data_window</a:t>
            </a:r>
            <a:r>
              <a:rPr lang="en-US" dirty="0"/>
              <a:t>() opens a Radiant window in R Studio</a:t>
            </a:r>
          </a:p>
          <a:p>
            <a:pPr lvl="1"/>
            <a:r>
              <a:rPr lang="en-US" dirty="0" err="1"/>
              <a:t>radiant.data</a:t>
            </a:r>
            <a:r>
              <a:rPr lang="en-US" dirty="0"/>
              <a:t>() opens a Radiant window in your web browser</a:t>
            </a:r>
          </a:p>
          <a:p>
            <a:endParaRPr lang="en-US" dirty="0"/>
          </a:p>
          <a:p>
            <a:endParaRPr lang="en-US" dirty="0"/>
          </a:p>
        </p:txBody>
      </p:sp>
    </p:spTree>
    <p:extLst>
      <p:ext uri="{BB962C8B-B14F-4D97-AF65-F5344CB8AC3E}">
        <p14:creationId xmlns:p14="http://schemas.microsoft.com/office/powerpoint/2010/main" val="266954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B2D6-280A-4DE9-994C-1CBA1AF6C524}"/>
              </a:ext>
            </a:extLst>
          </p:cNvPr>
          <p:cNvSpPr>
            <a:spLocks noGrp="1"/>
          </p:cNvSpPr>
          <p:nvPr>
            <p:ph type="title"/>
          </p:nvPr>
        </p:nvSpPr>
        <p:spPr/>
        <p:txBody>
          <a:bodyPr/>
          <a:lstStyle/>
          <a:p>
            <a:r>
              <a:rPr lang="en-US" dirty="0"/>
              <a:t>ggplot2::Diamonds</a:t>
            </a:r>
          </a:p>
        </p:txBody>
      </p:sp>
      <p:sp>
        <p:nvSpPr>
          <p:cNvPr id="3" name="Content Placeholder 2">
            <a:extLst>
              <a:ext uri="{FF2B5EF4-FFF2-40B4-BE49-F238E27FC236}">
                <a16:creationId xmlns:a16="http://schemas.microsoft.com/office/drawing/2014/main" id="{EF9870EB-AF52-4CF8-B70F-47D4EF2C1B52}"/>
              </a:ext>
            </a:extLst>
          </p:cNvPr>
          <p:cNvSpPr>
            <a:spLocks noGrp="1"/>
          </p:cNvSpPr>
          <p:nvPr>
            <p:ph idx="1"/>
          </p:nvPr>
        </p:nvSpPr>
        <p:spPr/>
        <p:txBody>
          <a:bodyPr>
            <a:normAutofit fontScale="70000" lnSpcReduction="20000"/>
          </a:bodyPr>
          <a:lstStyle/>
          <a:p>
            <a:r>
              <a:rPr lang="en-US" dirty="0"/>
              <a:t>Prices of 50,000 round cut diamonds</a:t>
            </a:r>
          </a:p>
          <a:p>
            <a:r>
              <a:rPr lang="en-US" dirty="0"/>
              <a:t>Description = A dataset containing the prices and other attributes of almost 54,000 diamonds. The variables are as follows:</a:t>
            </a:r>
          </a:p>
          <a:p>
            <a:r>
              <a:rPr lang="en-US" dirty="0"/>
              <a:t>Usage = diamonds</a:t>
            </a:r>
          </a:p>
          <a:p>
            <a:r>
              <a:rPr lang="en-US" dirty="0"/>
              <a:t>Format = A data frame with 53940 rows and 10 variables:</a:t>
            </a:r>
          </a:p>
          <a:p>
            <a:r>
              <a:rPr lang="en-US" dirty="0"/>
              <a:t>price = price in US dollars (\$326–\$18,823)</a:t>
            </a:r>
          </a:p>
          <a:p>
            <a:r>
              <a:rPr lang="en-US" dirty="0"/>
              <a:t>carat = weight of the diamond (0.2–5.01)</a:t>
            </a:r>
          </a:p>
          <a:p>
            <a:r>
              <a:rPr lang="en-US" dirty="0"/>
              <a:t>cut = quality of the cut (Fair, Good, Very Good, Premium, Ideal)</a:t>
            </a:r>
          </a:p>
          <a:p>
            <a:r>
              <a:rPr lang="en-US" dirty="0"/>
              <a:t>color = diamond </a:t>
            </a:r>
            <a:r>
              <a:rPr lang="en-US" dirty="0" err="1"/>
              <a:t>colour</a:t>
            </a:r>
            <a:r>
              <a:rPr lang="en-US" dirty="0"/>
              <a:t>, from J (worst) to D (best)</a:t>
            </a:r>
          </a:p>
          <a:p>
            <a:r>
              <a:rPr lang="en-US" dirty="0"/>
              <a:t>clarity = a measurement of how clear the diamond is (I1 (worst), SI2, SI1, VS2, VS1, VVS2, VVS1, IF (best))</a:t>
            </a:r>
          </a:p>
          <a:p>
            <a:r>
              <a:rPr lang="en-US" dirty="0"/>
              <a:t>x = length in mm (0–10.74)</a:t>
            </a:r>
          </a:p>
          <a:p>
            <a:r>
              <a:rPr lang="en-US" dirty="0"/>
              <a:t>y = width in mm (0–58.9)</a:t>
            </a:r>
          </a:p>
          <a:p>
            <a:r>
              <a:rPr lang="en-US" dirty="0"/>
              <a:t>z = depth in mm (0–31.8)</a:t>
            </a:r>
          </a:p>
          <a:p>
            <a:r>
              <a:rPr lang="en-US" dirty="0"/>
              <a:t>depth = total depth percentage = z / mean(x, y) = 2 * z / (x + y) (43–79)</a:t>
            </a:r>
          </a:p>
          <a:p>
            <a:r>
              <a:rPr lang="en-US" dirty="0"/>
              <a:t>table = width of top of diamond relative to widest point (43–95)</a:t>
            </a:r>
          </a:p>
        </p:txBody>
      </p:sp>
    </p:spTree>
    <p:extLst>
      <p:ext uri="{BB962C8B-B14F-4D97-AF65-F5344CB8AC3E}">
        <p14:creationId xmlns:p14="http://schemas.microsoft.com/office/powerpoint/2010/main" val="1324682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059D6-431B-4E02-8195-61D5AD6CF509}"/>
              </a:ext>
            </a:extLst>
          </p:cNvPr>
          <p:cNvSpPr>
            <a:spLocks noGrp="1"/>
          </p:cNvSpPr>
          <p:nvPr>
            <p:ph type="title"/>
          </p:nvPr>
        </p:nvSpPr>
        <p:spPr/>
        <p:txBody>
          <a:bodyPr/>
          <a:lstStyle/>
          <a:p>
            <a:r>
              <a:rPr lang="en-US" dirty="0" err="1"/>
              <a:t>carData</a:t>
            </a:r>
            <a:r>
              <a:rPr lang="en-US" dirty="0"/>
              <a:t>::</a:t>
            </a:r>
            <a:r>
              <a:rPr lang="en-US" dirty="0" err="1"/>
              <a:t>TitanicSurvival</a:t>
            </a:r>
            <a:endParaRPr lang="en-US" dirty="0"/>
          </a:p>
        </p:txBody>
      </p:sp>
      <p:sp>
        <p:nvSpPr>
          <p:cNvPr id="3" name="Content Placeholder 2">
            <a:extLst>
              <a:ext uri="{FF2B5EF4-FFF2-40B4-BE49-F238E27FC236}">
                <a16:creationId xmlns:a16="http://schemas.microsoft.com/office/drawing/2014/main" id="{3EF685EE-F436-4B09-8073-5EDBC44ADD37}"/>
              </a:ext>
            </a:extLst>
          </p:cNvPr>
          <p:cNvSpPr>
            <a:spLocks noGrp="1"/>
          </p:cNvSpPr>
          <p:nvPr>
            <p:ph idx="1"/>
          </p:nvPr>
        </p:nvSpPr>
        <p:spPr/>
        <p:txBody>
          <a:bodyPr/>
          <a:lstStyle/>
          <a:p>
            <a:r>
              <a:rPr lang="en-US" dirty="0"/>
              <a:t>Survival of Passengers on the Titanic</a:t>
            </a:r>
          </a:p>
          <a:p>
            <a:r>
              <a:rPr lang="en-US" dirty="0"/>
              <a:t>Description = Information on the survival status, sex, age, and passenger class of 1309 passengers in the Titanic disaster of 1912.</a:t>
            </a:r>
          </a:p>
          <a:p>
            <a:r>
              <a:rPr lang="en-US" dirty="0"/>
              <a:t>Usage = </a:t>
            </a:r>
            <a:r>
              <a:rPr lang="en-US" dirty="0" err="1"/>
              <a:t>TitanicSurvival</a:t>
            </a:r>
            <a:endParaRPr lang="en-US" dirty="0"/>
          </a:p>
          <a:p>
            <a:r>
              <a:rPr lang="en-US" dirty="0"/>
              <a:t>Format = A data frame with 1309 observations on the following 4 variables.</a:t>
            </a:r>
          </a:p>
          <a:p>
            <a:r>
              <a:rPr lang="en-US" dirty="0"/>
              <a:t>survived = no or yes.</a:t>
            </a:r>
          </a:p>
          <a:p>
            <a:r>
              <a:rPr lang="en-US" dirty="0"/>
              <a:t>sex = female or male</a:t>
            </a:r>
          </a:p>
          <a:p>
            <a:r>
              <a:rPr lang="en-US" dirty="0"/>
              <a:t>age = in years (and for some children, fractions of a year); age is missing for 263 of the passengers.</a:t>
            </a:r>
          </a:p>
          <a:p>
            <a:r>
              <a:rPr lang="en-US" dirty="0" err="1"/>
              <a:t>passengerClass</a:t>
            </a:r>
            <a:r>
              <a:rPr lang="en-US" dirty="0"/>
              <a:t> = 1st, 2nd, or 3rd class.</a:t>
            </a:r>
          </a:p>
        </p:txBody>
      </p:sp>
    </p:spTree>
    <p:extLst>
      <p:ext uri="{BB962C8B-B14F-4D97-AF65-F5344CB8AC3E}">
        <p14:creationId xmlns:p14="http://schemas.microsoft.com/office/powerpoint/2010/main" val="2876624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4860-F4F7-49E8-8E49-956220FA76BA}"/>
              </a:ext>
            </a:extLst>
          </p:cNvPr>
          <p:cNvSpPr>
            <a:spLocks noGrp="1"/>
          </p:cNvSpPr>
          <p:nvPr>
            <p:ph type="title"/>
          </p:nvPr>
        </p:nvSpPr>
        <p:spPr/>
        <p:txBody>
          <a:bodyPr/>
          <a:lstStyle/>
          <a:p>
            <a:r>
              <a:rPr lang="en-US" dirty="0" err="1"/>
              <a:t>radiant.data</a:t>
            </a:r>
            <a:endParaRPr lang="en-US" dirty="0"/>
          </a:p>
        </p:txBody>
      </p:sp>
      <p:sp>
        <p:nvSpPr>
          <p:cNvPr id="3" name="Content Placeholder 2">
            <a:extLst>
              <a:ext uri="{FF2B5EF4-FFF2-40B4-BE49-F238E27FC236}">
                <a16:creationId xmlns:a16="http://schemas.microsoft.com/office/drawing/2014/main" id="{943FDC74-862A-4D45-9457-2355C2E46A32}"/>
              </a:ext>
            </a:extLst>
          </p:cNvPr>
          <p:cNvSpPr>
            <a:spLocks noGrp="1"/>
          </p:cNvSpPr>
          <p:nvPr>
            <p:ph idx="1"/>
          </p:nvPr>
        </p:nvSpPr>
        <p:spPr>
          <a:xfrm>
            <a:off x="406400" y="1337187"/>
            <a:ext cx="4891993" cy="5064803"/>
          </a:xfrm>
        </p:spPr>
        <p:txBody>
          <a:bodyPr>
            <a:normAutofit/>
          </a:bodyPr>
          <a:lstStyle/>
          <a:p>
            <a:pPr>
              <a:buClr>
                <a:schemeClr val="bg1"/>
              </a:buClr>
              <a:buFont typeface="Calibri" panose="020F0502020204030204" pitchFamily="34" charset="0"/>
              <a:buChar char="&gt;"/>
            </a:pPr>
            <a:r>
              <a:rPr lang="en-US" dirty="0" err="1"/>
              <a:t>radiant.data_window</a:t>
            </a:r>
            <a:endParaRPr lang="en-US" dirty="0"/>
          </a:p>
          <a:p>
            <a:pPr>
              <a:buClr>
                <a:schemeClr val="bg1"/>
              </a:buClr>
              <a:buFont typeface="Calibri" panose="020F0502020204030204" pitchFamily="34" charset="0"/>
              <a:buChar char="&gt;"/>
            </a:pPr>
            <a:r>
              <a:rPr lang="en-US" dirty="0" err="1"/>
              <a:t>radiant.data_viewer</a:t>
            </a:r>
            <a:endParaRPr lang="en-US" dirty="0"/>
          </a:p>
          <a:p>
            <a:pPr>
              <a:buClr>
                <a:schemeClr val="bg1"/>
              </a:buClr>
              <a:buFont typeface="Calibri" panose="020F0502020204030204" pitchFamily="34" charset="0"/>
              <a:buChar char="&gt;"/>
            </a:pPr>
            <a:r>
              <a:rPr lang="en-US" dirty="0" err="1"/>
              <a:t>radiant.data</a:t>
            </a:r>
            <a:r>
              <a:rPr lang="en-US" dirty="0"/>
              <a:t>()</a:t>
            </a:r>
          </a:p>
          <a:p>
            <a:pPr>
              <a:buClr>
                <a:schemeClr val="bg1"/>
              </a:buClr>
            </a:pPr>
            <a:r>
              <a:rPr lang="en-US" dirty="0"/>
              <a:t>Radiant is an open-source platform-independent browser-based interface for business analytics in R. </a:t>
            </a:r>
          </a:p>
          <a:p>
            <a:pPr>
              <a:buClr>
                <a:schemeClr val="bg1"/>
              </a:buClr>
            </a:pPr>
            <a:r>
              <a:rPr lang="en-US" dirty="0"/>
              <a:t>Can be run locally or on a server. Radiant was developed by Vincent </a:t>
            </a:r>
            <a:r>
              <a:rPr lang="en-US" dirty="0" err="1"/>
              <a:t>Nijs</a:t>
            </a:r>
            <a:r>
              <a:rPr lang="en-US" dirty="0"/>
              <a:t>. </a:t>
            </a:r>
          </a:p>
        </p:txBody>
      </p:sp>
      <p:pic>
        <p:nvPicPr>
          <p:cNvPr id="4" name="Picture 3">
            <a:extLst>
              <a:ext uri="{FF2B5EF4-FFF2-40B4-BE49-F238E27FC236}">
                <a16:creationId xmlns:a16="http://schemas.microsoft.com/office/drawing/2014/main" id="{EFDAE243-70A4-4931-AA9B-F198687F834B}"/>
              </a:ext>
            </a:extLst>
          </p:cNvPr>
          <p:cNvPicPr>
            <a:picLocks noChangeAspect="1"/>
          </p:cNvPicPr>
          <p:nvPr/>
        </p:nvPicPr>
        <p:blipFill>
          <a:blip r:embed="rId2"/>
          <a:stretch>
            <a:fillRect/>
          </a:stretch>
        </p:blipFill>
        <p:spPr>
          <a:xfrm>
            <a:off x="5431366" y="1522091"/>
            <a:ext cx="6400800" cy="4814635"/>
          </a:xfrm>
          <a:prstGeom prst="rect">
            <a:avLst/>
          </a:prstGeom>
        </p:spPr>
      </p:pic>
    </p:spTree>
    <p:extLst>
      <p:ext uri="{BB962C8B-B14F-4D97-AF65-F5344CB8AC3E}">
        <p14:creationId xmlns:p14="http://schemas.microsoft.com/office/powerpoint/2010/main" val="3574418683"/>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docProps/app.xml><?xml version="1.0" encoding="utf-8"?>
<Properties xmlns="http://schemas.openxmlformats.org/officeDocument/2006/extended-properties" xmlns:vt="http://schemas.openxmlformats.org/officeDocument/2006/docPropsVTypes">
  <Template>Analytics_World</Template>
  <TotalTime>6390</TotalTime>
  <Words>694</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vt:lpstr>
      <vt:lpstr>Consolas</vt:lpstr>
      <vt:lpstr>Analytics_World</vt:lpstr>
      <vt:lpstr>Data Analytics Lesson 5 Harvesting Data</vt:lpstr>
      <vt:lpstr>What is Required by Data Analytics?</vt:lpstr>
      <vt:lpstr>Data Sources</vt:lpstr>
      <vt:lpstr>Data.world</vt:lpstr>
      <vt:lpstr>Atlanta Police Department</vt:lpstr>
      <vt:lpstr>PowerPoint Presentation</vt:lpstr>
      <vt:lpstr>ggplot2::Diamonds</vt:lpstr>
      <vt:lpstr>carData::TitanicSurvival</vt:lpstr>
      <vt:lpstr>radiant.data</vt:lpstr>
      <vt:lpstr>dtab.pivotr: Make an interactive pivot table</vt:lpstr>
      <vt:lpstr>view_data: View data in a shiny-app</vt:lpstr>
      <vt:lpstr>Hadoop Server Roles</vt:lpstr>
      <vt:lpstr>Virtual Machine Configuration</vt:lpstr>
      <vt:lpstr>Hadoop Distributed File System (HDFS)</vt:lpstr>
      <vt:lpstr>/user/jstrickland/Master.csv</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96</cp:revision>
  <dcterms:created xsi:type="dcterms:W3CDTF">2016-09-01T10:07:07Z</dcterms:created>
  <dcterms:modified xsi:type="dcterms:W3CDTF">2018-08-28T01:51:24Z</dcterms:modified>
</cp:coreProperties>
</file>