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3"/>
  </p:notesMasterIdLst>
  <p:handoutMasterIdLst>
    <p:handoutMasterId r:id="rId34"/>
  </p:handoutMasterIdLst>
  <p:sldIdLst>
    <p:sldId id="256" r:id="rId2"/>
    <p:sldId id="297" r:id="rId3"/>
    <p:sldId id="298" r:id="rId4"/>
    <p:sldId id="299" r:id="rId5"/>
    <p:sldId id="301" r:id="rId6"/>
    <p:sldId id="300" r:id="rId7"/>
    <p:sldId id="302" r:id="rId8"/>
    <p:sldId id="303" r:id="rId9"/>
    <p:sldId id="304" r:id="rId10"/>
    <p:sldId id="305" r:id="rId11"/>
    <p:sldId id="306" r:id="rId12"/>
    <p:sldId id="307" r:id="rId13"/>
    <p:sldId id="274" r:id="rId14"/>
    <p:sldId id="308" r:id="rId15"/>
    <p:sldId id="275" r:id="rId16"/>
    <p:sldId id="276" r:id="rId17"/>
    <p:sldId id="277" r:id="rId18"/>
    <p:sldId id="278" r:id="rId19"/>
    <p:sldId id="279" r:id="rId20"/>
    <p:sldId id="280" r:id="rId21"/>
    <p:sldId id="309" r:id="rId22"/>
    <p:sldId id="289" r:id="rId23"/>
    <p:sldId id="290" r:id="rId24"/>
    <p:sldId id="291" r:id="rId25"/>
    <p:sldId id="292" r:id="rId26"/>
    <p:sldId id="294" r:id="rId27"/>
    <p:sldId id="295" r:id="rId28"/>
    <p:sldId id="310" r:id="rId29"/>
    <p:sldId id="296" r:id="rId30"/>
    <p:sldId id="31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FF99"/>
    <a:srgbClr val="1A4850"/>
    <a:srgbClr val="00B0AC"/>
    <a:srgbClr val="0099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8/27/2018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2612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3233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72787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4722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cxnSp>
        <p:nvCxnSpPr>
          <p:cNvPr id="7" name="Straight Connector 6">
            <a:extLst>
              <a:ext uri="{FF2B5EF4-FFF2-40B4-BE49-F238E27FC236}">
                <a16:creationId xmlns:a16="http://schemas.microsoft.com/office/drawing/2014/main" id="{7193F3E7-C701-4196-8AC6-4126EC0B72B6}"/>
              </a:ext>
            </a:extLst>
          </p:cNvPr>
          <p:cNvCxnSpPr/>
          <p:nvPr userDrawn="1"/>
        </p:nvCxnSpPr>
        <p:spPr>
          <a:xfrm>
            <a:off x="0" y="6342743"/>
            <a:ext cx="12192000" cy="0"/>
          </a:xfrm>
          <a:prstGeom prst="line">
            <a:avLst/>
          </a:prstGeom>
          <a:ln>
            <a:solidFill>
              <a:srgbClr val="00B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8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0531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5747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9878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9901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8/27/2018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7349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64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8254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8/27/2018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408985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06</a:t>
            </a:r>
            <a:br>
              <a:rPr lang="en-US" sz="4800" dirty="0"/>
            </a:br>
            <a:r>
              <a:rPr lang="en-US" sz="4800" dirty="0"/>
              <a:t>Describing Data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6F97-1285-4FA9-97C4-05D4DF0450AA}"/>
              </a:ext>
            </a:extLst>
          </p:cNvPr>
          <p:cNvSpPr>
            <a:spLocks noGrp="1"/>
          </p:cNvSpPr>
          <p:nvPr>
            <p:ph type="title"/>
          </p:nvPr>
        </p:nvSpPr>
        <p:spPr/>
        <p:txBody>
          <a:bodyPr/>
          <a:lstStyle/>
          <a:p>
            <a:r>
              <a:rPr lang="en-US" dirty="0"/>
              <a:t>Residual Analysis</a:t>
            </a:r>
          </a:p>
        </p:txBody>
      </p:sp>
      <p:sp>
        <p:nvSpPr>
          <p:cNvPr id="3" name="Content Placeholder 2">
            <a:extLst>
              <a:ext uri="{FF2B5EF4-FFF2-40B4-BE49-F238E27FC236}">
                <a16:creationId xmlns:a16="http://schemas.microsoft.com/office/drawing/2014/main" id="{BE4FB860-7984-44F7-ACCA-C1124FF89D36}"/>
              </a:ext>
            </a:extLst>
          </p:cNvPr>
          <p:cNvSpPr>
            <a:spLocks noGrp="1"/>
          </p:cNvSpPr>
          <p:nvPr>
            <p:ph sz="half" idx="1"/>
          </p:nvPr>
        </p:nvSpPr>
        <p:spPr>
          <a:xfrm>
            <a:off x="406400" y="1635576"/>
            <a:ext cx="5613400" cy="4541387"/>
          </a:xfrm>
        </p:spPr>
        <p:txBody>
          <a:bodyPr>
            <a:normAutofit/>
          </a:bodyPr>
          <a:lstStyle/>
          <a:p>
            <a:r>
              <a:rPr lang="en-US" sz="2000" dirty="0">
                <a:solidFill>
                  <a:schemeClr val="accent4">
                    <a:lumMod val="60000"/>
                    <a:lumOff val="40000"/>
                  </a:schemeClr>
                </a:solidFill>
              </a:rPr>
              <a:t>The model residuals can be plotted against the fitted values to investigate the model assumptions. </a:t>
            </a:r>
          </a:p>
          <a:p>
            <a:r>
              <a:rPr lang="en-US" sz="2000" dirty="0">
                <a:solidFill>
                  <a:schemeClr val="accent4">
                    <a:lumMod val="60000"/>
                    <a:lumOff val="40000"/>
                  </a:schemeClr>
                </a:solidFill>
              </a:rPr>
              <a:t>First we create a data frame with the fitted values, residuals and treatment identifiers:</a:t>
            </a:r>
          </a:p>
          <a:p>
            <a:pPr>
              <a:buClr>
                <a:schemeClr val="bg1"/>
              </a:buClr>
              <a:buFont typeface="Lucida Console" panose="020B0609040504020204" pitchFamily="49" charset="0"/>
              <a:buChar char="&gt;"/>
            </a:pPr>
            <a:r>
              <a:rPr lang="en-US" sz="1600" dirty="0">
                <a:latin typeface="Lucida Console" panose="020B0609040504020204" pitchFamily="49" charset="0"/>
              </a:rPr>
              <a:t>plant.mod = </a:t>
            </a:r>
            <a:r>
              <a:rPr lang="en-US" sz="1600" dirty="0" err="1">
                <a:latin typeface="Lucida Console" panose="020B0609040504020204" pitchFamily="49" charset="0"/>
              </a:rPr>
              <a:t>data.frame</a:t>
            </a:r>
            <a:r>
              <a:rPr lang="en-US" sz="1600" dirty="0">
                <a:latin typeface="Lucida Console" panose="020B0609040504020204" pitchFamily="49" charset="0"/>
              </a:rPr>
              <a:t>(Fitted =</a:t>
            </a:r>
          </a:p>
          <a:p>
            <a:pPr marL="0" indent="0">
              <a:buClr>
                <a:schemeClr val="bg1"/>
              </a:buClr>
              <a:buNone/>
            </a:pPr>
            <a:r>
              <a:rPr lang="en-US" sz="1600" dirty="0">
                <a:latin typeface="Lucida Console" panose="020B0609040504020204" pitchFamily="49" charset="0"/>
              </a:rPr>
              <a:t>	 fitted(plant.mod1),</a:t>
            </a:r>
          </a:p>
          <a:p>
            <a:pPr>
              <a:buClr>
                <a:schemeClr val="bg1"/>
              </a:buClr>
              <a:buFont typeface="Lucida Console" panose="020B0609040504020204" pitchFamily="49" charset="0"/>
              <a:buChar char="&gt;"/>
            </a:pPr>
            <a:r>
              <a:rPr lang="en-US" sz="1600" dirty="0">
                <a:latin typeface="Lucida Console" panose="020B0609040504020204" pitchFamily="49" charset="0"/>
              </a:rPr>
              <a:t>  Residuals = </a:t>
            </a:r>
            <a:r>
              <a:rPr lang="en-US" sz="1600" dirty="0" err="1">
                <a:latin typeface="Lucida Console" panose="020B0609040504020204" pitchFamily="49" charset="0"/>
              </a:rPr>
              <a:t>resid</a:t>
            </a:r>
            <a:r>
              <a:rPr lang="en-US" sz="1600" dirty="0">
                <a:latin typeface="Lucida Console" panose="020B0609040504020204" pitchFamily="49" charset="0"/>
              </a:rPr>
              <a:t>(plant.mod1), </a:t>
            </a:r>
          </a:p>
          <a:p>
            <a:pPr marL="0" indent="0">
              <a:buClr>
                <a:schemeClr val="bg1"/>
              </a:buClr>
              <a:buNone/>
            </a:pPr>
            <a:r>
              <a:rPr lang="en-US" sz="1600" dirty="0">
                <a:latin typeface="Lucida Console" panose="020B0609040504020204" pitchFamily="49" charset="0"/>
              </a:rPr>
              <a:t>	Treatment = </a:t>
            </a:r>
            <a:r>
              <a:rPr lang="en-US" sz="1600" dirty="0" err="1">
                <a:latin typeface="Lucida Console" panose="020B0609040504020204" pitchFamily="49" charset="0"/>
              </a:rPr>
              <a:t>plant.df$group</a:t>
            </a:r>
            <a:r>
              <a:rPr lang="en-US" sz="1600" dirty="0">
                <a:latin typeface="Lucida Console" panose="020B0609040504020204" pitchFamily="49" charset="0"/>
              </a:rPr>
              <a:t>)</a:t>
            </a:r>
          </a:p>
          <a:p>
            <a:r>
              <a:rPr lang="en-US" sz="2000" dirty="0"/>
              <a:t>and then produce the plot:</a:t>
            </a:r>
          </a:p>
          <a:p>
            <a:pPr>
              <a:buClr>
                <a:schemeClr val="bg1"/>
              </a:buClr>
              <a:buFont typeface="Lucida Console" panose="020B0609040504020204" pitchFamily="49" charset="0"/>
              <a:buChar char="&gt;"/>
            </a:pPr>
            <a:r>
              <a:rPr lang="en-US" sz="1600" dirty="0">
                <a:latin typeface="Lucida Console" panose="020B0609040504020204" pitchFamily="49" charset="0"/>
              </a:rPr>
              <a:t>ggplot(plant.mod, </a:t>
            </a:r>
            <a:r>
              <a:rPr lang="en-US" sz="1600" dirty="0" err="1">
                <a:latin typeface="Lucida Console" panose="020B0609040504020204" pitchFamily="49" charset="0"/>
              </a:rPr>
              <a:t>aes</a:t>
            </a:r>
            <a:r>
              <a:rPr lang="en-US" sz="1600" dirty="0">
                <a:latin typeface="Lucida Console" panose="020B0609040504020204" pitchFamily="49" charset="0"/>
              </a:rPr>
              <a:t>(Fitted, Residuals, </a:t>
            </a:r>
          </a:p>
          <a:p>
            <a:pPr marL="0" indent="0">
              <a:buClr>
                <a:schemeClr val="bg1"/>
              </a:buClr>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Treatment)) + </a:t>
            </a:r>
            <a:r>
              <a:rPr lang="en-US" sz="1600" dirty="0" err="1">
                <a:latin typeface="Lucida Console" panose="020B0609040504020204" pitchFamily="49" charset="0"/>
              </a:rPr>
              <a:t>geom_point</a:t>
            </a:r>
            <a:r>
              <a:rPr lang="en-US" sz="1600" dirty="0">
                <a:latin typeface="Lucida Console" panose="020B0609040504020204" pitchFamily="49" charset="0"/>
              </a:rPr>
              <a:t>()</a:t>
            </a:r>
          </a:p>
        </p:txBody>
      </p:sp>
      <p:pic>
        <p:nvPicPr>
          <p:cNvPr id="12" name="Content Placeholder 11">
            <a:extLst>
              <a:ext uri="{FF2B5EF4-FFF2-40B4-BE49-F238E27FC236}">
                <a16:creationId xmlns:a16="http://schemas.microsoft.com/office/drawing/2014/main" id="{0CC3C90E-61DA-404C-9765-191FEC5EB67B}"/>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35817422-C860-4439-A65A-DF62E07C81B9}"/>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8BEEA008-F4A0-4551-B469-77D889FBB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468D9C6-AB29-470B-A8A9-022D7A295CAF}"/>
              </a:ext>
            </a:extLst>
          </p:cNvPr>
          <p:cNvSpPr>
            <a:spLocks noGrp="1"/>
          </p:cNvSpPr>
          <p:nvPr>
            <p:ph type="sldNum" sz="quarter" idx="12"/>
          </p:nvPr>
        </p:nvSpPr>
        <p:spPr/>
        <p:txBody>
          <a:bodyPr/>
          <a:lstStyle/>
          <a:p>
            <a:fld id="{799C26FD-E1A0-49B8-8B03-25A733166562}" type="slidenum">
              <a:rPr lang="en-US" smtClean="0"/>
              <a:t>10</a:t>
            </a:fld>
            <a:endParaRPr lang="en-US" dirty="0"/>
          </a:p>
        </p:txBody>
      </p:sp>
      <p:sp>
        <p:nvSpPr>
          <p:cNvPr id="9" name="Rectangle 8">
            <a:extLst>
              <a:ext uri="{FF2B5EF4-FFF2-40B4-BE49-F238E27FC236}">
                <a16:creationId xmlns:a16="http://schemas.microsoft.com/office/drawing/2014/main" id="{3E2C4FBA-AD9A-446E-8575-91D28E0E08FE}"/>
              </a:ext>
            </a:extLst>
          </p:cNvPr>
          <p:cNvSpPr/>
          <p:nvPr/>
        </p:nvSpPr>
        <p:spPr>
          <a:xfrm>
            <a:off x="6279441" y="811001"/>
            <a:ext cx="5398917" cy="830997"/>
          </a:xfrm>
          <a:prstGeom prst="rect">
            <a:avLst/>
          </a:prstGeom>
        </p:spPr>
        <p:txBody>
          <a:bodyPr wrap="square">
            <a:spAutoFit/>
          </a:bodyPr>
          <a:lstStyle/>
          <a:p>
            <a:r>
              <a:rPr lang="en-US" sz="1600" dirty="0">
                <a:solidFill>
                  <a:srgbClr val="00FF99"/>
                </a:solidFill>
              </a:rPr>
              <a:t>We can see that there is no major problem with the diagnostic plot but some evidence of different variabilities in the spread of the residuals for the three treatment groups</a:t>
            </a:r>
          </a:p>
        </p:txBody>
      </p:sp>
    </p:spTree>
    <p:extLst>
      <p:ext uri="{BB962C8B-B14F-4D97-AF65-F5344CB8AC3E}">
        <p14:creationId xmlns:p14="http://schemas.microsoft.com/office/powerpoint/2010/main" val="276440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E97-2EF8-49AC-8FF0-CDF50157E803}"/>
              </a:ext>
            </a:extLst>
          </p:cNvPr>
          <p:cNvSpPr>
            <a:spLocks noGrp="1"/>
          </p:cNvSpPr>
          <p:nvPr>
            <p:ph type="title"/>
          </p:nvPr>
        </p:nvSpPr>
        <p:spPr/>
        <p:txBody>
          <a:bodyPr/>
          <a:lstStyle/>
          <a:p>
            <a:r>
              <a:rPr lang="en-US" dirty="0"/>
              <a:t>ANOVA on the Data Directly</a:t>
            </a:r>
          </a:p>
        </p:txBody>
      </p:sp>
      <p:sp>
        <p:nvSpPr>
          <p:cNvPr id="3" name="Content Placeholder 2">
            <a:extLst>
              <a:ext uri="{FF2B5EF4-FFF2-40B4-BE49-F238E27FC236}">
                <a16:creationId xmlns:a16="http://schemas.microsoft.com/office/drawing/2014/main" id="{0F1DE4DE-087B-4E51-84C2-AFC04A14322F}"/>
              </a:ext>
            </a:extLst>
          </p:cNvPr>
          <p:cNvSpPr>
            <a:spLocks noGrp="1"/>
          </p:cNvSpPr>
          <p:nvPr>
            <p:ph sz="half" idx="1"/>
          </p:nvPr>
        </p:nvSpPr>
        <p:spPr>
          <a:xfrm>
            <a:off x="406400" y="1825625"/>
            <a:ext cx="5613400" cy="4351338"/>
          </a:xfrm>
        </p:spPr>
        <p:txBody>
          <a:bodyPr>
            <a:normAutofit/>
          </a:bodyPr>
          <a:lstStyle/>
          <a:p>
            <a:r>
              <a:rPr lang="en-US" sz="2000" dirty="0">
                <a:solidFill>
                  <a:schemeClr val="accent4">
                    <a:lumMod val="60000"/>
                    <a:lumOff val="40000"/>
                  </a:schemeClr>
                </a:solidFill>
              </a:rPr>
              <a:t>The R function </a:t>
            </a:r>
            <a:r>
              <a:rPr lang="en-US" sz="2000" dirty="0" err="1">
                <a:solidFill>
                  <a:schemeClr val="accent4">
                    <a:lumMod val="60000"/>
                    <a:lumOff val="40000"/>
                  </a:schemeClr>
                </a:solidFill>
              </a:rPr>
              <a:t>aov</a:t>
            </a:r>
            <a:r>
              <a:rPr lang="en-US" sz="2000" dirty="0">
                <a:solidFill>
                  <a:schemeClr val="accent4">
                    <a:lumMod val="60000"/>
                    <a:lumOff val="40000"/>
                  </a:schemeClr>
                </a:solidFill>
              </a:rPr>
              <a:t> builds an ANOVA model from the data rather than from a model.</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plant.aov</a:t>
            </a:r>
            <a:r>
              <a:rPr lang="en-US" sz="1600" dirty="0">
                <a:latin typeface="Lucida Console" panose="020B0609040504020204" pitchFamily="49" charset="0"/>
              </a:rPr>
              <a:t>&lt;-</a:t>
            </a:r>
            <a:r>
              <a:rPr lang="en-US" sz="1600" dirty="0" err="1">
                <a:latin typeface="Lucida Console" panose="020B0609040504020204" pitchFamily="49" charset="0"/>
              </a:rPr>
              <a:t>aov</a:t>
            </a:r>
            <a:r>
              <a:rPr lang="en-US" sz="1600" dirty="0">
                <a:latin typeface="Lucida Console" panose="020B0609040504020204" pitchFamily="49" charset="0"/>
              </a:rPr>
              <a:t>(weight ~ </a:t>
            </a:r>
            <a:r>
              <a:rPr lang="en-US" sz="1600" dirty="0" err="1">
                <a:latin typeface="Lucida Console" panose="020B0609040504020204" pitchFamily="49" charset="0"/>
              </a:rPr>
              <a:t>group,plant.df</a:t>
            </a:r>
            <a:r>
              <a:rPr lang="en-US" sz="1600" dirty="0">
                <a:latin typeface="Lucida Console" panose="020B0609040504020204" pitchFamily="49" charset="0"/>
              </a:rPr>
              <a:t>)</a:t>
            </a:r>
          </a:p>
          <a:p>
            <a:r>
              <a:rPr lang="en-US" sz="1800" dirty="0">
                <a:solidFill>
                  <a:schemeClr val="accent4">
                    <a:lumMod val="60000"/>
                    <a:lumOff val="40000"/>
                  </a:schemeClr>
                </a:solidFill>
              </a:rPr>
              <a:t>The basic result </a:t>
            </a:r>
            <a:r>
              <a:rPr lang="en-US" sz="1800" dirty="0" err="1">
                <a:solidFill>
                  <a:schemeClr val="accent4">
                    <a:lumMod val="60000"/>
                    <a:lumOff val="40000"/>
                  </a:schemeClr>
                </a:solidFill>
              </a:rPr>
              <a:t>doen</a:t>
            </a:r>
            <a:r>
              <a:rPr lang="en-US" sz="1800" dirty="0">
                <a:solidFill>
                  <a:schemeClr val="accent4">
                    <a:lumMod val="60000"/>
                    <a:lumOff val="40000"/>
                  </a:schemeClr>
                </a:solidFill>
              </a:rPr>
              <a:t> not give a great deal of information. </a:t>
            </a:r>
          </a:p>
          <a:p>
            <a:r>
              <a:rPr lang="en-US" sz="1800" dirty="0">
                <a:solidFill>
                  <a:schemeClr val="accent4">
                    <a:lumMod val="60000"/>
                    <a:lumOff val="40000"/>
                  </a:schemeClr>
                </a:solidFill>
              </a:rPr>
              <a:t>We need to view the summary so try:</a:t>
            </a:r>
          </a:p>
          <a:p>
            <a:pPr marL="0" indent="0">
              <a:buNone/>
            </a:pPr>
            <a:r>
              <a:rPr lang="en-US" sz="1400" dirty="0">
                <a:latin typeface="Lucida Console" panose="020B0609040504020204" pitchFamily="49" charset="0"/>
              </a:rPr>
              <a:t>&gt; summary(</a:t>
            </a:r>
            <a:r>
              <a:rPr lang="en-US" sz="1400" dirty="0" err="1">
                <a:latin typeface="Lucida Console" panose="020B0609040504020204" pitchFamily="49" charset="0"/>
              </a:rPr>
              <a:t>plant.aov</a:t>
            </a:r>
            <a:r>
              <a:rPr lang="en-US" sz="1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5B1F499A-DB08-4FEC-8417-4E0FFB84679A}"/>
              </a:ext>
            </a:extLst>
          </p:cNvPr>
          <p:cNvSpPr>
            <a:spLocks noGrp="1"/>
          </p:cNvSpPr>
          <p:nvPr>
            <p:ph sz="half" idx="2"/>
          </p:nvPr>
        </p:nvSpPr>
        <p:spPr>
          <a:xfrm>
            <a:off x="5836778" y="1825625"/>
            <a:ext cx="5948822" cy="4351338"/>
          </a:xfrm>
        </p:spPr>
        <p:txBody>
          <a:bodyPr>
            <a:normAutofit/>
          </a:bodyPr>
          <a:lstStyle/>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  1.8832   4.846 0.0159 *</a:t>
            </a:r>
          </a:p>
          <a:p>
            <a:pPr marL="0" indent="0">
              <a:buNone/>
            </a:pPr>
            <a:r>
              <a:rPr lang="en-US" sz="1600" dirty="0">
                <a:latin typeface="Lucida Console" panose="020B0609040504020204" pitchFamily="49" charset="0"/>
              </a:rPr>
              <a:t>Residuals   27 10.492  0.3886                 </a:t>
            </a:r>
          </a:p>
          <a:p>
            <a:pPr marL="0" indent="0">
              <a:buNone/>
            </a:pPr>
            <a:r>
              <a:rPr lang="en-US" sz="16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a:t>
            </a:r>
          </a:p>
          <a:p>
            <a:pPr marL="0" indent="0">
              <a:buNone/>
            </a:pPr>
            <a:r>
              <a:rPr lang="en-US" sz="1400" dirty="0">
                <a:latin typeface="Lucida Console" panose="020B0609040504020204" pitchFamily="49" charset="0"/>
              </a:rPr>
              <a:t>	0.1 ‘ ’ 1</a:t>
            </a:r>
          </a:p>
        </p:txBody>
      </p:sp>
      <p:sp>
        <p:nvSpPr>
          <p:cNvPr id="5" name="Date Placeholder 4">
            <a:extLst>
              <a:ext uri="{FF2B5EF4-FFF2-40B4-BE49-F238E27FC236}">
                <a16:creationId xmlns:a16="http://schemas.microsoft.com/office/drawing/2014/main" id="{0DBBDD16-5618-405E-8FB9-82BB6FCC6776}"/>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5D5E0367-E3B4-4440-9C04-3E88E228506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66365FD-35C2-44A6-8BD2-6F9765106F30}"/>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26236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0409-3F07-4F90-BB97-8A0E74B303DC}"/>
              </a:ext>
            </a:extLst>
          </p:cNvPr>
          <p:cNvSpPr>
            <a:spLocks noGrp="1"/>
          </p:cNvSpPr>
          <p:nvPr>
            <p:ph type="title"/>
          </p:nvPr>
        </p:nvSpPr>
        <p:spPr/>
        <p:txBody>
          <a:bodyPr/>
          <a:lstStyle/>
          <a:p>
            <a:r>
              <a:rPr lang="en-US" dirty="0"/>
              <a:t>Tukey HSD Test</a:t>
            </a:r>
          </a:p>
        </p:txBody>
      </p:sp>
      <p:sp>
        <p:nvSpPr>
          <p:cNvPr id="3" name="Content Placeholder 2">
            <a:extLst>
              <a:ext uri="{FF2B5EF4-FFF2-40B4-BE49-F238E27FC236}">
                <a16:creationId xmlns:a16="http://schemas.microsoft.com/office/drawing/2014/main" id="{0C482843-0F59-4DF9-8511-6BA3A7FFD02D}"/>
              </a:ext>
            </a:extLst>
          </p:cNvPr>
          <p:cNvSpPr>
            <a:spLocks noGrp="1"/>
          </p:cNvSpPr>
          <p:nvPr>
            <p:ph sz="half" idx="1"/>
          </p:nvPr>
        </p:nvSpPr>
        <p:spPr>
          <a:xfrm>
            <a:off x="406400" y="1504061"/>
            <a:ext cx="5003088" cy="3849880"/>
          </a:xfrm>
        </p:spPr>
        <p:txBody>
          <a:bodyPr>
            <a:normAutofit/>
          </a:bodyPr>
          <a:lstStyle/>
          <a:p>
            <a:r>
              <a:rPr lang="en-US" sz="1800" dirty="0">
                <a:solidFill>
                  <a:schemeClr val="accent4">
                    <a:lumMod val="60000"/>
                    <a:lumOff val="40000"/>
                  </a:schemeClr>
                </a:solidFill>
              </a:rPr>
              <a:t>So far we have conducted a simple one-way </a:t>
            </a:r>
            <a:r>
              <a:rPr lang="en-US" sz="1800" dirty="0" err="1">
                <a:solidFill>
                  <a:schemeClr val="accent4">
                    <a:lumMod val="60000"/>
                    <a:lumOff val="40000"/>
                  </a:schemeClr>
                </a:solidFill>
              </a:rPr>
              <a:t>anova</a:t>
            </a:r>
            <a:r>
              <a:rPr lang="en-US" sz="1800" dirty="0">
                <a:solidFill>
                  <a:schemeClr val="accent4">
                    <a:lumMod val="60000"/>
                    <a:lumOff val="40000"/>
                  </a:schemeClr>
                </a:solidFill>
              </a:rPr>
              <a:t>. In this instance we see that there is a significant effect of diet upon growth. </a:t>
            </a:r>
          </a:p>
          <a:p>
            <a:r>
              <a:rPr lang="en-US" sz="1800" dirty="0">
                <a:solidFill>
                  <a:schemeClr val="accent4">
                    <a:lumMod val="60000"/>
                    <a:lumOff val="40000"/>
                  </a:schemeClr>
                </a:solidFill>
              </a:rPr>
              <a:t>However, there are 6 treatments.</a:t>
            </a:r>
          </a:p>
          <a:p>
            <a:r>
              <a:rPr lang="en-US" sz="1800" dirty="0">
                <a:solidFill>
                  <a:schemeClr val="accent4">
                    <a:lumMod val="60000"/>
                    <a:lumOff val="40000"/>
                  </a:schemeClr>
                </a:solidFill>
              </a:rPr>
              <a:t> We would like to know which of these treatments are significantly different from the controls and from other treatments. </a:t>
            </a:r>
          </a:p>
          <a:p>
            <a:r>
              <a:rPr lang="en-US" sz="1800" dirty="0">
                <a:solidFill>
                  <a:schemeClr val="accent4">
                    <a:lumMod val="60000"/>
                    <a:lumOff val="40000"/>
                  </a:schemeClr>
                </a:solidFill>
              </a:rPr>
              <a:t>We need a post-hoc test. R provides a simple function to carry out the Tukey HSD test.</a:t>
            </a:r>
          </a:p>
          <a:p>
            <a:r>
              <a:rPr lang="en-US" sz="1800" dirty="0">
                <a:solidFill>
                  <a:schemeClr val="accent4">
                    <a:lumMod val="60000"/>
                    <a:lumOff val="40000"/>
                  </a:schemeClr>
                </a:solidFill>
              </a:rPr>
              <a:t>This will show all the paired comparisons like so:</a:t>
            </a:r>
          </a:p>
          <a:p>
            <a:pPr marL="0" indent="0">
              <a:buNone/>
            </a:pPr>
            <a:r>
              <a:rPr lang="en-US" sz="1800" dirty="0">
                <a:latin typeface="Lucida Console" panose="020B0609040504020204" pitchFamily="49" charset="0"/>
              </a:rPr>
              <a:t>&gt; </a:t>
            </a:r>
            <a:r>
              <a:rPr lang="en-US" sz="1600" dirty="0" err="1">
                <a:latin typeface="Lucida Console" panose="020B0609040504020204" pitchFamily="49" charset="0"/>
              </a:rPr>
              <a:t>TukeyHSD</a:t>
            </a:r>
            <a:r>
              <a:rPr lang="en-US" sz="1600" dirty="0">
                <a:latin typeface="Lucida Console" panose="020B0609040504020204" pitchFamily="49" charset="0"/>
              </a:rPr>
              <a:t>(</a:t>
            </a:r>
            <a:r>
              <a:rPr lang="en-US" sz="1600" dirty="0" err="1">
                <a:latin typeface="Lucida Console" panose="020B0609040504020204" pitchFamily="49" charset="0"/>
              </a:rPr>
              <a:t>plant.aov</a:t>
            </a:r>
            <a:r>
              <a:rPr lang="en-US" sz="16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101BB15C-62DF-4A83-8AE2-32316C517EC3}"/>
              </a:ext>
            </a:extLst>
          </p:cNvPr>
          <p:cNvSpPr>
            <a:spLocks noGrp="1"/>
          </p:cNvSpPr>
          <p:nvPr>
            <p:ph sz="half" idx="2"/>
          </p:nvPr>
        </p:nvSpPr>
        <p:spPr>
          <a:xfrm>
            <a:off x="5289847" y="1504060"/>
            <a:ext cx="6510267" cy="4672903"/>
          </a:xfrm>
        </p:spPr>
        <p:txBody>
          <a:bodyPr>
            <a:normAutofit/>
          </a:bodyPr>
          <a:lstStyle/>
          <a:p>
            <a:pPr marL="0" indent="0">
              <a:buNone/>
            </a:pPr>
            <a:r>
              <a:rPr lang="en-US" sz="1400" dirty="0">
                <a:latin typeface="Lucida Console" panose="020B0609040504020204" pitchFamily="49" charset="0"/>
              </a:rPr>
              <a:t> Tukey multiple comparisons of means</a:t>
            </a:r>
          </a:p>
          <a:p>
            <a:pPr marL="0" indent="0">
              <a:buNone/>
            </a:pPr>
            <a:r>
              <a:rPr lang="en-US" sz="1400" dirty="0">
                <a:latin typeface="Lucida Console" panose="020B0609040504020204" pitchFamily="49" charset="0"/>
              </a:rPr>
              <a:t>    95% family-wise confidence level</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Fit: </a:t>
            </a:r>
            <a:r>
              <a:rPr lang="en-US" sz="1400" dirty="0" err="1">
                <a:latin typeface="Lucida Console" panose="020B0609040504020204" pitchFamily="49" charset="0"/>
              </a:rPr>
              <a:t>aov</a:t>
            </a:r>
            <a:r>
              <a:rPr lang="en-US" sz="1400" dirty="0">
                <a:latin typeface="Lucida Console" panose="020B0609040504020204" pitchFamily="49" charset="0"/>
              </a:rPr>
              <a:t>(formula = weight ~ group,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$`group`</a:t>
            </a:r>
          </a:p>
          <a:p>
            <a:pPr marL="0" indent="0">
              <a:buNone/>
            </a:pPr>
            <a:r>
              <a:rPr lang="en-US" sz="1400" dirty="0">
                <a:latin typeface="Lucida Console" panose="020B0609040504020204" pitchFamily="49" charset="0"/>
              </a:rPr>
              <a:t>                  diff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upr</a:t>
            </a:r>
            <a:r>
              <a:rPr lang="en-US" sz="1400" dirty="0">
                <a:latin typeface="Lucida Console" panose="020B0609040504020204" pitchFamily="49" charset="0"/>
              </a:rPr>
              <a:t>     p </a:t>
            </a:r>
            <a:r>
              <a:rPr lang="en-US" sz="1400" dirty="0" err="1">
                <a:latin typeface="Lucida Console" panose="020B0609040504020204" pitchFamily="49" charset="0"/>
              </a:rPr>
              <a:t>adj</a:t>
            </a: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Treat 1-Control -0.371 -1.0622161 0.3202161 0.3908711</a:t>
            </a:r>
          </a:p>
          <a:p>
            <a:pPr marL="0" indent="0">
              <a:buNone/>
            </a:pPr>
            <a:r>
              <a:rPr lang="en-US" sz="1400" dirty="0">
                <a:latin typeface="Lucida Console" panose="020B0609040504020204" pitchFamily="49" charset="0"/>
              </a:rPr>
              <a:t>Treat 2-Control  0.494 -0.1972161 1.1852161 0.1979960</a:t>
            </a:r>
          </a:p>
          <a:p>
            <a:pPr marL="0" indent="0">
              <a:buNone/>
            </a:pPr>
            <a:r>
              <a:rPr lang="en-US" sz="1400" dirty="0">
                <a:latin typeface="Lucida Console" panose="020B0609040504020204" pitchFamily="49" charset="0"/>
              </a:rPr>
              <a:t>Treat 2-Treat 1  0.865  0.1737839 1.5562161 0.0120064</a:t>
            </a:r>
          </a:p>
        </p:txBody>
      </p:sp>
      <p:sp>
        <p:nvSpPr>
          <p:cNvPr id="5" name="Date Placeholder 4">
            <a:extLst>
              <a:ext uri="{FF2B5EF4-FFF2-40B4-BE49-F238E27FC236}">
                <a16:creationId xmlns:a16="http://schemas.microsoft.com/office/drawing/2014/main" id="{5481BD69-1D05-40D5-B043-BFB19A8DB540}"/>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1E631FB6-F1E7-4471-850A-D730C12454AD}"/>
              </a:ext>
            </a:extLst>
          </p:cNvPr>
          <p:cNvSpPr>
            <a:spLocks noGrp="1"/>
          </p:cNvSpPr>
          <p:nvPr>
            <p:ph type="ftr" sz="quarter" idx="11"/>
          </p:nvPr>
        </p:nvSpPr>
        <p:spPr>
          <a:xfrm>
            <a:off x="3884776" y="6401435"/>
            <a:ext cx="4114800" cy="365125"/>
          </a:xfrm>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413633E-1600-4943-BB8F-83E3DDBCB3F7}"/>
              </a:ext>
            </a:extLst>
          </p:cNvPr>
          <p:cNvSpPr>
            <a:spLocks noGrp="1"/>
          </p:cNvSpPr>
          <p:nvPr>
            <p:ph type="sldNum" sz="quarter" idx="12"/>
          </p:nvPr>
        </p:nvSpPr>
        <p:spPr/>
        <p:txBody>
          <a:bodyPr/>
          <a:lstStyle/>
          <a:p>
            <a:fld id="{799C26FD-E1A0-49B8-8B03-25A733166562}" type="slidenum">
              <a:rPr lang="en-US" smtClean="0"/>
              <a:t>12</a:t>
            </a:fld>
            <a:endParaRPr lang="en-US" dirty="0"/>
          </a:p>
        </p:txBody>
      </p:sp>
      <p:sp>
        <p:nvSpPr>
          <p:cNvPr id="9" name="Rectangle 8">
            <a:extLst>
              <a:ext uri="{FF2B5EF4-FFF2-40B4-BE49-F238E27FC236}">
                <a16:creationId xmlns:a16="http://schemas.microsoft.com/office/drawing/2014/main" id="{0E5F370F-0F42-405B-887A-5F1DF7AD2E7F}"/>
              </a:ext>
            </a:extLst>
          </p:cNvPr>
          <p:cNvSpPr/>
          <p:nvPr/>
        </p:nvSpPr>
        <p:spPr>
          <a:xfrm>
            <a:off x="2907944" y="5119120"/>
            <a:ext cx="6508877" cy="646331"/>
          </a:xfrm>
          <a:prstGeom prst="rect">
            <a:avLst/>
          </a:prstGeom>
        </p:spPr>
        <p:txBody>
          <a:bodyPr wrap="square">
            <a:spAutoFit/>
          </a:bodyPr>
          <a:lstStyle/>
          <a:p>
            <a:r>
              <a:rPr lang="en-US" dirty="0">
                <a:solidFill>
                  <a:srgbClr val="00FF99"/>
                </a:solidFill>
              </a:rPr>
              <a:t>The table/output shows us the difference between pairs, the 95% confidence interval(s) and the p-value of the pairwise comparisons. </a:t>
            </a:r>
          </a:p>
        </p:txBody>
      </p:sp>
    </p:spTree>
    <p:extLst>
      <p:ext uri="{BB962C8B-B14F-4D97-AF65-F5344CB8AC3E}">
        <p14:creationId xmlns:p14="http://schemas.microsoft.com/office/powerpoint/2010/main" val="1703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Introduction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lnSpcReduction="10000"/>
              </a:bodyPr>
              <a:lstStyle/>
              <a:p>
                <a:r>
                  <a:rPr lang="en-US" dirty="0"/>
                  <a:t>Analysis of variance (ANOVA) is a collection of statistical models used to analyze the differences between group means and their associated procedures (such as “variation” among and between groups)</a:t>
                </a:r>
              </a:p>
              <a:p>
                <a:r>
                  <a:rPr lang="en-US" dirty="0"/>
                  <a:t>Developed by R.A. Fisher. </a:t>
                </a:r>
              </a:p>
              <a:p>
                <a:r>
                  <a:rPr lang="en-US" dirty="0"/>
                  <a:t>The observed variance in a particular variable is partitioned into components attributable to different sources of variation. </a:t>
                </a:r>
              </a:p>
              <a:p>
                <a:r>
                  <a:rPr lang="en-US" dirty="0"/>
                  <a:t>In its simplest form, ANOVA provides a statistical test of whether or not the means of several groups are equal, and therefore generalizes the </a:t>
                </a:r>
                <a14:m>
                  <m:oMath xmlns:m="http://schemas.openxmlformats.org/officeDocument/2006/math">
                    <m:r>
                      <a:rPr lang="en-US" i="1">
                        <a:latin typeface="Cambria Math" panose="02040503050406030204" pitchFamily="18" charset="0"/>
                      </a:rPr>
                      <m:t>𝑡</m:t>
                    </m:r>
                  </m:oMath>
                </a14:m>
                <a:r>
                  <a:rPr lang="en-US" dirty="0"/>
                  <a:t>-test to more than two groups. </a:t>
                </a:r>
              </a:p>
              <a:p>
                <a:r>
                  <a:rPr lang="en-US" dirty="0"/>
                  <a:t>As doing multiple two-sample </a:t>
                </a:r>
                <a14:m>
                  <m:oMath xmlns:m="http://schemas.openxmlformats.org/officeDocument/2006/math">
                    <m:r>
                      <a:rPr lang="en-US" i="1">
                        <a:latin typeface="Cambria Math" panose="02040503050406030204" pitchFamily="18" charset="0"/>
                      </a:rPr>
                      <m:t>𝑡</m:t>
                    </m:r>
                  </m:oMath>
                </a14:m>
                <a:r>
                  <a:rPr lang="en-US" dirty="0"/>
                  <a:t>-tests would result in an increased chance of committing a statistical type I error, ANOVAs are useful in comparing (testing) three or more means (groups or variables) for statistical significance.</a:t>
                </a:r>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963" t="-2647" r="-1391" b="-30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6556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7B0-2467-4D1F-AE65-34E3D04B5FC1}"/>
              </a:ext>
            </a:extLst>
          </p:cNvPr>
          <p:cNvSpPr>
            <a:spLocks noGrp="1"/>
          </p:cNvSpPr>
          <p:nvPr>
            <p:ph type="title"/>
          </p:nvPr>
        </p:nvSpPr>
        <p:spPr/>
        <p:txBody>
          <a:bodyPr/>
          <a:lstStyle/>
          <a:p>
            <a:r>
              <a:rPr lang="en-US" dirty="0"/>
              <a:t>Dog Show Example</a:t>
            </a:r>
          </a:p>
        </p:txBody>
      </p:sp>
      <p:sp>
        <p:nvSpPr>
          <p:cNvPr id="7" name="Content Placeholder 8">
            <a:extLst>
              <a:ext uri="{FF2B5EF4-FFF2-40B4-BE49-F238E27FC236}">
                <a16:creationId xmlns:a16="http://schemas.microsoft.com/office/drawing/2014/main" id="{366CF2B5-3053-4D49-A3C5-020AF2E3ACFB}"/>
              </a:ext>
            </a:extLst>
          </p:cNvPr>
          <p:cNvSpPr>
            <a:spLocks noGrp="1"/>
          </p:cNvSpPr>
          <p:nvPr>
            <p:ph idx="1"/>
          </p:nvPr>
        </p:nvSpPr>
        <p:spPr/>
        <p:txBody>
          <a:bodyPr>
            <a:normAutofit fontScale="92500" lnSpcReduction="10000"/>
          </a:bodyPr>
          <a:lstStyle/>
          <a:p>
            <a:r>
              <a:rPr lang="en-US" dirty="0"/>
              <a:t>The analysis of variance can be used as an exploratory tool to explain observations. </a:t>
            </a:r>
          </a:p>
          <a:p>
            <a:r>
              <a:rPr lang="en-US" dirty="0"/>
              <a:t>Dog Show </a:t>
            </a:r>
          </a:p>
          <a:p>
            <a:pPr lvl="1"/>
            <a:r>
              <a:rPr lang="en-US" dirty="0"/>
              <a:t>A dog show is not a random sampling of the breed: it is typically limited to dogs that are male, adult, pure-bred and exemplary. </a:t>
            </a:r>
          </a:p>
          <a:p>
            <a:pPr lvl="1"/>
            <a:r>
              <a:rPr lang="en-US" dirty="0"/>
              <a:t>A histogram of dog weights from a show might plausibly be rather complex, like the yellow-orange distribution shown in the illustrations. </a:t>
            </a:r>
          </a:p>
          <a:p>
            <a:pPr lvl="1"/>
            <a:r>
              <a:rPr lang="en-US" dirty="0"/>
              <a:t>Suppose we wanted to predict the weight of a dog based on a certain set of characteristics of each dog. </a:t>
            </a:r>
          </a:p>
          <a:p>
            <a:pPr lvl="1"/>
            <a:r>
              <a:rPr lang="en-US" dirty="0"/>
              <a:t>Before we could do that, we would need to explain the distribution of weights by dividing the dog population into groups based on those characteristics. </a:t>
            </a:r>
          </a:p>
          <a:p>
            <a:pPr lvl="1"/>
            <a:r>
              <a:rPr lang="en-US" dirty="0"/>
              <a:t>A successful grouping will split dogs such that </a:t>
            </a:r>
          </a:p>
          <a:p>
            <a:pPr lvl="2"/>
            <a:r>
              <a:rPr lang="en-US" sz="2300" dirty="0"/>
              <a:t>a) each group has a low variance of dog weights (meaning the group is relatively homogeneous) and </a:t>
            </a:r>
          </a:p>
          <a:p>
            <a:pPr lvl="2"/>
            <a:r>
              <a:rPr lang="en-US" sz="2300" dirty="0"/>
              <a:t>b) the mean of each group is distinct (if two groups have the same mean, then it isn’t reasonable to conclude that the groups are, in fact, separate in any meaningful way).</a:t>
            </a:r>
          </a:p>
          <a:p>
            <a:endParaRPr lang="en-US" dirty="0"/>
          </a:p>
        </p:txBody>
      </p:sp>
      <p:sp>
        <p:nvSpPr>
          <p:cNvPr id="4" name="Date Placeholder 3">
            <a:extLst>
              <a:ext uri="{FF2B5EF4-FFF2-40B4-BE49-F238E27FC236}">
                <a16:creationId xmlns:a16="http://schemas.microsoft.com/office/drawing/2014/main" id="{67F5144A-B318-4C79-A017-E7A609A2DADD}"/>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ED1D84B0-8E9C-4868-BD95-8ECF8FD0F945}"/>
              </a:ext>
            </a:extLst>
          </p:cNvPr>
          <p:cNvSpPr>
            <a:spLocks noGrp="1"/>
          </p:cNvSpPr>
          <p:nvPr>
            <p:ph type="sldNum" sz="quarter" idx="12"/>
          </p:nvPr>
        </p:nvSpPr>
        <p:spPr/>
        <p:txBody>
          <a:bodyPr/>
          <a:lstStyle/>
          <a:p>
            <a:fld id="{799C26FD-E1A0-49B8-8B03-25A733166562}" type="slidenum">
              <a:rPr lang="en-US" smtClean="0"/>
              <a:pPr/>
              <a:t>14</a:t>
            </a:fld>
            <a:endParaRPr lang="en-US" dirty="0"/>
          </a:p>
        </p:txBody>
      </p:sp>
      <p:sp>
        <p:nvSpPr>
          <p:cNvPr id="6" name="Footer Placeholder 5">
            <a:extLst>
              <a:ext uri="{FF2B5EF4-FFF2-40B4-BE49-F238E27FC236}">
                <a16:creationId xmlns:a16="http://schemas.microsoft.com/office/drawing/2014/main" id="{A4F2D7A6-3858-444B-841F-6AC28F2DC9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9030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Graphical Example</a:t>
            </a:r>
          </a:p>
        </p:txBody>
      </p:sp>
      <p:pic>
        <p:nvPicPr>
          <p:cNvPr id="8" name="Content Placeholder 7"/>
          <p:cNvPicPr>
            <a:picLocks noGrp="1" noChangeAspect="1"/>
          </p:cNvPicPr>
          <p:nvPr>
            <p:ph sz="half" idx="1"/>
          </p:nvPr>
        </p:nvPicPr>
        <p:blipFill>
          <a:blip r:embed="rId2"/>
          <a:stretch>
            <a:fillRect/>
          </a:stretch>
        </p:blipFill>
        <p:spPr>
          <a:xfrm>
            <a:off x="232242" y="2260350"/>
            <a:ext cx="5840053" cy="32004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98382" y="2351789"/>
            <a:ext cx="5694046" cy="32004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8589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825625"/>
                <a:ext cx="6206435" cy="4351338"/>
              </a:xfrm>
            </p:spPr>
            <p:txBody>
              <a:bodyPr>
                <a:normAutofit fontScale="92500" lnSpcReduction="10000"/>
              </a:bodyPr>
              <a:lstStyle/>
              <a:p>
                <a:r>
                  <a:rPr lang="en-US"/>
                  <a:t>Classical ANOVA for balanced data does three things at once:</a:t>
                </a:r>
              </a:p>
              <a:p>
                <a:pPr marL="971550" lvl="1" indent="-514350">
                  <a:buFont typeface="+mj-lt"/>
                  <a:buAutoNum type="arabicPeriod"/>
                </a:pPr>
                <a:r>
                  <a:rPr lang="en-US"/>
                  <a:t>As exploratory data analysis, an ANOVA is an organization of an additive data decomposition, and its sums of squares indicate the variance of each component of the decomposition (or, equivalently, each set of terms of a linear model).</a:t>
                </a:r>
              </a:p>
              <a:p>
                <a:pPr marL="971550" lvl="1" indent="-514350">
                  <a:buFont typeface="+mj-lt"/>
                  <a:buAutoNum type="arabicPeriod"/>
                </a:pPr>
                <a:r>
                  <a:rPr lang="en-US"/>
                  <a:t>Comparisons of mean squares, along with </a:t>
                </a:r>
                <a14:m>
                  <m:oMath xmlns:m="http://schemas.openxmlformats.org/officeDocument/2006/math">
                    <m:r>
                      <a:rPr lang="en-US" i="1">
                        <a:latin typeface="Cambria Math" panose="02040503050406030204" pitchFamily="18" charset="0"/>
                      </a:rPr>
                      <m:t>𝐹</m:t>
                    </m:r>
                  </m:oMath>
                </a14:m>
                <a:r>
                  <a:rPr lang="en-US"/>
                  <a:t>-tests ... allow testing of a nested sequence of models.</a:t>
                </a:r>
              </a:p>
              <a:p>
                <a:pPr marL="971550" lvl="1" indent="-514350">
                  <a:buFont typeface="+mj-lt"/>
                  <a:buAutoNum type="arabicPeriod"/>
                </a:pPr>
                <a:r>
                  <a:rPr lang="en-US"/>
                  <a:t>Closely related to the ANOVA is a linear model fit with coefficient estimates and standard errors (Gelman, 2005)</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825625"/>
                <a:ext cx="6206435" cy="4351338"/>
              </a:xfrm>
              <a:blipFill>
                <a:blip r:embed="rId2"/>
                <a:stretch>
                  <a:fillRect l="-1572" t="-2801" r="-1965"/>
                </a:stretch>
              </a:blipFill>
            </p:spPr>
            <p:txBody>
              <a:bodyPr/>
              <a:lstStyle/>
              <a:p>
                <a:r>
                  <a:rPr lang="en-US">
                    <a:noFill/>
                  </a:rPr>
                  <a:t> </a:t>
                </a:r>
              </a:p>
            </p:txBody>
          </p:sp>
        </mc:Fallback>
      </mc:AlternateContent>
      <p:sp>
        <p:nvSpPr>
          <p:cNvPr id="4" name="Content Placeholder 3"/>
          <p:cNvSpPr>
            <a:spLocks noGrp="1"/>
          </p:cNvSpPr>
          <p:nvPr>
            <p:ph sz="half" idx="2"/>
          </p:nvPr>
        </p:nvSpPr>
        <p:spPr>
          <a:xfrm>
            <a:off x="6758609" y="1825625"/>
            <a:ext cx="5022573" cy="4351338"/>
          </a:xfrm>
        </p:spPr>
        <p:txBody>
          <a:bodyPr>
            <a:normAutofit fontScale="92500" lnSpcReduction="10000"/>
          </a:bodyPr>
          <a:lstStyle/>
          <a:p>
            <a:r>
              <a:rPr lang="en-US"/>
              <a:t>Additionally:</a:t>
            </a:r>
          </a:p>
          <a:p>
            <a:pPr marL="971550" lvl="1" indent="-514350">
              <a:buFont typeface="+mj-lt"/>
              <a:buAutoNum type="arabicPeriod"/>
            </a:pPr>
            <a:r>
              <a:rPr lang="en-US"/>
              <a:t>It is computationally elegant and relatively robust against violations of its assumptions.</a:t>
            </a:r>
          </a:p>
          <a:p>
            <a:pPr marL="971550" lvl="1" indent="-514350">
              <a:buFont typeface="+mj-lt"/>
              <a:buAutoNum type="arabicPeriod"/>
            </a:pPr>
            <a:r>
              <a:rPr lang="en-US"/>
              <a:t>ANOVA provides industrial strength (multiple sample comparison) statistical analysis.</a:t>
            </a:r>
          </a:p>
          <a:p>
            <a:pPr marL="971550" lvl="1" indent="-514350">
              <a:buFont typeface="+mj-lt"/>
              <a:buAutoNum type="arabicPeriod"/>
            </a:pPr>
            <a:r>
              <a:rPr lang="en-US"/>
              <a:t>It has been adapted to the analysis of a variety of experimental designs.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10513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Particulars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0000" lnSpcReduction="20000"/>
              </a:bodyPr>
              <a:lstStyle/>
              <a:p>
                <a:pPr>
                  <a:spcAft>
                    <a:spcPts val="1200"/>
                  </a:spcAft>
                </a:pPr>
                <a:r>
                  <a:rPr lang="en-US"/>
                  <a:t>The fundamental technique is a partitioning of the total sum of squares SS into components related to the effects used in the model. For example, the model for a simplified ANOVA with one type of treatment at different levels:</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Treatments</m:t>
                          </m:r>
                        </m:sub>
                      </m:sSub>
                      <m:r>
                        <a:rPr lang="en-US" i="1">
                          <a:latin typeface="Cambria Math" panose="02040503050406030204" pitchFamily="18" charset="0"/>
                        </a:rPr>
                        <m:t>.</m:t>
                      </m:r>
                    </m:oMath>
                  </m:oMathPara>
                </a14:m>
                <a:endParaRPr lang="en-US"/>
              </a:p>
              <a:p>
                <a:pPr>
                  <a:spcAft>
                    <a:spcPts val="1200"/>
                  </a:spcAft>
                </a:pPr>
                <a:r>
                  <a:rPr lang="en-US"/>
                  <a:t>The number of degrees of freedom DF can be partitioned in a similar way: one of these components (that for error) specifies a chi-squared distribution which describes the associated sum of squares, while the same is true for “treatments” if there is no treatment effect: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Treatments</m:t>
                          </m:r>
                        </m:sub>
                      </m:sSub>
                      <m:r>
                        <a:rPr lang="en-US" i="1">
                          <a:latin typeface="Cambria Math" panose="02040503050406030204" pitchFamily="18" charset="0"/>
                        </a:rPr>
                        <m:t>.</m:t>
                      </m:r>
                    </m:oMath>
                  </m:oMathPara>
                </a14:m>
                <a:endParaRPr lang="en-US"/>
              </a:p>
              <a:p>
                <a:pPr>
                  <a:spcAft>
                    <a:spcPts val="1200"/>
                  </a:spcAft>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rotWithShape="0">
                <a:blip r:embed="rId2"/>
                <a:stretch>
                  <a:fillRect l="-977" t="-2521" r="-2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48739" cy="4351338"/>
              </a:xfrm>
            </p:spPr>
            <p:txBody>
              <a:bodyPr>
                <a:normAutofit fontScale="70000" lnSpcReduction="20000"/>
              </a:bodyPr>
              <a:lstStyle/>
              <a:p>
                <a:pPr>
                  <a:spcAft>
                    <a:spcPts val="1200"/>
                  </a:spcAft>
                </a:pPr>
                <a:r>
                  <a:rPr lang="en-US"/>
                  <a:t>The </a:t>
                </a:r>
                <a14:m>
                  <m:oMath xmlns:m="http://schemas.openxmlformats.org/officeDocument/2006/math">
                    <m:r>
                      <a:rPr lang="en-US" i="1">
                        <a:latin typeface="Cambria Math" panose="02040503050406030204" pitchFamily="18" charset="0"/>
                      </a:rPr>
                      <m:t>𝐹</m:t>
                    </m:r>
                  </m:oMath>
                </a14:m>
                <a:r>
                  <a:rPr lang="en-US"/>
                  <a:t>-test is used for comparing the factors of the total deviation. For example, in one-way, or single-factor ANOVA, statistical significance is tested for by comparing the F test statistic</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𝑡𝑟𝑒𝑎𝑡𝑚𝑒𝑛𝑡𝑠</m:t>
                          </m:r>
                        </m:num>
                        <m:den>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𝑤𝑖𝑡h𝑖𝑛</m:t>
                          </m:r>
                          <m:r>
                            <a:rPr lang="en-US" i="1">
                              <a:latin typeface="Cambria Math" panose="02040503050406030204" pitchFamily="18" charset="0"/>
                            </a:rPr>
                            <m:t> </m:t>
                          </m:r>
                          <m:r>
                            <a:rPr lang="en-US" i="1">
                              <a:latin typeface="Cambria Math" panose="02040503050406030204" pitchFamily="18" charset="0"/>
                            </a:rPr>
                            <m:t>𝑡𝑟𝑒𝑎𝑡𝑚𝑒𝑛𝑡𝑠</m:t>
                          </m:r>
                        </m:den>
                      </m:f>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𝑇𝑟𝑒𝑎𝑡𝑚𝑒𝑛𝑡𝑠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𝐸𝑟𝑟𝑜𝑟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𝑇𝑟𝑒𝑎𝑡𝑚𝑒𝑛𝑡𝑠</m:t>
                                  </m:r>
                                </m:sub>
                              </m:sSub>
                            </m:num>
                            <m:den>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−1</m:t>
                                  </m:r>
                                </m:e>
                              </m:d>
                            </m:den>
                          </m:f>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𝐸𝑟𝑟𝑜𝑟</m:t>
                                  </m:r>
                                </m:sub>
                              </m:sSub>
                            </m:num>
                            <m:den>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r>
                                    <a:rPr lang="en-US" b="0" i="1" smtClean="0">
                                      <a:latin typeface="Cambria Math" panose="02040503050406030204" pitchFamily="18" charset="0"/>
                                    </a:rPr>
                                    <m:t>−1</m:t>
                                  </m:r>
                                </m:e>
                              </m:d>
                            </m:den>
                          </m:f>
                        </m:den>
                      </m:f>
                    </m:oMath>
                  </m:oMathPara>
                </a14:m>
                <a:endParaRPr lang="en-US"/>
              </a:p>
              <a:p>
                <a:r>
                  <a:rPr lang="en-US"/>
                  <a:t>where </a:t>
                </a:r>
                <a14:m>
                  <m:oMath xmlns:m="http://schemas.openxmlformats.org/officeDocument/2006/math">
                    <m:r>
                      <a:rPr lang="en-US" i="1">
                        <a:latin typeface="Cambria Math" panose="02040503050406030204" pitchFamily="18" charset="0"/>
                      </a:rPr>
                      <m:t>𝑀𝑆</m:t>
                    </m:r>
                  </m:oMath>
                </a14:m>
                <a:r>
                  <a:rPr lang="en-US"/>
                  <a:t> is mean square, </a:t>
                </a:r>
                <a14:m>
                  <m:oMath xmlns:m="http://schemas.openxmlformats.org/officeDocument/2006/math">
                    <m:r>
                      <a:rPr lang="en-US" i="1">
                        <a:latin typeface="Cambria Math" panose="02040503050406030204" pitchFamily="18" charset="0"/>
                      </a:rPr>
                      <m:t>𝐼</m:t>
                    </m:r>
                  </m:oMath>
                </a14:m>
                <a:r>
                  <a:rPr lang="en-US"/>
                  <a:t> = number of treatments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oMath>
                </a14:m>
                <a:r>
                  <a:rPr lang="en-US"/>
                  <a:t> = total number of cases to the </a:t>
                </a:r>
                <a14:m>
                  <m:oMath xmlns:m="http://schemas.openxmlformats.org/officeDocument/2006/math">
                    <m:r>
                      <a:rPr lang="en-US" i="1">
                        <a:latin typeface="Cambria Math" panose="02040503050406030204" pitchFamily="18" charset="0"/>
                      </a:rPr>
                      <m:t>𝐹</m:t>
                    </m:r>
                  </m:oMath>
                </a14:m>
                <a:r>
                  <a:rPr lang="en-US"/>
                  <a:t>-distribution with</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𝐼</m:t>
                    </m:r>
                    <m:r>
                      <a:rPr lang="en-US" i="1">
                        <a:latin typeface="Cambria Math" panose="02040503050406030204" pitchFamily="18" charset="0"/>
                      </a:rPr>
                      <m:t>−1</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𝐼</m:t>
                    </m:r>
                  </m:oMath>
                </a14:m>
                <a:r>
                  <a:rPr lang="en-US"/>
                  <a:t> degrees of freedom.</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48739" cy="4351338"/>
              </a:xfrm>
              <a:blipFill rotWithShape="0">
                <a:blip r:embed="rId3"/>
                <a:stretch>
                  <a:fillRect l="-863" t="-2521" r="-118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18749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ANOVA Step-by-Step</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71084785"/>
              </p:ext>
            </p:extLst>
          </p:nvPr>
        </p:nvGraphicFramePr>
        <p:xfrm>
          <a:off x="636104" y="2617788"/>
          <a:ext cx="10774018" cy="2251710"/>
        </p:xfrm>
        <a:graphic>
          <a:graphicData uri="http://schemas.openxmlformats.org/drawingml/2006/table">
            <a:tbl>
              <a:tblPr>
                <a:tableStyleId>{5C22544A-7EE6-4342-B048-85BDC9FD1C3A}</a:tableStyleId>
              </a:tblPr>
              <a:tblGrid>
                <a:gridCol w="6440557">
                  <a:extLst>
                    <a:ext uri="{9D8B030D-6E8A-4147-A177-3AD203B41FA5}">
                      <a16:colId xmlns:a16="http://schemas.microsoft.com/office/drawing/2014/main" val="20000"/>
                    </a:ext>
                  </a:extLst>
                </a:gridCol>
                <a:gridCol w="1073426">
                  <a:extLst>
                    <a:ext uri="{9D8B030D-6E8A-4147-A177-3AD203B41FA5}">
                      <a16:colId xmlns:a16="http://schemas.microsoft.com/office/drawing/2014/main" val="20001"/>
                    </a:ext>
                  </a:extLst>
                </a:gridCol>
                <a:gridCol w="3260035">
                  <a:extLst>
                    <a:ext uri="{9D8B030D-6E8A-4147-A177-3AD203B41FA5}">
                      <a16:colId xmlns:a16="http://schemas.microsoft.com/office/drawing/2014/main" val="20002"/>
                    </a:ext>
                  </a:extLst>
                </a:gridCol>
              </a:tblGrid>
              <a:tr h="190500">
                <a:tc gridSpan="3">
                  <a:txBody>
                    <a:bodyPr/>
                    <a:lstStyle/>
                    <a:p>
                      <a:pPr algn="l" fontAlgn="ctr"/>
                      <a:r>
                        <a:rPr lang="en-US" sz="1800" u="none" strike="noStrike">
                          <a:effectLst/>
                        </a:rPr>
                        <a:t>First create your data file. Use a spreadsheet and make each column a variable. Each row is a replicate. The first row should contain the variable names. Save this as a .CSV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algn="l" fontAlgn="ctr"/>
                      <a:r>
                        <a:rPr lang="en-US" sz="1800" u="none" strike="noStrike">
                          <a:effectLst/>
                        </a:rPr>
                        <a:t>Read your data into R and assign a variable to it. This opens up a window and you select your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#NAME?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ctr"/>
                      <a:r>
                        <a:rPr lang="en-US" sz="1800" u="none" strike="noStrike">
                          <a:effectLst/>
                        </a:rPr>
                        <a:t>Allow R to read the variables within the data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attach(your.data)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ctr"/>
                      <a:r>
                        <a:rPr lang="en-US" sz="1800" u="none" strike="noStrike">
                          <a:effectLst/>
                        </a:rPr>
                        <a:t>Decide on the anova model and run the analysis</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aov(dependent ~ explanatory)</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ctr"/>
                      <a:r>
                        <a:rPr lang="en-US" sz="1800" u="none" strike="noStrike">
                          <a:effectLst/>
                        </a:rPr>
                        <a:t>View the result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summary(your.aov)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ctr"/>
                      <a:r>
                        <a:rPr lang="en-US" sz="1800" u="none" strike="noStrike">
                          <a:effectLst/>
                        </a:rPr>
                        <a:t>Carry out pairwise post-hoc testing using Tukey HSD test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TukeyHSD(your.aov)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37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2 – Parcel Shipment</a:t>
            </a:r>
          </a:p>
        </p:txBody>
      </p:sp>
      <p:sp>
        <p:nvSpPr>
          <p:cNvPr id="7" name="Content Placeholder 6"/>
          <p:cNvSpPr>
            <a:spLocks noGrp="1"/>
          </p:cNvSpPr>
          <p:nvPr>
            <p:ph sz="half" idx="1"/>
          </p:nvPr>
        </p:nvSpPr>
        <p:spPr>
          <a:xfrm>
            <a:off x="547643" y="1658038"/>
            <a:ext cx="5323318" cy="4351338"/>
          </a:xfrm>
        </p:spPr>
        <p:txBody>
          <a:bodyPr>
            <a:normAutofit/>
          </a:bodyPr>
          <a:lstStyle/>
          <a:p>
            <a:r>
              <a:rPr lang="en-US" sz="2400" dirty="0">
                <a:solidFill>
                  <a:schemeClr val="accent4">
                    <a:lumMod val="60000"/>
                    <a:lumOff val="40000"/>
                  </a:schemeClr>
                </a:solidFill>
              </a:rPr>
              <a:t>The analysis of variance (ANOVA) model can be extended from making a comparison between multiple groups to take into account additional factors in an experiment. </a:t>
            </a:r>
          </a:p>
          <a:p>
            <a:r>
              <a:rPr lang="en-US" sz="2400" dirty="0">
                <a:solidFill>
                  <a:schemeClr val="accent4">
                    <a:lumMod val="60000"/>
                    <a:lumOff val="40000"/>
                  </a:schemeClr>
                </a:solidFill>
              </a:rPr>
              <a:t>The simplest extension is from one-way to two-way ANOVA where a second factor is included in the model as well as a potential interaction between the two factors.</a:t>
            </a:r>
          </a:p>
        </p:txBody>
      </p:sp>
      <p:sp>
        <p:nvSpPr>
          <p:cNvPr id="8" name="Content Placeholder 7"/>
          <p:cNvSpPr>
            <a:spLocks noGrp="1"/>
          </p:cNvSpPr>
          <p:nvPr>
            <p:ph sz="half" idx="2"/>
          </p:nvPr>
        </p:nvSpPr>
        <p:spPr>
          <a:xfrm>
            <a:off x="6146697" y="1654863"/>
            <a:ext cx="5497659" cy="4351338"/>
          </a:xfrm>
        </p:spPr>
        <p:txBody>
          <a:bodyPr>
            <a:normAutofit/>
          </a:bodyPr>
          <a:lstStyle/>
          <a:p>
            <a:r>
              <a:rPr lang="en-US" sz="2400" dirty="0"/>
              <a:t>As an example consider a company that regularly has to ship parcels between its various (five for this example) sub-offices and has the option of using three competing parcel delivery services, all of which charge roughly similar amounts for each delivery. </a:t>
            </a:r>
          </a:p>
          <a:p>
            <a:r>
              <a:rPr lang="en-US" sz="2400" dirty="0"/>
              <a:t>To determine which service to use, the company decides to run an experiment shipping three packages from its head office to each of the five sub-offices. </a:t>
            </a:r>
          </a:p>
          <a:p>
            <a:endParaRPr lang="en-US" sz="2400" dirty="0"/>
          </a:p>
        </p:txBody>
      </p:sp>
      <p:sp>
        <p:nvSpPr>
          <p:cNvPr id="3" name="Date Placeholder 2"/>
          <p:cNvSpPr>
            <a:spLocks noGrp="1"/>
          </p:cNvSpPr>
          <p:nvPr>
            <p:ph type="dt" sz="half" idx="10"/>
          </p:nvPr>
        </p:nvSpPr>
        <p:spPr/>
        <p:txBody>
          <a:bodyPr/>
          <a:lstStyle/>
          <a:p>
            <a:fld id="{64FA1387-E9BD-4269-B052-15A23CD1D16B}"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94094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37AA-97FF-407B-8E4B-A795F25FB561}"/>
              </a:ext>
            </a:extLst>
          </p:cNvPr>
          <p:cNvSpPr>
            <a:spLocks noGrp="1"/>
          </p:cNvSpPr>
          <p:nvPr>
            <p:ph type="title"/>
          </p:nvPr>
        </p:nvSpPr>
        <p:spPr>
          <a:xfrm>
            <a:off x="406400" y="91440"/>
            <a:ext cx="11284247" cy="1234123"/>
          </a:xfrm>
        </p:spPr>
        <p:txBody>
          <a:bodyPr>
            <a:noAutofit/>
          </a:bodyPr>
          <a:lstStyle/>
          <a:p>
            <a:r>
              <a:rPr lang="en-US" sz="3600" dirty="0"/>
              <a:t>Example– </a:t>
            </a:r>
            <a:r>
              <a:rPr lang="en-US" sz="3600" b="0" dirty="0"/>
              <a:t>Results from an Experiment on Plant Growth</a:t>
            </a:r>
            <a:endParaRPr lang="en-US" sz="3600" dirty="0"/>
          </a:p>
        </p:txBody>
      </p:sp>
      <p:sp>
        <p:nvSpPr>
          <p:cNvPr id="3" name="Content Placeholder 2">
            <a:extLst>
              <a:ext uri="{FF2B5EF4-FFF2-40B4-BE49-F238E27FC236}">
                <a16:creationId xmlns:a16="http://schemas.microsoft.com/office/drawing/2014/main" id="{3F3DDA05-6AFD-4CEF-8381-EEC99AE1074A}"/>
              </a:ext>
            </a:extLst>
          </p:cNvPr>
          <p:cNvSpPr>
            <a:spLocks noGrp="1"/>
          </p:cNvSpPr>
          <p:nvPr>
            <p:ph idx="1"/>
          </p:nvPr>
        </p:nvSpPr>
        <p:spPr/>
        <p:txBody>
          <a:bodyPr>
            <a:normAutofit/>
          </a:bodyPr>
          <a:lstStyle/>
          <a:p>
            <a:r>
              <a:rPr lang="en-US" dirty="0" err="1"/>
              <a:t>PlantGrowth</a:t>
            </a:r>
            <a:r>
              <a:rPr lang="en-US" dirty="0"/>
              <a:t> is a R dataset containing the results from an experiment to compare yields (as measured by dried weight of plants) obtained under a control and two different treatment conditions.</a:t>
            </a:r>
          </a:p>
          <a:p>
            <a:r>
              <a:rPr lang="en-US" dirty="0"/>
              <a:t>Format: A data frame of 30 cases on 2 variables.</a:t>
            </a:r>
          </a:p>
          <a:p>
            <a:pPr marL="457200" lvl="1" indent="0">
              <a:buNone/>
            </a:pPr>
            <a:r>
              <a:rPr lang="en-US" dirty="0"/>
              <a:t>[, 1]	 weight	 numeric</a:t>
            </a:r>
          </a:p>
          <a:p>
            <a:pPr marL="457200" lvl="1" indent="0">
              <a:buNone/>
            </a:pPr>
            <a:r>
              <a:rPr lang="en-US" dirty="0"/>
              <a:t>[, 2]	 group	 factor</a:t>
            </a:r>
          </a:p>
          <a:p>
            <a:pPr marL="457200" lvl="1" indent="0">
              <a:buNone/>
            </a:pPr>
            <a:r>
              <a:rPr lang="en-US" dirty="0"/>
              <a:t>The levels of group are ‘ctrl’, ‘trt1’, and ‘trt2’.</a:t>
            </a:r>
          </a:p>
          <a:p>
            <a:r>
              <a:rPr lang="en-US" dirty="0"/>
              <a:t>Source - Dobson, A. J. (1983) </a:t>
            </a:r>
            <a:r>
              <a:rPr lang="en-US" i="1" dirty="0"/>
              <a:t>An Introduction to Statistical Modelling</a:t>
            </a:r>
            <a:r>
              <a:rPr lang="en-US" dirty="0"/>
              <a:t>. London: Chapman and Hall.</a:t>
            </a:r>
          </a:p>
        </p:txBody>
      </p:sp>
      <p:sp>
        <p:nvSpPr>
          <p:cNvPr id="4" name="Date Placeholder 3">
            <a:extLst>
              <a:ext uri="{FF2B5EF4-FFF2-40B4-BE49-F238E27FC236}">
                <a16:creationId xmlns:a16="http://schemas.microsoft.com/office/drawing/2014/main" id="{69C7871D-4BEA-4B93-AD23-3082783D8C38}"/>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FFBA0D72-0FF6-40CD-9889-0C819C798D57}"/>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939A0938-8B28-44DC-8A47-870DC1D3A52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5498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Delivery Data</a:t>
            </a:r>
          </a:p>
        </p:txBody>
      </p:sp>
      <p:sp>
        <p:nvSpPr>
          <p:cNvPr id="3" name="Content Placeholder 2"/>
          <p:cNvSpPr>
            <a:spLocks noGrp="1"/>
          </p:cNvSpPr>
          <p:nvPr>
            <p:ph sz="half" idx="1"/>
          </p:nvPr>
        </p:nvSpPr>
        <p:spPr>
          <a:xfrm>
            <a:off x="503583" y="1825625"/>
            <a:ext cx="9913740" cy="4351338"/>
          </a:xfrm>
        </p:spPr>
        <p:txBody>
          <a:bodyPr>
            <a:normAutofit fontScale="92500"/>
          </a:bodyPr>
          <a:lstStyle/>
          <a:p>
            <a:r>
              <a:rPr lang="en-US" sz="2200" dirty="0">
                <a:solidFill>
                  <a:schemeClr val="accent4">
                    <a:lumMod val="60000"/>
                    <a:lumOff val="40000"/>
                  </a:schemeClr>
                </a:solidFill>
              </a:rPr>
              <a:t>The delivery time for each package is recorded and the data loaded into R:</a:t>
            </a:r>
            <a:endParaRPr lang="en-US" sz="1800" dirty="0">
              <a:solidFill>
                <a:schemeClr val="accent4">
                  <a:lumMod val="60000"/>
                  <a:lumOff val="40000"/>
                </a:schemeClr>
              </a:solidFill>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delivery.df</a:t>
            </a:r>
            <a:r>
              <a:rPr lang="en-US" sz="1800" dirty="0">
                <a:latin typeface="Lucida Console" panose="020B0609040504020204" pitchFamily="49" charset="0"/>
              </a:rPr>
              <a:t> = </a:t>
            </a:r>
            <a:r>
              <a:rPr lang="en-US" sz="1800" dirty="0" err="1">
                <a:latin typeface="Lucida Console" panose="020B0609040504020204" pitchFamily="49" charset="0"/>
              </a:rPr>
              <a:t>data.frame</a:t>
            </a: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  Service = c(rep("Carrier 1", 15), rep("Carrier 2", 15),</a:t>
            </a:r>
          </a:p>
          <a:p>
            <a:pPr marL="230188" indent="0">
              <a:buClr>
                <a:schemeClr val="bg1"/>
              </a:buClr>
              <a:buNone/>
            </a:pPr>
            <a:r>
              <a:rPr lang="en-US" sz="1800" dirty="0">
                <a:latin typeface="Lucida Console" panose="020B0609040504020204" pitchFamily="49" charset="0"/>
              </a:rPr>
              <a:t>    rep("Carrier 3", 15)),</a:t>
            </a:r>
          </a:p>
          <a:p>
            <a:pPr marL="230188" indent="0">
              <a:buClr>
                <a:schemeClr val="bg1"/>
              </a:buClr>
              <a:buNone/>
            </a:pPr>
            <a:r>
              <a:rPr lang="en-US" sz="1800" dirty="0">
                <a:latin typeface="Lucida Console" panose="020B0609040504020204" pitchFamily="49" charset="0"/>
              </a:rPr>
              <a:t>  Destination = c(rep(c("Office 1", "Office 2", "Office 3",</a:t>
            </a:r>
          </a:p>
          <a:p>
            <a:pPr marL="230188" indent="0">
              <a:buClr>
                <a:schemeClr val="bg1"/>
              </a:buClr>
              <a:buNone/>
            </a:pPr>
            <a:r>
              <a:rPr lang="en-US" sz="1800" dirty="0">
                <a:latin typeface="Lucida Console" panose="020B0609040504020204" pitchFamily="49" charset="0"/>
              </a:rPr>
              <a:t>    "Office 4", "Office 5"), 9)),</a:t>
            </a:r>
          </a:p>
          <a:p>
            <a:pPr marL="230188" indent="0">
              <a:buClr>
                <a:schemeClr val="bg1"/>
              </a:buClr>
              <a:buNone/>
            </a:pPr>
            <a:r>
              <a:rPr lang="en-US" sz="1800" dirty="0">
                <a:latin typeface="Lucida Console" panose="020B0609040504020204" pitchFamily="49" charset="0"/>
              </a:rPr>
              <a:t>  Time = c(15.23, 14.32, 14.77, 15.12, 14.05,</a:t>
            </a:r>
          </a:p>
          <a:p>
            <a:pPr marL="230188" indent="0">
              <a:buClr>
                <a:schemeClr val="bg1"/>
              </a:buClr>
              <a:buNone/>
            </a:pPr>
            <a:r>
              <a:rPr lang="en-US" sz="1800" dirty="0">
                <a:latin typeface="Lucida Console" panose="020B0609040504020204" pitchFamily="49" charset="0"/>
              </a:rPr>
              <a:t>  15.48, 14.13, 14.46, 15.62, 14.23, 15.19, 14.67, 14.48, 15.34, 14.22,</a:t>
            </a:r>
          </a:p>
          <a:p>
            <a:pPr marL="230188" indent="0">
              <a:buClr>
                <a:schemeClr val="bg1"/>
              </a:buClr>
              <a:buNone/>
            </a:pPr>
            <a:r>
              <a:rPr lang="en-US" sz="1800" dirty="0">
                <a:latin typeface="Lucida Console" panose="020B0609040504020204" pitchFamily="49" charset="0"/>
              </a:rPr>
              <a:t>  16.66, 16.27, 16.35, 16.93, 15.05, 16.98, 16.43, 15.95, 16.73, 15.62,</a:t>
            </a:r>
          </a:p>
          <a:p>
            <a:pPr marL="230188" indent="0">
              <a:buClr>
                <a:schemeClr val="bg1"/>
              </a:buClr>
              <a:buNone/>
            </a:pPr>
            <a:r>
              <a:rPr lang="en-US" sz="1800" dirty="0">
                <a:latin typeface="Lucida Console" panose="020B0609040504020204" pitchFamily="49" charset="0"/>
              </a:rPr>
              <a:t>  16.53, 16.26, 15.69, 16.97, 15.37, 17.12, 16.65, 15.73, 17.77, 15.52,</a:t>
            </a:r>
          </a:p>
          <a:p>
            <a:pPr marL="230188" indent="0">
              <a:buClr>
                <a:schemeClr val="bg1"/>
              </a:buClr>
              <a:buNone/>
            </a:pPr>
            <a:r>
              <a:rPr lang="en-US" sz="1800" dirty="0">
                <a:latin typeface="Lucida Console" panose="020B0609040504020204" pitchFamily="49" charset="0"/>
              </a:rPr>
              <a:t>  16.15, 16.86, 15.18, 17.96, 15.26, 16.36, 16.44, 14.82, 17.62, 15.04)</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1016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5DC4-5382-413F-B282-42695B4A8B8E}"/>
              </a:ext>
            </a:extLst>
          </p:cNvPr>
          <p:cNvSpPr>
            <a:spLocks noGrp="1"/>
          </p:cNvSpPr>
          <p:nvPr>
            <p:ph type="title"/>
          </p:nvPr>
        </p:nvSpPr>
        <p:spPr/>
        <p:txBody>
          <a:bodyPr/>
          <a:lstStyle/>
          <a:p>
            <a:r>
              <a:rPr lang="en-US" dirty="0"/>
              <a:t>Example #2 – Plotted Data</a:t>
            </a:r>
          </a:p>
        </p:txBody>
      </p:sp>
      <p:sp>
        <p:nvSpPr>
          <p:cNvPr id="3" name="Content Placeholder 2">
            <a:extLst>
              <a:ext uri="{FF2B5EF4-FFF2-40B4-BE49-F238E27FC236}">
                <a16:creationId xmlns:a16="http://schemas.microsoft.com/office/drawing/2014/main" id="{3BF20BC5-D7F5-47E3-9161-B045647483E0}"/>
              </a:ext>
            </a:extLst>
          </p:cNvPr>
          <p:cNvSpPr>
            <a:spLocks noGrp="1"/>
          </p:cNvSpPr>
          <p:nvPr>
            <p:ph sz="half" idx="1"/>
          </p:nvPr>
        </p:nvSpPr>
        <p:spPr>
          <a:xfrm>
            <a:off x="406400" y="1635576"/>
            <a:ext cx="5613400" cy="4541387"/>
          </a:xfrm>
        </p:spPr>
        <p:txBody>
          <a:bodyPr>
            <a:normAutofit fontScale="70000" lnSpcReduction="20000"/>
          </a:bodyPr>
          <a:lstStyle/>
          <a:p>
            <a:r>
              <a:rPr lang="en-US" dirty="0">
                <a:solidFill>
                  <a:schemeClr val="accent4">
                    <a:lumMod val="60000"/>
                    <a:lumOff val="40000"/>
                  </a:schemeClr>
                </a:solidFill>
              </a:rPr>
              <a:t>The data is then displayed using a dot plot for an initial visual investigation of any trends in delivery time between the three services and across the five sub-offices. </a:t>
            </a:r>
          </a:p>
          <a:p>
            <a:r>
              <a:rPr lang="en-US" dirty="0">
                <a:solidFill>
                  <a:schemeClr val="accent4">
                    <a:lumMod val="60000"/>
                    <a:lumOff val="40000"/>
                  </a:schemeClr>
                </a:solidFill>
              </a:rPr>
              <a:t>The color aesthetic is used to distinguish between the three services in the plot.</a:t>
            </a:r>
          </a:p>
          <a:p>
            <a:pPr marL="0" indent="0">
              <a:buNone/>
            </a:pPr>
            <a:r>
              <a:rPr lang="en-US" sz="2300" dirty="0">
                <a:latin typeface="Lucida Console" panose="020B0609040504020204" pitchFamily="49" charset="0"/>
              </a:rPr>
              <a:t>&gt; ggplot(</a:t>
            </a:r>
            <a:r>
              <a:rPr lang="en-US" sz="2300" dirty="0" err="1">
                <a:latin typeface="Lucida Console" panose="020B0609040504020204" pitchFamily="49" charset="0"/>
              </a:rPr>
              <a:t>delivery.df</a:t>
            </a:r>
            <a:r>
              <a:rPr lang="en-US" sz="2300" dirty="0">
                <a:latin typeface="Lucida Console" panose="020B0609040504020204" pitchFamily="49" charset="0"/>
              </a:rPr>
              <a:t>, </a:t>
            </a:r>
            <a:r>
              <a:rPr lang="en-US" sz="2300" dirty="0" err="1">
                <a:latin typeface="Lucida Console" panose="020B0609040504020204" pitchFamily="49" charset="0"/>
              </a:rPr>
              <a:t>aes</a:t>
            </a:r>
            <a:r>
              <a:rPr lang="en-US" sz="2300" dirty="0">
                <a:latin typeface="Lucida Console" panose="020B0609040504020204" pitchFamily="49" charset="0"/>
              </a:rPr>
              <a:t>(Time, </a:t>
            </a:r>
          </a:p>
          <a:p>
            <a:pPr marL="0" indent="0">
              <a:buNone/>
            </a:pPr>
            <a:r>
              <a:rPr lang="en-US" sz="2300" dirty="0">
                <a:latin typeface="Lucida Console" panose="020B0609040504020204" pitchFamily="49" charset="0"/>
              </a:rPr>
              <a:t>	Destination, </a:t>
            </a:r>
            <a:r>
              <a:rPr lang="en-US" sz="2300" dirty="0" err="1">
                <a:latin typeface="Lucida Console" panose="020B0609040504020204" pitchFamily="49" charset="0"/>
              </a:rPr>
              <a:t>colour</a:t>
            </a:r>
            <a:r>
              <a:rPr lang="en-US" sz="2300" dirty="0">
                <a:latin typeface="Lucida Console" panose="020B0609040504020204" pitchFamily="49" charset="0"/>
              </a:rPr>
              <a:t> = Service)) + </a:t>
            </a:r>
          </a:p>
          <a:p>
            <a:pPr marL="0" indent="0">
              <a:buNone/>
            </a:pPr>
            <a:r>
              <a:rPr lang="en-US" sz="2300" dirty="0">
                <a:latin typeface="Lucida Console" panose="020B0609040504020204" pitchFamily="49" charset="0"/>
              </a:rPr>
              <a:t>	</a:t>
            </a:r>
            <a:r>
              <a:rPr lang="en-US" sz="2300" dirty="0" err="1">
                <a:latin typeface="Lucida Console" panose="020B0609040504020204" pitchFamily="49" charset="0"/>
              </a:rPr>
              <a:t>geom_point</a:t>
            </a:r>
            <a:r>
              <a:rPr lang="en-US" sz="2300" dirty="0">
                <a:latin typeface="Lucida Console" panose="020B0609040504020204" pitchFamily="49" charset="0"/>
              </a:rPr>
              <a:t>(size=3)</a:t>
            </a:r>
          </a:p>
          <a:p>
            <a:r>
              <a:rPr lang="en-US" dirty="0">
                <a:solidFill>
                  <a:srgbClr val="00FF99"/>
                </a:solidFill>
              </a:rPr>
              <a:t>The graph shows a general pattern of service carrier 1 having shorter delivery times than the other two services. </a:t>
            </a:r>
          </a:p>
          <a:p>
            <a:r>
              <a:rPr lang="en-US" dirty="0">
                <a:solidFill>
                  <a:srgbClr val="00FF99"/>
                </a:solidFill>
              </a:rPr>
              <a:t>There is also an indication that the differences between the services varies for the five sub-offices and we might expect the interaction term to be significant in the two-way ANOVA model. </a:t>
            </a:r>
          </a:p>
        </p:txBody>
      </p:sp>
      <p:pic>
        <p:nvPicPr>
          <p:cNvPr id="8" name="Content Placeholder 7">
            <a:extLst>
              <a:ext uri="{FF2B5EF4-FFF2-40B4-BE49-F238E27FC236}">
                <a16:creationId xmlns:a16="http://schemas.microsoft.com/office/drawing/2014/main" id="{EF452258-8F5D-440D-AD3B-04994F198B9A}"/>
              </a:ext>
            </a:extLst>
          </p:cNvPr>
          <p:cNvPicPr>
            <a:picLocks noGrp="1" noChangeAspect="1"/>
          </p:cNvPicPr>
          <p:nvPr>
            <p:ph sz="half" idx="2"/>
          </p:nvPr>
        </p:nvPicPr>
        <p:blipFill>
          <a:blip r:embed="rId2"/>
          <a:stretch>
            <a:fillRect/>
          </a:stretch>
        </p:blipFill>
        <p:spPr>
          <a:xfrm>
            <a:off x="6172200" y="1726534"/>
            <a:ext cx="5181600" cy="4359020"/>
          </a:xfrm>
          <a:prstGeom prst="rect">
            <a:avLst/>
          </a:prstGeom>
        </p:spPr>
      </p:pic>
      <p:sp>
        <p:nvSpPr>
          <p:cNvPr id="5" name="Date Placeholder 4">
            <a:extLst>
              <a:ext uri="{FF2B5EF4-FFF2-40B4-BE49-F238E27FC236}">
                <a16:creationId xmlns:a16="http://schemas.microsoft.com/office/drawing/2014/main" id="{E285B1E8-64B7-4749-A76D-0E709C4B3D70}"/>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7A23379A-F796-4798-95F6-3F3160C62F2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80E2C26-D3F3-45FB-8C7F-9FD50DD72D3B}"/>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213981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ANOVA Model</a:t>
            </a:r>
          </a:p>
        </p:txBody>
      </p:sp>
      <p:sp>
        <p:nvSpPr>
          <p:cNvPr id="3" name="Content Placeholder 2"/>
          <p:cNvSpPr>
            <a:spLocks noGrp="1"/>
          </p:cNvSpPr>
          <p:nvPr>
            <p:ph sz="half" idx="1"/>
          </p:nvPr>
        </p:nvSpPr>
        <p:spPr>
          <a:xfrm>
            <a:off x="351972" y="1348025"/>
            <a:ext cx="5194249" cy="4676760"/>
          </a:xfrm>
        </p:spPr>
        <p:txBody>
          <a:bodyPr>
            <a:normAutofit fontScale="77500" lnSpcReduction="20000"/>
          </a:bodyPr>
          <a:lstStyle/>
          <a:p>
            <a:r>
              <a:rPr lang="en-US" dirty="0">
                <a:solidFill>
                  <a:schemeClr val="accent4">
                    <a:lumMod val="60000"/>
                    <a:lumOff val="40000"/>
                  </a:schemeClr>
                </a:solidFill>
              </a:rPr>
              <a:t>To fit the two-way ANOVA model we use this code: </a:t>
            </a:r>
            <a:endParaRPr lang="en-US" dirty="0"/>
          </a:p>
          <a:p>
            <a:pPr marL="0" indent="0">
              <a:buNone/>
            </a:pPr>
            <a:r>
              <a:rPr lang="en-US" sz="2300" dirty="0">
                <a:latin typeface="Lucida Console" panose="020B0609040504020204" pitchFamily="49" charset="0"/>
              </a:rPr>
              <a:t>&gt; </a:t>
            </a:r>
            <a:r>
              <a:rPr lang="en-US" sz="1900" dirty="0">
                <a:latin typeface="Lucida Console" panose="020B0609040504020204" pitchFamily="49" charset="0"/>
              </a:rPr>
              <a:t>delivery.mod1 = </a:t>
            </a:r>
            <a:r>
              <a:rPr lang="en-US" sz="1900" dirty="0" err="1">
                <a:latin typeface="Lucida Console" panose="020B0609040504020204" pitchFamily="49" charset="0"/>
              </a:rPr>
              <a:t>aov</a:t>
            </a:r>
            <a:r>
              <a:rPr lang="en-US" sz="1900" dirty="0">
                <a:latin typeface="Lucida Console" panose="020B0609040504020204" pitchFamily="49" charset="0"/>
              </a:rPr>
              <a:t>(Time ~ </a:t>
            </a:r>
          </a:p>
          <a:p>
            <a:pPr marL="0" indent="0">
              <a:buNone/>
            </a:pPr>
            <a:r>
              <a:rPr lang="en-US" sz="1900" dirty="0">
                <a:latin typeface="Lucida Console" panose="020B0609040504020204" pitchFamily="49" charset="0"/>
              </a:rPr>
              <a:t>	Destination</a:t>
            </a:r>
            <a:r>
              <a:rPr lang="en-US" sz="2100" b="1" dirty="0">
                <a:solidFill>
                  <a:srgbClr val="FF0000"/>
                </a:solidFill>
                <a:latin typeface="Lucida Console" panose="020B0609040504020204" pitchFamily="49" charset="0"/>
              </a:rPr>
              <a:t>*</a:t>
            </a:r>
            <a:r>
              <a:rPr lang="en-US" sz="1900" dirty="0">
                <a:latin typeface="Lucida Console" panose="020B0609040504020204" pitchFamily="49" charset="0"/>
              </a:rPr>
              <a:t>Service, </a:t>
            </a:r>
          </a:p>
          <a:p>
            <a:pPr marL="0" indent="0">
              <a:buNone/>
            </a:pPr>
            <a:r>
              <a:rPr lang="en-US" sz="1900" dirty="0">
                <a:latin typeface="Lucida Console" panose="020B0609040504020204" pitchFamily="49" charset="0"/>
              </a:rPr>
              <a:t>	data = </a:t>
            </a:r>
            <a:r>
              <a:rPr lang="en-US" sz="1900" dirty="0" err="1">
                <a:latin typeface="Lucida Console" panose="020B0609040504020204" pitchFamily="49" charset="0"/>
              </a:rPr>
              <a:t>delivery.df</a:t>
            </a:r>
            <a:r>
              <a:rPr lang="en-US" sz="1900" dirty="0">
                <a:latin typeface="Lucida Console" panose="020B0609040504020204" pitchFamily="49" charset="0"/>
              </a:rPr>
              <a:t>)</a:t>
            </a:r>
          </a:p>
          <a:p>
            <a:pPr marL="0" indent="0">
              <a:buNone/>
            </a:pPr>
            <a:endParaRPr lang="en-US" sz="2300" dirty="0">
              <a:latin typeface="Lucida Console" panose="020B0609040504020204" pitchFamily="49" charset="0"/>
            </a:endParaRPr>
          </a:p>
          <a:p>
            <a:r>
              <a:rPr lang="en-US" dirty="0">
                <a:solidFill>
                  <a:srgbClr val="00FF99"/>
                </a:solidFill>
              </a:rPr>
              <a:t>The </a:t>
            </a:r>
            <a:r>
              <a:rPr lang="en-US" b="1" dirty="0">
                <a:solidFill>
                  <a:srgbClr val="FF0000"/>
                </a:solidFill>
                <a:latin typeface="Lucida Console" panose="020B0609040504020204" pitchFamily="49" charset="0"/>
              </a:rPr>
              <a:t>*</a:t>
            </a:r>
            <a:r>
              <a:rPr lang="en-US" dirty="0">
                <a:solidFill>
                  <a:srgbClr val="00FF99"/>
                </a:solidFill>
              </a:rPr>
              <a:t> symbol instructs R to create a formula that includes main effects for both Destination and Service as well as the two-way interaction between these two factors.</a:t>
            </a:r>
          </a:p>
          <a:p>
            <a:r>
              <a:rPr lang="en-US" dirty="0">
                <a:solidFill>
                  <a:schemeClr val="accent4">
                    <a:lumMod val="60000"/>
                    <a:lumOff val="40000"/>
                  </a:schemeClr>
                </a:solidFill>
              </a:rPr>
              <a:t>We save the fitted model to an object which we can summarize as follows to test for importance of the various model terms:</a:t>
            </a:r>
          </a:p>
          <a:p>
            <a:pPr marL="0" indent="0">
              <a:buNone/>
            </a:pPr>
            <a:r>
              <a:rPr lang="en-US" sz="2100" dirty="0">
                <a:latin typeface="Lucida Console" panose="020B0609040504020204" pitchFamily="49" charset="0"/>
              </a:rPr>
              <a:t>&gt; summary(delivery.mod1)</a:t>
            </a:r>
          </a:p>
        </p:txBody>
      </p:sp>
      <p:sp>
        <p:nvSpPr>
          <p:cNvPr id="4" name="Content Placeholder 3"/>
          <p:cNvSpPr>
            <a:spLocks noGrp="1"/>
          </p:cNvSpPr>
          <p:nvPr>
            <p:ph sz="half" idx="2"/>
          </p:nvPr>
        </p:nvSpPr>
        <p:spPr>
          <a:xfrm>
            <a:off x="5392397" y="1674976"/>
            <a:ext cx="6447632" cy="4501987"/>
          </a:xfrm>
        </p:spPr>
        <p:txBody>
          <a:bodyPr>
            <a:normAutofit fontScale="77500" lnSpcReduction="20000"/>
          </a:bodyPr>
          <a:lstStyle/>
          <a:p>
            <a:endParaRPr lang="en-US" sz="2000" dirty="0"/>
          </a:p>
          <a:p>
            <a:pPr marL="0" indent="0">
              <a:buNone/>
            </a:pPr>
            <a:r>
              <a:rPr lang="en-US" sz="1800" dirty="0" err="1">
                <a:latin typeface="Lucida Console" panose="020B0609040504020204" pitchFamily="49" charset="0"/>
              </a:rPr>
              <a:t>Df</a:t>
            </a:r>
            <a:r>
              <a:rPr lang="en-US" sz="1800" dirty="0">
                <a:latin typeface="Lucida Console" panose="020B0609040504020204" pitchFamily="49" charset="0"/>
              </a:rPr>
              <a:t> Sum </a:t>
            </a:r>
            <a:r>
              <a:rPr lang="en-US" sz="1800" dirty="0" err="1">
                <a:latin typeface="Lucida Console" panose="020B0609040504020204" pitchFamily="49" charset="0"/>
              </a:rPr>
              <a:t>Sq</a:t>
            </a:r>
            <a:r>
              <a:rPr lang="en-US" sz="1800" dirty="0">
                <a:latin typeface="Lucida Console" panose="020B0609040504020204" pitchFamily="49" charset="0"/>
              </a:rPr>
              <a:t> Mean </a:t>
            </a:r>
            <a:r>
              <a:rPr lang="en-US" sz="1800" dirty="0" err="1">
                <a:latin typeface="Lucida Console" panose="020B0609040504020204" pitchFamily="49" charset="0"/>
              </a:rPr>
              <a:t>Sq</a:t>
            </a:r>
            <a:r>
              <a:rPr lang="en-US" sz="1800" dirty="0">
                <a:latin typeface="Lucida Console" panose="020B0609040504020204" pitchFamily="49" charset="0"/>
              </a:rPr>
              <a:t> F value   </a:t>
            </a:r>
            <a:r>
              <a:rPr lang="en-US" sz="1800" dirty="0" err="1">
                <a:latin typeface="Lucida Console" panose="020B0609040504020204" pitchFamily="49" charset="0"/>
              </a:rPr>
              <a:t>Pr</a:t>
            </a:r>
            <a:r>
              <a:rPr lang="en-US" sz="1800" dirty="0">
                <a:latin typeface="Lucida Console" panose="020B0609040504020204" pitchFamily="49" charset="0"/>
              </a:rPr>
              <a:t>(&gt;F)    </a:t>
            </a:r>
          </a:p>
          <a:p>
            <a:pPr marL="0" indent="0">
              <a:buNone/>
            </a:pPr>
            <a:r>
              <a:rPr lang="en-US" sz="1800" dirty="0">
                <a:latin typeface="Lucida Console" panose="020B0609040504020204" pitchFamily="49" charset="0"/>
              </a:rPr>
              <a:t>Destination          4 17.542   4.385  61.155 5.41e-14 ***</a:t>
            </a:r>
          </a:p>
          <a:p>
            <a:pPr marL="0" indent="0">
              <a:buNone/>
            </a:pPr>
            <a:r>
              <a:rPr lang="en-US" sz="1800" dirty="0">
                <a:latin typeface="Lucida Console" panose="020B0609040504020204" pitchFamily="49" charset="0"/>
              </a:rPr>
              <a:t>Service              2 23.171  11.585 161.560  &lt; 2e-16 ***</a:t>
            </a:r>
          </a:p>
          <a:p>
            <a:pPr marL="0" indent="0">
              <a:buNone/>
            </a:pPr>
            <a:r>
              <a:rPr lang="en-US" sz="1800" dirty="0" err="1">
                <a:latin typeface="Lucida Console" panose="020B0609040504020204" pitchFamily="49" charset="0"/>
              </a:rPr>
              <a:t>Destination:Service</a:t>
            </a:r>
            <a:r>
              <a:rPr lang="en-US" sz="1800" dirty="0">
                <a:latin typeface="Lucida Console" panose="020B0609040504020204" pitchFamily="49" charset="0"/>
              </a:rPr>
              <a:t>  8  4.189   0.524   7.302 2.36e-05 ***</a:t>
            </a:r>
          </a:p>
          <a:p>
            <a:pPr marL="0" indent="0">
              <a:buNone/>
            </a:pPr>
            <a:r>
              <a:rPr lang="en-US" sz="1800" dirty="0">
                <a:latin typeface="Lucida Console" panose="020B0609040504020204" pitchFamily="49" charset="0"/>
              </a:rPr>
              <a:t>Residuals           30  2.151   0.072</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cxnSp>
        <p:nvCxnSpPr>
          <p:cNvPr id="9" name="Straight Arrow Connector 8">
            <a:extLst>
              <a:ext uri="{FF2B5EF4-FFF2-40B4-BE49-F238E27FC236}">
                <a16:creationId xmlns:a16="http://schemas.microsoft.com/office/drawing/2014/main" id="{97AF0A6A-6221-45AD-A0EA-C22EAFD5D068}"/>
              </a:ext>
            </a:extLst>
          </p:cNvPr>
          <p:cNvCxnSpPr/>
          <p:nvPr/>
        </p:nvCxnSpPr>
        <p:spPr>
          <a:xfrm flipV="1">
            <a:off x="1324598" y="2401368"/>
            <a:ext cx="1307507" cy="734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44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Discussion</a:t>
            </a:r>
          </a:p>
        </p:txBody>
      </p:sp>
      <p:sp>
        <p:nvSpPr>
          <p:cNvPr id="3" name="Content Placeholder 2"/>
          <p:cNvSpPr>
            <a:spLocks noGrp="1"/>
          </p:cNvSpPr>
          <p:nvPr>
            <p:ph idx="1"/>
          </p:nvPr>
        </p:nvSpPr>
        <p:spPr/>
        <p:txBody>
          <a:bodyPr>
            <a:normAutofit/>
          </a:bodyPr>
          <a:lstStyle/>
          <a:p>
            <a:r>
              <a:rPr lang="en-US" dirty="0">
                <a:solidFill>
                  <a:schemeClr val="accent4">
                    <a:lumMod val="60000"/>
                    <a:lumOff val="40000"/>
                  </a:schemeClr>
                </a:solidFill>
              </a:rPr>
              <a:t>We have strong evidence here of the following differences </a:t>
            </a:r>
          </a:p>
          <a:p>
            <a:pPr lvl="1"/>
            <a:r>
              <a:rPr lang="en-US" dirty="0">
                <a:solidFill>
                  <a:schemeClr val="accent4">
                    <a:lumMod val="60000"/>
                    <a:lumOff val="40000"/>
                  </a:schemeClr>
                </a:solidFill>
              </a:rPr>
              <a:t>between the three delivery services</a:t>
            </a:r>
          </a:p>
          <a:p>
            <a:pPr lvl="1"/>
            <a:r>
              <a:rPr lang="en-US" dirty="0">
                <a:solidFill>
                  <a:schemeClr val="accent4">
                    <a:lumMod val="60000"/>
                    <a:lumOff val="40000"/>
                  </a:schemeClr>
                </a:solidFill>
              </a:rPr>
              <a:t>between the five sub-office destinations </a:t>
            </a:r>
          </a:p>
          <a:p>
            <a:pPr lvl="1"/>
            <a:r>
              <a:rPr lang="en-US" dirty="0">
                <a:solidFill>
                  <a:schemeClr val="accent4">
                    <a:lumMod val="60000"/>
                    <a:lumOff val="40000"/>
                  </a:schemeClr>
                </a:solidFill>
              </a:rPr>
              <a:t>there is an interaction between destination and service in line with what we saw in the original plot of the data </a:t>
            </a:r>
          </a:p>
          <a:p>
            <a:r>
              <a:rPr lang="en-US" dirty="0">
                <a:solidFill>
                  <a:schemeClr val="accent4">
                    <a:lumMod val="60000"/>
                    <a:lumOff val="40000"/>
                  </a:schemeClr>
                </a:solidFill>
              </a:rPr>
              <a:t>Now that we have fitted the model and identified the important factors we need to investigate the model diagnostics to ensure that the various assumptions are broadly valid</a:t>
            </a:r>
          </a:p>
          <a:p>
            <a:r>
              <a:rPr lang="en-US" dirty="0">
                <a:solidFill>
                  <a:schemeClr val="accent4">
                    <a:lumMod val="60000"/>
                    <a:lumOff val="40000"/>
                  </a:schemeClr>
                </a:solidFill>
              </a:rPr>
              <a:t>We can plot the model residuals against fitted values to look for obvious trends that are not consistent with the model assumptions about independence and common variance</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8315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versus Fitted Values</a:t>
            </a:r>
          </a:p>
        </p:txBody>
      </p:sp>
      <p:sp>
        <p:nvSpPr>
          <p:cNvPr id="3" name="Content Placeholder 2"/>
          <p:cNvSpPr>
            <a:spLocks noGrp="1"/>
          </p:cNvSpPr>
          <p:nvPr>
            <p:ph sz="half" idx="1"/>
          </p:nvPr>
        </p:nvSpPr>
        <p:spPr>
          <a:xfrm>
            <a:off x="529389" y="1825625"/>
            <a:ext cx="5490411" cy="4351338"/>
          </a:xfrm>
        </p:spPr>
        <p:txBody>
          <a:bodyPr>
            <a:normAutofit fontScale="70000" lnSpcReduction="20000"/>
          </a:bodyPr>
          <a:lstStyle/>
          <a:p>
            <a:r>
              <a:rPr lang="en-US" dirty="0">
                <a:solidFill>
                  <a:schemeClr val="accent4">
                    <a:lumMod val="60000"/>
                    <a:lumOff val="40000"/>
                  </a:schemeClr>
                </a:solidFill>
              </a:rPr>
              <a:t>The first step is to create a data frame with the fitted values and residuals from the above model:</a:t>
            </a:r>
          </a:p>
          <a:p>
            <a:pPr>
              <a:buFont typeface="Calibri" panose="020F0502020204030204" pitchFamily="34" charset="0"/>
              <a:buChar char="&gt;"/>
            </a:pPr>
            <a:r>
              <a:rPr lang="en-US" sz="2200" dirty="0">
                <a:latin typeface="Lucida Console" panose="020B0609040504020204" pitchFamily="49" charset="0"/>
              </a:rPr>
              <a:t>delivery.res = </a:t>
            </a:r>
            <a:r>
              <a:rPr lang="en-US" sz="2200" dirty="0" err="1">
                <a:latin typeface="Lucida Console" panose="020B0609040504020204" pitchFamily="49" charset="0"/>
              </a:rPr>
              <a:t>delivery.df</a:t>
            </a:r>
            <a:endParaRPr lang="en-US" sz="2200" dirty="0">
              <a:latin typeface="Lucida Console" panose="020B0609040504020204" pitchFamily="49" charset="0"/>
            </a:endParaRPr>
          </a:p>
          <a:p>
            <a:pPr>
              <a:buFont typeface="Calibri" panose="020F0502020204030204" pitchFamily="34" charset="0"/>
              <a:buChar char="&gt;"/>
            </a:pPr>
            <a:r>
              <a:rPr lang="en-US" sz="2200" dirty="0">
                <a:latin typeface="Lucida Console" panose="020B0609040504020204" pitchFamily="49" charset="0"/>
              </a:rPr>
              <a:t>delivery.res$M1.Fit = fitted(delivery.mod1)</a:t>
            </a:r>
          </a:p>
          <a:p>
            <a:pPr>
              <a:buFont typeface="Calibri" panose="020F0502020204030204" pitchFamily="34" charset="0"/>
              <a:buChar char="&gt;"/>
            </a:pPr>
            <a:r>
              <a:rPr lang="en-US" sz="2200" dirty="0">
                <a:latin typeface="Lucida Console" panose="020B0609040504020204" pitchFamily="49" charset="0"/>
              </a:rPr>
              <a:t>delivery.res$M1.Resid = </a:t>
            </a:r>
            <a:r>
              <a:rPr lang="en-US" sz="2200" dirty="0" err="1">
                <a:latin typeface="Lucida Console" panose="020B0609040504020204" pitchFamily="49" charset="0"/>
              </a:rPr>
              <a:t>resid</a:t>
            </a:r>
            <a:r>
              <a:rPr lang="en-US" sz="2200" dirty="0">
                <a:latin typeface="Lucida Console" panose="020B0609040504020204" pitchFamily="49" charset="0"/>
              </a:rPr>
              <a:t>(delivery.mod1)</a:t>
            </a:r>
          </a:p>
          <a:p>
            <a:r>
              <a:rPr lang="en-US" dirty="0">
                <a:solidFill>
                  <a:schemeClr val="accent4">
                    <a:lumMod val="60000"/>
                    <a:lumOff val="40000"/>
                  </a:schemeClr>
                </a:solidFill>
              </a:rPr>
              <a:t>Then a scatter plot is used to display the fitted values and residuals where the </a:t>
            </a:r>
            <a:r>
              <a:rPr lang="en-US" dirty="0" err="1">
                <a:solidFill>
                  <a:schemeClr val="accent4">
                    <a:lumMod val="60000"/>
                    <a:lumOff val="40000"/>
                  </a:schemeClr>
                </a:solidFill>
              </a:rPr>
              <a:t>colour</a:t>
            </a:r>
            <a:r>
              <a:rPr lang="en-US" dirty="0">
                <a:solidFill>
                  <a:schemeClr val="accent4">
                    <a:lumMod val="60000"/>
                    <a:lumOff val="40000"/>
                  </a:schemeClr>
                </a:solidFill>
              </a:rPr>
              <a:t> </a:t>
            </a:r>
            <a:r>
              <a:rPr lang="en-US" dirty="0" err="1">
                <a:solidFill>
                  <a:schemeClr val="accent4">
                    <a:lumMod val="60000"/>
                    <a:lumOff val="40000"/>
                  </a:schemeClr>
                </a:solidFill>
              </a:rPr>
              <a:t>asthetic</a:t>
            </a:r>
            <a:r>
              <a:rPr lang="en-US" dirty="0">
                <a:solidFill>
                  <a:schemeClr val="accent4">
                    <a:lumMod val="60000"/>
                    <a:lumOff val="40000"/>
                  </a:schemeClr>
                </a:solidFill>
              </a:rPr>
              <a:t> highlights which points correspond to the three competing delivery services.</a:t>
            </a:r>
          </a:p>
          <a:p>
            <a:pPr>
              <a:buFont typeface="Calibri" panose="020F0502020204030204" pitchFamily="34" charset="0"/>
              <a:buChar char="&gt;"/>
            </a:pPr>
            <a:r>
              <a:rPr lang="en-US" sz="2200" dirty="0">
                <a:latin typeface="Lucida Console" panose="020B0609040504020204" pitchFamily="49" charset="0"/>
              </a:rPr>
              <a:t>ggplot(delivery.res, </a:t>
            </a:r>
            <a:r>
              <a:rPr lang="en-US" sz="2200" dirty="0" err="1">
                <a:latin typeface="Lucida Console" panose="020B0609040504020204" pitchFamily="49" charset="0"/>
              </a:rPr>
              <a:t>aes</a:t>
            </a:r>
            <a:r>
              <a:rPr lang="en-US" sz="2200" dirty="0">
                <a:latin typeface="Lucida Console" panose="020B0609040504020204" pitchFamily="49" charset="0"/>
              </a:rPr>
              <a:t>(M1.Fit, </a:t>
            </a:r>
          </a:p>
          <a:p>
            <a:pPr marL="0" indent="0">
              <a:buNone/>
            </a:pPr>
            <a:r>
              <a:rPr lang="en-US" sz="2200" dirty="0">
                <a:latin typeface="Lucida Console" panose="020B0609040504020204" pitchFamily="49" charset="0"/>
              </a:rPr>
              <a:t>	M1.Resid, </a:t>
            </a:r>
            <a:r>
              <a:rPr lang="en-US" sz="2200" dirty="0" err="1">
                <a:latin typeface="Lucida Console" panose="020B0609040504020204" pitchFamily="49" charset="0"/>
              </a:rPr>
              <a:t>colour</a:t>
            </a:r>
            <a:r>
              <a:rPr lang="en-US" sz="2200" dirty="0">
                <a:latin typeface="Lucida Console" panose="020B0609040504020204" pitchFamily="49" charset="0"/>
              </a:rPr>
              <a:t> = Service))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geom_point</a:t>
            </a:r>
            <a:r>
              <a:rPr lang="en-US" sz="2200" dirty="0">
                <a:latin typeface="Lucida Console" panose="020B0609040504020204" pitchFamily="49" charset="0"/>
              </a:rPr>
              <a:t>()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xlab</a:t>
            </a:r>
            <a:r>
              <a:rPr lang="en-US" sz="2200" dirty="0">
                <a:latin typeface="Lucida Console" panose="020B0609040504020204" pitchFamily="49" charset="0"/>
              </a:rPr>
              <a:t>("Fitted Values")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ylab</a:t>
            </a:r>
            <a:r>
              <a:rPr lang="en-US" sz="2200" dirty="0">
                <a:latin typeface="Lucida Console" panose="020B0609040504020204" pitchFamily="49" charset="0"/>
              </a:rPr>
              <a:t>("Residuals")</a:t>
            </a:r>
          </a:p>
        </p:txBody>
      </p:sp>
      <p:pic>
        <p:nvPicPr>
          <p:cNvPr id="11" name="Content Placeholder 10">
            <a:extLst>
              <a:ext uri="{FF2B5EF4-FFF2-40B4-BE49-F238E27FC236}">
                <a16:creationId xmlns:a16="http://schemas.microsoft.com/office/drawing/2014/main" id="{EFBF057A-4C7B-4724-8A5B-E201BBF7549B}"/>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152842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Sub-Offices</a:t>
            </a:r>
          </a:p>
        </p:txBody>
      </p:sp>
      <p:sp>
        <p:nvSpPr>
          <p:cNvPr id="3" name="Content Placeholder 2"/>
          <p:cNvSpPr>
            <a:spLocks noGrp="1"/>
          </p:cNvSpPr>
          <p:nvPr>
            <p:ph sz="half" idx="1"/>
          </p:nvPr>
        </p:nvSpPr>
        <p:spPr>
          <a:xfrm>
            <a:off x="391887" y="1465416"/>
            <a:ext cx="6074776" cy="4711547"/>
          </a:xfrm>
        </p:spPr>
        <p:txBody>
          <a:bodyPr>
            <a:normAutofit fontScale="85000" lnSpcReduction="10000"/>
          </a:bodyPr>
          <a:lstStyle/>
          <a:p>
            <a:r>
              <a:rPr lang="en-US" dirty="0">
                <a:solidFill>
                  <a:schemeClr val="accent4">
                    <a:lumMod val="60000"/>
                    <a:lumOff val="40000"/>
                  </a:schemeClr>
                </a:solidFill>
              </a:rPr>
              <a:t>There are no obvious patterns in this plot that suggest problems with the two-way ANOVA model that we fitted to the data.</a:t>
            </a:r>
          </a:p>
          <a:p>
            <a:r>
              <a:rPr lang="en-US" dirty="0">
                <a:solidFill>
                  <a:schemeClr val="accent4">
                    <a:lumMod val="60000"/>
                    <a:lumOff val="40000"/>
                  </a:schemeClr>
                </a:solidFill>
              </a:rPr>
              <a:t>As an alternative display we could separate the residuals into destination sub-offices, where the </a:t>
            </a:r>
            <a:r>
              <a:rPr lang="en-US" dirty="0" err="1">
                <a:solidFill>
                  <a:schemeClr val="accent4">
                    <a:lumMod val="60000"/>
                    <a:lumOff val="40000"/>
                  </a:schemeClr>
                </a:solidFill>
              </a:rPr>
              <a:t>facet_wrap</a:t>
            </a:r>
            <a:r>
              <a:rPr lang="en-US" dirty="0">
                <a:solidFill>
                  <a:schemeClr val="accent4">
                    <a:lumMod val="60000"/>
                    <a:lumOff val="40000"/>
                  </a:schemeClr>
                </a:solidFill>
              </a:rPr>
              <a:t>() function instructs ggplot to create a separate display (panel) for each of the destinations.</a:t>
            </a:r>
          </a:p>
          <a:p>
            <a:pPr>
              <a:buFont typeface="Calibri" panose="020F0502020204030204" pitchFamily="34" charset="0"/>
              <a:buChar char="&gt;"/>
            </a:pPr>
            <a:r>
              <a:rPr lang="en-US" sz="1900" dirty="0">
                <a:latin typeface="Lucida Console" panose="020B0609040504020204" pitchFamily="49" charset="0"/>
              </a:rPr>
              <a:t>ggplot(delivery.res, </a:t>
            </a:r>
            <a:r>
              <a:rPr lang="en-US" sz="1900" dirty="0" err="1">
                <a:latin typeface="Lucida Console" panose="020B0609040504020204" pitchFamily="49" charset="0"/>
              </a:rPr>
              <a:t>aes</a:t>
            </a:r>
            <a:r>
              <a:rPr lang="en-US" sz="1900" dirty="0">
                <a:latin typeface="Lucida Console" panose="020B0609040504020204" pitchFamily="49" charset="0"/>
              </a:rPr>
              <a:t>(M1.Fit, M1.Resid,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colour</a:t>
            </a:r>
            <a:r>
              <a:rPr lang="en-US" sz="1900" dirty="0">
                <a:latin typeface="Lucida Console" panose="020B0609040504020204" pitchFamily="49" charset="0"/>
              </a:rPr>
              <a:t> = Service))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geom_point</a:t>
            </a:r>
            <a:r>
              <a:rPr lang="en-US" sz="1900" dirty="0">
                <a:latin typeface="Lucida Console" panose="020B0609040504020204" pitchFamily="49" charset="0"/>
              </a:rPr>
              <a:t>(size = 3)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xlab</a:t>
            </a:r>
            <a:r>
              <a:rPr lang="en-US" sz="1900" dirty="0">
                <a:latin typeface="Lucida Console" panose="020B0609040504020204" pitchFamily="49" charset="0"/>
              </a:rPr>
              <a:t>("Fitted Values")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ylab</a:t>
            </a:r>
            <a:r>
              <a:rPr lang="en-US" sz="1900" dirty="0">
                <a:latin typeface="Lucida Console" panose="020B0609040504020204" pitchFamily="49" charset="0"/>
              </a:rPr>
              <a:t>("Residuals")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facet_wrap</a:t>
            </a:r>
            <a:r>
              <a:rPr lang="en-US" sz="1900" dirty="0">
                <a:latin typeface="Lucida Console" panose="020B0609040504020204" pitchFamily="49" charset="0"/>
              </a:rPr>
              <a:t>( ~ Destination)</a:t>
            </a:r>
          </a:p>
        </p:txBody>
      </p:sp>
      <p:pic>
        <p:nvPicPr>
          <p:cNvPr id="8" name="Content Placeholder 7"/>
          <p:cNvPicPr>
            <a:picLocks noGrp="1" noChangeAspect="1"/>
          </p:cNvPicPr>
          <p:nvPr>
            <p:ph sz="half" idx="2"/>
          </p:nvPr>
        </p:nvPicPr>
        <p:blipFill>
          <a:blip r:embed="rId2"/>
          <a:stretch>
            <a:fillRect/>
          </a:stretch>
        </p:blipFill>
        <p:spPr>
          <a:xfrm>
            <a:off x="6466663" y="1612140"/>
            <a:ext cx="5333452" cy="458825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
        <p:nvSpPr>
          <p:cNvPr id="4" name="Rectangle 3">
            <a:extLst>
              <a:ext uri="{FF2B5EF4-FFF2-40B4-BE49-F238E27FC236}">
                <a16:creationId xmlns:a16="http://schemas.microsoft.com/office/drawing/2014/main" id="{57E25553-F9FB-40E3-AC9E-76F83AC34BC9}"/>
              </a:ext>
            </a:extLst>
          </p:cNvPr>
          <p:cNvSpPr/>
          <p:nvPr/>
        </p:nvSpPr>
        <p:spPr>
          <a:xfrm>
            <a:off x="6988122" y="1140897"/>
            <a:ext cx="4290534" cy="369332"/>
          </a:xfrm>
          <a:prstGeom prst="rect">
            <a:avLst/>
          </a:prstGeom>
        </p:spPr>
        <p:txBody>
          <a:bodyPr wrap="none">
            <a:spAutoFit/>
          </a:bodyPr>
          <a:lstStyle/>
          <a:p>
            <a:r>
              <a:rPr lang="en-US" dirty="0">
                <a:solidFill>
                  <a:srgbClr val="00FF99"/>
                </a:solidFill>
              </a:rPr>
              <a:t>No obvious problems in this diagnostic plot.</a:t>
            </a:r>
          </a:p>
        </p:txBody>
      </p:sp>
    </p:spTree>
    <p:extLst>
      <p:ext uri="{BB962C8B-B14F-4D97-AF65-F5344CB8AC3E}">
        <p14:creationId xmlns:p14="http://schemas.microsoft.com/office/powerpoint/2010/main" val="4094285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Delivery Service</a:t>
            </a:r>
          </a:p>
        </p:txBody>
      </p:sp>
      <p:sp>
        <p:nvSpPr>
          <p:cNvPr id="3" name="Content Placeholder 2"/>
          <p:cNvSpPr>
            <a:spLocks noGrp="1"/>
          </p:cNvSpPr>
          <p:nvPr>
            <p:ph sz="half" idx="1"/>
          </p:nvPr>
        </p:nvSpPr>
        <p:spPr>
          <a:xfrm>
            <a:off x="406400" y="1399226"/>
            <a:ext cx="6156514" cy="4777737"/>
          </a:xfrm>
        </p:spPr>
        <p:txBody>
          <a:bodyPr>
            <a:normAutofit/>
          </a:bodyPr>
          <a:lstStyle/>
          <a:p>
            <a:r>
              <a:rPr lang="en-US" sz="2400" dirty="0">
                <a:solidFill>
                  <a:schemeClr val="accent4">
                    <a:lumMod val="60000"/>
                    <a:lumOff val="40000"/>
                  </a:schemeClr>
                </a:solidFill>
              </a:rPr>
              <a:t>We could also consider dividing the data by delivery service to get a different view of the residuals:</a:t>
            </a:r>
          </a:p>
          <a:p>
            <a:pPr>
              <a:buFont typeface="Calibri" panose="020F0502020204030204" pitchFamily="34" charset="0"/>
              <a:buChar char="&gt;"/>
            </a:pPr>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(M1.Fit, M1.Resid,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Destination))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("Fitted Values")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("Residuals")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facet_wrap</a:t>
            </a:r>
            <a:r>
              <a:rPr lang="en-US" sz="1600" dirty="0">
                <a:latin typeface="Lucida Console" panose="020B0609040504020204" pitchFamily="49" charset="0"/>
              </a:rPr>
              <a:t>( ~ Service)</a:t>
            </a:r>
          </a:p>
        </p:txBody>
      </p:sp>
      <p:pic>
        <p:nvPicPr>
          <p:cNvPr id="8" name="Content Placeholder 7"/>
          <p:cNvPicPr>
            <a:picLocks noGrp="1" noChangeAspect="1"/>
          </p:cNvPicPr>
          <p:nvPr>
            <p:ph sz="half" idx="2"/>
          </p:nvPr>
        </p:nvPicPr>
        <p:blipFill>
          <a:blip r:embed="rId2"/>
          <a:stretch>
            <a:fillRect/>
          </a:stretch>
        </p:blipFill>
        <p:spPr>
          <a:xfrm>
            <a:off x="6630628" y="1235906"/>
            <a:ext cx="5237199" cy="45054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
        <p:nvSpPr>
          <p:cNvPr id="4" name="Rectangle 3">
            <a:extLst>
              <a:ext uri="{FF2B5EF4-FFF2-40B4-BE49-F238E27FC236}">
                <a16:creationId xmlns:a16="http://schemas.microsoft.com/office/drawing/2014/main" id="{2F8C4127-D52B-42BD-B4AB-ACF86DFF7E3D}"/>
              </a:ext>
            </a:extLst>
          </p:cNvPr>
          <p:cNvSpPr/>
          <p:nvPr/>
        </p:nvSpPr>
        <p:spPr>
          <a:xfrm>
            <a:off x="406400" y="5776853"/>
            <a:ext cx="8199215" cy="400110"/>
          </a:xfrm>
          <a:prstGeom prst="rect">
            <a:avLst/>
          </a:prstGeom>
        </p:spPr>
        <p:txBody>
          <a:bodyPr wrap="square">
            <a:spAutoFit/>
          </a:bodyPr>
          <a:lstStyle/>
          <a:p>
            <a:r>
              <a:rPr lang="en-US" sz="2000" dirty="0">
                <a:solidFill>
                  <a:srgbClr val="00FF99"/>
                </a:solidFill>
              </a:rPr>
              <a:t>Nothing substantial here to lead us to consider an alternative analysis</a:t>
            </a:r>
          </a:p>
        </p:txBody>
      </p:sp>
    </p:spTree>
    <p:extLst>
      <p:ext uri="{BB962C8B-B14F-4D97-AF65-F5344CB8AC3E}">
        <p14:creationId xmlns:p14="http://schemas.microsoft.com/office/powerpoint/2010/main" val="279841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 </a:t>
            </a:r>
            <a:r>
              <a:rPr lang="en-US" dirty="0" err="1"/>
              <a:t>qq</a:t>
            </a:r>
            <a:r>
              <a:rPr lang="en-US" dirty="0"/>
              <a:t> 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solidFill>
                  <a:schemeClr val="accent4">
                    <a:lumMod val="60000"/>
                    <a:lumOff val="40000"/>
                  </a:schemeClr>
                </a:solidFill>
              </a:rPr>
              <a:t>Also, we consider the normal probability plot of the model residuals, using the </a:t>
            </a:r>
            <a:r>
              <a:rPr lang="en-US" sz="1800" dirty="0" err="1">
                <a:latin typeface="Lucida Console" panose="020B0609040504020204" pitchFamily="49" charset="0"/>
              </a:rPr>
              <a:t>stat_qq</a:t>
            </a:r>
            <a:r>
              <a:rPr lang="en-US" sz="1800" dirty="0">
                <a:latin typeface="Lucida Console" panose="020B0609040504020204" pitchFamily="49" charset="0"/>
              </a:rPr>
              <a:t>()</a:t>
            </a:r>
            <a:r>
              <a:rPr lang="en-US" sz="2400" dirty="0"/>
              <a:t> </a:t>
            </a:r>
            <a:r>
              <a:rPr lang="en-US" sz="2400" dirty="0">
                <a:solidFill>
                  <a:schemeClr val="accent4">
                    <a:lumMod val="60000"/>
                    <a:lumOff val="40000"/>
                  </a:schemeClr>
                </a:solidFill>
              </a:rPr>
              <a:t>option:</a:t>
            </a:r>
          </a:p>
          <a:p>
            <a:pPr>
              <a:lnSpc>
                <a:spcPct val="110000"/>
              </a:lnSpc>
              <a:buFont typeface="Calibri" panose="020F0502020204030204" pitchFamily="34" charset="0"/>
              <a:buChar char="&gt;"/>
            </a:pPr>
            <a:r>
              <a:rPr lang="en-US" sz="2000" dirty="0">
                <a:latin typeface="Lucida Console" panose="020B0609040504020204" pitchFamily="49" charset="0"/>
              </a:rPr>
              <a:t>ggplot(delivery.res, </a:t>
            </a:r>
            <a:r>
              <a:rPr lang="en-US" sz="2000" dirty="0" err="1">
                <a:latin typeface="Lucida Console" panose="020B0609040504020204" pitchFamily="49" charset="0"/>
              </a:rPr>
              <a:t>aes</a:t>
            </a:r>
            <a:r>
              <a:rPr lang="en-US" sz="2000" dirty="0">
                <a:latin typeface="Lucida Console" panose="020B0609040504020204" pitchFamily="49" charset="0"/>
              </a:rPr>
              <a:t>(sample = M1.Resid)) + </a:t>
            </a:r>
            <a:r>
              <a:rPr lang="en-US" sz="2000" dirty="0" err="1">
                <a:latin typeface="Lucida Console" panose="020B0609040504020204" pitchFamily="49" charset="0"/>
              </a:rPr>
              <a:t>stat_qq</a:t>
            </a:r>
            <a:r>
              <a:rPr lang="en-US" sz="2000" dirty="0">
                <a:latin typeface="Lucida Console" panose="020B0609040504020204" pitchFamily="49" charset="0"/>
              </a:rPr>
              <a:t>()</a:t>
            </a:r>
          </a:p>
          <a:p>
            <a:r>
              <a:rPr lang="en-US" sz="2400" dirty="0">
                <a:solidFill>
                  <a:srgbClr val="00FF99"/>
                </a:solidFill>
              </a:rPr>
              <a:t>This plot is very close to the straight line we would expect to observe if the data was a close approximation to a normal distribution</a:t>
            </a:r>
            <a:r>
              <a:rPr lang="en-US" sz="2400" dirty="0"/>
              <a:t>. </a:t>
            </a:r>
          </a:p>
        </p:txBody>
      </p:sp>
      <p:pic>
        <p:nvPicPr>
          <p:cNvPr id="8" name="Content Placeholder 7"/>
          <p:cNvPicPr>
            <a:picLocks noGrp="1" noChangeAspect="1"/>
          </p:cNvPicPr>
          <p:nvPr>
            <p:ph sz="half" idx="2"/>
          </p:nvPr>
        </p:nvPicPr>
        <p:blipFill>
          <a:blip r:embed="rId2"/>
          <a:stretch>
            <a:fillRect/>
          </a:stretch>
        </p:blipFill>
        <p:spPr>
          <a:xfrm>
            <a:off x="6585833" y="1635576"/>
            <a:ext cx="4771429" cy="410476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Tree>
    <p:extLst>
      <p:ext uri="{BB962C8B-B14F-4D97-AF65-F5344CB8AC3E}">
        <p14:creationId xmlns:p14="http://schemas.microsoft.com/office/powerpoint/2010/main" val="46729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A3FD-C270-444E-B63A-5CDE0CEBA439}"/>
              </a:ext>
            </a:extLst>
          </p:cNvPr>
          <p:cNvSpPr>
            <a:spLocks noGrp="1"/>
          </p:cNvSpPr>
          <p:nvPr>
            <p:ph type="title"/>
          </p:nvPr>
        </p:nvSpPr>
        <p:spPr/>
        <p:txBody>
          <a:bodyPr/>
          <a:lstStyle/>
          <a:p>
            <a:r>
              <a:rPr lang="en-US" dirty="0"/>
              <a:t>Example #2 – Residuals by Service</a:t>
            </a:r>
          </a:p>
        </p:txBody>
      </p:sp>
      <p:sp>
        <p:nvSpPr>
          <p:cNvPr id="3" name="Content Placeholder 2">
            <a:extLst>
              <a:ext uri="{FF2B5EF4-FFF2-40B4-BE49-F238E27FC236}">
                <a16:creationId xmlns:a16="http://schemas.microsoft.com/office/drawing/2014/main" id="{200A82FC-F36F-4950-8407-9618EA241C2A}"/>
              </a:ext>
            </a:extLst>
          </p:cNvPr>
          <p:cNvSpPr>
            <a:spLocks noGrp="1"/>
          </p:cNvSpPr>
          <p:nvPr>
            <p:ph sz="half" idx="1"/>
          </p:nvPr>
        </p:nvSpPr>
        <p:spPr>
          <a:xfrm>
            <a:off x="478564" y="1635576"/>
            <a:ext cx="5541236" cy="4541387"/>
          </a:xfrm>
        </p:spPr>
        <p:txBody>
          <a:bodyPr>
            <a:normAutofit/>
          </a:bodyPr>
          <a:lstStyle/>
          <a:p>
            <a:r>
              <a:rPr lang="en-US" sz="2400" dirty="0">
                <a:solidFill>
                  <a:schemeClr val="accent4">
                    <a:lumMod val="60000"/>
                    <a:lumOff val="40000"/>
                  </a:schemeClr>
                </a:solidFill>
              </a:rPr>
              <a:t>We could also consider the normal probability plot of the model residuals by Service</a:t>
            </a:r>
            <a:endParaRPr lang="en-US" sz="2400" dirty="0"/>
          </a:p>
          <a:p>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(sample = </a:t>
            </a:r>
          </a:p>
          <a:p>
            <a:pPr marL="0" indent="0">
              <a:buNone/>
            </a:pPr>
            <a:r>
              <a:rPr lang="en-US" sz="1600" dirty="0">
                <a:latin typeface="Lucida Console" panose="020B0609040504020204" pitchFamily="49" charset="0"/>
              </a:rPr>
              <a:t>	M1.Resid, </a:t>
            </a:r>
            <a:r>
              <a:rPr lang="en-US" sz="1600" dirty="0" err="1">
                <a:latin typeface="Lucida Console" panose="020B0609040504020204" pitchFamily="49" charset="0"/>
              </a:rPr>
              <a:t>colour</a:t>
            </a:r>
            <a:r>
              <a:rPr lang="en-US" sz="1600" dirty="0">
                <a:latin typeface="Lucida Console" panose="020B0609040504020204" pitchFamily="49" charset="0"/>
              </a:rPr>
              <a:t>=Service)) + 	</a:t>
            </a:r>
            <a:r>
              <a:rPr lang="en-US" sz="1600" dirty="0" err="1">
                <a:latin typeface="Lucida Console" panose="020B0609040504020204" pitchFamily="49" charset="0"/>
              </a:rPr>
              <a:t>stat_qq</a:t>
            </a: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(x=delivery.res$M1.Fit, </a:t>
            </a:r>
          </a:p>
          <a:p>
            <a:pPr marL="0" indent="0">
              <a:buNone/>
            </a:pPr>
            <a:r>
              <a:rPr lang="en-US" sz="1600" dirty="0">
                <a:latin typeface="Lucida Console" panose="020B0609040504020204" pitchFamily="49" charset="0"/>
              </a:rPr>
              <a:t>	y=delivery.res$M1.Resid, size=3)</a:t>
            </a:r>
          </a:p>
        </p:txBody>
      </p:sp>
      <p:pic>
        <p:nvPicPr>
          <p:cNvPr id="8" name="Content Placeholder 7">
            <a:extLst>
              <a:ext uri="{FF2B5EF4-FFF2-40B4-BE49-F238E27FC236}">
                <a16:creationId xmlns:a16="http://schemas.microsoft.com/office/drawing/2014/main" id="{966C4364-AAC4-4916-9F64-0B9D77719C19}"/>
              </a:ext>
            </a:extLst>
          </p:cNvPr>
          <p:cNvPicPr>
            <a:picLocks noGrp="1" noChangeAspect="1"/>
          </p:cNvPicPr>
          <p:nvPr>
            <p:ph sz="half" idx="2"/>
          </p:nvPr>
        </p:nvPicPr>
        <p:blipFill>
          <a:blip r:embed="rId2"/>
          <a:stretch>
            <a:fillRect/>
          </a:stretch>
        </p:blipFill>
        <p:spPr>
          <a:xfrm>
            <a:off x="6574564" y="1609282"/>
            <a:ext cx="5172467" cy="4351338"/>
          </a:xfrm>
          <a:prstGeom prst="rect">
            <a:avLst/>
          </a:prstGeom>
        </p:spPr>
      </p:pic>
      <p:sp>
        <p:nvSpPr>
          <p:cNvPr id="5" name="Date Placeholder 4">
            <a:extLst>
              <a:ext uri="{FF2B5EF4-FFF2-40B4-BE49-F238E27FC236}">
                <a16:creationId xmlns:a16="http://schemas.microsoft.com/office/drawing/2014/main" id="{4D8D5A99-009F-4287-B32E-886867EF2092}"/>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51730C0D-CA70-47C7-AD3A-5BFC2EA5784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A68FBF4-8506-4CF9-AC7A-100822FCFA30}"/>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Rectangle 8">
            <a:extLst>
              <a:ext uri="{FF2B5EF4-FFF2-40B4-BE49-F238E27FC236}">
                <a16:creationId xmlns:a16="http://schemas.microsoft.com/office/drawing/2014/main" id="{F4E4E59F-DB17-4867-8B0B-8E977DC40C3E}"/>
              </a:ext>
            </a:extLst>
          </p:cNvPr>
          <p:cNvSpPr/>
          <p:nvPr/>
        </p:nvSpPr>
        <p:spPr>
          <a:xfrm>
            <a:off x="406400" y="4667949"/>
            <a:ext cx="6096000" cy="923330"/>
          </a:xfrm>
          <a:prstGeom prst="rect">
            <a:avLst/>
          </a:prstGeom>
        </p:spPr>
        <p:txBody>
          <a:bodyPr>
            <a:spAutoFit/>
          </a:bodyPr>
          <a:lstStyle/>
          <a:p>
            <a:r>
              <a:rPr lang="en-US" dirty="0">
                <a:solidFill>
                  <a:srgbClr val="00FF99"/>
                </a:solidFill>
              </a:rPr>
              <a:t>Even with the multiple comparison post-hoc adjustment there is very strong evidence for the differences that we have consistently observed throughout the analysis</a:t>
            </a:r>
          </a:p>
        </p:txBody>
      </p:sp>
    </p:spTree>
    <p:extLst>
      <p:ext uri="{BB962C8B-B14F-4D97-AF65-F5344CB8AC3E}">
        <p14:creationId xmlns:p14="http://schemas.microsoft.com/office/powerpoint/2010/main" val="4116893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a:t>
            </a:r>
          </a:p>
        </p:txBody>
      </p:sp>
      <p:sp>
        <p:nvSpPr>
          <p:cNvPr id="3" name="Content Placeholder 2"/>
          <p:cNvSpPr>
            <a:spLocks noGrp="1"/>
          </p:cNvSpPr>
          <p:nvPr>
            <p:ph sz="half" idx="1"/>
          </p:nvPr>
        </p:nvSpPr>
        <p:spPr>
          <a:xfrm>
            <a:off x="406400" y="1480569"/>
            <a:ext cx="11336421" cy="1219919"/>
          </a:xfrm>
        </p:spPr>
        <p:txBody>
          <a:bodyPr>
            <a:normAutofit/>
          </a:bodyPr>
          <a:lstStyle/>
          <a:p>
            <a:r>
              <a:rPr lang="en-US" sz="2400" dirty="0">
                <a:solidFill>
                  <a:schemeClr val="accent4">
                    <a:lumMod val="60000"/>
                    <a:lumOff val="40000"/>
                  </a:schemeClr>
                </a:solidFill>
              </a:rPr>
              <a:t>To round off the analysis we look at the Tukey HSD multiple comparisons to confirm that the differences are between delivery service 1 and the other two competing services:</a:t>
            </a:r>
          </a:p>
          <a:p>
            <a:pPr>
              <a:lnSpc>
                <a:spcPct val="110000"/>
              </a:lnSpc>
              <a:buFont typeface="Calibri" panose="020F0502020204030204" pitchFamily="34" charset="0"/>
              <a:buChar char="&gt;"/>
            </a:pPr>
            <a:r>
              <a:rPr lang="en-US" sz="1800" dirty="0" err="1">
                <a:latin typeface="Lucida Console" panose="020B0609040504020204" pitchFamily="49" charset="0"/>
              </a:rPr>
              <a:t>TukeyHSD</a:t>
            </a:r>
            <a:r>
              <a:rPr lang="en-US" sz="1800" dirty="0">
                <a:latin typeface="Lucida Console" panose="020B0609040504020204" pitchFamily="49" charset="0"/>
              </a:rPr>
              <a:t>(delivery.mod1, which = "Service")</a:t>
            </a:r>
          </a:p>
        </p:txBody>
      </p:sp>
      <p:sp>
        <p:nvSpPr>
          <p:cNvPr id="4" name="Content Placeholder 3"/>
          <p:cNvSpPr>
            <a:spLocks noGrp="1"/>
          </p:cNvSpPr>
          <p:nvPr>
            <p:ph sz="half" idx="2"/>
          </p:nvPr>
        </p:nvSpPr>
        <p:spPr>
          <a:xfrm>
            <a:off x="1899384" y="2855494"/>
            <a:ext cx="8843579" cy="3321468"/>
          </a:xfrm>
        </p:spPr>
        <p:txBody>
          <a:bodyPr>
            <a:noAutofit/>
          </a:bodyPr>
          <a:lstStyle/>
          <a:p>
            <a:pPr marL="0" indent="0">
              <a:buNone/>
            </a:pPr>
            <a:r>
              <a:rPr lang="en-US" sz="1600" dirty="0">
                <a:latin typeface="Lucida Console" panose="020B0609040504020204" pitchFamily="49" charset="0"/>
              </a:rPr>
              <a:t> Tukey multiple comparisons of means</a:t>
            </a:r>
          </a:p>
          <a:p>
            <a:pPr marL="0" indent="0">
              <a:buNone/>
            </a:pPr>
            <a:r>
              <a:rPr lang="en-US" sz="1600" dirty="0">
                <a:latin typeface="Lucida Console" panose="020B0609040504020204" pitchFamily="49" charset="0"/>
              </a:rPr>
              <a:t>    95% family-wise confidence level</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Fit: </a:t>
            </a:r>
            <a:r>
              <a:rPr lang="en-US" sz="1600" dirty="0" err="1">
                <a:latin typeface="Lucida Console" panose="020B0609040504020204" pitchFamily="49" charset="0"/>
              </a:rPr>
              <a:t>aov</a:t>
            </a:r>
            <a:r>
              <a:rPr lang="en-US" sz="1600" dirty="0">
                <a:latin typeface="Lucida Console" panose="020B0609040504020204" pitchFamily="49" charset="0"/>
              </a:rPr>
              <a:t>(formula = Time ~ Destination * Service, data = </a:t>
            </a:r>
            <a:r>
              <a:rPr lang="en-US" sz="1600" dirty="0" err="1">
                <a:latin typeface="Lucida Console" panose="020B0609040504020204" pitchFamily="49" charset="0"/>
              </a:rPr>
              <a:t>delivery.df</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$Service</a:t>
            </a:r>
          </a:p>
          <a:p>
            <a:pPr marL="0" indent="0">
              <a:buNone/>
            </a:pPr>
            <a:r>
              <a:rPr lang="en-US" sz="1600" dirty="0">
                <a:latin typeface="Lucida Console" panose="020B0609040504020204" pitchFamily="49" charset="0"/>
              </a:rPr>
              <a:t>                        diff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r>
              <a:rPr lang="en-US" sz="1600" dirty="0">
                <a:latin typeface="Lucida Console" panose="020B0609040504020204" pitchFamily="49" charset="0"/>
              </a:rPr>
              <a:t>     p </a:t>
            </a:r>
            <a:r>
              <a:rPr lang="en-US" sz="1600" dirty="0" err="1">
                <a:latin typeface="Lucida Console" panose="020B0609040504020204" pitchFamily="49" charset="0"/>
              </a:rPr>
              <a:t>adj</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Carrier 2-Carrier 1 1.498667  1.2576092 1.7397241 0.0000000</a:t>
            </a:r>
          </a:p>
          <a:p>
            <a:pPr marL="0" indent="0">
              <a:buNone/>
            </a:pPr>
            <a:r>
              <a:rPr lang="en-US" sz="1600" dirty="0">
                <a:latin typeface="Lucida Console" panose="020B0609040504020204" pitchFamily="49" charset="0"/>
              </a:rPr>
              <a:t>Carrier 3-Carrier 1 1.544667  1.3036092 1.7857241 0.0000000</a:t>
            </a:r>
          </a:p>
          <a:p>
            <a:pPr marL="0" indent="0">
              <a:buNone/>
            </a:pPr>
            <a:r>
              <a:rPr lang="en-US" sz="1600" dirty="0">
                <a:latin typeface="Lucida Console" panose="020B0609040504020204" pitchFamily="49" charset="0"/>
              </a:rPr>
              <a:t>Carrier 3-Carrier 2 0.046000 -0.1950575 0.2870575 0.8856246</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83759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A393-6C7E-4B5E-826B-A78B580F8E29}"/>
              </a:ext>
            </a:extLst>
          </p:cNvPr>
          <p:cNvSpPr>
            <a:spLocks noGrp="1"/>
          </p:cNvSpPr>
          <p:nvPr>
            <p:ph type="title"/>
          </p:nvPr>
        </p:nvSpPr>
        <p:spPr/>
        <p:txBody>
          <a:bodyPr/>
          <a:lstStyle/>
          <a:p>
            <a:r>
              <a:rPr lang="en-US" dirty="0"/>
              <a:t>Adjust the Data Frame</a:t>
            </a:r>
          </a:p>
        </p:txBody>
      </p:sp>
      <p:sp>
        <p:nvSpPr>
          <p:cNvPr id="3" name="Content Placeholder 2">
            <a:extLst>
              <a:ext uri="{FF2B5EF4-FFF2-40B4-BE49-F238E27FC236}">
                <a16:creationId xmlns:a16="http://schemas.microsoft.com/office/drawing/2014/main" id="{E4C57A07-CDB7-4421-8996-757649D49F3F}"/>
              </a:ext>
            </a:extLst>
          </p:cNvPr>
          <p:cNvSpPr>
            <a:spLocks noGrp="1"/>
          </p:cNvSpPr>
          <p:nvPr>
            <p:ph idx="1"/>
          </p:nvPr>
        </p:nvSpPr>
        <p:spPr/>
        <p:txBody>
          <a:bodyPr>
            <a:normAutofit/>
          </a:bodyPr>
          <a:lstStyle/>
          <a:p>
            <a:r>
              <a:rPr lang="en-US" dirty="0">
                <a:solidFill>
                  <a:schemeClr val="accent4">
                    <a:lumMod val="60000"/>
                    <a:lumOff val="40000"/>
                  </a:schemeClr>
                </a:solidFill>
              </a:rPr>
              <a:t>The first step in the investigation is to take a copy of the data frame so that we can make some adjustments as necessary while leaving the original data alone. </a:t>
            </a:r>
          </a:p>
          <a:p>
            <a:r>
              <a:rPr lang="en-US" dirty="0">
                <a:solidFill>
                  <a:schemeClr val="accent4">
                    <a:lumMod val="60000"/>
                    <a:lumOff val="40000"/>
                  </a:schemeClr>
                </a:solidFill>
              </a:rPr>
              <a:t>We use the factor function to re-define the labels of the group variables that will appear in the output and graphs:</a:t>
            </a:r>
          </a:p>
          <a:p>
            <a:pPr>
              <a:buClr>
                <a:schemeClr val="bg1"/>
              </a:buClr>
              <a:buFont typeface="Lucida Console" panose="020B0609040504020204" pitchFamily="49" charset="0"/>
              <a:buChar char="&gt;"/>
            </a:pPr>
            <a:r>
              <a:rPr lang="en-US" sz="2000" dirty="0" err="1">
                <a:latin typeface="Lucida Console" panose="020B0609040504020204" pitchFamily="49" charset="0"/>
              </a:rPr>
              <a:t>plant.df</a:t>
            </a:r>
            <a:r>
              <a:rPr lang="en-US" sz="2000" dirty="0">
                <a:latin typeface="Lucida Console" panose="020B0609040504020204" pitchFamily="49" charset="0"/>
              </a:rPr>
              <a:t> = </a:t>
            </a:r>
            <a:r>
              <a:rPr lang="en-US" sz="2000" dirty="0" err="1">
                <a:latin typeface="Lucida Console" panose="020B0609040504020204" pitchFamily="49" charset="0"/>
              </a:rPr>
              <a:t>PlantGrowth</a:t>
            </a:r>
            <a:endParaRPr lang="en-US" sz="2000" dirty="0">
              <a:latin typeface="Lucida Console" panose="020B0609040504020204" pitchFamily="49" charset="0"/>
            </a:endParaRPr>
          </a:p>
          <a:p>
            <a:pPr>
              <a:buClr>
                <a:schemeClr val="bg1"/>
              </a:buClr>
              <a:buFont typeface="Lucida Console" panose="020B0609040504020204" pitchFamily="49" charset="0"/>
              <a:buChar char="&gt;"/>
            </a:pPr>
            <a:r>
              <a:rPr lang="en-US" sz="2000" dirty="0" err="1">
                <a:latin typeface="Lucida Console" panose="020B0609040504020204" pitchFamily="49" charset="0"/>
              </a:rPr>
              <a:t>plant.df$group</a:t>
            </a:r>
            <a:r>
              <a:rPr lang="en-US" sz="2000" dirty="0">
                <a:latin typeface="Lucida Console" panose="020B0609040504020204" pitchFamily="49" charset="0"/>
              </a:rPr>
              <a:t> = factor(</a:t>
            </a:r>
            <a:r>
              <a:rPr lang="en-US" sz="2000" dirty="0" err="1">
                <a:latin typeface="Lucida Console" panose="020B0609040504020204" pitchFamily="49" charset="0"/>
              </a:rPr>
              <a:t>plant.df$group</a:t>
            </a:r>
            <a:r>
              <a:rPr lang="en-US" sz="2000" dirty="0">
                <a:latin typeface="Lucida Console" panose="020B0609040504020204" pitchFamily="49" charset="0"/>
              </a:rPr>
              <a:t>,</a:t>
            </a:r>
          </a:p>
          <a:p>
            <a:pPr>
              <a:buClr>
                <a:schemeClr val="bg1"/>
              </a:buClr>
              <a:buFont typeface="Lucida Console" panose="020B0609040504020204" pitchFamily="49" charset="0"/>
              <a:buChar char="&gt;"/>
            </a:pPr>
            <a:r>
              <a:rPr lang="en-US" sz="2000" dirty="0">
                <a:latin typeface="Lucida Console" panose="020B0609040504020204" pitchFamily="49" charset="0"/>
              </a:rPr>
              <a:t>labels = c("Control", "Treatment 1", "Treatment 2"))</a:t>
            </a:r>
          </a:p>
          <a:p>
            <a:r>
              <a:rPr lang="en-US" dirty="0">
                <a:solidFill>
                  <a:schemeClr val="accent4">
                    <a:lumMod val="60000"/>
                    <a:lumOff val="40000"/>
                  </a:schemeClr>
                </a:solidFill>
              </a:rPr>
              <a:t>The labels argument is a list of names corresponding to the levels of the group factor variable.</a:t>
            </a:r>
          </a:p>
          <a:p>
            <a:endParaRPr lang="en-US" dirty="0"/>
          </a:p>
        </p:txBody>
      </p:sp>
      <p:sp>
        <p:nvSpPr>
          <p:cNvPr id="4" name="Date Placeholder 3">
            <a:extLst>
              <a:ext uri="{FF2B5EF4-FFF2-40B4-BE49-F238E27FC236}">
                <a16:creationId xmlns:a16="http://schemas.microsoft.com/office/drawing/2014/main" id="{5B64F58F-3B8D-41A0-A331-A816D30680ED}"/>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7D77DE53-FC83-426E-ADBD-E87A4A65C2C0}"/>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EAD0205A-B9F3-4566-9752-630F6717139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915722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A579-1B8A-4217-AA71-621BD83A23CA}"/>
              </a:ext>
            </a:extLst>
          </p:cNvPr>
          <p:cNvSpPr>
            <a:spLocks noGrp="1"/>
          </p:cNvSpPr>
          <p:nvPr>
            <p:ph type="title"/>
          </p:nvPr>
        </p:nvSpPr>
        <p:spPr/>
        <p:txBody>
          <a:bodyPr>
            <a:normAutofit fontScale="90000"/>
          </a:bodyPr>
          <a:lstStyle/>
          <a:p>
            <a:r>
              <a:rPr lang="en-US" dirty="0"/>
              <a:t>Example #2 – Difference in Mean Delivery Times</a:t>
            </a:r>
          </a:p>
        </p:txBody>
      </p:sp>
      <p:sp>
        <p:nvSpPr>
          <p:cNvPr id="3" name="Content Placeholder 2">
            <a:extLst>
              <a:ext uri="{FF2B5EF4-FFF2-40B4-BE49-F238E27FC236}">
                <a16:creationId xmlns:a16="http://schemas.microsoft.com/office/drawing/2014/main" id="{81F3AC94-EDA6-4C5F-8100-FDC506677AF8}"/>
              </a:ext>
            </a:extLst>
          </p:cNvPr>
          <p:cNvSpPr>
            <a:spLocks noGrp="1"/>
          </p:cNvSpPr>
          <p:nvPr>
            <p:ph sz="half" idx="1"/>
          </p:nvPr>
        </p:nvSpPr>
        <p:spPr>
          <a:xfrm>
            <a:off x="406400" y="1825625"/>
            <a:ext cx="5613400" cy="4351338"/>
          </a:xfrm>
        </p:spPr>
        <p:txBody>
          <a:bodyPr>
            <a:normAutofit fontScale="77500" lnSpcReduction="20000"/>
          </a:bodyPr>
          <a:lstStyle/>
          <a:p>
            <a:r>
              <a:rPr lang="en-US" sz="1800" dirty="0"/>
              <a:t>We can use ggplot to visualize the difference in mean delivery time for the services and the 95% confidence intervals on these differences. </a:t>
            </a:r>
          </a:p>
          <a:p>
            <a:r>
              <a:rPr lang="en-US" sz="1800" dirty="0"/>
              <a:t>We create a data frame from the </a:t>
            </a:r>
            <a:r>
              <a:rPr lang="en-US" sz="1800" dirty="0" err="1"/>
              <a:t>TukeyHSD</a:t>
            </a:r>
            <a:r>
              <a:rPr lang="en-US" sz="1800" dirty="0"/>
              <a:t> output by extracting the component relating to the delivery service comparison and add the text labels by extracting the row names from the data frame.</a:t>
            </a:r>
          </a:p>
          <a:p>
            <a:endParaRPr lang="en-US" sz="1800" dirty="0"/>
          </a:p>
          <a:p>
            <a:pPr marL="0" indent="0">
              <a:buNone/>
            </a:pPr>
            <a:r>
              <a:rPr lang="en-US" sz="1500" dirty="0" err="1">
                <a:latin typeface="Lucida Console" panose="020B0609040504020204" pitchFamily="49" charset="0"/>
              </a:rPr>
              <a:t>delivery.hsd</a:t>
            </a:r>
            <a:r>
              <a:rPr lang="en-US" sz="1500" dirty="0">
                <a:latin typeface="Lucida Console" panose="020B0609040504020204" pitchFamily="49" charset="0"/>
              </a:rPr>
              <a:t> = </a:t>
            </a:r>
            <a:r>
              <a:rPr lang="en-US" sz="1500" dirty="0" err="1">
                <a:latin typeface="Lucida Console" panose="020B0609040504020204" pitchFamily="49" charset="0"/>
              </a:rPr>
              <a:t>data.frame</a:t>
            </a:r>
            <a:r>
              <a:rPr lang="en-US" sz="1500" dirty="0">
                <a:latin typeface="Lucida Console" panose="020B0609040504020204" pitchFamily="49" charset="0"/>
              </a:rPr>
              <a:t>(</a:t>
            </a:r>
            <a:r>
              <a:rPr lang="en-US" sz="1500" dirty="0" err="1">
                <a:latin typeface="Lucida Console" panose="020B0609040504020204" pitchFamily="49" charset="0"/>
              </a:rPr>
              <a:t>TukeyHSD</a:t>
            </a:r>
            <a:r>
              <a:rPr lang="en-US" sz="1500" dirty="0">
                <a:latin typeface="Lucida Console" panose="020B0609040504020204" pitchFamily="49" charset="0"/>
              </a:rPr>
              <a:t>(delivery.mod1, which = "Service")$Service)</a:t>
            </a:r>
          </a:p>
          <a:p>
            <a:pPr marL="0" indent="0">
              <a:buNone/>
            </a:pPr>
            <a:r>
              <a:rPr lang="en-US" sz="1500" dirty="0" err="1">
                <a:latin typeface="Lucida Console" panose="020B0609040504020204" pitchFamily="49" charset="0"/>
              </a:rPr>
              <a:t>delivery.hsd$Comparison</a:t>
            </a:r>
            <a:r>
              <a:rPr lang="en-US" sz="1500" dirty="0">
                <a:latin typeface="Lucida Console" panose="020B0609040504020204" pitchFamily="49" charset="0"/>
              </a:rPr>
              <a:t> = </a:t>
            </a:r>
            <a:r>
              <a:rPr lang="en-US" sz="1500" dirty="0" err="1">
                <a:latin typeface="Lucida Console" panose="020B0609040504020204" pitchFamily="49" charset="0"/>
              </a:rPr>
              <a:t>row.names</a:t>
            </a:r>
            <a:r>
              <a:rPr lang="en-US" sz="1500" dirty="0">
                <a:latin typeface="Lucida Console" panose="020B0609040504020204" pitchFamily="49" charset="0"/>
              </a:rPr>
              <a:t>(</a:t>
            </a:r>
            <a:r>
              <a:rPr lang="en-US" sz="1500" dirty="0" err="1">
                <a:latin typeface="Lucida Console" panose="020B0609040504020204" pitchFamily="49" charset="0"/>
              </a:rPr>
              <a:t>delivery.hsd</a:t>
            </a:r>
            <a:r>
              <a:rPr lang="en-US" sz="1500" dirty="0">
                <a:latin typeface="Lucida Console" panose="020B0609040504020204" pitchFamily="49" charset="0"/>
              </a:rPr>
              <a:t>)</a:t>
            </a:r>
          </a:p>
          <a:p>
            <a:r>
              <a:rPr lang="en-US" sz="1800" dirty="0"/>
              <a:t>We then use the </a:t>
            </a:r>
            <a:r>
              <a:rPr lang="en-US" sz="1800" dirty="0" err="1"/>
              <a:t>geom_pointrange</a:t>
            </a:r>
            <a:r>
              <a:rPr lang="en-US" sz="1800" dirty="0"/>
              <a:t>() to specify lower, middle and upper values based on the three pairwise comparisons of interest.</a:t>
            </a:r>
          </a:p>
          <a:p>
            <a:pPr marL="0" indent="0">
              <a:buNone/>
            </a:pPr>
            <a:r>
              <a:rPr lang="en-US" sz="1400" dirty="0">
                <a:latin typeface="Lucida Console" panose="020B0609040504020204" pitchFamily="49" charset="0"/>
              </a:rPr>
              <a:t>&gt; ggplot(</a:t>
            </a:r>
            <a:r>
              <a:rPr lang="en-US" sz="1400" dirty="0" err="1">
                <a:latin typeface="Lucida Console" panose="020B0609040504020204" pitchFamily="49" charset="0"/>
              </a:rPr>
              <a:t>delivery.hsd</a:t>
            </a:r>
            <a:r>
              <a:rPr lang="en-US" sz="1400" dirty="0">
                <a:latin typeface="Lucida Console" panose="020B0609040504020204" pitchFamily="49" charset="0"/>
              </a:rPr>
              <a:t>, </a:t>
            </a:r>
            <a:r>
              <a:rPr lang="en-US" sz="1400" dirty="0" err="1">
                <a:latin typeface="Lucida Console" panose="020B0609040504020204" pitchFamily="49" charset="0"/>
              </a:rPr>
              <a:t>aes</a:t>
            </a:r>
            <a:r>
              <a:rPr lang="en-US" sz="1400" dirty="0">
                <a:latin typeface="Lucida Console" panose="020B0609040504020204" pitchFamily="49" charset="0"/>
              </a:rPr>
              <a:t>(Comparison, y = diff,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ymin</a:t>
            </a:r>
            <a:r>
              <a:rPr lang="en-US" sz="1400" dirty="0">
                <a:latin typeface="Lucida Console" panose="020B0609040504020204" pitchFamily="49" charset="0"/>
              </a:rPr>
              <a:t> =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ymax</a:t>
            </a:r>
            <a:r>
              <a:rPr lang="en-US" sz="1400" dirty="0">
                <a:latin typeface="Lucida Console" panose="020B0609040504020204" pitchFamily="49" charset="0"/>
              </a:rPr>
              <a:t> = </a:t>
            </a:r>
            <a:r>
              <a:rPr lang="en-US" sz="1400" dirty="0" err="1">
                <a:latin typeface="Lucida Console" panose="020B0609040504020204" pitchFamily="49" charset="0"/>
              </a:rPr>
              <a:t>upr</a:t>
            </a:r>
            <a:r>
              <a:rPr lang="en-US" sz="1400" dirty="0">
                <a:latin typeface="Lucida Console" panose="020B0609040504020204" pitchFamily="49" charset="0"/>
              </a:rPr>
              <a:t>))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geom_pointrange</a:t>
            </a:r>
            <a:r>
              <a:rPr lang="en-US" sz="1400" dirty="0">
                <a:latin typeface="Lucida Console" panose="020B0609040504020204" pitchFamily="49" charset="0"/>
              </a:rPr>
              <a:t>() +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("Difference in Mean Delivery Time by Service")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coord_flip</a:t>
            </a:r>
            <a:r>
              <a:rPr lang="en-US" sz="1400" dirty="0">
                <a:latin typeface="Lucida Console" panose="020B0609040504020204" pitchFamily="49" charset="0"/>
              </a:rPr>
              <a:t>()</a:t>
            </a:r>
          </a:p>
          <a:p>
            <a:r>
              <a:rPr lang="en-US" sz="1800" dirty="0"/>
              <a:t>The </a:t>
            </a:r>
            <a:r>
              <a:rPr lang="en-US" sz="1800" dirty="0" err="1"/>
              <a:t>coord_flip</a:t>
            </a:r>
            <a:r>
              <a:rPr lang="en-US" sz="1800" dirty="0"/>
              <a:t>() is used to make the confidence intervals horizontal rather than vertical on the graph.</a:t>
            </a:r>
          </a:p>
        </p:txBody>
      </p:sp>
      <p:pic>
        <p:nvPicPr>
          <p:cNvPr id="8" name="Content Placeholder 7">
            <a:extLst>
              <a:ext uri="{FF2B5EF4-FFF2-40B4-BE49-F238E27FC236}">
                <a16:creationId xmlns:a16="http://schemas.microsoft.com/office/drawing/2014/main" id="{9D549395-CC22-4F95-AD5A-CA37C218D2C7}"/>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58247BEE-B92E-4DC8-B754-D6D219A803E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F263E2BA-61C7-4D69-A83B-AA83153D106A}"/>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EF903A0-08E2-4BD0-8535-D79A81ACBAE3}"/>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2346521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31</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487110" y="1825625"/>
            <a:ext cx="6593275" cy="4351338"/>
          </a:xfrm>
        </p:spPr>
        <p:txBody>
          <a:bodyPr>
            <a:normAutofit/>
          </a:bodyPr>
          <a:lstStyle/>
          <a:p>
            <a:r>
              <a:rPr lang="en-US" dirty="0">
                <a:solidFill>
                  <a:schemeClr val="accent4">
                    <a:lumMod val="60000"/>
                    <a:lumOff val="40000"/>
                  </a:schemeClr>
                </a:solidFill>
              </a:rPr>
              <a:t>We will construct a boxplot of the distributions of the dried weights for the three competing groups is created using the ggplot package:</a:t>
            </a:r>
          </a:p>
          <a:p>
            <a:pPr marL="0" indent="0">
              <a:buNone/>
            </a:pPr>
            <a:r>
              <a:rPr lang="en-US" dirty="0"/>
              <a:t>&gt; require(ggplot2)</a:t>
            </a:r>
          </a:p>
          <a:p>
            <a:endParaRPr lang="en-US" dirty="0"/>
          </a:p>
          <a:p>
            <a:endParaRPr lang="en-US" dirty="0"/>
          </a:p>
        </p:txBody>
      </p:sp>
      <p:pic>
        <p:nvPicPr>
          <p:cNvPr id="8" name="Content Placeholder 7">
            <a:extLst>
              <a:ext uri="{FF2B5EF4-FFF2-40B4-BE49-F238E27FC236}">
                <a16:creationId xmlns:a16="http://schemas.microsoft.com/office/drawing/2014/main" id="{FC36CF1F-D9C1-4D96-B18E-8CD760249B95}"/>
              </a:ext>
            </a:extLst>
          </p:cNvPr>
          <p:cNvPicPr>
            <a:picLocks noGrp="1" noChangeAspect="1"/>
          </p:cNvPicPr>
          <p:nvPr>
            <p:ph sz="half" idx="2"/>
          </p:nvPr>
        </p:nvPicPr>
        <p:blipFill rotWithShape="1">
          <a:blip r:embed="rId2"/>
          <a:srcRect l="7710" r="9121"/>
          <a:stretch/>
        </p:blipFill>
        <p:spPr>
          <a:xfrm>
            <a:off x="7306243" y="1825625"/>
            <a:ext cx="2820522" cy="4351338"/>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
        <p:nvSpPr>
          <p:cNvPr id="9" name="Right Brace 8">
            <a:extLst>
              <a:ext uri="{FF2B5EF4-FFF2-40B4-BE49-F238E27FC236}">
                <a16:creationId xmlns:a16="http://schemas.microsoft.com/office/drawing/2014/main" id="{FF8CC73B-1183-45E8-96E6-0E8B57422997}"/>
              </a:ext>
            </a:extLst>
          </p:cNvPr>
          <p:cNvSpPr/>
          <p:nvPr/>
        </p:nvSpPr>
        <p:spPr>
          <a:xfrm>
            <a:off x="9972675" y="3512320"/>
            <a:ext cx="133350" cy="202429"/>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E063C5E6-9653-43D8-B737-9AFD888061F8}"/>
              </a:ext>
            </a:extLst>
          </p:cNvPr>
          <p:cNvSpPr/>
          <p:nvPr/>
        </p:nvSpPr>
        <p:spPr>
          <a:xfrm>
            <a:off x="9972675" y="3744919"/>
            <a:ext cx="133350" cy="1040726"/>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2DFAEB-A1A2-4BDE-873B-E8658F76DF58}"/>
              </a:ext>
            </a:extLst>
          </p:cNvPr>
          <p:cNvSpPr/>
          <p:nvPr/>
        </p:nvSpPr>
        <p:spPr>
          <a:xfrm>
            <a:off x="9972675" y="2050991"/>
            <a:ext cx="133350" cy="144389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8EAF9DA5-B6E3-4550-903E-9E044C17D368}"/>
              </a:ext>
            </a:extLst>
          </p:cNvPr>
          <p:cNvSpPr/>
          <p:nvPr/>
        </p:nvSpPr>
        <p:spPr>
          <a:xfrm>
            <a:off x="9972675" y="4798724"/>
            <a:ext cx="133350" cy="644948"/>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2A60168-5C99-4865-A254-32645F509A74}"/>
              </a:ext>
            </a:extLst>
          </p:cNvPr>
          <p:cNvSpPr txBox="1"/>
          <p:nvPr/>
        </p:nvSpPr>
        <p:spPr>
          <a:xfrm>
            <a:off x="10169495" y="2588273"/>
            <a:ext cx="583814" cy="369332"/>
          </a:xfrm>
          <a:prstGeom prst="rect">
            <a:avLst/>
          </a:prstGeom>
          <a:noFill/>
        </p:spPr>
        <p:txBody>
          <a:bodyPr wrap="none" rtlCol="0">
            <a:spAutoFit/>
          </a:bodyPr>
          <a:lstStyle/>
          <a:p>
            <a:r>
              <a:rPr lang="en-US" dirty="0">
                <a:solidFill>
                  <a:schemeClr val="bg1"/>
                </a:solidFill>
              </a:rPr>
              <a:t>25%</a:t>
            </a:r>
          </a:p>
        </p:txBody>
      </p:sp>
      <p:sp>
        <p:nvSpPr>
          <p:cNvPr id="15" name="TextBox 14">
            <a:extLst>
              <a:ext uri="{FF2B5EF4-FFF2-40B4-BE49-F238E27FC236}">
                <a16:creationId xmlns:a16="http://schemas.microsoft.com/office/drawing/2014/main" id="{94900C94-FFB0-437E-8F5E-B8E32794CE94}"/>
              </a:ext>
            </a:extLst>
          </p:cNvPr>
          <p:cNvSpPr txBox="1"/>
          <p:nvPr/>
        </p:nvSpPr>
        <p:spPr>
          <a:xfrm>
            <a:off x="10179316" y="4936532"/>
            <a:ext cx="583814" cy="369332"/>
          </a:xfrm>
          <a:prstGeom prst="rect">
            <a:avLst/>
          </a:prstGeom>
          <a:noFill/>
        </p:spPr>
        <p:txBody>
          <a:bodyPr wrap="none" rtlCol="0">
            <a:spAutoFit/>
          </a:bodyPr>
          <a:lstStyle/>
          <a:p>
            <a:r>
              <a:rPr lang="en-US" dirty="0">
                <a:solidFill>
                  <a:schemeClr val="bg1"/>
                </a:solidFill>
              </a:rPr>
              <a:t>25%</a:t>
            </a:r>
          </a:p>
        </p:txBody>
      </p:sp>
      <p:sp>
        <p:nvSpPr>
          <p:cNvPr id="16" name="TextBox 15">
            <a:extLst>
              <a:ext uri="{FF2B5EF4-FFF2-40B4-BE49-F238E27FC236}">
                <a16:creationId xmlns:a16="http://schemas.microsoft.com/office/drawing/2014/main" id="{72B0E81E-897A-4D90-913E-DBA6F1607D71}"/>
              </a:ext>
            </a:extLst>
          </p:cNvPr>
          <p:cNvSpPr txBox="1"/>
          <p:nvPr/>
        </p:nvSpPr>
        <p:spPr>
          <a:xfrm>
            <a:off x="10169495" y="4050630"/>
            <a:ext cx="583814" cy="369332"/>
          </a:xfrm>
          <a:prstGeom prst="rect">
            <a:avLst/>
          </a:prstGeom>
          <a:noFill/>
        </p:spPr>
        <p:txBody>
          <a:bodyPr wrap="none" rtlCol="0">
            <a:spAutoFit/>
          </a:bodyPr>
          <a:lstStyle/>
          <a:p>
            <a:r>
              <a:rPr lang="en-US" dirty="0">
                <a:solidFill>
                  <a:schemeClr val="bg1"/>
                </a:solidFill>
              </a:rPr>
              <a:t>25%</a:t>
            </a:r>
          </a:p>
        </p:txBody>
      </p:sp>
      <p:sp>
        <p:nvSpPr>
          <p:cNvPr id="17" name="TextBox 16">
            <a:extLst>
              <a:ext uri="{FF2B5EF4-FFF2-40B4-BE49-F238E27FC236}">
                <a16:creationId xmlns:a16="http://schemas.microsoft.com/office/drawing/2014/main" id="{7D3AB8FA-D50F-449E-84F3-B244FC176522}"/>
              </a:ext>
            </a:extLst>
          </p:cNvPr>
          <p:cNvSpPr txBox="1"/>
          <p:nvPr/>
        </p:nvSpPr>
        <p:spPr>
          <a:xfrm>
            <a:off x="10158026" y="3393135"/>
            <a:ext cx="583814" cy="369332"/>
          </a:xfrm>
          <a:prstGeom prst="rect">
            <a:avLst/>
          </a:prstGeom>
          <a:noFill/>
        </p:spPr>
        <p:txBody>
          <a:bodyPr wrap="none" rtlCol="0">
            <a:spAutoFit/>
          </a:bodyPr>
          <a:lstStyle/>
          <a:p>
            <a:r>
              <a:rPr lang="en-US" dirty="0">
                <a:solidFill>
                  <a:schemeClr val="bg1"/>
                </a:solidFill>
              </a:rPr>
              <a:t>25%</a:t>
            </a:r>
          </a:p>
        </p:txBody>
      </p:sp>
      <p:sp>
        <p:nvSpPr>
          <p:cNvPr id="18" name="Right Brace 17">
            <a:extLst>
              <a:ext uri="{FF2B5EF4-FFF2-40B4-BE49-F238E27FC236}">
                <a16:creationId xmlns:a16="http://schemas.microsoft.com/office/drawing/2014/main" id="{35F98032-CCCE-4731-B227-1D599F750DB2}"/>
              </a:ext>
            </a:extLst>
          </p:cNvPr>
          <p:cNvSpPr/>
          <p:nvPr/>
        </p:nvSpPr>
        <p:spPr>
          <a:xfrm flipH="1">
            <a:off x="7749344" y="3494887"/>
            <a:ext cx="133350" cy="129075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F28541AB-204B-4856-87A9-227EF5F9341F}"/>
              </a:ext>
            </a:extLst>
          </p:cNvPr>
          <p:cNvSpPr txBox="1"/>
          <p:nvPr/>
        </p:nvSpPr>
        <p:spPr>
          <a:xfrm rot="16200000">
            <a:off x="6744994" y="3984733"/>
            <a:ext cx="1595821" cy="307777"/>
          </a:xfrm>
          <a:prstGeom prst="rect">
            <a:avLst/>
          </a:prstGeom>
          <a:noFill/>
        </p:spPr>
        <p:txBody>
          <a:bodyPr wrap="none" rtlCol="0">
            <a:spAutoFit/>
          </a:bodyPr>
          <a:lstStyle/>
          <a:p>
            <a:r>
              <a:rPr lang="en-US" sz="1400" dirty="0">
                <a:solidFill>
                  <a:srgbClr val="1A4850"/>
                </a:solidFill>
              </a:rPr>
              <a:t>Interquartile Range</a:t>
            </a:r>
          </a:p>
        </p:txBody>
      </p:sp>
      <p:sp>
        <p:nvSpPr>
          <p:cNvPr id="20" name="TextBox 19">
            <a:extLst>
              <a:ext uri="{FF2B5EF4-FFF2-40B4-BE49-F238E27FC236}">
                <a16:creationId xmlns:a16="http://schemas.microsoft.com/office/drawing/2014/main" id="{A1E8F49D-2917-4409-BE06-F76E8284D2E4}"/>
              </a:ext>
            </a:extLst>
          </p:cNvPr>
          <p:cNvSpPr txBox="1"/>
          <p:nvPr/>
        </p:nvSpPr>
        <p:spPr>
          <a:xfrm>
            <a:off x="7306243" y="2877916"/>
            <a:ext cx="1279517" cy="307777"/>
          </a:xfrm>
          <a:prstGeom prst="rect">
            <a:avLst/>
          </a:prstGeom>
          <a:noFill/>
        </p:spPr>
        <p:txBody>
          <a:bodyPr wrap="none" rtlCol="0">
            <a:spAutoFit/>
          </a:bodyPr>
          <a:lstStyle/>
          <a:p>
            <a:r>
              <a:rPr lang="en-US" sz="1400" dirty="0">
                <a:solidFill>
                  <a:srgbClr val="1A4850"/>
                </a:solidFill>
              </a:rPr>
              <a:t>Upper Quartile</a:t>
            </a:r>
          </a:p>
        </p:txBody>
      </p:sp>
      <p:sp>
        <p:nvSpPr>
          <p:cNvPr id="21" name="TextBox 20">
            <a:extLst>
              <a:ext uri="{FF2B5EF4-FFF2-40B4-BE49-F238E27FC236}">
                <a16:creationId xmlns:a16="http://schemas.microsoft.com/office/drawing/2014/main" id="{2A6D481F-0FD1-45E9-8328-20B55FDDC790}"/>
              </a:ext>
            </a:extLst>
          </p:cNvPr>
          <p:cNvSpPr txBox="1"/>
          <p:nvPr/>
        </p:nvSpPr>
        <p:spPr>
          <a:xfrm>
            <a:off x="7389016" y="4949079"/>
            <a:ext cx="1270797" cy="307777"/>
          </a:xfrm>
          <a:prstGeom prst="rect">
            <a:avLst/>
          </a:prstGeom>
          <a:noFill/>
        </p:spPr>
        <p:txBody>
          <a:bodyPr wrap="none" rtlCol="0">
            <a:spAutoFit/>
          </a:bodyPr>
          <a:lstStyle/>
          <a:p>
            <a:r>
              <a:rPr lang="en-US" sz="1400" dirty="0">
                <a:solidFill>
                  <a:srgbClr val="1A4850"/>
                </a:solidFill>
              </a:rPr>
              <a:t>Lower Quartile</a:t>
            </a:r>
          </a:p>
        </p:txBody>
      </p:sp>
      <p:cxnSp>
        <p:nvCxnSpPr>
          <p:cNvPr id="23" name="Straight Arrow Connector 22">
            <a:extLst>
              <a:ext uri="{FF2B5EF4-FFF2-40B4-BE49-F238E27FC236}">
                <a16:creationId xmlns:a16="http://schemas.microsoft.com/office/drawing/2014/main" id="{28F6C2E7-CBDC-4111-9C48-8EDA24A34EB3}"/>
              </a:ext>
            </a:extLst>
          </p:cNvPr>
          <p:cNvCxnSpPr>
            <a:cxnSpLocks/>
            <a:stCxn id="21" idx="0"/>
          </p:cNvCxnSpPr>
          <p:nvPr/>
        </p:nvCxnSpPr>
        <p:spPr>
          <a:xfrm flipV="1">
            <a:off x="8024415" y="4798724"/>
            <a:ext cx="271267" cy="150355"/>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0D4EE-60CB-46E8-AEC8-B78EA7B004F1}"/>
              </a:ext>
            </a:extLst>
          </p:cNvPr>
          <p:cNvCxnSpPr>
            <a:cxnSpLocks/>
            <a:stCxn id="20" idx="2"/>
          </p:cNvCxnSpPr>
          <p:nvPr/>
        </p:nvCxnSpPr>
        <p:spPr>
          <a:xfrm>
            <a:off x="7946002" y="3185693"/>
            <a:ext cx="349680" cy="29210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7B3DA-15BC-4A22-A35D-6BAFB6F27F79}"/>
              </a:ext>
            </a:extLst>
          </p:cNvPr>
          <p:cNvSpPr txBox="1"/>
          <p:nvPr/>
        </p:nvSpPr>
        <p:spPr>
          <a:xfrm>
            <a:off x="7337566" y="1834275"/>
            <a:ext cx="1182568" cy="307777"/>
          </a:xfrm>
          <a:prstGeom prst="rect">
            <a:avLst/>
          </a:prstGeom>
          <a:noFill/>
        </p:spPr>
        <p:txBody>
          <a:bodyPr wrap="none" rtlCol="0">
            <a:spAutoFit/>
          </a:bodyPr>
          <a:lstStyle/>
          <a:p>
            <a:r>
              <a:rPr lang="en-US" sz="1400" dirty="0">
                <a:solidFill>
                  <a:srgbClr val="1A4850"/>
                </a:solidFill>
              </a:rPr>
              <a:t>Highest Value</a:t>
            </a:r>
          </a:p>
        </p:txBody>
      </p:sp>
      <p:sp>
        <p:nvSpPr>
          <p:cNvPr id="33" name="TextBox 32">
            <a:extLst>
              <a:ext uri="{FF2B5EF4-FFF2-40B4-BE49-F238E27FC236}">
                <a16:creationId xmlns:a16="http://schemas.microsoft.com/office/drawing/2014/main" id="{DE607D96-6235-42C2-AD11-518FC04A767A}"/>
              </a:ext>
            </a:extLst>
          </p:cNvPr>
          <p:cNvSpPr txBox="1"/>
          <p:nvPr/>
        </p:nvSpPr>
        <p:spPr>
          <a:xfrm>
            <a:off x="7329595" y="5463285"/>
            <a:ext cx="1144993" cy="307777"/>
          </a:xfrm>
          <a:prstGeom prst="rect">
            <a:avLst/>
          </a:prstGeom>
          <a:noFill/>
        </p:spPr>
        <p:txBody>
          <a:bodyPr wrap="none" rtlCol="0">
            <a:spAutoFit/>
          </a:bodyPr>
          <a:lstStyle/>
          <a:p>
            <a:r>
              <a:rPr lang="en-US" sz="1400" dirty="0">
                <a:solidFill>
                  <a:srgbClr val="1A4850"/>
                </a:solidFill>
              </a:rPr>
              <a:t>Lowest Value</a:t>
            </a:r>
          </a:p>
        </p:txBody>
      </p:sp>
      <p:cxnSp>
        <p:nvCxnSpPr>
          <p:cNvPr id="35" name="Straight Arrow Connector 34">
            <a:extLst>
              <a:ext uri="{FF2B5EF4-FFF2-40B4-BE49-F238E27FC236}">
                <a16:creationId xmlns:a16="http://schemas.microsoft.com/office/drawing/2014/main" id="{8F8AAA0E-C6E3-442D-9D7C-6C2289CC1BD4}"/>
              </a:ext>
            </a:extLst>
          </p:cNvPr>
          <p:cNvCxnSpPr>
            <a:cxnSpLocks/>
            <a:stCxn id="33" idx="3"/>
          </p:cNvCxnSpPr>
          <p:nvPr/>
        </p:nvCxnSpPr>
        <p:spPr>
          <a:xfrm flipV="1">
            <a:off x="8474588" y="5420292"/>
            <a:ext cx="430129" cy="19688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C7B2731-C2C2-4CFC-AD16-06EF3AC73A26}"/>
              </a:ext>
            </a:extLst>
          </p:cNvPr>
          <p:cNvCxnSpPr>
            <a:cxnSpLocks/>
            <a:stCxn id="32" idx="3"/>
          </p:cNvCxnSpPr>
          <p:nvPr/>
        </p:nvCxnSpPr>
        <p:spPr>
          <a:xfrm>
            <a:off x="8520134" y="1988164"/>
            <a:ext cx="393402" cy="101037"/>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6E93263-9BE8-4D70-A110-84C9BC2B9D05}"/>
              </a:ext>
            </a:extLst>
          </p:cNvPr>
          <p:cNvSpPr txBox="1"/>
          <p:nvPr/>
        </p:nvSpPr>
        <p:spPr>
          <a:xfrm>
            <a:off x="8491680" y="4138621"/>
            <a:ext cx="821059" cy="338554"/>
          </a:xfrm>
          <a:prstGeom prst="rect">
            <a:avLst/>
          </a:prstGeom>
          <a:noFill/>
        </p:spPr>
        <p:txBody>
          <a:bodyPr wrap="none" rtlCol="0">
            <a:spAutoFit/>
          </a:bodyPr>
          <a:lstStyle/>
          <a:p>
            <a:r>
              <a:rPr lang="en-US" sz="1600" dirty="0">
                <a:solidFill>
                  <a:srgbClr val="1A4850"/>
                </a:solidFill>
              </a:rPr>
              <a:t>Median</a:t>
            </a:r>
          </a:p>
        </p:txBody>
      </p:sp>
      <p:cxnSp>
        <p:nvCxnSpPr>
          <p:cNvPr id="42" name="Straight Arrow Connector 41">
            <a:extLst>
              <a:ext uri="{FF2B5EF4-FFF2-40B4-BE49-F238E27FC236}">
                <a16:creationId xmlns:a16="http://schemas.microsoft.com/office/drawing/2014/main" id="{4D14C749-C4EA-4EBE-97AD-A59237CF7634}"/>
              </a:ext>
            </a:extLst>
          </p:cNvPr>
          <p:cNvCxnSpPr>
            <a:cxnSpLocks/>
            <a:stCxn id="40" idx="0"/>
          </p:cNvCxnSpPr>
          <p:nvPr/>
        </p:nvCxnSpPr>
        <p:spPr>
          <a:xfrm flipH="1" flipV="1">
            <a:off x="8897570" y="3762467"/>
            <a:ext cx="4640" cy="376154"/>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90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idx="1"/>
          </p:nvPr>
        </p:nvSpPr>
        <p:spPr/>
        <p:txBody>
          <a:bodyPr>
            <a:normAutofit/>
          </a:bodyPr>
          <a:lstStyle/>
          <a:p>
            <a:endParaRPr lang="en-US" dirty="0"/>
          </a:p>
          <a:p>
            <a:pPr marL="341313" indent="-341313">
              <a:lnSpc>
                <a:spcPct val="100000"/>
              </a:lnSpc>
              <a:buClr>
                <a:schemeClr val="bg1"/>
              </a:buClr>
              <a:buFont typeface="Lucida Console" panose="020B0609040504020204" pitchFamily="49" charset="0"/>
              <a:buChar char="&gt;"/>
            </a:pPr>
            <a:r>
              <a:rPr lang="en-US" sz="2000" dirty="0">
                <a:latin typeface="Lucida Console" panose="020B0609040504020204" pitchFamily="49" charset="0"/>
              </a:rPr>
              <a:t>ggplot(</a:t>
            </a:r>
            <a:r>
              <a:rPr lang="en-US" sz="2000" dirty="0" err="1">
                <a:latin typeface="Lucida Console" panose="020B0609040504020204" pitchFamily="49" charset="0"/>
              </a:rPr>
              <a:t>plant.df</a:t>
            </a:r>
            <a:r>
              <a:rPr lang="en-US" sz="2000" dirty="0">
                <a:latin typeface="Lucida Console" panose="020B0609040504020204" pitchFamily="49" charset="0"/>
              </a:rPr>
              <a:t>, </a:t>
            </a:r>
            <a:r>
              <a:rPr lang="en-US" sz="2000" dirty="0" err="1">
                <a:latin typeface="Lucida Console" panose="020B0609040504020204" pitchFamily="49" charset="0"/>
              </a:rPr>
              <a:t>aes</a:t>
            </a:r>
            <a:r>
              <a:rPr lang="en-US" sz="2000" dirty="0">
                <a:latin typeface="Lucida Console" panose="020B0609040504020204" pitchFamily="49" charset="0"/>
              </a:rPr>
              <a:t>(x = group, y = weight)) +</a:t>
            </a:r>
          </a:p>
          <a:p>
            <a:pPr marL="914400" lvl="2" indent="0">
              <a:lnSpc>
                <a:spcPct val="100000"/>
              </a:lnSpc>
              <a:buClr>
                <a:schemeClr val="bg1"/>
              </a:buClr>
              <a:buNone/>
            </a:pPr>
            <a:r>
              <a:rPr lang="en-US" sz="1800" dirty="0" err="1">
                <a:latin typeface="Lucida Console" panose="020B0609040504020204" pitchFamily="49" charset="0"/>
              </a:rPr>
              <a:t>geom_boxplot</a:t>
            </a:r>
            <a:r>
              <a:rPr lang="en-US" sz="1800" dirty="0">
                <a:latin typeface="Lucida Console" panose="020B0609040504020204" pitchFamily="49" charset="0"/>
              </a:rPr>
              <a:t>(fill = "grey80", </a:t>
            </a:r>
            <a:r>
              <a:rPr lang="en-US" sz="1800" dirty="0" err="1">
                <a:latin typeface="Lucida Console" panose="020B0609040504020204" pitchFamily="49" charset="0"/>
              </a:rPr>
              <a:t>colour</a:t>
            </a:r>
            <a:r>
              <a:rPr lang="en-US" sz="1800" dirty="0">
                <a:latin typeface="Lucida Console" panose="020B0609040504020204" pitchFamily="49" charset="0"/>
              </a:rPr>
              <a:t> = "blue") +</a:t>
            </a:r>
          </a:p>
          <a:p>
            <a:pPr marL="914400" lvl="2" indent="0">
              <a:lnSpc>
                <a:spcPct val="100000"/>
              </a:lnSpc>
              <a:buClr>
                <a:schemeClr val="bg1"/>
              </a:buClr>
              <a:buNone/>
            </a:pPr>
            <a:r>
              <a:rPr lang="en-US" sz="1800" dirty="0" err="1">
                <a:latin typeface="Lucida Console" panose="020B0609040504020204" pitchFamily="49" charset="0"/>
              </a:rPr>
              <a:t>scale_x_discrete</a:t>
            </a:r>
            <a:r>
              <a:rPr lang="en-US" sz="1800" dirty="0">
                <a:latin typeface="Lucida Console" panose="020B0609040504020204" pitchFamily="49" charset="0"/>
              </a:rPr>
              <a:t>() + </a:t>
            </a:r>
            <a:r>
              <a:rPr lang="en-US" sz="1800" dirty="0" err="1">
                <a:latin typeface="Lucida Console" panose="020B0609040504020204" pitchFamily="49" charset="0"/>
              </a:rPr>
              <a:t>xlab</a:t>
            </a:r>
            <a:r>
              <a:rPr lang="en-US" sz="1800" dirty="0">
                <a:latin typeface="Lucida Console" panose="020B0609040504020204" pitchFamily="49" charset="0"/>
              </a:rPr>
              <a:t>("Treatment Group") +</a:t>
            </a:r>
          </a:p>
          <a:p>
            <a:pPr marL="914400" lvl="2" indent="0">
              <a:lnSpc>
                <a:spcPct val="100000"/>
              </a:lnSpc>
              <a:buClr>
                <a:schemeClr val="bg1"/>
              </a:buClr>
              <a:buNone/>
            </a:pPr>
            <a:r>
              <a:rPr lang="en-US" sz="1800" dirty="0" err="1">
                <a:latin typeface="Lucida Console" panose="020B0609040504020204" pitchFamily="49" charset="0"/>
              </a:rPr>
              <a:t>ylab</a:t>
            </a:r>
            <a:r>
              <a:rPr lang="en-US" sz="1800" dirty="0">
                <a:latin typeface="Lucida Console" panose="020B0609040504020204" pitchFamily="49" charset="0"/>
              </a:rPr>
              <a:t>("</a:t>
            </a:r>
            <a:r>
              <a:rPr lang="en-US" sz="1600" dirty="0">
                <a:latin typeface="Lucida Console" panose="020B0609040504020204" pitchFamily="49" charset="0"/>
              </a:rPr>
              <a:t>Dried weight of plants")</a:t>
            </a:r>
            <a:endParaRPr lang="en-US" sz="1200" dirty="0">
              <a:latin typeface="Lucida Console" panose="020B0609040504020204" pitchFamily="49" charset="0"/>
            </a:endParaRPr>
          </a:p>
          <a:p>
            <a:endParaRPr lang="en-US" dirty="0"/>
          </a:p>
          <a:p>
            <a:r>
              <a:rPr lang="en-US" dirty="0">
                <a:solidFill>
                  <a:schemeClr val="accent4">
                    <a:lumMod val="60000"/>
                    <a:lumOff val="40000"/>
                  </a:schemeClr>
                </a:solidFill>
              </a:rPr>
              <a:t>The</a:t>
            </a:r>
            <a:r>
              <a:rPr lang="en-US" dirty="0"/>
              <a:t> </a:t>
            </a:r>
            <a:r>
              <a:rPr lang="en-US" sz="2000" dirty="0" err="1">
                <a:latin typeface="Lucida Console" panose="020B0609040504020204" pitchFamily="49" charset="0"/>
              </a:rPr>
              <a:t>geom_boxplot</a:t>
            </a:r>
            <a:r>
              <a:rPr lang="en-US" sz="2000" dirty="0">
                <a:latin typeface="Lucida Console" panose="020B0609040504020204" pitchFamily="49" charset="0"/>
              </a:rPr>
              <a:t>()</a:t>
            </a:r>
            <a:r>
              <a:rPr lang="en-US" dirty="0"/>
              <a:t> </a:t>
            </a:r>
            <a:r>
              <a:rPr lang="en-US" dirty="0">
                <a:solidFill>
                  <a:schemeClr val="accent4">
                    <a:lumMod val="60000"/>
                    <a:lumOff val="40000"/>
                  </a:schemeClr>
                </a:solidFill>
              </a:rPr>
              <a:t>option is used to specify background and outline </a:t>
            </a:r>
            <a:r>
              <a:rPr lang="en-US" dirty="0" err="1">
                <a:solidFill>
                  <a:schemeClr val="accent4">
                    <a:lumMod val="60000"/>
                    <a:lumOff val="40000"/>
                  </a:schemeClr>
                </a:solidFill>
              </a:rPr>
              <a:t>colours</a:t>
            </a:r>
            <a:r>
              <a:rPr lang="en-US" dirty="0">
                <a:solidFill>
                  <a:schemeClr val="accent4">
                    <a:lumMod val="60000"/>
                    <a:lumOff val="40000"/>
                  </a:schemeClr>
                </a:solidFill>
              </a:rPr>
              <a:t> for the boxes. </a:t>
            </a:r>
          </a:p>
          <a:p>
            <a:r>
              <a:rPr lang="en-US" dirty="0">
                <a:solidFill>
                  <a:schemeClr val="accent4">
                    <a:lumMod val="60000"/>
                    <a:lumOff val="40000"/>
                  </a:schemeClr>
                </a:solidFill>
              </a:rPr>
              <a:t>The axis labels are created with the </a:t>
            </a:r>
            <a:r>
              <a:rPr lang="en-US" sz="2000" dirty="0" err="1">
                <a:latin typeface="Lucida Console" panose="020B0609040504020204" pitchFamily="49" charset="0"/>
              </a:rPr>
              <a:t>xlab</a:t>
            </a:r>
            <a:r>
              <a:rPr lang="en-US" sz="2000" dirty="0">
                <a:latin typeface="Lucida Console" panose="020B0609040504020204" pitchFamily="49" charset="0"/>
              </a:rPr>
              <a:t>() </a:t>
            </a:r>
            <a:r>
              <a:rPr lang="en-US" dirty="0">
                <a:solidFill>
                  <a:schemeClr val="accent4">
                    <a:lumMod val="60000"/>
                    <a:lumOff val="40000"/>
                  </a:schemeClr>
                </a:solidFill>
              </a:rPr>
              <a:t>and </a:t>
            </a:r>
            <a:r>
              <a:rPr lang="en-US" sz="2000" dirty="0" err="1">
                <a:latin typeface="Lucida Console" panose="020B0609040504020204" pitchFamily="49" charset="0"/>
              </a:rPr>
              <a:t>ylab</a:t>
            </a:r>
            <a:r>
              <a:rPr lang="en-US" sz="2000" dirty="0">
                <a:latin typeface="Lucida Console" panose="020B0609040504020204" pitchFamily="49" charset="0"/>
              </a:rPr>
              <a:t>() </a:t>
            </a:r>
            <a:r>
              <a:rPr lang="en-US" dirty="0">
                <a:solidFill>
                  <a:schemeClr val="accent4">
                    <a:lumMod val="60000"/>
                    <a:lumOff val="40000"/>
                  </a:schemeClr>
                </a:solidFill>
              </a:rPr>
              <a:t>options. </a:t>
            </a:r>
          </a:p>
          <a:p>
            <a:r>
              <a:rPr lang="en-US" dirty="0">
                <a:solidFill>
                  <a:schemeClr val="accent4">
                    <a:lumMod val="60000"/>
                    <a:lumOff val="40000"/>
                  </a:schemeClr>
                </a:solidFill>
              </a:rPr>
              <a:t>The plot that is produce show on the following chart:</a:t>
            </a:r>
          </a:p>
          <a:p>
            <a:endParaRPr lang="en-US" dirty="0"/>
          </a:p>
        </p:txBody>
      </p:sp>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490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590550" y="1635576"/>
            <a:ext cx="5429250" cy="4541387"/>
          </a:xfrm>
        </p:spPr>
        <p:txBody>
          <a:bodyPr>
            <a:normAutofit/>
          </a:bodyPr>
          <a:lstStyle/>
          <a:p>
            <a:r>
              <a:rPr lang="en-US" sz="2400" dirty="0"/>
              <a:t>Initial inspection of the data suggests that there are differences in the dried weight for the two treatments but it is not so clear cut to determine whether the treatments are different to the control group. </a:t>
            </a:r>
          </a:p>
          <a:p>
            <a:endParaRPr lang="en-US" sz="2400" dirty="0"/>
          </a:p>
        </p:txBody>
      </p:sp>
      <p:pic>
        <p:nvPicPr>
          <p:cNvPr id="8" name="Content Placeholder 7">
            <a:extLst>
              <a:ext uri="{FF2B5EF4-FFF2-40B4-BE49-F238E27FC236}">
                <a16:creationId xmlns:a16="http://schemas.microsoft.com/office/drawing/2014/main" id="{B88958A7-AB4F-497A-A8F8-F745AB054321}"/>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
        <p:nvSpPr>
          <p:cNvPr id="9" name="TextBox 8">
            <a:extLst>
              <a:ext uri="{FF2B5EF4-FFF2-40B4-BE49-F238E27FC236}">
                <a16:creationId xmlns:a16="http://schemas.microsoft.com/office/drawing/2014/main" id="{F0A69CA6-D4DE-465D-B59E-61F004D5AB41}"/>
              </a:ext>
            </a:extLst>
          </p:cNvPr>
          <p:cNvSpPr txBox="1"/>
          <p:nvPr/>
        </p:nvSpPr>
        <p:spPr>
          <a:xfrm>
            <a:off x="8297966" y="2829051"/>
            <a:ext cx="1401511" cy="1077218"/>
          </a:xfrm>
          <a:prstGeom prst="rect">
            <a:avLst/>
          </a:prstGeom>
          <a:noFill/>
        </p:spPr>
        <p:txBody>
          <a:bodyPr wrap="square" rtlCol="0">
            <a:spAutoFit/>
          </a:bodyPr>
          <a:lstStyle/>
          <a:p>
            <a:r>
              <a:rPr lang="en-US" sz="1600" dirty="0" err="1">
                <a:solidFill>
                  <a:srgbClr val="1A4850"/>
                </a:solidFill>
              </a:rPr>
              <a:t>Trt</a:t>
            </a:r>
            <a:r>
              <a:rPr lang="en-US" sz="1600" dirty="0">
                <a:solidFill>
                  <a:srgbClr val="1A4850"/>
                </a:solidFill>
              </a:rPr>
              <a:t> 1 and </a:t>
            </a:r>
            <a:r>
              <a:rPr lang="en-US" sz="1600" dirty="0" err="1">
                <a:solidFill>
                  <a:srgbClr val="1A4850"/>
                </a:solidFill>
              </a:rPr>
              <a:t>Trt</a:t>
            </a:r>
            <a:r>
              <a:rPr lang="en-US" sz="1600" dirty="0">
                <a:solidFill>
                  <a:srgbClr val="1A4850"/>
                </a:solidFill>
              </a:rPr>
              <a:t> 2 dried weights are different (no overlap)</a:t>
            </a:r>
          </a:p>
        </p:txBody>
      </p:sp>
    </p:spTree>
    <p:extLst>
      <p:ext uri="{BB962C8B-B14F-4D97-AF65-F5344CB8AC3E}">
        <p14:creationId xmlns:p14="http://schemas.microsoft.com/office/powerpoint/2010/main" val="123976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715A-EA4F-4505-B337-F7F25BF3B222}"/>
              </a:ext>
            </a:extLst>
          </p:cNvPr>
          <p:cNvSpPr>
            <a:spLocks noGrp="1"/>
          </p:cNvSpPr>
          <p:nvPr>
            <p:ph type="title"/>
          </p:nvPr>
        </p:nvSpPr>
        <p:spPr/>
        <p:txBody>
          <a:bodyPr/>
          <a:lstStyle/>
          <a:p>
            <a:r>
              <a:rPr lang="en-US" dirty="0"/>
              <a:t>Use </a:t>
            </a:r>
            <a:r>
              <a:rPr lang="en-US" sz="4000" dirty="0" err="1">
                <a:latin typeface="Lucida Console" panose="020B0609040504020204" pitchFamily="49" charset="0"/>
              </a:rPr>
              <a:t>lm</a:t>
            </a:r>
            <a:r>
              <a:rPr lang="en-US" sz="4000" dirty="0">
                <a:latin typeface="Lucida Console" panose="020B0609040504020204" pitchFamily="49" charset="0"/>
              </a:rPr>
              <a:t> </a:t>
            </a:r>
            <a:r>
              <a:rPr lang="en-US" dirty="0"/>
              <a:t>to investigate ANOVA model</a:t>
            </a:r>
          </a:p>
        </p:txBody>
      </p:sp>
      <p:sp>
        <p:nvSpPr>
          <p:cNvPr id="3" name="Content Placeholder 2">
            <a:extLst>
              <a:ext uri="{FF2B5EF4-FFF2-40B4-BE49-F238E27FC236}">
                <a16:creationId xmlns:a16="http://schemas.microsoft.com/office/drawing/2014/main" id="{02196539-D1B1-48A9-B284-E1A2732BB539}"/>
              </a:ext>
            </a:extLst>
          </p:cNvPr>
          <p:cNvSpPr>
            <a:spLocks noGrp="1"/>
          </p:cNvSpPr>
          <p:nvPr>
            <p:ph sz="half" idx="1"/>
          </p:nvPr>
        </p:nvSpPr>
        <p:spPr>
          <a:xfrm>
            <a:off x="406400" y="1427148"/>
            <a:ext cx="5174004" cy="4749815"/>
          </a:xfrm>
        </p:spPr>
        <p:txBody>
          <a:bodyPr>
            <a:noAutofit/>
          </a:bodyPr>
          <a:lstStyle/>
          <a:p>
            <a:r>
              <a:rPr lang="en-US" sz="1800" dirty="0">
                <a:solidFill>
                  <a:schemeClr val="accent4">
                    <a:lumMod val="60000"/>
                    <a:lumOff val="40000"/>
                  </a:schemeClr>
                </a:solidFill>
              </a:rPr>
              <a:t>To investigate these differences we fit the one-way ANOVA model using the </a:t>
            </a:r>
            <a:r>
              <a:rPr lang="en-US" sz="1400" dirty="0" err="1">
                <a:latin typeface="Lucida Console" panose="020B0609040504020204" pitchFamily="49" charset="0"/>
              </a:rPr>
              <a:t>lm</a:t>
            </a:r>
            <a:r>
              <a:rPr lang="en-US" sz="1800" i="1" dirty="0">
                <a:solidFill>
                  <a:schemeClr val="accent4">
                    <a:lumMod val="60000"/>
                    <a:lumOff val="40000"/>
                  </a:schemeClr>
                </a:solidFill>
              </a:rPr>
              <a:t> </a:t>
            </a:r>
            <a:r>
              <a:rPr lang="en-US" sz="1800" dirty="0">
                <a:solidFill>
                  <a:schemeClr val="accent4">
                    <a:lumMod val="60000"/>
                    <a:lumOff val="40000"/>
                  </a:schemeClr>
                </a:solidFill>
              </a:rPr>
              <a:t>(linear model) function and look at the parameter estimates and standard errors for the treatment effects. </a:t>
            </a:r>
          </a:p>
          <a:p>
            <a:r>
              <a:rPr lang="en-US" sz="1800" dirty="0">
                <a:solidFill>
                  <a:schemeClr val="accent4">
                    <a:lumMod val="60000"/>
                    <a:lumOff val="40000"/>
                  </a:schemeClr>
                </a:solidFill>
              </a:rPr>
              <a:t>The function call is:</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plant.mod1 = </a:t>
            </a:r>
            <a:r>
              <a:rPr lang="en-US" sz="1400" dirty="0" err="1">
                <a:latin typeface="Lucida Console" panose="020B0609040504020204" pitchFamily="49" charset="0"/>
              </a:rPr>
              <a:t>lm</a:t>
            </a:r>
            <a:r>
              <a:rPr lang="en-US" sz="1400" dirty="0">
                <a:latin typeface="Lucida Console" panose="020B0609040504020204" pitchFamily="49" charset="0"/>
              </a:rPr>
              <a:t>(weight ~ group, </a:t>
            </a:r>
          </a:p>
          <a:p>
            <a:pPr marL="0" indent="0">
              <a:buNone/>
            </a:pPr>
            <a:r>
              <a:rPr lang="en-US" sz="1400" dirty="0">
                <a:latin typeface="Lucida Console" panose="020B0609040504020204" pitchFamily="49" charset="0"/>
              </a:rPr>
              <a:t>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r>
              <a:rPr lang="en-US" sz="1800" dirty="0">
                <a:solidFill>
                  <a:schemeClr val="accent4">
                    <a:lumMod val="60000"/>
                    <a:lumOff val="40000"/>
                  </a:schemeClr>
                </a:solidFill>
              </a:rPr>
              <a:t>We save the model fitted to the data in an object so that we can undertake various actions to study the goodness of the fit to the data and other model assumptions. </a:t>
            </a:r>
          </a:p>
          <a:p>
            <a:r>
              <a:rPr lang="en-US" sz="1800" dirty="0">
                <a:solidFill>
                  <a:schemeClr val="accent4">
                    <a:lumMod val="60000"/>
                    <a:lumOff val="40000"/>
                  </a:schemeClr>
                </a:solidFill>
              </a:rPr>
              <a:t>The standard summary of a </a:t>
            </a:r>
            <a:r>
              <a:rPr lang="en-US" sz="1400" dirty="0" err="1">
                <a:latin typeface="Lucida Console" panose="020B0609040504020204" pitchFamily="49" charset="0"/>
              </a:rPr>
              <a:t>lm</a:t>
            </a:r>
            <a:r>
              <a:rPr lang="en-US" sz="1800" dirty="0">
                <a:solidFill>
                  <a:schemeClr val="accent4">
                    <a:lumMod val="60000"/>
                    <a:lumOff val="40000"/>
                  </a:schemeClr>
                </a:solidFill>
              </a:rPr>
              <a:t> object is used to produce the following output:</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summary(plant.mod1)</a:t>
            </a:r>
            <a:endParaRPr lang="en-US" sz="1800" dirty="0">
              <a:latin typeface="Lucida Console" panose="020B0609040504020204" pitchFamily="49" charset="0"/>
            </a:endParaRPr>
          </a:p>
          <a:p>
            <a:endParaRPr lang="en-US" sz="1800" dirty="0"/>
          </a:p>
        </p:txBody>
      </p:sp>
      <p:sp>
        <p:nvSpPr>
          <p:cNvPr id="4" name="Content Placeholder 3">
            <a:extLst>
              <a:ext uri="{FF2B5EF4-FFF2-40B4-BE49-F238E27FC236}">
                <a16:creationId xmlns:a16="http://schemas.microsoft.com/office/drawing/2014/main" id="{AF567890-0397-43A2-815F-C5567A74AD79}"/>
              </a:ext>
            </a:extLst>
          </p:cNvPr>
          <p:cNvSpPr>
            <a:spLocks noGrp="1"/>
          </p:cNvSpPr>
          <p:nvPr>
            <p:ph sz="half" idx="2"/>
          </p:nvPr>
        </p:nvSpPr>
        <p:spPr>
          <a:xfrm>
            <a:off x="5580404" y="1427148"/>
            <a:ext cx="6298250" cy="4749815"/>
          </a:xfrm>
        </p:spPr>
        <p:txBody>
          <a:bodyPr>
            <a:normAutofit fontScale="77500" lnSpcReduction="20000"/>
          </a:bodyPr>
          <a:lstStyle/>
          <a:p>
            <a:pPr marL="0" indent="0">
              <a:buNone/>
            </a:pPr>
            <a:r>
              <a:rPr lang="en-US" sz="1800" dirty="0">
                <a:latin typeface="Lucida Console" panose="020B0609040504020204" pitchFamily="49" charset="0"/>
              </a:rPr>
              <a:t>Call:</a:t>
            </a:r>
          </a:p>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weight ~ group, data = </a:t>
            </a:r>
            <a:r>
              <a:rPr lang="en-US" sz="1800" dirty="0" err="1">
                <a:latin typeface="Lucida Console" panose="020B0609040504020204" pitchFamily="49" charset="0"/>
              </a:rPr>
              <a:t>plant.df</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Residuals:</a:t>
            </a:r>
          </a:p>
          <a:p>
            <a:pPr marL="0" indent="0">
              <a:buNone/>
            </a:pPr>
            <a:r>
              <a:rPr lang="en-US" sz="1800" dirty="0">
                <a:latin typeface="Lucida Console" panose="020B0609040504020204" pitchFamily="49" charset="0"/>
              </a:rPr>
              <a:t>    Min      1Q  Median      3Q     Max </a:t>
            </a:r>
          </a:p>
          <a:p>
            <a:pPr marL="0" indent="0">
              <a:buNone/>
            </a:pPr>
            <a:r>
              <a:rPr lang="en-US" sz="1800" dirty="0">
                <a:latin typeface="Lucida Console" panose="020B0609040504020204" pitchFamily="49" charset="0"/>
              </a:rPr>
              <a:t>-1.0710 -0.4180 -0.0060  0.2627  1.3690 </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Coefficients:</a:t>
            </a:r>
          </a:p>
          <a:p>
            <a:pPr marL="0" indent="0">
              <a:buNone/>
            </a:pPr>
            <a:r>
              <a:rPr lang="en-US" sz="1800" dirty="0">
                <a:latin typeface="Lucida Console" panose="020B0609040504020204" pitchFamily="49" charset="0"/>
              </a:rPr>
              <a:t>                 Estimate Std. Error t value </a:t>
            </a:r>
            <a:r>
              <a:rPr lang="en-US" sz="1800" dirty="0" err="1">
                <a:latin typeface="Lucida Console" panose="020B0609040504020204" pitchFamily="49" charset="0"/>
              </a:rPr>
              <a:t>Pr</a:t>
            </a:r>
            <a:r>
              <a:rPr lang="en-US" sz="1800" dirty="0">
                <a:latin typeface="Lucida Console" panose="020B0609040504020204" pitchFamily="49" charset="0"/>
              </a:rPr>
              <a:t>(&gt;|t|)    </a:t>
            </a:r>
          </a:p>
          <a:p>
            <a:pPr marL="0" indent="0">
              <a:buNone/>
            </a:pPr>
            <a:r>
              <a:rPr lang="en-US" sz="1800" dirty="0">
                <a:latin typeface="Lucida Console" panose="020B0609040504020204" pitchFamily="49" charset="0"/>
              </a:rPr>
              <a:t>(Intercept)        5.0320     0.1971  25.527   &lt;2e-16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-0.3710     0.2788  -1.331   0.1944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2   0.4940     0.2788   1.772   0.0877 .  </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a:extLst>
              <a:ext uri="{FF2B5EF4-FFF2-40B4-BE49-F238E27FC236}">
                <a16:creationId xmlns:a16="http://schemas.microsoft.com/office/drawing/2014/main" id="{592DACE5-3BD5-4A75-A030-F0855565B513}"/>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484B39A6-1EF2-4412-A1C4-42588611E8B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2245DF1-F944-450C-B859-FADB1240BF81}"/>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34305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CB5A-1381-4D39-B849-DE00C3265C23}"/>
              </a:ext>
            </a:extLst>
          </p:cNvPr>
          <p:cNvSpPr>
            <a:spLocks noGrp="1"/>
          </p:cNvSpPr>
          <p:nvPr>
            <p:ph type="title"/>
          </p:nvPr>
        </p:nvSpPr>
        <p:spPr/>
        <p:txBody>
          <a:bodyPr/>
          <a:lstStyle/>
          <a:p>
            <a:r>
              <a:rPr lang="en-US" dirty="0"/>
              <a:t>Model analysis results</a:t>
            </a:r>
          </a:p>
        </p:txBody>
      </p:sp>
      <p:sp>
        <p:nvSpPr>
          <p:cNvPr id="3" name="Content Placeholder 2">
            <a:extLst>
              <a:ext uri="{FF2B5EF4-FFF2-40B4-BE49-F238E27FC236}">
                <a16:creationId xmlns:a16="http://schemas.microsoft.com/office/drawing/2014/main" id="{AF09851C-E2C7-49BC-9C6C-EFB035C07AEB}"/>
              </a:ext>
            </a:extLst>
          </p:cNvPr>
          <p:cNvSpPr>
            <a:spLocks noGrp="1"/>
          </p:cNvSpPr>
          <p:nvPr>
            <p:ph sz="half" idx="1"/>
          </p:nvPr>
        </p:nvSpPr>
        <p:spPr>
          <a:xfrm>
            <a:off x="522006" y="1517976"/>
            <a:ext cx="4904573" cy="4351338"/>
          </a:xfrm>
        </p:spPr>
        <p:txBody>
          <a:bodyPr>
            <a:normAutofit/>
          </a:bodyPr>
          <a:lstStyle/>
          <a:p>
            <a:r>
              <a:rPr lang="en-US" sz="2400" dirty="0">
                <a:solidFill>
                  <a:schemeClr val="accent4">
                    <a:lumMod val="60000"/>
                    <a:lumOff val="40000"/>
                  </a:schemeClr>
                </a:solidFill>
              </a:rPr>
              <a:t>The model output indicates some evidence of a difference in the average growth for the 2nd treatment compared to the control group. </a:t>
            </a:r>
          </a:p>
          <a:p>
            <a:r>
              <a:rPr lang="en-US" sz="2400" dirty="0">
                <a:solidFill>
                  <a:schemeClr val="accent4">
                    <a:lumMod val="60000"/>
                    <a:lumOff val="40000"/>
                  </a:schemeClr>
                </a:solidFill>
              </a:rPr>
              <a:t>An analysis of variance table for this model can be produced via the </a:t>
            </a:r>
            <a:r>
              <a:rPr lang="en-US" sz="2400" dirty="0" err="1">
                <a:solidFill>
                  <a:schemeClr val="accent4">
                    <a:lumMod val="60000"/>
                    <a:lumOff val="40000"/>
                  </a:schemeClr>
                </a:solidFill>
              </a:rPr>
              <a:t>anova</a:t>
            </a:r>
            <a:r>
              <a:rPr lang="en-US" sz="2400" dirty="0">
                <a:solidFill>
                  <a:schemeClr val="accent4">
                    <a:lumMod val="60000"/>
                    <a:lumOff val="40000"/>
                  </a:schemeClr>
                </a:solidFill>
              </a:rPr>
              <a:t> command:</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anova</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0A413CBA-EAA1-4D99-A9BD-31DFB1F6883C}"/>
              </a:ext>
            </a:extLst>
          </p:cNvPr>
          <p:cNvSpPr>
            <a:spLocks noGrp="1"/>
          </p:cNvSpPr>
          <p:nvPr>
            <p:ph sz="half" idx="2"/>
          </p:nvPr>
        </p:nvSpPr>
        <p:spPr>
          <a:xfrm>
            <a:off x="5563312" y="1615155"/>
            <a:ext cx="6236802" cy="4561808"/>
          </a:xfrm>
        </p:spPr>
        <p:txBody>
          <a:bodyPr>
            <a:normAutofit/>
          </a:bodyPr>
          <a:lstStyle/>
          <a:p>
            <a:pPr marL="0" indent="0">
              <a:buNone/>
            </a:pPr>
            <a:r>
              <a:rPr lang="en-US" sz="1600" dirty="0">
                <a:latin typeface="Lucida Console" panose="020B0609040504020204" pitchFamily="49" charset="0"/>
              </a:rPr>
              <a:t>Analysis of Variance Table</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Response: weight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3.7663  1.8832  4.8461 0.01591 *</a:t>
            </a:r>
          </a:p>
          <a:p>
            <a:pPr marL="0" indent="0">
              <a:buNone/>
            </a:pPr>
            <a:r>
              <a:rPr lang="en-US" sz="1600" dirty="0">
                <a:latin typeface="Lucida Console" panose="020B0609040504020204" pitchFamily="49" charset="0"/>
              </a:rPr>
              <a:t>Residuals 27 10.4921  0.3886                  </a:t>
            </a:r>
          </a:p>
          <a:p>
            <a:pPr marL="0" indent="0">
              <a:buNone/>
            </a:pPr>
            <a:r>
              <a:rPr lang="en-US" sz="1600" dirty="0">
                <a:latin typeface="Lucida Console" panose="020B0609040504020204" pitchFamily="49" charset="0"/>
              </a:rPr>
              <a:t>---</a:t>
            </a:r>
          </a:p>
          <a:p>
            <a:pPr marL="0" indent="0">
              <a:buNone/>
            </a:pPr>
            <a:r>
              <a:rPr lang="en-US" sz="1600" dirty="0" err="1">
                <a:latin typeface="Lucida Console" panose="020B0609040504020204" pitchFamily="49" charset="0"/>
              </a:rPr>
              <a:t>Signif</a:t>
            </a:r>
            <a:r>
              <a:rPr lang="en-US" sz="1600" dirty="0">
                <a:latin typeface="Lucida Console" panose="020B0609040504020204" pitchFamily="49" charset="0"/>
              </a:rPr>
              <a:t>. codes:  0 ‘***’ 0.001 ‘**’ 0.01 ‘*’ 0.05 </a:t>
            </a:r>
          </a:p>
          <a:p>
            <a:pPr marL="0" indent="0">
              <a:buNone/>
            </a:pPr>
            <a:r>
              <a:rPr lang="en-US" sz="1600" dirty="0">
                <a:latin typeface="Lucida Console" panose="020B0609040504020204" pitchFamily="49" charset="0"/>
              </a:rPr>
              <a:t>	‘.’ 0.1 ‘ ’ 1</a:t>
            </a:r>
          </a:p>
        </p:txBody>
      </p:sp>
      <p:sp>
        <p:nvSpPr>
          <p:cNvPr id="5" name="Date Placeholder 4">
            <a:extLst>
              <a:ext uri="{FF2B5EF4-FFF2-40B4-BE49-F238E27FC236}">
                <a16:creationId xmlns:a16="http://schemas.microsoft.com/office/drawing/2014/main" id="{9F1E86D6-8FDD-4D93-A1D0-5E9BBD728A49}"/>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8E5D9CF5-4556-4D8B-B06C-D9AB3E8ACCA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51C3D1E-772A-488D-8B5F-FCCD62D84C14}"/>
              </a:ext>
            </a:extLst>
          </p:cNvPr>
          <p:cNvSpPr>
            <a:spLocks noGrp="1"/>
          </p:cNvSpPr>
          <p:nvPr>
            <p:ph type="sldNum" sz="quarter" idx="12"/>
          </p:nvPr>
        </p:nvSpPr>
        <p:spPr/>
        <p:txBody>
          <a:bodyPr/>
          <a:lstStyle/>
          <a:p>
            <a:fld id="{799C26FD-E1A0-49B8-8B03-25A733166562}" type="slidenum">
              <a:rPr lang="en-US" smtClean="0"/>
              <a:t>8</a:t>
            </a:fld>
            <a:endParaRPr lang="en-US" dirty="0"/>
          </a:p>
        </p:txBody>
      </p:sp>
      <p:sp>
        <p:nvSpPr>
          <p:cNvPr id="9" name="Rectangle 8">
            <a:extLst>
              <a:ext uri="{FF2B5EF4-FFF2-40B4-BE49-F238E27FC236}">
                <a16:creationId xmlns:a16="http://schemas.microsoft.com/office/drawing/2014/main" id="{CB312B80-57B2-4713-9873-DD505DA6F5DE}"/>
              </a:ext>
            </a:extLst>
          </p:cNvPr>
          <p:cNvSpPr/>
          <p:nvPr/>
        </p:nvSpPr>
        <p:spPr>
          <a:xfrm>
            <a:off x="3426152" y="4962492"/>
            <a:ext cx="6444241" cy="707886"/>
          </a:xfrm>
          <a:prstGeom prst="rect">
            <a:avLst/>
          </a:prstGeom>
        </p:spPr>
        <p:txBody>
          <a:bodyPr wrap="square">
            <a:spAutoFit/>
          </a:bodyPr>
          <a:lstStyle/>
          <a:p>
            <a:r>
              <a:rPr lang="en-US" sz="2000" dirty="0">
                <a:solidFill>
                  <a:srgbClr val="00FF99"/>
                </a:solidFill>
              </a:rPr>
              <a:t>This table confirms that there are differences between the groups which were highlighted in the model summary. </a:t>
            </a:r>
          </a:p>
        </p:txBody>
      </p:sp>
    </p:spTree>
    <p:extLst>
      <p:ext uri="{BB962C8B-B14F-4D97-AF65-F5344CB8AC3E}">
        <p14:creationId xmlns:p14="http://schemas.microsoft.com/office/powerpoint/2010/main" val="396470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F434-54B9-405A-A52B-4A65E407FF0A}"/>
              </a:ext>
            </a:extLst>
          </p:cNvPr>
          <p:cNvSpPr>
            <a:spLocks noGrp="1"/>
          </p:cNvSpPr>
          <p:nvPr>
            <p:ph type="title"/>
          </p:nvPr>
        </p:nvSpPr>
        <p:spPr/>
        <p:txBody>
          <a:bodyPr/>
          <a:lstStyle/>
          <a:p>
            <a:r>
              <a:rPr lang="en-US" dirty="0"/>
              <a:t>95% Confidence Interval</a:t>
            </a:r>
          </a:p>
        </p:txBody>
      </p:sp>
      <p:sp>
        <p:nvSpPr>
          <p:cNvPr id="3" name="Content Placeholder 2">
            <a:extLst>
              <a:ext uri="{FF2B5EF4-FFF2-40B4-BE49-F238E27FC236}">
                <a16:creationId xmlns:a16="http://schemas.microsoft.com/office/drawing/2014/main" id="{BDFEB51A-7EE6-47DC-8440-3B87ADD96F6B}"/>
              </a:ext>
            </a:extLst>
          </p:cNvPr>
          <p:cNvSpPr>
            <a:spLocks noGrp="1"/>
          </p:cNvSpPr>
          <p:nvPr>
            <p:ph sz="half" idx="1"/>
          </p:nvPr>
        </p:nvSpPr>
        <p:spPr>
          <a:xfrm>
            <a:off x="406400" y="1825625"/>
            <a:ext cx="5534114" cy="4351338"/>
          </a:xfrm>
        </p:spPr>
        <p:txBody>
          <a:bodyPr>
            <a:normAutofit/>
          </a:bodyPr>
          <a:lstStyle/>
          <a:p>
            <a:r>
              <a:rPr lang="en-US" sz="2400" dirty="0">
                <a:solidFill>
                  <a:schemeClr val="accent4">
                    <a:lumMod val="60000"/>
                    <a:lumOff val="40000"/>
                  </a:schemeClr>
                </a:solidFill>
              </a:rPr>
              <a:t>The function </a:t>
            </a:r>
            <a:r>
              <a:rPr lang="en-US" sz="1800" dirty="0" err="1">
                <a:latin typeface="Lucida Console" panose="020B0609040504020204" pitchFamily="49" charset="0"/>
              </a:rPr>
              <a:t>confint</a:t>
            </a:r>
            <a:r>
              <a:rPr lang="en-US" sz="2400" dirty="0">
                <a:solidFill>
                  <a:schemeClr val="accent4">
                    <a:lumMod val="60000"/>
                    <a:lumOff val="40000"/>
                  </a:schemeClr>
                </a:solidFill>
              </a:rPr>
              <a:t> is used to calculate confidence intervals on the treatment parameters, by default 95% confidence intervals:</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confint</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F3A92C21-E857-485D-9F47-B5D9CA2DB11E}"/>
              </a:ext>
            </a:extLst>
          </p:cNvPr>
          <p:cNvSpPr>
            <a:spLocks noGrp="1"/>
          </p:cNvSpPr>
          <p:nvPr>
            <p:ph sz="half" idx="2"/>
          </p:nvPr>
        </p:nvSpPr>
        <p:spPr>
          <a:xfrm>
            <a:off x="5819686" y="1825625"/>
            <a:ext cx="5534114" cy="4351338"/>
          </a:xfrm>
        </p:spPr>
        <p:txBody>
          <a:bodyPr>
            <a:normAutofit/>
          </a:bodyPr>
          <a:lstStyle/>
          <a:p>
            <a:pPr marL="0" indent="0">
              <a:buNone/>
            </a:pPr>
            <a:r>
              <a:rPr lang="en-US" sz="1800" dirty="0">
                <a:latin typeface="Lucida Console" panose="020B0609040504020204" pitchFamily="49" charset="0"/>
              </a:rPr>
              <a:t>                       2.5 %    97.5 %</a:t>
            </a:r>
          </a:p>
          <a:p>
            <a:pPr marL="0" indent="0">
              <a:buNone/>
            </a:pPr>
            <a:r>
              <a:rPr lang="en-US" sz="1800" dirty="0">
                <a:latin typeface="Lucida Console" panose="020B0609040504020204" pitchFamily="49" charset="0"/>
              </a:rPr>
              <a:t>(Intercept)       4.62752600 5.4364740</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1 -0.94301261 0.2010126</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2 -0.07801261 1.0660126</a:t>
            </a:r>
          </a:p>
        </p:txBody>
      </p:sp>
      <p:sp>
        <p:nvSpPr>
          <p:cNvPr id="5" name="Date Placeholder 4">
            <a:extLst>
              <a:ext uri="{FF2B5EF4-FFF2-40B4-BE49-F238E27FC236}">
                <a16:creationId xmlns:a16="http://schemas.microsoft.com/office/drawing/2014/main" id="{EB680ED7-DE93-40E9-BF53-DF4F2EE00203}"/>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EC51BA21-7FC3-4F49-874B-4E76CCE451F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BA7F5BB2-D673-4650-838E-06D529D63323}"/>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2434303870"/>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8392</TotalTime>
  <Words>3239</Words>
  <Application>Microsoft Office PowerPoint</Application>
  <PresentationFormat>Widescreen</PresentationFormat>
  <Paragraphs>394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Lucida Console</vt:lpstr>
      <vt:lpstr>Verdana</vt:lpstr>
      <vt:lpstr>Analytics_World</vt:lpstr>
      <vt:lpstr>Data Analytics – Lesson 06 Describing Data using R</vt:lpstr>
      <vt:lpstr>Example– Results from an Experiment on Plant Growth</vt:lpstr>
      <vt:lpstr>Adjust the Data Frame</vt:lpstr>
      <vt:lpstr>Boxplot Analysis</vt:lpstr>
      <vt:lpstr>Boxplot Analysis</vt:lpstr>
      <vt:lpstr>Boxplot Analysis</vt:lpstr>
      <vt:lpstr>Use lm to investigate ANOVA model</vt:lpstr>
      <vt:lpstr>Model analysis results</vt:lpstr>
      <vt:lpstr>95% Confidence Interval</vt:lpstr>
      <vt:lpstr>Residual Analysis</vt:lpstr>
      <vt:lpstr>ANOVA on the Data Directly</vt:lpstr>
      <vt:lpstr>Tukey HSD Test</vt:lpstr>
      <vt:lpstr>Introduction</vt:lpstr>
      <vt:lpstr>Dog Show Example</vt:lpstr>
      <vt:lpstr>A Graphical Example</vt:lpstr>
      <vt:lpstr>Uses</vt:lpstr>
      <vt:lpstr>Particulars</vt:lpstr>
      <vt:lpstr>ANOVA Step-by-Step</vt:lpstr>
      <vt:lpstr>Example 2 – Parcel Shipment</vt:lpstr>
      <vt:lpstr>Example #2 – Delivery Data</vt:lpstr>
      <vt:lpstr>Example #2 – Plotted Data</vt:lpstr>
      <vt:lpstr>Example #2 – ANOVA Model</vt:lpstr>
      <vt:lpstr>Example #2 - Discussion</vt:lpstr>
      <vt:lpstr>Example #2 – Residuals versus Fitted Values</vt:lpstr>
      <vt:lpstr>Example #2 – Residuals by Sub-Offices</vt:lpstr>
      <vt:lpstr>Example #2 – Residuals by Delivery Service</vt:lpstr>
      <vt:lpstr>Example #2 – Residual qq Plot</vt:lpstr>
      <vt:lpstr>Example #2 – Residuals by Service</vt:lpstr>
      <vt:lpstr>Example #2</vt:lpstr>
      <vt:lpstr>Example #2 – Difference in Mean Delivery Times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116</cp:revision>
  <dcterms:created xsi:type="dcterms:W3CDTF">2014-12-17T09:38:54Z</dcterms:created>
  <dcterms:modified xsi:type="dcterms:W3CDTF">2018-08-27T12:43:26Z</dcterms:modified>
</cp:coreProperties>
</file>