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CC99"/>
    <a:srgbClr val="00FFCC"/>
    <a:srgbClr val="66FF99"/>
    <a:srgbClr val="81DEFF"/>
    <a:srgbClr val="4F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6" d="100"/>
          <a:sy n="106" d="100"/>
        </p:scale>
        <p:origin x="67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2583540"/>
            <a:ext cx="10566400" cy="168115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286" y="4601029"/>
            <a:ext cx="10566400" cy="1411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85768"/>
            <a:ext cx="27432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576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61714" y="6485767"/>
            <a:ext cx="27432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817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2125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0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48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54666"/>
            <a:ext cx="5613400" cy="50461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54666"/>
            <a:ext cx="5469467" cy="50461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555"/>
            <a:ext cx="1015153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1000" y="1444096"/>
            <a:ext cx="5616575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268007"/>
            <a:ext cx="5616575" cy="4014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44096"/>
            <a:ext cx="563880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268007"/>
            <a:ext cx="5616575" cy="4014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5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4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8" y="457200"/>
            <a:ext cx="44091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65946"/>
            <a:ext cx="6602412" cy="47171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858" y="2057399"/>
            <a:ext cx="4409168" cy="4125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81B"/>
            </a:gs>
            <a:gs pos="38000">
              <a:srgbClr val="003736"/>
            </a:gs>
            <a:gs pos="71000">
              <a:srgbClr val="004C4A"/>
            </a:gs>
            <a:gs pos="100000">
              <a:srgbClr val="006C6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B10F8D2-468C-4CB1-B14E-CC8BBA8A50B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0066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490"/>
          <a:stretch/>
        </p:blipFill>
        <p:spPr>
          <a:xfrm>
            <a:off x="0" y="0"/>
            <a:ext cx="3168566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9F7B5B-4283-43A6-A718-5CC0B465A8DD}"/>
              </a:ext>
            </a:extLst>
          </p:cNvPr>
          <p:cNvSpPr/>
          <p:nvPr/>
        </p:nvSpPr>
        <p:spPr>
          <a:xfrm>
            <a:off x="0" y="0"/>
            <a:ext cx="12192000" cy="6852101"/>
          </a:xfrm>
          <a:prstGeom prst="rect">
            <a:avLst/>
          </a:prstGeom>
          <a:gradFill>
            <a:gsLst>
              <a:gs pos="0">
                <a:srgbClr val="0B181B">
                  <a:alpha val="70000"/>
                </a:srgbClr>
              </a:gs>
              <a:gs pos="38000">
                <a:srgbClr val="003736">
                  <a:alpha val="85000"/>
                </a:srgbClr>
              </a:gs>
              <a:gs pos="71000">
                <a:srgbClr val="004C4A"/>
              </a:gs>
              <a:gs pos="100000">
                <a:srgbClr val="006C69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6770"/>
            <a:ext cx="10049933" cy="123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337187"/>
            <a:ext cx="11393714" cy="5064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042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4B0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9228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B4B0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BF5BF9-40E5-48A0-A7C1-FDEBC15CBF73}"/>
              </a:ext>
            </a:extLst>
          </p:cNvPr>
          <p:cNvCxnSpPr/>
          <p:nvPr/>
        </p:nvCxnSpPr>
        <p:spPr>
          <a:xfrm>
            <a:off x="0" y="6486976"/>
            <a:ext cx="12192000" cy="0"/>
          </a:xfrm>
          <a:prstGeom prst="line">
            <a:avLst/>
          </a:prstGeom>
          <a:ln w="12700">
            <a:solidFill>
              <a:srgbClr val="00B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D9D6532-6138-406D-8115-7BAFD8D73FEB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3" y="96294"/>
            <a:ext cx="1165981" cy="12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5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Analytics – Lesson 09 </a:t>
            </a:r>
            <a:br>
              <a:rPr lang="en-US" dirty="0"/>
            </a:br>
            <a:r>
              <a:rPr dirty="0"/>
              <a:t>Crime in Chennai using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br/>
            <a:br/>
            <a:r>
              <a:t>Dr. Jeffrey Strickland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8/25/2018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600200"/>
            <a:ext cx="7429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All-Caps text is difficult to read.</a:t>
            </a:r>
          </a:p>
          <a:p>
            <a:pPr lvl="1"/>
            <a:r>
              <a:t>Let’s force the text in the appropriate columns into proper case.</a:t>
            </a:r>
          </a:p>
          <a:p>
            <a:pPr lvl="1"/>
            <a:r>
              <a:t>Using (dplyr)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proper_case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(x)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(</a:t>
            </a:r>
            <a:r>
              <a:rPr sz="1800" b="1">
                <a:solidFill>
                  <a:srgbClr val="007020"/>
                </a:solidFill>
                <a:latin typeface="Courier"/>
              </a:rPr>
              <a:t>gsub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"\\b([A-Z])([A-Z]+)"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"\\U\\1\\L\\2"</a:t>
            </a:r>
            <a:r>
              <a:rPr sz="1800">
                <a:latin typeface="Courier"/>
              </a:rPr>
              <a:t> , x, </a:t>
            </a:r>
            <a:r>
              <a:rPr sz="1800">
                <a:solidFill>
                  <a:srgbClr val="902000"/>
                </a:solidFill>
                <a:latin typeface="Courier"/>
              </a:rPr>
              <a:t>perl=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Category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proper_case</a:t>
            </a:r>
            <a:r>
              <a:rPr sz="1800">
                <a:latin typeface="Courier"/>
              </a:rPr>
              <a:t>(Category),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Descript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proper_case</a:t>
            </a:r>
            <a:r>
              <a:rPr sz="1800">
                <a:latin typeface="Courier"/>
              </a:rPr>
              <a:t>(Descript),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PdDistrict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proper_case</a:t>
            </a:r>
            <a:r>
              <a:rPr sz="1800">
                <a:latin typeface="Courier"/>
              </a:rPr>
              <a:t>(PdDistrict),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Resolution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proper_case</a:t>
            </a:r>
            <a:r>
              <a:rPr sz="1800">
                <a:latin typeface="Courier"/>
              </a:rPr>
              <a:t>(Resolution),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Time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(Time))</a:t>
            </a:r>
            <a:br/>
            <a:r>
              <a:rPr sz="1800">
                <a:latin typeface="Courier"/>
              </a:rPr>
              <a:t>df_sub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,]  </a:t>
            </a:r>
            <a:r>
              <a:rPr sz="1800" i="1">
                <a:solidFill>
                  <a:srgbClr val="60A0B0"/>
                </a:solidFill>
                <a:latin typeface="Courier"/>
              </a:rPr>
              <a:t># display the first 100 rows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(df_sub, </a:t>
            </a:r>
            <a:r>
              <a:rPr sz="1800">
                <a:solidFill>
                  <a:srgbClr val="902000"/>
                </a:solidFill>
                <a:latin typeface="Courier"/>
              </a:rPr>
              <a:t>options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pageLength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scrollX=</a:t>
            </a:r>
            <a:r>
              <a:rPr sz="1800">
                <a:solidFill>
                  <a:srgbClr val="4070A0"/>
                </a:solidFill>
                <a:latin typeface="Courier"/>
              </a:rPr>
              <a:t>'400px'</a:t>
            </a:r>
            <a:r>
              <a:rPr sz="180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600200"/>
            <a:ext cx="7188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Visualize Data with Leaflet - Crime across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10000</a:t>
            </a:r>
            <a:r>
              <a:rPr sz="1800">
                <a:latin typeface="Courier"/>
              </a:rPr>
              <a:t>,] </a:t>
            </a:r>
            <a:r>
              <a:rPr sz="1800" i="1">
                <a:solidFill>
                  <a:srgbClr val="60A0B0"/>
                </a:solidFill>
                <a:latin typeface="Courier"/>
              </a:rPr>
              <a:t># display the first 10,000 rows</a:t>
            </a:r>
            <a:br/>
            <a:r>
              <a:rPr sz="1800">
                <a:latin typeface="Courier"/>
              </a:rPr>
              <a:t>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popup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"&lt;b&gt;Incident #: &lt;/b&gt;"</a:t>
            </a:r>
            <a:r>
              <a:rPr sz="1800">
                <a:latin typeface="Courier"/>
              </a:rPr>
              <a:t>, 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IncidntNum, </a:t>
            </a:r>
            <a:r>
              <a:rPr sz="1800">
                <a:solidFill>
                  <a:srgbClr val="4070A0"/>
                </a:solidFill>
                <a:latin typeface="Courier"/>
              </a:rPr>
              <a:t>"&lt;br&gt;"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"&lt;b&gt;Category: &lt;/b&gt;"</a:t>
            </a:r>
            <a:r>
              <a:rPr sz="1800">
                <a:latin typeface="Courier"/>
              </a:rPr>
              <a:t>, 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Category,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"&lt;br&gt;"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"&lt;b&gt;Description: &lt;/b&gt;"</a:t>
            </a:r>
            <a:r>
              <a:rPr sz="1800">
                <a:latin typeface="Courier"/>
              </a:rPr>
              <a:t>, 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Descript,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"&lt;br&gt;"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"&lt;b&gt;Day of week: &lt;/b&gt;"</a:t>
            </a:r>
            <a:r>
              <a:rPr sz="1800">
                <a:latin typeface="Courier"/>
              </a:rPr>
              <a:t>, 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DayOfWeek,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"&lt;br&gt;"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"&lt;b&gt;Date: &lt;/b&gt;"</a:t>
            </a:r>
            <a:r>
              <a:rPr sz="1800">
                <a:latin typeface="Courier"/>
              </a:rPr>
              <a:t>, 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Date,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"&lt;br&gt;"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"&lt;b&gt;Time: &lt;/b&gt;"</a:t>
            </a:r>
            <a:r>
              <a:rPr sz="1800">
                <a:latin typeface="Courier"/>
              </a:rPr>
              <a:t>, 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Time,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"&lt;br&gt;"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"&lt;b&gt;PD district: &lt;/b&gt;"</a:t>
            </a:r>
            <a:r>
              <a:rPr sz="1800">
                <a:latin typeface="Courier"/>
              </a:rPr>
              <a:t>, 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PdDistrict,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"&lt;br&gt;"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"&lt;b&gt;Resolution: &lt;/b&gt;"</a:t>
            </a:r>
            <a:r>
              <a:rPr sz="1800">
                <a:latin typeface="Courier"/>
              </a:rPr>
              <a:t>, 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Resolution,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"&lt;br&gt;"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"&lt;b&gt;Address: &lt;/b&gt;"</a:t>
            </a:r>
            <a:r>
              <a:rPr sz="1800">
                <a:latin typeface="Courier"/>
              </a:rPr>
              <a:t>, 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Address,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"&lt;br&gt;"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"&lt;b&gt;Longitude: &lt;/b&gt;"</a:t>
            </a:r>
            <a:r>
              <a:rPr sz="1800">
                <a:latin typeface="Courier"/>
              </a:rPr>
              <a:t>, 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"&lt;br&gt;"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"&lt;b&gt;Latitude: &lt;/b&gt;"</a:t>
            </a:r>
            <a:r>
              <a:rPr sz="1800">
                <a:latin typeface="Courier"/>
              </a:rPr>
              <a:t>, 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 Crime Clusters in Chennai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leaflet</a:t>
            </a:r>
            <a:r>
              <a:rPr sz="1800" dirty="0">
                <a:latin typeface="Courier"/>
              </a:rPr>
              <a:t>(data,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"100%"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addTiles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addTiles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group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OSM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(default)"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addProviderTiles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provider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"Esri.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WorldStreetMap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902000"/>
                </a:solidFill>
                <a:latin typeface="Courier"/>
              </a:rPr>
              <a:t>group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"World 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StreetMap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addProviderTiles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provider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"Esri.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WorldImagery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902000"/>
                </a:solidFill>
                <a:latin typeface="Courier"/>
              </a:rPr>
              <a:t>group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"World Imagery"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addProviderTiles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(provider = "NASAGIBS.ViirsEarthAtNight2012",group = "Nighttime Imagery") 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addMarkers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lng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latin typeface="Courier"/>
              </a:rPr>
              <a:t>X,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lat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latin typeface="Courier"/>
              </a:rPr>
              <a:t>Y,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popup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data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popup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clusterOptions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markerClusterOptions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addLayersControl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baseGroups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OSM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(default)"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"World 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StreetMap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"World Imagery"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options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layersControlOptions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collapsed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3000" y="1600200"/>
            <a:ext cx="481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Crime Clusters in Chennai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Leaflet?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t>We can click icons on the map to show incident details</a:t>
            </a:r>
          </a:p>
          <a:p>
            <a:pPr lvl="1"/>
            <a:r>
              <a:t>We need to set up some generate some parameters that we concatenate or “paste” together to form these incident descriptions</a:t>
            </a:r>
          </a:p>
          <a:p>
            <a:pPr lvl="1"/>
            <a:r>
              <a:t>For example, the concatenated strings pdata$popup, provides the content of the an incident</a:t>
            </a:r>
          </a:p>
          <a:p>
            <a:pPr lvl="1"/>
            <a:r>
              <a:t>You may notice the “%&gt;%” or forward-pipe operator in the leaflet arguments</a:t>
            </a:r>
          </a:p>
          <a:p>
            <a:pPr lvl="1"/>
            <a:r>
              <a:t>The operators pipe their left-hand side values forward into expressions that appear on the right-hand side, rather than from the inside and out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popup[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[1] "&lt;b&gt;Incident #: &lt;/b&gt; 150098210 &lt;br&gt; &lt;b&gt;Category: &lt;/b&gt; Robbery &lt;br&gt; &lt;b&gt;Description: &lt;/b&gt; Robbery, Bodily Force &lt;br&gt; &lt;b&gt;Day of week: &lt;/b&gt; Sunday &lt;br&gt; &lt;b&gt;Date: &lt;/b&gt; 2/1/2015 &lt;br&gt; &lt;b&gt;Time: &lt;/b&gt; 15:45:00 &lt;br&gt; &lt;b&gt;PD district: &lt;/b&gt; Zone4 &lt;br&gt; &lt;b&gt;Resolution: &lt;/b&gt; None &lt;br&gt; &lt;b&gt;Address: &lt;/b&gt; None &lt;br&gt; &lt;b&gt;Longitude: &lt;/b&gt; 80.26669397 &lt;br&gt; &lt;b&gt;Latitude: &lt;/b&gt; 13.09199072"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Crime Over Time - the Crime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Crime series - akin to time series</a:t>
            </a:r>
          </a:p>
          <a:p>
            <a:pPr lvl="1"/>
            <a:r>
              <a:t>Manipulate the data using the dplyr::mutate function</a:t>
            </a:r>
          </a:p>
          <a:p>
            <a:pPr lvl="1"/>
            <a:r>
              <a:t>Mutate adds new variables while preserving extisting variables</a:t>
            </a:r>
          </a:p>
          <a:p>
            <a:pPr lvl="1"/>
            <a:r>
              <a:t>We can add the Hours variable using the Time with hh:mm format</a:t>
            </a:r>
          </a:p>
          <a:p>
            <a:pPr lvl="1"/>
            <a:r>
              <a:t>We can make the Year variable using the Date with mm/dd/yyyy format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Mutate Date to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Using (dplyr)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df_crime_daily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as.Date</a:t>
            </a:r>
            <a:r>
              <a:rPr sz="1800">
                <a:latin typeface="Courier"/>
              </a:rPr>
              <a:t>(Date, </a:t>
            </a:r>
            <a:r>
              <a:rPr sz="1800">
                <a:solidFill>
                  <a:srgbClr val="4070A0"/>
                </a:solidFill>
                <a:latin typeface="Courier"/>
              </a:rPr>
              <a:t>"%m/%d/%Y"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(Date)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 Crimes Series with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Using (ggplot2) and (scales)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plot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(df_crime_daily,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count))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"#F2CA27"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"#1A1A1A"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 fte_theme() 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scale_x_date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breaks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date_breaks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"1 year"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date_format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"%Y"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 of Crime"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"Number of Crimes"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"Daily Crimes in Chennai from 2009 - 2018"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plot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`geom_smooth()` using method = 'gam' and formula 'y ~ s(x, bs = "cs")'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Aggregate the 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df_category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sort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Category),</a:t>
            </a:r>
            <a:r>
              <a:rPr sz="1800">
                <a:solidFill>
                  <a:srgbClr val="902000"/>
                </a:solidFill>
                <a:latin typeface="Courier"/>
              </a:rPr>
              <a:t>decreasing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df_category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(df_category[df_category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])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(df_category)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"Category"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"Frequency"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df_category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Percentage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df_category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Frequency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(df_category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Frequency)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(df_category, </a:t>
            </a:r>
            <a:r>
              <a:rPr sz="1800">
                <a:solidFill>
                  <a:srgbClr val="902000"/>
                </a:solidFill>
                <a:latin typeface="Courier"/>
              </a:rPr>
              <a:t>options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scrollX=</a:t>
            </a:r>
            <a:r>
              <a:rPr sz="1800">
                <a:solidFill>
                  <a:srgbClr val="4070A0"/>
                </a:solidFill>
                <a:latin typeface="Courier"/>
              </a:rPr>
              <a:t>'400px'</a:t>
            </a:r>
            <a:r>
              <a:rPr sz="180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Crime Category a 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Using (ggplot2) and (ggrepel)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bp&lt;-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(df_category,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Category,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Frequency, 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latin typeface="Courier"/>
              </a:rPr>
              <a:t>Category))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stat=</a:t>
            </a:r>
            <a:r>
              <a:rPr sz="180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axis.text.x=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element_blank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geom_text_repel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df_category,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label=</a:t>
            </a:r>
            <a:r>
              <a:rPr sz="1800">
                <a:latin typeface="Courier"/>
              </a:rPr>
              <a:t>Category))</a:t>
            </a:r>
            <a:br/>
            <a:r>
              <a:rPr sz="1800">
                <a:latin typeface="Courier"/>
              </a:rPr>
              <a:t>bp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2679700"/>
            <a:ext cx="8229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a Crime Category Pie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bp&lt;-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(df_category,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Percentage, 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latin typeface="Courier"/>
              </a:rPr>
              <a:t>Category))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stat=</a:t>
            </a:r>
            <a:r>
              <a:rPr sz="180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pie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coord_polar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"y"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pie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2679700"/>
            <a:ext cx="8229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Temporal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Theft Over Time</a:t>
            </a:r>
          </a:p>
          <a:p>
            <a:pPr lvl="1"/>
            <a:r>
              <a:t>Arrests over time</a:t>
            </a:r>
          </a:p>
          <a:p>
            <a:pPr lvl="1"/>
            <a:r>
              <a:t>Daily arrests</a:t>
            </a:r>
          </a:p>
          <a:p>
            <a:pPr lvl="1"/>
            <a:r>
              <a:t>Number of Arrest by Time-of-Day</a:t>
            </a:r>
          </a:p>
          <a:p>
            <a:pPr lvl="1"/>
            <a:r>
              <a:t>Number of Arrest by Day-of-Week</a:t>
            </a:r>
          </a:p>
          <a:p>
            <a:pPr lvl="1"/>
            <a:r>
              <a:t>Number of Arrest by Day-of-Week and Time-of-Day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Thefts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df_theft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"Larceny/Theft"</a:t>
            </a:r>
            <a:r>
              <a:rPr sz="1800">
                <a:latin typeface="Courier"/>
              </a:rPr>
              <a:t>, Category))</a:t>
            </a:r>
            <a:br/>
            <a:r>
              <a:rPr sz="1800">
                <a:latin typeface="Courier"/>
              </a:rPr>
              <a:t>df_theft_daily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df_theft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as.Date</a:t>
            </a:r>
            <a:r>
              <a:rPr sz="1800">
                <a:latin typeface="Courier"/>
              </a:rPr>
              <a:t>(Date, </a:t>
            </a:r>
            <a:r>
              <a:rPr sz="1800">
                <a:solidFill>
                  <a:srgbClr val="4070A0"/>
                </a:solidFill>
                <a:latin typeface="Courier"/>
              </a:rPr>
              <a:t>"%m/%d/%Y"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(Date)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 Temporal Trends - Daily Thefts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plot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(df_theft_daily,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count))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"#00ccff"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"#1A1A1A"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fte_theme() 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scale_x_date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breaks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date_breaks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"1 year"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date_format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"%Y"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 of Theft"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"Number of Thefts"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"Daily Thefts in Chennai from 2009 to 2018"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plot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`geom_smooth()` using method = 'gam' and formula 'y ~ s(x, bs = "cs")'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dear Watson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3200" i="1" dirty="0"/>
              <a:t>“Sherlock Holmes was a man, however, who, when he had an unsolved problem upon his mind, would go for days, and even for a week, without rest, turning it over, rearranging his facts, looking at it from every point of view until he had either fathomed it or convinced himself that his data were insufficient.”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dirty="0"/>
              <a:t>-Dr. John Watson, The Man with the Twisted Lip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2679700"/>
            <a:ext cx="8229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of Theft Heatmap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get_hour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(x)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(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strsplit</a:t>
            </a:r>
            <a:r>
              <a:rPr sz="1800">
                <a:latin typeface="Courier"/>
              </a:rPr>
              <a:t>(x,</a:t>
            </a:r>
            <a:r>
              <a:rPr sz="1800">
                <a:solidFill>
                  <a:srgbClr val="4070A0"/>
                </a:solidFill>
                <a:latin typeface="Courier"/>
              </a:rPr>
              <a:t>":"</a:t>
            </a:r>
            <a:r>
              <a:rPr sz="1800">
                <a:latin typeface="Courier"/>
              </a:rPr>
              <a:t>)[[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]))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df_theft_time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df_theft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Hour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sapply</a:t>
            </a:r>
            <a:r>
              <a:rPr sz="1800">
                <a:latin typeface="Courier"/>
              </a:rPr>
              <a:t>(Time, get_hour))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(DayOfWeek, Hour)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(df_theft_time, </a:t>
            </a:r>
            <a:r>
              <a:rPr sz="1800">
                <a:solidFill>
                  <a:srgbClr val="902000"/>
                </a:solidFill>
                <a:latin typeface="Courier"/>
              </a:rPr>
              <a:t>options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scrollX=</a:t>
            </a:r>
            <a:r>
              <a:rPr sz="1800">
                <a:solidFill>
                  <a:srgbClr val="4070A0"/>
                </a:solidFill>
                <a:latin typeface="Courier"/>
              </a:rPr>
              <a:t>'400px'</a:t>
            </a:r>
            <a:r>
              <a:rPr sz="180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7569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Reorder and Format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dow_format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"Sunday"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"Monday"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"Tuesday"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"Wednesday"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"Thursday"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"Friday"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"Saturday"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hour_format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4070A0"/>
                </a:solidFill>
                <a:latin typeface="Courier"/>
              </a:rPr>
              <a:t>"AM"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4070A0"/>
                </a:solidFill>
                <a:latin typeface="Courier"/>
              </a:rPr>
              <a:t>"PM"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>
                <a:latin typeface="Courier"/>
              </a:rPr>
              <a:t>df_theft_time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DayOfWeek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(df_theft_time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DayOfWeek, </a:t>
            </a:r>
            <a:r>
              <a:rPr sz="1800">
                <a:solidFill>
                  <a:srgbClr val="902000"/>
                </a:solidFill>
                <a:latin typeface="Courier"/>
              </a:rPr>
              <a:t>level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rev</a:t>
            </a:r>
            <a:r>
              <a:rPr sz="1800">
                <a:latin typeface="Courier"/>
              </a:rPr>
              <a:t>(dow_format))</a:t>
            </a:r>
            <a:br/>
            <a:r>
              <a:rPr sz="1800">
                <a:latin typeface="Courier"/>
              </a:rPr>
              <a:t>df_theft_time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Hour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(df_theft_time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Hour, </a:t>
            </a:r>
            <a:r>
              <a:rPr sz="1800">
                <a:solidFill>
                  <a:srgbClr val="902000"/>
                </a:solidFill>
                <a:latin typeface="Courier"/>
              </a:rPr>
              <a:t>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label =</a:t>
            </a:r>
            <a:r>
              <a:rPr sz="1800">
                <a:latin typeface="Courier"/>
              </a:rPr>
              <a:t> hour_format)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(df_theft_time, </a:t>
            </a:r>
            <a:r>
              <a:rPr sz="1800">
                <a:solidFill>
                  <a:srgbClr val="902000"/>
                </a:solidFill>
                <a:latin typeface="Courier"/>
              </a:rPr>
              <a:t>options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scrollX=</a:t>
            </a:r>
            <a:r>
              <a:rPr sz="1800">
                <a:solidFill>
                  <a:srgbClr val="4070A0"/>
                </a:solidFill>
                <a:latin typeface="Courier"/>
              </a:rPr>
              <a:t>'400px'</a:t>
            </a:r>
            <a:r>
              <a:rPr sz="180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7569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Time of Theft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270000" indent="0">
              <a:buNone/>
            </a:pPr>
            <a:r>
              <a:rPr sz="1800">
                <a:latin typeface="Courier"/>
              </a:rPr>
              <a:t>plot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(df_theft_time,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Hour,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DayOfWeek,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count))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geom_tile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fte_theme() 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vjust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legend.title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element_blank</a:t>
            </a:r>
            <a:r>
              <a:rPr sz="1800">
                <a:latin typeface="Courier"/>
              </a:rPr>
              <a:t>(), 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"top"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legend.direction=</a:t>
            </a:r>
            <a:r>
              <a:rPr sz="1800">
                <a:solidFill>
                  <a:srgbClr val="4070A0"/>
                </a:solidFill>
                <a:latin typeface="Courier"/>
              </a:rPr>
              <a:t>"horizontal"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legend.key.width=</a:t>
            </a:r>
            <a:r>
              <a:rPr sz="1800" b="1">
                <a:solidFill>
                  <a:srgbClr val="007020"/>
                </a:solidFill>
                <a:latin typeface="Courier"/>
              </a:rPr>
              <a:t>unit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"cm"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legend.key.height=</a:t>
            </a:r>
            <a:r>
              <a:rPr sz="1800" b="1">
                <a:solidFill>
                  <a:srgbClr val="007020"/>
                </a:solidFill>
                <a:latin typeface="Courier"/>
              </a:rPr>
              <a:t>unit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"cm"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legend.margin=</a:t>
            </a:r>
            <a:r>
              <a:rPr sz="1800" b="1">
                <a:solidFill>
                  <a:srgbClr val="007020"/>
                </a:solidFill>
                <a:latin typeface="Courier"/>
              </a:rPr>
              <a:t>unit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"cm"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panel.margin=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element_blank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"Hour of Theft (Local Time)"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"Day of Week of Theft"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"Number of Thefts in Chennai from 2009 to 2018, by Time of Theft"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scale_fill_gradient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"white"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high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"#27AE60"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comma)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Warning: `panel.margin` is deprecated. Please use `panel.spacing` property
## instead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Warning: `legend.margin` must be specified using `margin()`. For the old
## behavior use legend.spacing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plot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Arrest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df_arrest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grepl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"Arrest"</a:t>
            </a:r>
            <a:r>
              <a:rPr sz="1800">
                <a:latin typeface="Courier"/>
              </a:rPr>
              <a:t>, Resolution))</a:t>
            </a:r>
            <a:br/>
            <a:br/>
            <a:r>
              <a:rPr sz="1800">
                <a:latin typeface="Courier"/>
              </a:rPr>
              <a:t>df_arrest_daily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df_arrest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as.Date</a:t>
            </a:r>
            <a:r>
              <a:rPr sz="1800">
                <a:latin typeface="Courier"/>
              </a:rPr>
              <a:t>(Date, </a:t>
            </a:r>
            <a:r>
              <a:rPr sz="1800">
                <a:solidFill>
                  <a:srgbClr val="4070A0"/>
                </a:solidFill>
                <a:latin typeface="Courier"/>
              </a:rPr>
              <a:t>"%m/%d/%Y"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(Date)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 Arrests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(scales)</a:t>
            </a:r>
            <a:br/>
            <a:r>
              <a:rPr sz="1800">
                <a:latin typeface="Courier"/>
              </a:rPr>
              <a:t>plot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(df_arrest_daily,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count))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"#F2CA27"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"#1A1A1A"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fte_theme() 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scale_x_date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breaks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date_breaks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"1 year"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date_format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"%Y"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 of Arrest"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 of Police Arrests"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"Daily Police Arrests in Chennai from 2009 to 2018"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plot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`geom_smooth()` using method = 'gam' and formula 'y ~ s(x, bs = "cs")'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1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Introduction - Simulated Crime Data for Chennai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dirty="0"/>
              <a:t>Sherlock’s data may have been insufficient, but at present we cannot make the same complaint.</a:t>
            </a:r>
          </a:p>
          <a:p>
            <a:pPr lvl="1"/>
            <a:r>
              <a:rPr dirty="0"/>
              <a:t>If we have any burden whatsoever, then it is possessing too much data.</a:t>
            </a:r>
          </a:p>
          <a:p>
            <a:pPr lvl="1"/>
            <a:r>
              <a:rPr dirty="0"/>
              <a:t>Using R programming, we can make sense of the abundance of data police departments and/or city halls have already collected</a:t>
            </a:r>
          </a:p>
          <a:p>
            <a:pPr lvl="2"/>
            <a:r>
              <a:rPr dirty="0"/>
              <a:t>cluster and describe data</a:t>
            </a:r>
          </a:p>
          <a:p>
            <a:pPr lvl="2"/>
            <a:r>
              <a:rPr dirty="0"/>
              <a:t>create charts and other visuals that demonstrate patterns</a:t>
            </a:r>
          </a:p>
          <a:p>
            <a:pPr lvl="2"/>
            <a:r>
              <a:rPr dirty="0"/>
              <a:t>model and predict future crimes</a:t>
            </a:r>
          </a:p>
          <a:p>
            <a:pPr lvl="2"/>
            <a:r>
              <a:rPr dirty="0"/>
              <a:t>link unsolved crimes to past crimes and offenders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 of Arrest by Time of Arrest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0" indent="0">
              <a:buNone/>
            </a:pPr>
            <a:r>
              <a:rPr sz="1800">
                <a:latin typeface="Courier"/>
              </a:rPr>
              <a:t>get_hour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(x)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(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strsplit</a:t>
            </a:r>
            <a:r>
              <a:rPr sz="1800">
                <a:latin typeface="Courier"/>
              </a:rPr>
              <a:t>(x,</a:t>
            </a:r>
            <a:r>
              <a:rPr sz="1800">
                <a:solidFill>
                  <a:srgbClr val="4070A0"/>
                </a:solidFill>
                <a:latin typeface="Courier"/>
              </a:rPr>
              <a:t>":"</a:t>
            </a:r>
            <a:r>
              <a:rPr sz="1800">
                <a:latin typeface="Courier"/>
              </a:rPr>
              <a:t>)[[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]][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df_arrest_time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df_arrest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Hour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sapply</a:t>
            </a:r>
            <a:r>
              <a:rPr sz="1800">
                <a:latin typeface="Courier"/>
              </a:rPr>
              <a:t>(Time, get_hour))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(DayOfWeek, Hour)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</a:t>
            </a:r>
            <a:br/>
            <a:br/>
            <a:r>
              <a:rPr sz="1800">
                <a:latin typeface="Courier"/>
              </a:rPr>
              <a:t>dow_format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"Sunday"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"Monday"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"Tuesday"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"Wednesday"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"Thursday"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"Friday"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"Saturday"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hour_format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4070A0"/>
                </a:solidFill>
                <a:latin typeface="Courier"/>
              </a:rPr>
              <a:t>"AM"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4070A0"/>
                </a:solidFill>
                <a:latin typeface="Courier"/>
              </a:rPr>
              <a:t>"PM"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>
                <a:latin typeface="Courier"/>
              </a:rPr>
              <a:t>df_arrest_time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DayOfWeek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(df_arrest_time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DayOfWeek, </a:t>
            </a:r>
            <a:r>
              <a:rPr sz="1800">
                <a:solidFill>
                  <a:srgbClr val="902000"/>
                </a:solidFill>
                <a:latin typeface="Courier"/>
              </a:rPr>
              <a:t>level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rev</a:t>
            </a:r>
            <a:r>
              <a:rPr sz="1800">
                <a:latin typeface="Courier"/>
              </a:rPr>
              <a:t>(dow_format))</a:t>
            </a:r>
            <a:br/>
            <a:r>
              <a:rPr sz="1800">
                <a:latin typeface="Courier"/>
              </a:rPr>
              <a:t>df_arrest_time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Hour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(df_arrest_time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Hour, </a:t>
            </a:r>
            <a:r>
              <a:rPr sz="1800">
                <a:solidFill>
                  <a:srgbClr val="902000"/>
                </a:solidFill>
                <a:latin typeface="Courier"/>
              </a:rPr>
              <a:t>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label =</a:t>
            </a:r>
            <a:r>
              <a:rPr sz="1800">
                <a:latin typeface="Courier"/>
              </a:rPr>
              <a:t> hour_format)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 of Number of Arrest by Time of Arrest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270000" indent="0">
              <a:buNone/>
            </a:pPr>
            <a:r>
              <a:rPr sz="1800">
                <a:latin typeface="Courier"/>
              </a:rPr>
              <a:t>plot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(df_arrest_time,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Hour,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DayOfWeek,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count))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geom_tile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fte_theme() 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vjust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legend.title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element_blank</a:t>
            </a:r>
            <a:r>
              <a:rPr sz="1800">
                <a:latin typeface="Courier"/>
              </a:rPr>
              <a:t>(), 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"top"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legend.direction=</a:t>
            </a:r>
            <a:r>
              <a:rPr sz="1800">
                <a:solidFill>
                  <a:srgbClr val="4070A0"/>
                </a:solidFill>
                <a:latin typeface="Courier"/>
              </a:rPr>
              <a:t>"horizontal"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legend.key.width=</a:t>
            </a:r>
            <a:r>
              <a:rPr sz="1800" b="1">
                <a:solidFill>
                  <a:srgbClr val="007020"/>
                </a:solidFill>
                <a:latin typeface="Courier"/>
              </a:rPr>
              <a:t>unit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"cm"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legend.key.height=</a:t>
            </a:r>
            <a:r>
              <a:rPr sz="1800" b="1">
                <a:solidFill>
                  <a:srgbClr val="007020"/>
                </a:solidFill>
                <a:latin typeface="Courier"/>
              </a:rPr>
              <a:t>unit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"cm"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legend.margin=</a:t>
            </a:r>
            <a:r>
              <a:rPr sz="1800" b="1">
                <a:solidFill>
                  <a:srgbClr val="007020"/>
                </a:solidFill>
                <a:latin typeface="Courier"/>
              </a:rPr>
              <a:t>unit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"cm"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panel.margin=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element_blank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"Hour of Arrest (Local Time)"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"Day of Week of Arrest"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"Number of Police Arrests in Chennai from 2009 - 2018, by Time of Arrest"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scale_fill_gradient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"white"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high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"#008000"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comma)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Warning: `panel.margin` is deprecated. Please use `panel.spacing` property
## instead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Warning: `legend.margin` must be specified using `margin()`. For the old
## behavior use legend.spacing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plot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2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Analysis - Number of Arrests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Arrest by Crime Category</a:t>
            </a:r>
          </a:p>
          <a:p>
            <a:pPr lvl="1"/>
            <a:r>
              <a:t>Arrests by Category and time of Arrest</a:t>
            </a:r>
          </a:p>
          <a:p>
            <a:pPr lvl="1"/>
            <a:r>
              <a:t>Arrests by Category, Normalized by Time of Arrest</a:t>
            </a:r>
          </a:p>
          <a:p>
            <a:pPr lvl="1"/>
            <a:r>
              <a:t>Arrest by Time, Normalized by Police District</a:t>
            </a:r>
          </a:p>
          <a:p>
            <a:pPr lvl="1"/>
            <a:r>
              <a:t>Arrests Time of Arrest, Normalized by Month</a:t>
            </a:r>
          </a:p>
          <a:p>
            <a:pPr lvl="1"/>
            <a:r>
              <a:t>Arrests by Time, Normalized by Year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Arrest by Crime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df_top_crimes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df_arrest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(Category)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(count))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(df_top_crimes, </a:t>
            </a:r>
            <a:r>
              <a:rPr sz="1800">
                <a:solidFill>
                  <a:srgbClr val="902000"/>
                </a:solidFill>
                <a:latin typeface="Courier"/>
              </a:rPr>
              <a:t>options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pageLength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scrollX=</a:t>
            </a:r>
            <a:r>
              <a:rPr sz="1800">
                <a:solidFill>
                  <a:srgbClr val="4070A0"/>
                </a:solidFill>
                <a:latin typeface="Courier"/>
              </a:rPr>
              <a:t>'400px'</a:t>
            </a:r>
            <a:r>
              <a:rPr sz="180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2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Arrests by Category and time of Arrest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df_arrest_time_crime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df_arrest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(Category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df_top_crimes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Category[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Hour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sapply</a:t>
            </a:r>
            <a:r>
              <a:rPr sz="1800">
                <a:latin typeface="Courier"/>
              </a:rPr>
              <a:t>(Time, get_hour))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(Category, DayOfWeek, Hour)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</a:t>
            </a:r>
            <a:br/>
            <a:br/>
            <a:r>
              <a:rPr sz="1800">
                <a:latin typeface="Courier"/>
              </a:rPr>
              <a:t>df_arrest_time_crime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DayOfWeek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(df_arrest_time_crime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DayOfWeek, </a:t>
            </a:r>
            <a:r>
              <a:rPr sz="1800">
                <a:solidFill>
                  <a:srgbClr val="902000"/>
                </a:solidFill>
                <a:latin typeface="Courier"/>
              </a:rPr>
              <a:t>level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rev</a:t>
            </a:r>
            <a:r>
              <a:rPr sz="1800">
                <a:latin typeface="Courier"/>
              </a:rPr>
              <a:t>(dow_format))</a:t>
            </a:r>
            <a:br/>
            <a:r>
              <a:rPr sz="1800">
                <a:latin typeface="Courier"/>
              </a:rPr>
              <a:t>df_arrest_time_crime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Hour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(df_arrest_time_crime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Hour, </a:t>
            </a:r>
            <a:r>
              <a:rPr sz="1800">
                <a:solidFill>
                  <a:srgbClr val="902000"/>
                </a:solidFill>
                <a:latin typeface="Courier"/>
              </a:rPr>
              <a:t>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label =</a:t>
            </a:r>
            <a:r>
              <a:rPr sz="1800">
                <a:latin typeface="Courier"/>
              </a:rPr>
              <a:t> hour_format)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(df_arrest_time_crime, </a:t>
            </a:r>
            <a:r>
              <a:rPr sz="1800">
                <a:solidFill>
                  <a:srgbClr val="902000"/>
                </a:solidFill>
                <a:latin typeface="Courier"/>
              </a:rPr>
              <a:t>options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pageLength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scrollX=</a:t>
            </a:r>
            <a:r>
              <a:rPr sz="1800">
                <a:solidFill>
                  <a:srgbClr val="4070A0"/>
                </a:solidFill>
                <a:latin typeface="Courier"/>
              </a:rPr>
              <a:t>'400px'</a:t>
            </a:r>
            <a:r>
              <a:rPr sz="180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2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7569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Plot of Arrests by Category and Time of Arrest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plot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(df_arrest_time_crime,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Hour,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DayOfWeek,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count))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geom_tile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fte_theme() 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vjust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"Hour of Arrest (Local Time)"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"Day of Week of Arrest"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"Number of Police Arrests in Chennai from 2014 to 2018, by Category and Time of Arrest"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scale_fill_gradient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"#d7b4ff"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high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"#24004b"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Category, </a:t>
            </a:r>
            <a:r>
              <a:rPr sz="1800">
                <a:solidFill>
                  <a:srgbClr val="902000"/>
                </a:solidFill>
                <a:latin typeface="Courier"/>
              </a:rPr>
              <a:t>nrow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plot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2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Visualize</a:t>
            </a:r>
            <a:r>
              <a:rPr sz="2800" dirty="0"/>
              <a:t> spatial and temporal trends of criminal activity based on data</a:t>
            </a:r>
          </a:p>
          <a:p>
            <a:pPr lvl="1"/>
            <a:r>
              <a:rPr sz="2800" dirty="0"/>
              <a:t>Analyze factors that may affect unlawful behavior based upon the data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Normailzed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df_arrest_time_crime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df_arrest_time_crime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(Category)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norm =</a:t>
            </a:r>
            <a:r>
              <a:rPr sz="1800">
                <a:latin typeface="Courier"/>
              </a:rPr>
              <a:t> count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(count))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(df_arrest_time_crime, </a:t>
            </a:r>
            <a:r>
              <a:rPr sz="1800">
                <a:solidFill>
                  <a:srgbClr val="902000"/>
                </a:solidFill>
                <a:latin typeface="Courier"/>
              </a:rPr>
              <a:t>options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pageLength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scrollX=</a:t>
            </a:r>
            <a:r>
              <a:rPr sz="1800">
                <a:solidFill>
                  <a:srgbClr val="4070A0"/>
                </a:solidFill>
                <a:latin typeface="Courier"/>
              </a:rPr>
              <a:t>'400px'</a:t>
            </a:r>
            <a:r>
              <a:rPr sz="180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2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7569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Normalized Number of Arrests by Category and Time of Arrest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plot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(df_arrest_time_crime,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Hour,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DayOfWeek,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norm))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geom_tile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fte_theme() 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vjust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"Hour of Arrest (Local Time)"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"Day of Week of Arrest"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"Police Arrests in Chennai from 2014 to 2018 by Time of Arrest, Normalized by Type of Crime"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scale_fill_gradient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"#4dd2ff"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high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"#00008b"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Category, </a:t>
            </a:r>
            <a:r>
              <a:rPr sz="1800">
                <a:solidFill>
                  <a:srgbClr val="902000"/>
                </a:solidFill>
                <a:latin typeface="Courier"/>
              </a:rPr>
              <a:t>nrow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plot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2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Arrest by Time, Normalized by Police District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df_arrest_time_district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df_arrest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Hour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sapply</a:t>
            </a:r>
            <a:r>
              <a:rPr sz="1800">
                <a:latin typeface="Courier"/>
              </a:rPr>
              <a:t>(Time, get_hour))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(PdDistrict, DayOfWeek, Hour)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(PdDistrict)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norm =</a:t>
            </a:r>
            <a:r>
              <a:rPr sz="1800">
                <a:latin typeface="Courier"/>
              </a:rPr>
              <a:t> count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(count))</a:t>
            </a:r>
            <a:br/>
            <a:br/>
            <a:r>
              <a:rPr sz="1800">
                <a:latin typeface="Courier"/>
              </a:rPr>
              <a:t>df_arrest_time_district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DayOfWeek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(df_arrest_time_district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DayOfWeek, </a:t>
            </a:r>
            <a:r>
              <a:rPr sz="1800">
                <a:solidFill>
                  <a:srgbClr val="902000"/>
                </a:solidFill>
                <a:latin typeface="Courier"/>
              </a:rPr>
              <a:t>level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rev</a:t>
            </a:r>
            <a:r>
              <a:rPr sz="1800">
                <a:latin typeface="Courier"/>
              </a:rPr>
              <a:t>(dow_format))</a:t>
            </a:r>
            <a:br/>
            <a:r>
              <a:rPr sz="1800">
                <a:latin typeface="Courier"/>
              </a:rPr>
              <a:t>df_arrest_time_district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Hour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(df_arrest_time_district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Hour, </a:t>
            </a:r>
            <a:r>
              <a:rPr sz="1800">
                <a:solidFill>
                  <a:srgbClr val="902000"/>
                </a:solidFill>
                <a:latin typeface="Courier"/>
              </a:rPr>
              <a:t>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label =</a:t>
            </a:r>
            <a:r>
              <a:rPr sz="1800">
                <a:latin typeface="Courier"/>
              </a:rPr>
              <a:t> hour_format)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(df_arrest_time_district, </a:t>
            </a:r>
            <a:r>
              <a:rPr sz="1800">
                <a:solidFill>
                  <a:srgbClr val="902000"/>
                </a:solidFill>
                <a:latin typeface="Courier"/>
              </a:rPr>
              <a:t>options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pageLength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scrollX=</a:t>
            </a:r>
            <a:r>
              <a:rPr sz="1800">
                <a:solidFill>
                  <a:srgbClr val="4070A0"/>
                </a:solidFill>
                <a:latin typeface="Courier"/>
              </a:rPr>
              <a:t>'400px'</a:t>
            </a:r>
            <a:r>
              <a:rPr sz="180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2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7569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Plot of Arrest by Time, normalized by Police District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plot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(df_arrest_time_district,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Hour,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DayOfWeek,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norm))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geom_tile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vjust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"Hour of Arrest (Local Time)"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"Day of Week of Arrest"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"Police Arrests in Chennai from 2014 to 2018 by Time of Arrest, Normalized by Station"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scale_fill_gradient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"white"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high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"#ff4500"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PdDistrict, </a:t>
            </a:r>
            <a:r>
              <a:rPr sz="1800">
                <a:solidFill>
                  <a:srgbClr val="902000"/>
                </a:solidFill>
                <a:latin typeface="Courier"/>
              </a:rPr>
              <a:t>nrow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plot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2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Arrests Time of Arrest, Normalized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df_arrest_time_month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df_arrest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Month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format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as.Date</a:t>
            </a:r>
            <a:r>
              <a:rPr sz="1800">
                <a:latin typeface="Courier"/>
              </a:rPr>
              <a:t>(Date, </a:t>
            </a:r>
            <a:r>
              <a:rPr sz="1800">
                <a:solidFill>
                  <a:srgbClr val="4070A0"/>
                </a:solidFill>
                <a:latin typeface="Courier"/>
              </a:rPr>
              <a:t>"%m/%d/%Y"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4070A0"/>
                </a:solidFill>
                <a:latin typeface="Courier"/>
              </a:rPr>
              <a:t>"%B"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Hour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sapply</a:t>
            </a:r>
            <a:r>
              <a:rPr sz="1800">
                <a:latin typeface="Courier"/>
              </a:rPr>
              <a:t>(Time, get_hour))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(Month, DayOfWeek, Hour)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(Month)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norm =</a:t>
            </a:r>
            <a:r>
              <a:rPr sz="1800">
                <a:latin typeface="Courier"/>
              </a:rPr>
              <a:t> count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(count))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Resetting the Facets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Here, we set order of month facets by chronological order instead of alphabetical.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df_arrest_time_month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DayOfWeek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(df_arrest_time_month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DayOfWeek, </a:t>
            </a:r>
            <a:r>
              <a:rPr sz="1800">
                <a:solidFill>
                  <a:srgbClr val="902000"/>
                </a:solidFill>
                <a:latin typeface="Courier"/>
              </a:rPr>
              <a:t>level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rev</a:t>
            </a:r>
            <a:r>
              <a:rPr sz="1800">
                <a:latin typeface="Courier"/>
              </a:rPr>
              <a:t>(dow_format))</a:t>
            </a:r>
            <a:br/>
            <a:r>
              <a:rPr sz="1800">
                <a:latin typeface="Courier"/>
              </a:rPr>
              <a:t>df_arrest_time_month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Hour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(df_arrest_time_month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Hour, </a:t>
            </a:r>
            <a:r>
              <a:rPr sz="1800">
                <a:solidFill>
                  <a:srgbClr val="902000"/>
                </a:solidFill>
                <a:latin typeface="Courier"/>
              </a:rPr>
              <a:t>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label =</a:t>
            </a:r>
            <a:r>
              <a:rPr sz="1800">
                <a:latin typeface="Courier"/>
              </a:rPr>
              <a:t> hour_format)</a:t>
            </a:r>
            <a:br/>
            <a:r>
              <a:rPr sz="1800">
                <a:latin typeface="Courier"/>
              </a:rPr>
              <a:t>df_arrest_time_month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Month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(df_arrest_time_month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Month,</a:t>
            </a:r>
            <a:br/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level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"January"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"February"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"March"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"April"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"May"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"June"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"July"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"August"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"September"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"October"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"November"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"December"</a:t>
            </a:r>
            <a:r>
              <a:rPr sz="180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 R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0" indent="0">
              <a:buNone/>
            </a:pPr>
            <a:r>
              <a:rPr sz="2000" b="1" dirty="0">
                <a:solidFill>
                  <a:srgbClr val="66FF99"/>
                </a:solidFill>
                <a:latin typeface="Consolas" panose="020B0609020204030204" pitchFamily="49" charset="0"/>
              </a:rPr>
              <a:t>if</a:t>
            </a:r>
            <a:r>
              <a:rPr sz="2000" dirty="0">
                <a:latin typeface="Consolas" panose="020B0609020204030204" pitchFamily="49" charset="0"/>
              </a:rPr>
              <a:t>(</a:t>
            </a:r>
            <a:r>
              <a:rPr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sz="2000" b="1" dirty="0">
                <a:solidFill>
                  <a:srgbClr val="66FF99"/>
                </a:solidFill>
                <a:latin typeface="Consolas" panose="020B0609020204030204" pitchFamily="49" charset="0"/>
              </a:rPr>
              <a:t>require</a:t>
            </a:r>
            <a:r>
              <a:rPr sz="2000" dirty="0">
                <a:latin typeface="Consolas" panose="020B0609020204030204" pitchFamily="49" charset="0"/>
              </a:rPr>
              <a:t>(</a:t>
            </a:r>
            <a:r>
              <a:rPr sz="2000" dirty="0" err="1">
                <a:latin typeface="Consolas" panose="020B0609020204030204" pitchFamily="49" charset="0"/>
              </a:rPr>
              <a:t>readr</a:t>
            </a:r>
            <a:r>
              <a:rPr sz="2000" dirty="0">
                <a:latin typeface="Consolas" panose="020B0609020204030204" pitchFamily="49" charset="0"/>
              </a:rPr>
              <a:t>)) </a:t>
            </a:r>
            <a:r>
              <a:rPr sz="2000" b="1" dirty="0" err="1">
                <a:solidFill>
                  <a:srgbClr val="66FF99"/>
                </a:solidFill>
                <a:latin typeface="Consolas" panose="020B0609020204030204" pitchFamily="49" charset="0"/>
              </a:rPr>
              <a:t>install.packages</a:t>
            </a:r>
            <a:r>
              <a:rPr sz="2000" dirty="0">
                <a:latin typeface="Consolas" panose="020B0609020204030204" pitchFamily="49" charset="0"/>
              </a:rPr>
              <a:t>(</a:t>
            </a:r>
            <a:r>
              <a:rPr sz="2000" dirty="0">
                <a:solidFill>
                  <a:srgbClr val="4FD1FF"/>
                </a:solidFill>
                <a:latin typeface="Consolas" panose="020B0609020204030204" pitchFamily="49" charset="0"/>
              </a:rPr>
              <a:t>"</a:t>
            </a:r>
            <a:r>
              <a:rPr sz="2000" dirty="0" err="1">
                <a:solidFill>
                  <a:srgbClr val="4FD1FF"/>
                </a:solidFill>
                <a:latin typeface="Consolas" panose="020B0609020204030204" pitchFamily="49" charset="0"/>
              </a:rPr>
              <a:t>readr</a:t>
            </a:r>
            <a:r>
              <a:rPr sz="2000" dirty="0">
                <a:solidFill>
                  <a:srgbClr val="4FD1FF"/>
                </a:solidFill>
                <a:latin typeface="Consolas" panose="020B0609020204030204" pitchFamily="49" charset="0"/>
              </a:rPr>
              <a:t>"</a:t>
            </a:r>
            <a:r>
              <a:rPr sz="2000" dirty="0">
                <a:latin typeface="Consolas" panose="020B0609020204030204" pitchFamily="49" charset="0"/>
              </a:rPr>
              <a:t>)</a:t>
            </a:r>
          </a:p>
          <a:p>
            <a:pPr marL="1270000" indent="0">
              <a:buNone/>
            </a:pPr>
            <a:r>
              <a:rPr sz="2000" b="1" dirty="0">
                <a:solidFill>
                  <a:srgbClr val="66FF99"/>
                </a:solidFill>
                <a:latin typeface="Consolas" panose="020B0609020204030204" pitchFamily="49" charset="0"/>
              </a:rPr>
              <a:t>if</a:t>
            </a:r>
            <a:r>
              <a:rPr sz="2000" dirty="0">
                <a:latin typeface="Consolas" panose="020B0609020204030204" pitchFamily="49" charset="0"/>
              </a:rPr>
              <a:t>(</a:t>
            </a:r>
            <a:r>
              <a:rPr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sz="2000" b="1" dirty="0">
                <a:solidFill>
                  <a:srgbClr val="66FF99"/>
                </a:solidFill>
                <a:latin typeface="Consolas" panose="020B0609020204030204" pitchFamily="49" charset="0"/>
              </a:rPr>
              <a:t>require</a:t>
            </a:r>
            <a:r>
              <a:rPr sz="2000" dirty="0">
                <a:latin typeface="Consolas" panose="020B0609020204030204" pitchFamily="49" charset="0"/>
              </a:rPr>
              <a:t>(dplyr)) </a:t>
            </a:r>
            <a:r>
              <a:rPr sz="2000" b="1" dirty="0" err="1">
                <a:solidFill>
                  <a:srgbClr val="66FF99"/>
                </a:solidFill>
                <a:latin typeface="Consolas" panose="020B0609020204030204" pitchFamily="49" charset="0"/>
              </a:rPr>
              <a:t>install.packages</a:t>
            </a:r>
            <a:r>
              <a:rPr sz="2000" dirty="0">
                <a:latin typeface="Consolas" panose="020B0609020204030204" pitchFamily="49" charset="0"/>
              </a:rPr>
              <a:t>(</a:t>
            </a:r>
            <a:r>
              <a:rPr sz="2000" dirty="0">
                <a:solidFill>
                  <a:srgbClr val="4FD1FF"/>
                </a:solidFill>
                <a:latin typeface="Consolas" panose="020B0609020204030204" pitchFamily="49" charset="0"/>
              </a:rPr>
              <a:t>"dplyr"</a:t>
            </a:r>
            <a:r>
              <a:rPr sz="2000" dirty="0">
                <a:latin typeface="Consolas" panose="020B0609020204030204" pitchFamily="49" charset="0"/>
              </a:rPr>
              <a:t>)
</a:t>
            </a:r>
            <a:r>
              <a:rPr sz="2000" b="1" dirty="0">
                <a:solidFill>
                  <a:srgbClr val="66FF99"/>
                </a:solidFill>
                <a:latin typeface="Consolas" panose="020B0609020204030204" pitchFamily="49" charset="0"/>
              </a:rPr>
              <a:t>if</a:t>
            </a:r>
            <a:r>
              <a:rPr sz="2000" dirty="0">
                <a:latin typeface="Consolas" panose="020B0609020204030204" pitchFamily="49" charset="0"/>
              </a:rPr>
              <a:t>(</a:t>
            </a:r>
            <a:r>
              <a:rPr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sz="2000" b="1" dirty="0">
                <a:solidFill>
                  <a:srgbClr val="66FF99"/>
                </a:solidFill>
                <a:latin typeface="Consolas" panose="020B0609020204030204" pitchFamily="49" charset="0"/>
              </a:rPr>
              <a:t>require</a:t>
            </a:r>
            <a:r>
              <a:rPr sz="2000" dirty="0">
                <a:latin typeface="Consolas" panose="020B0609020204030204" pitchFamily="49" charset="0"/>
              </a:rPr>
              <a:t>(DT)) </a:t>
            </a:r>
            <a:r>
              <a:rPr sz="2000" b="1" dirty="0" err="1">
                <a:solidFill>
                  <a:srgbClr val="66FF99"/>
                </a:solidFill>
                <a:latin typeface="Consolas" panose="020B0609020204030204" pitchFamily="49" charset="0"/>
              </a:rPr>
              <a:t>install.packages</a:t>
            </a:r>
            <a:r>
              <a:rPr sz="2000" dirty="0">
                <a:latin typeface="Consolas" panose="020B0609020204030204" pitchFamily="49" charset="0"/>
              </a:rPr>
              <a:t>(</a:t>
            </a:r>
            <a:r>
              <a:rPr sz="2000" dirty="0">
                <a:solidFill>
                  <a:srgbClr val="4FD1FF"/>
                </a:solidFill>
                <a:latin typeface="Consolas" panose="020B0609020204030204" pitchFamily="49" charset="0"/>
              </a:rPr>
              <a:t>"DT"</a:t>
            </a:r>
            <a:r>
              <a:rPr sz="2000" dirty="0">
                <a:latin typeface="Consolas" panose="020B0609020204030204" pitchFamily="49" charset="0"/>
              </a:rPr>
              <a:t>)</a:t>
            </a:r>
          </a:p>
          <a:p>
            <a:pPr marL="1270000" indent="0">
              <a:buNone/>
            </a:pPr>
            <a:r>
              <a:rPr sz="2000" b="1" dirty="0">
                <a:solidFill>
                  <a:srgbClr val="66FF99"/>
                </a:solidFill>
                <a:latin typeface="Consolas" panose="020B0609020204030204" pitchFamily="49" charset="0"/>
              </a:rPr>
              <a:t>if</a:t>
            </a:r>
            <a:r>
              <a:rPr sz="2000" dirty="0">
                <a:latin typeface="Consolas" panose="020B0609020204030204" pitchFamily="49" charset="0"/>
              </a:rPr>
              <a:t>(</a:t>
            </a:r>
            <a:r>
              <a:rPr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sz="2000" b="1" dirty="0">
                <a:solidFill>
                  <a:srgbClr val="66FF99"/>
                </a:solidFill>
                <a:latin typeface="Consolas" panose="020B0609020204030204" pitchFamily="49" charset="0"/>
              </a:rPr>
              <a:t>require</a:t>
            </a:r>
            <a:r>
              <a:rPr sz="2000" dirty="0">
                <a:latin typeface="Consolas" panose="020B0609020204030204" pitchFamily="49" charset="0"/>
              </a:rPr>
              <a:t>(</a:t>
            </a:r>
            <a:r>
              <a:rPr sz="2000" dirty="0" err="1">
                <a:latin typeface="Consolas" panose="020B0609020204030204" pitchFamily="49" charset="0"/>
              </a:rPr>
              <a:t>ggrepel</a:t>
            </a:r>
            <a:r>
              <a:rPr sz="2000" dirty="0">
                <a:latin typeface="Consolas" panose="020B0609020204030204" pitchFamily="49" charset="0"/>
              </a:rPr>
              <a:t>)) </a:t>
            </a:r>
            <a:r>
              <a:rPr sz="2000" b="1" dirty="0" err="1">
                <a:solidFill>
                  <a:srgbClr val="66FF99"/>
                </a:solidFill>
                <a:latin typeface="Consolas" panose="020B0609020204030204" pitchFamily="49" charset="0"/>
              </a:rPr>
              <a:t>install.packages</a:t>
            </a:r>
            <a:r>
              <a:rPr sz="2000" dirty="0">
                <a:latin typeface="Consolas" panose="020B0609020204030204" pitchFamily="49" charset="0"/>
              </a:rPr>
              <a:t>(</a:t>
            </a:r>
            <a:r>
              <a:rPr sz="2000" dirty="0">
                <a:solidFill>
                  <a:srgbClr val="4FD1FF"/>
                </a:solidFill>
                <a:latin typeface="Consolas" panose="020B0609020204030204" pitchFamily="49" charset="0"/>
              </a:rPr>
              <a:t>"</a:t>
            </a:r>
            <a:r>
              <a:rPr sz="2000" dirty="0" err="1">
                <a:solidFill>
                  <a:srgbClr val="4FD1FF"/>
                </a:solidFill>
                <a:latin typeface="Consolas" panose="020B0609020204030204" pitchFamily="49" charset="0"/>
              </a:rPr>
              <a:t>ggrepel</a:t>
            </a:r>
            <a:r>
              <a:rPr sz="2000" dirty="0">
                <a:solidFill>
                  <a:srgbClr val="4FD1FF"/>
                </a:solidFill>
                <a:latin typeface="Consolas" panose="020B0609020204030204" pitchFamily="49" charset="0"/>
              </a:rPr>
              <a:t>"</a:t>
            </a:r>
            <a:r>
              <a:rPr sz="2000" dirty="0">
                <a:latin typeface="Consolas" panose="020B0609020204030204" pitchFamily="49" charset="0"/>
              </a:rPr>
              <a:t>)</a:t>
            </a:r>
          </a:p>
          <a:p>
            <a:pPr marL="1270000" indent="0">
              <a:buNone/>
            </a:pPr>
            <a:r>
              <a:rPr sz="2000" b="1" dirty="0">
                <a:solidFill>
                  <a:srgbClr val="66FF99"/>
                </a:solidFill>
                <a:latin typeface="Consolas" panose="020B0609020204030204" pitchFamily="49" charset="0"/>
              </a:rPr>
              <a:t>if</a:t>
            </a:r>
            <a:r>
              <a:rPr sz="2000" dirty="0">
                <a:latin typeface="Consolas" panose="020B0609020204030204" pitchFamily="49" charset="0"/>
              </a:rPr>
              <a:t>(</a:t>
            </a:r>
            <a:r>
              <a:rPr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sz="2000" b="1" dirty="0">
                <a:solidFill>
                  <a:srgbClr val="66FF99"/>
                </a:solidFill>
                <a:latin typeface="Consolas" panose="020B0609020204030204" pitchFamily="49" charset="0"/>
              </a:rPr>
              <a:t>require</a:t>
            </a:r>
            <a:r>
              <a:rPr sz="2000" dirty="0">
                <a:latin typeface="Consolas" panose="020B0609020204030204" pitchFamily="49" charset="0"/>
              </a:rPr>
              <a:t>(leaflet)) </a:t>
            </a:r>
            <a:r>
              <a:rPr sz="2000" b="1" dirty="0" err="1">
                <a:solidFill>
                  <a:srgbClr val="66FF99"/>
                </a:solidFill>
                <a:latin typeface="Consolas" panose="020B0609020204030204" pitchFamily="49" charset="0"/>
              </a:rPr>
              <a:t>install.packages</a:t>
            </a:r>
            <a:r>
              <a:rPr sz="2000" dirty="0">
                <a:latin typeface="Consolas" panose="020B0609020204030204" pitchFamily="49" charset="0"/>
              </a:rPr>
              <a:t>(</a:t>
            </a:r>
            <a:r>
              <a:rPr sz="2000" dirty="0">
                <a:solidFill>
                  <a:srgbClr val="4FD1FF"/>
                </a:solidFill>
                <a:latin typeface="Consolas" panose="020B0609020204030204" pitchFamily="49" charset="0"/>
              </a:rPr>
              <a:t>"leaflet"</a:t>
            </a:r>
            <a:r>
              <a:rPr sz="2000" dirty="0">
                <a:latin typeface="Consolas" panose="020B0609020204030204" pitchFamily="49" charset="0"/>
              </a:rPr>
              <a:t>)</a:t>
            </a:r>
          </a:p>
          <a:p>
            <a:pPr marL="1270000" indent="0">
              <a:buNone/>
            </a:pPr>
            <a:r>
              <a:rPr sz="2000" b="1" dirty="0">
                <a:solidFill>
                  <a:srgbClr val="66FF99"/>
                </a:solidFill>
                <a:latin typeface="Consolas" panose="020B0609020204030204" pitchFamily="49" charset="0"/>
              </a:rPr>
              <a:t>library</a:t>
            </a:r>
            <a:r>
              <a:rPr sz="2000" dirty="0">
                <a:latin typeface="Consolas" panose="020B0609020204030204" pitchFamily="49" charset="0"/>
              </a:rPr>
              <a:t>(leaflet)</a:t>
            </a:r>
            <a:br>
              <a:rPr sz="2000" dirty="0">
                <a:latin typeface="Consolas" panose="020B0609020204030204" pitchFamily="49" charset="0"/>
              </a:rPr>
            </a:br>
            <a:r>
              <a:rPr sz="2000" b="1" dirty="0">
                <a:solidFill>
                  <a:srgbClr val="66FF99"/>
                </a:solidFill>
                <a:latin typeface="Consolas" panose="020B0609020204030204" pitchFamily="49" charset="0"/>
              </a:rPr>
              <a:t>library</a:t>
            </a:r>
            <a:r>
              <a:rPr sz="2000" dirty="0">
                <a:latin typeface="Consolas" panose="020B0609020204030204" pitchFamily="49" charset="0"/>
              </a:rPr>
              <a:t>(dplyr)</a:t>
            </a:r>
            <a:br>
              <a:rPr sz="2000" dirty="0">
                <a:latin typeface="Consolas" panose="020B0609020204030204" pitchFamily="49" charset="0"/>
              </a:rPr>
            </a:br>
            <a:r>
              <a:rPr sz="2000" b="1" dirty="0">
                <a:solidFill>
                  <a:srgbClr val="66FF99"/>
                </a:solidFill>
                <a:latin typeface="Consolas" panose="020B0609020204030204" pitchFamily="49" charset="0"/>
              </a:rPr>
              <a:t>library</a:t>
            </a:r>
            <a:r>
              <a:rPr sz="2000" dirty="0">
                <a:latin typeface="Consolas" panose="020B0609020204030204" pitchFamily="49" charset="0"/>
              </a:rPr>
              <a:t>(ggplot2)</a:t>
            </a:r>
            <a:br>
              <a:rPr sz="2000" dirty="0">
                <a:latin typeface="Consolas" panose="020B0609020204030204" pitchFamily="49" charset="0"/>
              </a:rPr>
            </a:br>
            <a:r>
              <a:rPr sz="2000" b="1" dirty="0">
                <a:solidFill>
                  <a:srgbClr val="66FF99"/>
                </a:solidFill>
                <a:latin typeface="Consolas" panose="020B0609020204030204" pitchFamily="49" charset="0"/>
              </a:rPr>
              <a:t>library</a:t>
            </a:r>
            <a:r>
              <a:rPr sz="2000" dirty="0">
                <a:latin typeface="Consolas" panose="020B0609020204030204" pitchFamily="49" charset="0"/>
              </a:rPr>
              <a:t>(scales)</a:t>
            </a:r>
          </a:p>
          <a:p>
            <a:pPr marL="1270000" indent="0">
              <a:buNone/>
            </a:pPr>
            <a:r>
              <a:rPr sz="2000" dirty="0">
                <a:latin typeface="Consolas" panose="020B0609020204030204" pitchFamily="49" charset="0"/>
              </a:rPr>
              <a:t>
</a:t>
            </a:r>
            <a:r>
              <a:rPr sz="2000" b="1" dirty="0">
                <a:solidFill>
                  <a:srgbClr val="66FF99"/>
                </a:solidFill>
                <a:latin typeface="Consolas" panose="020B0609020204030204" pitchFamily="49" charset="0"/>
              </a:rPr>
              <a:t>library</a:t>
            </a:r>
            <a:r>
              <a:rPr sz="2000" dirty="0">
                <a:latin typeface="Consolas" panose="020B0609020204030204" pitchFamily="49" charset="0"/>
              </a:rPr>
              <a:t>(</a:t>
            </a:r>
            <a:r>
              <a:rPr sz="2000" dirty="0" err="1">
                <a:latin typeface="Consolas" panose="020B0609020204030204" pitchFamily="49" charset="0"/>
              </a:rPr>
              <a:t>ggrepel</a:t>
            </a:r>
            <a:r>
              <a:rPr sz="2000" dirty="0">
                <a:latin typeface="Consolas" panose="020B0609020204030204" pitchFamily="49" charset="0"/>
              </a:rPr>
              <a:t>)</a:t>
            </a:r>
            <a:br>
              <a:rPr sz="2000" dirty="0">
                <a:latin typeface="Consolas" panose="020B0609020204030204" pitchFamily="49" charset="0"/>
              </a:rPr>
            </a:br>
            <a:r>
              <a:rPr sz="2000" b="1" dirty="0">
                <a:solidFill>
                  <a:srgbClr val="66FF99"/>
                </a:solidFill>
                <a:latin typeface="Consolas" panose="020B0609020204030204" pitchFamily="49" charset="0"/>
              </a:rPr>
              <a:t>library</a:t>
            </a:r>
            <a:r>
              <a:rPr sz="2000" dirty="0">
                <a:latin typeface="Consolas" panose="020B0609020204030204" pitchFamily="49" charset="0"/>
              </a:rPr>
              <a:t>(DT)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Plot of Arrests by Time, Normalized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plot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(df_arrest_time_month,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Hour,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DayOfWeek,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norm))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geom_tile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vjust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"Hour of Arrest (Local Time)"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"Day of Week of Arrest"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"Police Arrests in Chennai from 2009 to 2018 by Time of Arrest, Normalized by Month"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scale_fill_gradient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"#9bfdff"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high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"#4401ff"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Month, </a:t>
            </a:r>
            <a:r>
              <a:rPr sz="1800">
                <a:solidFill>
                  <a:srgbClr val="902000"/>
                </a:solidFill>
                <a:latin typeface="Courier"/>
              </a:rPr>
              <a:t>nrow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plot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3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Arrests by Time, Normalized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what if things changed overtime?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df_arrest_time_year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df_arrest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Year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format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as.Date</a:t>
            </a:r>
            <a:r>
              <a:rPr sz="1800">
                <a:latin typeface="Courier"/>
              </a:rPr>
              <a:t>(Date, </a:t>
            </a:r>
            <a:r>
              <a:rPr sz="1800">
                <a:solidFill>
                  <a:srgbClr val="4070A0"/>
                </a:solidFill>
                <a:latin typeface="Courier"/>
              </a:rPr>
              <a:t>"%m/%d/%Y"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4070A0"/>
                </a:solidFill>
                <a:latin typeface="Courier"/>
              </a:rPr>
              <a:t>"%Y"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Hour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sapply</a:t>
            </a:r>
            <a:r>
              <a:rPr sz="1800">
                <a:latin typeface="Courier"/>
              </a:rPr>
              <a:t>(Time, get_hour))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(Year, DayOfWeek, Hour)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(Year)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norm =</a:t>
            </a:r>
            <a:r>
              <a:rPr sz="1800">
                <a:latin typeface="Courier"/>
              </a:rPr>
              <a:t> count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(count))</a:t>
            </a:r>
            <a:br/>
            <a:br/>
            <a:r>
              <a:rPr sz="1800">
                <a:latin typeface="Courier"/>
              </a:rPr>
              <a:t>df_arrest_time_year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DayOfWeek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(df_arrest_time_year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DayOfWeek, </a:t>
            </a:r>
            <a:r>
              <a:rPr sz="1800">
                <a:solidFill>
                  <a:srgbClr val="902000"/>
                </a:solidFill>
                <a:latin typeface="Courier"/>
              </a:rPr>
              <a:t>level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rev</a:t>
            </a:r>
            <a:r>
              <a:rPr sz="1800">
                <a:latin typeface="Courier"/>
              </a:rPr>
              <a:t>(dow_format))</a:t>
            </a:r>
            <a:br/>
            <a:r>
              <a:rPr sz="1800">
                <a:latin typeface="Courier"/>
              </a:rPr>
              <a:t>df_arrest_time_year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Hour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(df_arrest_time_year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Hour, </a:t>
            </a:r>
            <a:r>
              <a:rPr sz="1800">
                <a:solidFill>
                  <a:srgbClr val="902000"/>
                </a:solidFill>
                <a:latin typeface="Courier"/>
              </a:rPr>
              <a:t>level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label =</a:t>
            </a:r>
            <a:r>
              <a:rPr sz="1800">
                <a:latin typeface="Courier"/>
              </a:rPr>
              <a:t> hour_format)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 of Arrest by Time Normalized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>
                <a:latin typeface="Courier"/>
              </a:rPr>
              <a:t>plot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(df_arrest_time_year,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Hour,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DayOfWeek,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norm))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geom_tile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fte_theme() 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vjust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"Hour of Arrest (Local Time)"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"Day of Week of Arrest"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"Police Arrests in Chennai from 2014 to 2018 by Time of Arrest, Normalized by Year"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scale_fill_gradient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"#01ff44"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high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"#00340e"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Year, </a:t>
            </a:r>
            <a:r>
              <a:rPr sz="1800">
                <a:solidFill>
                  <a:srgbClr val="902000"/>
                </a:solidFill>
                <a:latin typeface="Courier"/>
              </a:rPr>
              <a:t>nrow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plot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me_in_Chennai_files/figure-pptx/unnamed-chunk-3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 CIted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t>IncidntNum (T) Incident number</a:t>
            </a:r>
          </a:p>
          <a:p>
            <a:pPr lvl="1"/>
            <a:r>
              <a:t>Category (T) Crime category, i.e., larceny/theft</a:t>
            </a:r>
          </a:p>
          <a:p>
            <a:pPr lvl="1"/>
            <a:r>
              <a:t>Descript (T)</a:t>
            </a:r>
          </a:p>
          <a:p>
            <a:pPr lvl="1"/>
            <a:r>
              <a:t>DayOfWeek (T)</a:t>
            </a:r>
          </a:p>
          <a:p>
            <a:pPr lvl="1"/>
            <a:r>
              <a:t>Date (D Date: DD/MM/YYYY</a:t>
            </a:r>
          </a:p>
          <a:p>
            <a:pPr lvl="1"/>
            <a:r>
              <a:t>Time (T) Time: 24-hour system</a:t>
            </a:r>
          </a:p>
          <a:p>
            <a:pPr lvl="1"/>
            <a:r>
              <a:t>PdDistrict (T) Police district where incident occured</a:t>
            </a:r>
          </a:p>
          <a:p>
            <a:pPr lvl="1"/>
            <a:r>
              <a:t>Resolution (T) Resolution of the crime</a:t>
            </a:r>
          </a:p>
          <a:p>
            <a:pPr lvl="1"/>
            <a:r>
              <a:t>Address (T) Address of the crime</a:t>
            </a:r>
          </a:p>
          <a:p>
            <a:pPr lvl="1"/>
            <a:r>
              <a:t>X (N) Longitude</a:t>
            </a:r>
          </a:p>
          <a:p>
            <a:pPr lvl="1"/>
            <a:r>
              <a:t>Y (N) Latitude</a:t>
            </a:r>
          </a:p>
          <a:p>
            <a:pPr lvl="1"/>
            <a:r>
              <a:t>Location (T) Lat/long</a:t>
            </a:r>
          </a:p>
          <a:p>
            <a:pPr lvl="1"/>
            <a:r>
              <a:t>PdId (N) Police Department 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Read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lvl="1"/>
            <a:r>
              <a:rPr dirty="0"/>
              <a:t>Load the data using </a:t>
            </a:r>
            <a:r>
              <a:rPr dirty="0" err="1"/>
              <a:t>readr</a:t>
            </a:r>
            <a:r>
              <a:rPr dirty="0"/>
              <a:t> and </a:t>
            </a:r>
            <a:r>
              <a:rPr dirty="0" err="1"/>
              <a:t>read_csv</a:t>
            </a:r>
            <a:r>
              <a:rPr dirty="0"/>
              <a:t>().</a:t>
            </a:r>
          </a:p>
          <a:p>
            <a:pPr marL="914400" indent="0">
              <a:lnSpc>
                <a:spcPct val="128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sz="1800" dirty="0">
                <a:latin typeface="Courier"/>
              </a:rPr>
              <a:t>path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i="1" dirty="0">
                <a:solidFill>
                  <a:srgbClr val="81DEFF"/>
                </a:solidFill>
                <a:latin typeface="Courier"/>
              </a:rPr>
              <a:t>"https://github.com/stricje1/</a:t>
            </a:r>
            <a:r>
              <a:rPr lang="en-US" sz="1800" i="1" dirty="0" err="1">
                <a:solidFill>
                  <a:srgbClr val="81DEFF"/>
                </a:solidFill>
                <a:latin typeface="Courier"/>
              </a:rPr>
              <a:t>VIT_University</a:t>
            </a:r>
            <a:r>
              <a:rPr lang="en-US" sz="1800" i="1" dirty="0">
                <a:solidFill>
                  <a:srgbClr val="81DEFF"/>
                </a:solidFill>
                <a:latin typeface="Courier"/>
              </a:rPr>
              <a:t>/blob/master/</a:t>
            </a:r>
            <a:r>
              <a:rPr lang="en-US" sz="1800" i="1" dirty="0" err="1">
                <a:solidFill>
                  <a:srgbClr val="81DEFF"/>
                </a:solidFill>
                <a:latin typeface="Courier"/>
              </a:rPr>
              <a:t>Crime_Analysis_Mapping</a:t>
            </a:r>
            <a:r>
              <a:rPr lang="en-US" sz="1800" i="1" dirty="0">
                <a:solidFill>
                  <a:srgbClr val="81DEFF"/>
                </a:solidFill>
                <a:latin typeface="Courier"/>
              </a:rPr>
              <a:t>/data/Chennai_crime.zip"</a:t>
            </a:r>
            <a:br>
              <a:rPr lang="en-US" sz="1800" dirty="0">
                <a:solidFill>
                  <a:srgbClr val="81DEFF"/>
                </a:solidFill>
              </a:rPr>
            </a:br>
            <a:r>
              <a:rPr sz="1800" dirty="0" err="1">
                <a:latin typeface="Courier"/>
              </a:rPr>
              <a:t>df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66FF99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(path)</a:t>
            </a:r>
          </a:p>
          <a:p>
            <a:pPr marL="914400" indent="0">
              <a:lnSpc>
                <a:spcPct val="128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sz="1800" dirty="0">
                <a:latin typeface="Courier"/>
              </a:rPr>
              <a:t>## Parsed with column specification:
## cols(
##   </a:t>
            </a:r>
            <a:r>
              <a:rPr sz="1800" dirty="0" err="1">
                <a:latin typeface="Courier"/>
              </a:rPr>
              <a:t>IncidntNum</a:t>
            </a:r>
            <a:r>
              <a:rPr sz="1800" dirty="0">
                <a:latin typeface="Courier"/>
              </a:rPr>
              <a:t> = </a:t>
            </a:r>
            <a:r>
              <a:rPr sz="1800" dirty="0" err="1">
                <a:latin typeface="Courier"/>
              </a:rPr>
              <a:t>col_integer</a:t>
            </a:r>
            <a:r>
              <a:rPr sz="1800" dirty="0">
                <a:latin typeface="Courier"/>
              </a:rPr>
              <a:t>(),
##   Category = </a:t>
            </a:r>
            <a:r>
              <a:rPr sz="1800" dirty="0" err="1">
                <a:latin typeface="Courier"/>
              </a:rPr>
              <a:t>col_character</a:t>
            </a:r>
            <a:r>
              <a:rPr sz="1800" dirty="0">
                <a:latin typeface="Courier"/>
              </a:rPr>
              <a:t>(),
##   Descript = </a:t>
            </a:r>
            <a:r>
              <a:rPr sz="1800" dirty="0" err="1">
                <a:latin typeface="Courier"/>
              </a:rPr>
              <a:t>col_character</a:t>
            </a:r>
            <a:r>
              <a:rPr sz="1800" dirty="0">
                <a:latin typeface="Courier"/>
              </a:rPr>
              <a:t>(),
##   </a:t>
            </a:r>
            <a:r>
              <a:rPr sz="1800" dirty="0" err="1">
                <a:latin typeface="Courier"/>
              </a:rPr>
              <a:t>DayOfWeek</a:t>
            </a:r>
            <a:r>
              <a:rPr sz="1800" dirty="0">
                <a:latin typeface="Courier"/>
              </a:rPr>
              <a:t> = </a:t>
            </a:r>
            <a:r>
              <a:rPr sz="1800" dirty="0" err="1">
                <a:latin typeface="Courier"/>
              </a:rPr>
              <a:t>col_character</a:t>
            </a:r>
            <a:r>
              <a:rPr sz="1800" dirty="0">
                <a:latin typeface="Courier"/>
              </a:rPr>
              <a:t>(),
##   Date = </a:t>
            </a:r>
            <a:r>
              <a:rPr sz="1800" dirty="0" err="1">
                <a:latin typeface="Courier"/>
              </a:rPr>
              <a:t>col_character</a:t>
            </a:r>
            <a:r>
              <a:rPr sz="1800" dirty="0">
                <a:latin typeface="Courier"/>
              </a:rPr>
              <a:t>(),
##   Time = </a:t>
            </a:r>
            <a:r>
              <a:rPr sz="1800" dirty="0" err="1">
                <a:latin typeface="Courier"/>
              </a:rPr>
              <a:t>col_time</a:t>
            </a:r>
            <a:r>
              <a:rPr sz="1800" dirty="0">
                <a:latin typeface="Courier"/>
              </a:rPr>
              <a:t>(format = ""),
##   </a:t>
            </a:r>
            <a:r>
              <a:rPr sz="1800" dirty="0" err="1">
                <a:latin typeface="Courier"/>
              </a:rPr>
              <a:t>PdDistrict</a:t>
            </a:r>
            <a:r>
              <a:rPr sz="1800" dirty="0">
                <a:latin typeface="Courier"/>
              </a:rPr>
              <a:t> = </a:t>
            </a:r>
            <a:r>
              <a:rPr sz="1800" dirty="0" err="1">
                <a:latin typeface="Courier"/>
              </a:rPr>
              <a:t>col_character</a:t>
            </a:r>
            <a:r>
              <a:rPr sz="1800" dirty="0">
                <a:latin typeface="Courier"/>
              </a:rPr>
              <a:t>(),
##   Resolution = </a:t>
            </a:r>
            <a:r>
              <a:rPr sz="1800" dirty="0" err="1">
                <a:latin typeface="Courier"/>
              </a:rPr>
              <a:t>col_character</a:t>
            </a:r>
            <a:r>
              <a:rPr sz="1800" dirty="0">
                <a:latin typeface="Courier"/>
              </a:rPr>
              <a:t>(),
##   X = </a:t>
            </a:r>
            <a:r>
              <a:rPr sz="1800" dirty="0" err="1">
                <a:latin typeface="Courier"/>
              </a:rPr>
              <a:t>col_double</a:t>
            </a:r>
            <a:r>
              <a:rPr sz="1800" dirty="0">
                <a:latin typeface="Courier"/>
              </a:rPr>
              <a:t>(),
##   Y = </a:t>
            </a:r>
            <a:r>
              <a:rPr sz="1800" dirty="0" err="1">
                <a:latin typeface="Courier"/>
              </a:rPr>
              <a:t>col_double</a:t>
            </a:r>
            <a:r>
              <a:rPr sz="1800" dirty="0">
                <a:latin typeface="Courier"/>
              </a:rPr>
              <a:t>(),
##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Display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Display the data using DT and </a:t>
            </a:r>
            <a:r>
              <a:rPr dirty="0" err="1"/>
              <a:t>datatable</a:t>
            </a:r>
            <a:r>
              <a:rPr dirty="0"/>
              <a:t>().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df_sub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df</a:t>
            </a:r>
            <a:r>
              <a:rPr sz="1800" dirty="0">
                <a:latin typeface="Courier"/>
              </a:rPr>
              <a:t>[</a:t>
            </a:r>
            <a:r>
              <a:rPr sz="1800" b="1" dirty="0">
                <a:solidFill>
                  <a:srgbClr val="00CC99"/>
                </a:solidFill>
                <a:latin typeface="Courier"/>
              </a:rPr>
              <a:t>1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sz="1800" b="1" dirty="0">
                <a:solidFill>
                  <a:srgbClr val="00CC99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,]  </a:t>
            </a:r>
            <a:r>
              <a:rPr sz="1800" i="1" dirty="0">
                <a:solidFill>
                  <a:srgbClr val="00FFCC"/>
                </a:solidFill>
                <a:latin typeface="Courier"/>
              </a:rPr>
              <a:t># display the first 100 rows</a:t>
            </a:r>
            <a:br>
              <a:rPr dirty="0"/>
            </a:br>
            <a:r>
              <a:rPr sz="1800" dirty="0" err="1">
                <a:latin typeface="Courier"/>
              </a:rPr>
              <a:t>df_sub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Time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66FF99"/>
                </a:solidFill>
                <a:latin typeface="Courier"/>
              </a:rPr>
              <a:t>as.character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df_sub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Time</a:t>
            </a:r>
            <a:r>
              <a:rPr sz="1800" dirty="0">
                <a:latin typeface="Courier"/>
              </a:rPr>
              <a:t>) </a:t>
            </a:r>
            <a:br>
              <a:rPr dirty="0"/>
            </a:br>
            <a:r>
              <a:rPr sz="1800" b="1" dirty="0" err="1">
                <a:solidFill>
                  <a:srgbClr val="66FF99"/>
                </a:solidFill>
                <a:latin typeface="Courier"/>
              </a:rPr>
              <a:t>datatable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df_sub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FF0000"/>
                </a:solidFill>
                <a:latin typeface="Courier"/>
              </a:rPr>
              <a:t>options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66FF99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FF0000"/>
                </a:solidFill>
                <a:latin typeface="Courier"/>
              </a:rPr>
              <a:t>pageLength</a:t>
            </a:r>
            <a:r>
              <a:rPr sz="1800" dirty="0">
                <a:solidFill>
                  <a:srgbClr val="FF0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CC99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FF0000"/>
                </a:solidFill>
                <a:latin typeface="Courier"/>
              </a:rPr>
              <a:t>scrollX=</a:t>
            </a:r>
            <a:r>
              <a:rPr sz="1800" dirty="0">
                <a:solidFill>
                  <a:srgbClr val="99CCFF"/>
                </a:solidFill>
                <a:latin typeface="Courier"/>
              </a:rPr>
              <a:t>'400px'</a:t>
            </a:r>
            <a:r>
              <a:rPr sz="1800" dirty="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alytics_World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8D8D8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alytics_World" id="{0D0CA6F4-4249-491F-90A1-38D2E759BAFB}" vid="{73C02A8C-8EF0-4E7B-9EF2-CA7EFEB1E5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Analytics_World</Template>
  <TotalTime>2934</TotalTime>
  <Words>1560</Words>
  <Application>Microsoft Office PowerPoint</Application>
  <PresentationFormat>Widescreen</PresentationFormat>
  <Paragraphs>153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Courier</vt:lpstr>
      <vt:lpstr>Analytics_World</vt:lpstr>
      <vt:lpstr>Data Analytics – Lesson 09  Crime in Chennai using R</vt:lpstr>
      <vt:lpstr>R Markdown</vt:lpstr>
      <vt:lpstr>My dear Watson</vt:lpstr>
      <vt:lpstr>Introduction - Simulated Crime Data for Chennai</vt:lpstr>
      <vt:lpstr>Objectives</vt:lpstr>
      <vt:lpstr>Install R libraries</vt:lpstr>
      <vt:lpstr>The Crime Data</vt:lpstr>
      <vt:lpstr>Read the data</vt:lpstr>
      <vt:lpstr>Display Data</vt:lpstr>
      <vt:lpstr>PowerPoint Presentation</vt:lpstr>
      <vt:lpstr>Preprocess Data</vt:lpstr>
      <vt:lpstr>PowerPoint Presentation</vt:lpstr>
      <vt:lpstr>Visualize Data with Leaflet - Crime across space</vt:lpstr>
      <vt:lpstr>Plot Crime Clusters in Chennai</vt:lpstr>
      <vt:lpstr>PowerPoint Presentation</vt:lpstr>
      <vt:lpstr>Why Use Leaflet?</vt:lpstr>
      <vt:lpstr>Crime Over Time - the Crime Series</vt:lpstr>
      <vt:lpstr>Mutate Date to Days</vt:lpstr>
      <vt:lpstr>Daily Crimes Series with Smoothing</vt:lpstr>
      <vt:lpstr>PowerPoint Presentation</vt:lpstr>
      <vt:lpstr>Aggregate the Crime Data</vt:lpstr>
      <vt:lpstr>PowerPoint Presentation</vt:lpstr>
      <vt:lpstr>Create Crime Category a Bar Chart</vt:lpstr>
      <vt:lpstr>PowerPoint Presentation</vt:lpstr>
      <vt:lpstr>Create a Crime Category Pie Chart</vt:lpstr>
      <vt:lpstr>PowerPoint Presentation</vt:lpstr>
      <vt:lpstr>Temporal Trends</vt:lpstr>
      <vt:lpstr>Thefts Over Time</vt:lpstr>
      <vt:lpstr>Plot Temporal Trends - Daily Thefts</vt:lpstr>
      <vt:lpstr>PowerPoint Presentation</vt:lpstr>
      <vt:lpstr>Time of Theft Heatmap Process</vt:lpstr>
      <vt:lpstr>PowerPoint Presentation</vt:lpstr>
      <vt:lpstr>Reorder and Format Factors</vt:lpstr>
      <vt:lpstr>PowerPoint Presentation</vt:lpstr>
      <vt:lpstr>Create Time of Theft Heatmap</vt:lpstr>
      <vt:lpstr>PowerPoint Presentation</vt:lpstr>
      <vt:lpstr>Arrest Over Time</vt:lpstr>
      <vt:lpstr>Daily Arrests</vt:lpstr>
      <vt:lpstr>PowerPoint Presentation</vt:lpstr>
      <vt:lpstr>Number of Arrest by Time of Arrest</vt:lpstr>
      <vt:lpstr>Plot of Number of Arrest by Time of Arrest</vt:lpstr>
      <vt:lpstr>PowerPoint Presentation</vt:lpstr>
      <vt:lpstr>Correlation Analysis - Number of Arrests</vt:lpstr>
      <vt:lpstr>Arrest by Crime Category</vt:lpstr>
      <vt:lpstr>PowerPoint Presentation</vt:lpstr>
      <vt:lpstr>Arrests by Category and time of Arrest</vt:lpstr>
      <vt:lpstr>PowerPoint Presentation</vt:lpstr>
      <vt:lpstr>Plot of Arrests by Category and Time of Arrest</vt:lpstr>
      <vt:lpstr>PowerPoint Presentation</vt:lpstr>
      <vt:lpstr>Normailzed Gradients</vt:lpstr>
      <vt:lpstr>PowerPoint Presentation</vt:lpstr>
      <vt:lpstr>Normalized Number of Arrests by Category and Time of Arrest</vt:lpstr>
      <vt:lpstr>PowerPoint Presentation</vt:lpstr>
      <vt:lpstr>Arrest by Time, Normalized by Police District</vt:lpstr>
      <vt:lpstr>PowerPoint Presentation</vt:lpstr>
      <vt:lpstr>Plot of Arrest by Time, normalized by Police District</vt:lpstr>
      <vt:lpstr>PowerPoint Presentation</vt:lpstr>
      <vt:lpstr>Arrests Time of Arrest, Normalized by Month</vt:lpstr>
      <vt:lpstr>Resetting the Facets</vt:lpstr>
      <vt:lpstr>Plot of Arrests by Time, Normalized by Month</vt:lpstr>
      <vt:lpstr>PowerPoint Presentation</vt:lpstr>
      <vt:lpstr>Arrests by Time, Normalized by Year</vt:lpstr>
      <vt:lpstr>Plot of Arrest by Time Normalized by Year</vt:lpstr>
      <vt:lpstr>PowerPoint Presentation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Chennai using R</dc:title>
  <dc:creator>Dr. Jeffrey Strickland</dc:creator>
  <cp:keywords/>
  <cp:lastModifiedBy>Strickland Jeffrey</cp:lastModifiedBy>
  <cp:revision>7</cp:revision>
  <dcterms:created xsi:type="dcterms:W3CDTF">2018-08-25T22:50:44Z</dcterms:created>
  <dcterms:modified xsi:type="dcterms:W3CDTF">2018-08-27T23:46:53Z</dcterms:modified>
</cp:coreProperties>
</file>