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5"/>
  </p:notesMasterIdLst>
  <p:handoutMasterIdLst>
    <p:handoutMasterId r:id="rId36"/>
  </p:handoutMasterIdLst>
  <p:sldIdLst>
    <p:sldId id="256" r:id="rId2"/>
    <p:sldId id="267" r:id="rId3"/>
    <p:sldId id="287" r:id="rId4"/>
    <p:sldId id="288" r:id="rId5"/>
    <p:sldId id="289" r:id="rId6"/>
    <p:sldId id="291" r:id="rId7"/>
    <p:sldId id="292" r:id="rId8"/>
    <p:sldId id="313" r:id="rId9"/>
    <p:sldId id="312" r:id="rId10"/>
    <p:sldId id="314" r:id="rId11"/>
    <p:sldId id="316" r:id="rId12"/>
    <p:sldId id="315" r:id="rId13"/>
    <p:sldId id="317" r:id="rId14"/>
    <p:sldId id="318" r:id="rId15"/>
    <p:sldId id="319" r:id="rId16"/>
    <p:sldId id="320" r:id="rId17"/>
    <p:sldId id="323" r:id="rId18"/>
    <p:sldId id="322"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FF"/>
    <a:srgbClr val="66FF66"/>
    <a:srgbClr val="C5FFFF"/>
    <a:srgbClr val="00CC99"/>
    <a:srgbClr val="FFFFCC"/>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8/27/2018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0925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655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1061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3029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0284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3573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1143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0624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8389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8/27/2018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75177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82797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3532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8/27/2018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cxnSp>
        <p:nvCxnSpPr>
          <p:cNvPr id="11" name="Straight Connector 10">
            <a:extLst>
              <a:ext uri="{FF2B5EF4-FFF2-40B4-BE49-F238E27FC236}">
                <a16:creationId xmlns:a16="http://schemas.microsoft.com/office/drawing/2014/main" id="{16CA9E7B-012E-46AE-8E34-7DFEB4F2D872}"/>
              </a:ext>
            </a:extLst>
          </p:cNvPr>
          <p:cNvCxnSpPr/>
          <p:nvPr userDrawn="1"/>
        </p:nvCxnSpPr>
        <p:spPr>
          <a:xfrm>
            <a:off x="0" y="6479719"/>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2170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tricje1/VIT_University/blob/master/Data_Analytics_20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a:t>
            </a:r>
            <a:r>
              <a:rPr lang="en-US" sz="4800"/>
              <a:t>Lesson 10</a:t>
            </a:r>
            <a:br>
              <a:rPr lang="en-US" sz="4800" dirty="0"/>
            </a:br>
            <a:r>
              <a:rPr lang="en-US" sz="4800" dirty="0"/>
              <a:t>Introduction to Text Analytics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33747D-E699-497F-BBF4-73E3FA6C1FF5}"/>
              </a:ext>
            </a:extLst>
          </p:cNvPr>
          <p:cNvSpPr>
            <a:spLocks noGrp="1"/>
          </p:cNvSpPr>
          <p:nvPr>
            <p:ph type="title"/>
          </p:nvPr>
        </p:nvSpPr>
        <p:spPr/>
        <p:txBody>
          <a:bodyPr/>
          <a:lstStyle/>
          <a:p>
            <a:r>
              <a:rPr lang="en-US" dirty="0"/>
              <a:t>Preprocessing – Build Corpus</a:t>
            </a:r>
          </a:p>
        </p:txBody>
      </p:sp>
      <p:sp>
        <p:nvSpPr>
          <p:cNvPr id="11" name="Content Placeholder 10">
            <a:extLst>
              <a:ext uri="{FF2B5EF4-FFF2-40B4-BE49-F238E27FC236}">
                <a16:creationId xmlns:a16="http://schemas.microsoft.com/office/drawing/2014/main" id="{D216B5C1-27A8-43DE-9D36-805745A02055}"/>
              </a:ext>
            </a:extLst>
          </p:cNvPr>
          <p:cNvSpPr>
            <a:spLocks noGrp="1"/>
          </p:cNvSpPr>
          <p:nvPr>
            <p:ph sz="half" idx="1"/>
          </p:nvPr>
        </p:nvSpPr>
        <p:spPr>
          <a:xfrm>
            <a:off x="838200" y="1469795"/>
            <a:ext cx="4383280" cy="4707168"/>
          </a:xfrm>
        </p:spPr>
        <p:txBody>
          <a:bodyPr>
            <a:normAutofit/>
          </a:bodyPr>
          <a:lstStyle/>
          <a:p>
            <a:pPr>
              <a:buClr>
                <a:schemeClr val="bg1"/>
              </a:buClr>
              <a:buFont typeface="Calibri" panose="020F0502020204030204" pitchFamily="34" charset="0"/>
              <a:buChar char="&gt;"/>
            </a:pPr>
            <a:r>
              <a:rPr lang="en-US" sz="2000" dirty="0">
                <a:latin typeface="Lucida Console" panose="020B0609040504020204" pitchFamily="49" charset="0"/>
              </a:rPr>
              <a:t># Load the R package for text mining and then load your texts into R.</a:t>
            </a:r>
          </a:p>
          <a:p>
            <a:pPr>
              <a:buClr>
                <a:schemeClr val="bg1"/>
              </a:buClr>
              <a:buFont typeface="Calibri" panose="020F0502020204030204" pitchFamily="34" charset="0"/>
              <a:buChar char="&gt;"/>
            </a:pPr>
            <a:r>
              <a:rPr lang="en-US" sz="2000" dirty="0">
                <a:latin typeface="Lucida Console" panose="020B0609040504020204" pitchFamily="49" charset="0"/>
              </a:rPr>
              <a:t>library(wordcloud2)</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yaml</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library(NLP)</a:t>
            </a:r>
          </a:p>
          <a:p>
            <a:pPr>
              <a:buClr>
                <a:schemeClr val="bg1"/>
              </a:buClr>
              <a:buFont typeface="Calibri" panose="020F0502020204030204" pitchFamily="34" charset="0"/>
              <a:buChar char="&gt;"/>
            </a:pPr>
            <a:r>
              <a:rPr lang="en-US" sz="2000" dirty="0">
                <a:latin typeface="Lucida Console" panose="020B0609040504020204" pitchFamily="49" charset="0"/>
              </a:rPr>
              <a:t>library(tm) </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SnowballC</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library(ggplot2) </a:t>
            </a:r>
          </a:p>
        </p:txBody>
      </p:sp>
      <p:sp>
        <p:nvSpPr>
          <p:cNvPr id="12" name="Content Placeholder 11">
            <a:extLst>
              <a:ext uri="{FF2B5EF4-FFF2-40B4-BE49-F238E27FC236}">
                <a16:creationId xmlns:a16="http://schemas.microsoft.com/office/drawing/2014/main" id="{41947CF7-B23E-4E60-9176-54FEB6421EB9}"/>
              </a:ext>
            </a:extLst>
          </p:cNvPr>
          <p:cNvSpPr>
            <a:spLocks noGrp="1"/>
          </p:cNvSpPr>
          <p:nvPr>
            <p:ph sz="half" idx="2"/>
          </p:nvPr>
        </p:nvSpPr>
        <p:spPr>
          <a:xfrm>
            <a:off x="5580404" y="1469795"/>
            <a:ext cx="5773396" cy="4707168"/>
          </a:xfrm>
        </p:spPr>
        <p:txBody>
          <a:bodyPr>
            <a:normAutofit/>
          </a:bodyPr>
          <a:lstStyle/>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#set a pseudonym for the directory</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&lt;- </a:t>
            </a:r>
            <a:r>
              <a:rPr lang="en-US" sz="2000" dirty="0" err="1">
                <a:latin typeface="Lucida Console" panose="020B0609040504020204" pitchFamily="49" charset="0"/>
              </a:rPr>
              <a:t>file.path</a:t>
            </a:r>
            <a:r>
              <a:rPr lang="en-US" sz="2000" dirty="0">
                <a:latin typeface="Lucida Console" panose="020B0609040504020204" pitchFamily="49" charset="0"/>
              </a:rPr>
              <a:t>("C:/Users/jeff/Documents/VIT_University", "texts")   </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err="1">
                <a:latin typeface="Lucida Console" panose="020B0609040504020204" pitchFamily="49" charset="0"/>
              </a:rPr>
              <a:t>dir</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#put the text into a corpus format   </a:t>
            </a:r>
          </a:p>
          <a:p>
            <a:pPr>
              <a:buClr>
                <a:schemeClr val="bg1"/>
              </a:buClr>
              <a:buFont typeface="Calibri" panose="020F0502020204030204" pitchFamily="34" charset="0"/>
              <a:buChar char="&gt;"/>
            </a:pPr>
            <a:r>
              <a:rPr lang="en-US" sz="2000" dirty="0" err="1">
                <a:latin typeface="Lucida Console" panose="020B0609040504020204" pitchFamily="49" charset="0"/>
              </a:rPr>
              <a:t>cdocs</a:t>
            </a:r>
            <a:r>
              <a:rPr lang="en-US" sz="2000" dirty="0">
                <a:latin typeface="Lucida Console" panose="020B0609040504020204" pitchFamily="49" charset="0"/>
              </a:rPr>
              <a:t> &lt;- Corpus(</a:t>
            </a:r>
            <a:r>
              <a:rPr lang="en-US" sz="2000" dirty="0" err="1">
                <a:latin typeface="Lucida Console" panose="020B0609040504020204" pitchFamily="49" charset="0"/>
              </a:rPr>
              <a:t>DirSource</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a:latin typeface="Lucida Console" panose="020B0609040504020204" pitchFamily="49" charset="0"/>
              </a:rPr>
              <a:t>summary(docs)</a:t>
            </a:r>
          </a:p>
          <a:p>
            <a:pPr>
              <a:buClr>
                <a:schemeClr val="bg1"/>
              </a:buClr>
              <a:buFont typeface="Calibri" panose="020F0502020204030204" pitchFamily="34" charset="0"/>
              <a:buChar char="&gt;"/>
            </a:pPr>
            <a:r>
              <a:rPr lang="en-US" sz="2000" dirty="0">
                <a:latin typeface="Lucida Console" panose="020B0609040504020204" pitchFamily="49" charset="0"/>
              </a:rPr>
              <a:t>inspect(docs)</a:t>
            </a:r>
          </a:p>
          <a:p>
            <a:pPr>
              <a:buClr>
                <a:schemeClr val="bg1"/>
              </a:buClr>
              <a:buFont typeface="Calibri" panose="020F0502020204030204" pitchFamily="34" charset="0"/>
              <a:buChar char="&gt;"/>
            </a:pPr>
            <a:endParaRPr lang="en-US" sz="2000" dirty="0">
              <a:latin typeface="Lucida Console" panose="020B0609040504020204" pitchFamily="49" charset="0"/>
            </a:endParaRPr>
          </a:p>
        </p:txBody>
      </p:sp>
      <p:sp>
        <p:nvSpPr>
          <p:cNvPr id="7" name="Date Placeholder 6">
            <a:extLst>
              <a:ext uri="{FF2B5EF4-FFF2-40B4-BE49-F238E27FC236}">
                <a16:creationId xmlns:a16="http://schemas.microsoft.com/office/drawing/2014/main" id="{8C16E9DD-829B-494A-BB08-A69BE5E308D1}"/>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D2F36672-1CC9-46C9-8E21-F81E0EAFC12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645B59B-D22B-4706-BB16-A3D4C6544746}"/>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0909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D7D9E2-903D-49D7-9627-D3189AD7367F}"/>
              </a:ext>
            </a:extLst>
          </p:cNvPr>
          <p:cNvSpPr>
            <a:spLocks noGrp="1"/>
          </p:cNvSpPr>
          <p:nvPr>
            <p:ph type="title"/>
          </p:nvPr>
        </p:nvSpPr>
        <p:spPr/>
        <p:txBody>
          <a:bodyPr/>
          <a:lstStyle/>
          <a:p>
            <a:r>
              <a:rPr lang="en-US" dirty="0"/>
              <a:t>Summary of Documents in Corpus</a:t>
            </a:r>
          </a:p>
        </p:txBody>
      </p:sp>
      <p:sp>
        <p:nvSpPr>
          <p:cNvPr id="10" name="Content Placeholder 9">
            <a:extLst>
              <a:ext uri="{FF2B5EF4-FFF2-40B4-BE49-F238E27FC236}">
                <a16:creationId xmlns:a16="http://schemas.microsoft.com/office/drawing/2014/main" id="{EE940DB0-72D7-4251-B865-F4E121173D4D}"/>
              </a:ext>
            </a:extLst>
          </p:cNvPr>
          <p:cNvSpPr>
            <a:spLocks noGrp="1"/>
          </p:cNvSpPr>
          <p:nvPr>
            <p:ph idx="1"/>
          </p:nvPr>
        </p:nvSpPr>
        <p:spPr>
          <a:xfrm>
            <a:off x="1196410" y="1489166"/>
            <a:ext cx="10603703" cy="4687797"/>
          </a:xfrm>
        </p:spPr>
        <p:txBody>
          <a:bodyPr>
            <a:normAutofit fontScale="47500" lnSpcReduction="20000"/>
          </a:bodyPr>
          <a:lstStyle/>
          <a:p>
            <a:pPr marL="0" indent="0">
              <a:lnSpc>
                <a:spcPct val="120000"/>
              </a:lnSpc>
              <a:spcBef>
                <a:spcPts val="0"/>
              </a:spcBef>
              <a:buNone/>
            </a:pPr>
            <a:r>
              <a:rPr lang="en-US" dirty="0">
                <a:latin typeface="Lucida Console" panose="020B0609040504020204" pitchFamily="49" charset="0"/>
              </a:rPr>
              <a:t>                                                   Length Class             Mode</a:t>
            </a:r>
          </a:p>
          <a:p>
            <a:pPr marL="0" indent="0">
              <a:lnSpc>
                <a:spcPct val="120000"/>
              </a:lnSpc>
              <a:spcBef>
                <a:spcPts val="0"/>
              </a:spcBef>
              <a:buNone/>
            </a:pPr>
            <a:r>
              <a:rPr lang="en-US" dirty="0">
                <a:latin typeface="Lucida Console" panose="020B0609040504020204" pitchFamily="49" charset="0"/>
              </a:rPr>
              <a:t>A one-eyed man in the kingdom of the blind.txt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All Things Data.txt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and Statistics.txt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is it more than a buzzword.txt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Bayesian networks.txt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Analytics and Human Resources.txt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The Good the Bad and the Ugly.txt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Call Center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Classification Trees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Clouds </a:t>
            </a:r>
            <a:r>
              <a:rPr lang="en-US" dirty="0" err="1">
                <a:latin typeface="Lucida Console" panose="020B0609040504020204" pitchFamily="49" charset="0"/>
              </a:rPr>
              <a:t>clouds</a:t>
            </a:r>
            <a:r>
              <a:rPr lang="en-US" dirty="0">
                <a:latin typeface="Lucida Console" panose="020B0609040504020204" pitchFamily="49" charset="0"/>
              </a:rPr>
              <a:t> and more clouds.txt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Cluster Models.txt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Cyber-Threat Risk Assessment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Data Scientist are Dead Long Live Data Science.txt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Do you like my Ensemble.txt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Free SAS.txt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Getting the Question Right.txt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What are Association Rules in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Where_did_all_the_Teaching_Go.txt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Where_did_all_the_Thinking_Go.txt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Why_Stand_Many_Have_Fallen.txt                     2      </a:t>
            </a:r>
            <a:r>
              <a:rPr lang="en-US" dirty="0" err="1">
                <a:latin typeface="Lucida Console" panose="020B0609040504020204" pitchFamily="49" charset="0"/>
              </a:rPr>
              <a:t>PlainTextDocument</a:t>
            </a:r>
            <a:r>
              <a:rPr lang="en-US" dirty="0">
                <a:latin typeface="Lucida Console" panose="020B0609040504020204" pitchFamily="49" charset="0"/>
              </a:rPr>
              <a:t> list</a:t>
            </a:r>
          </a:p>
        </p:txBody>
      </p:sp>
      <p:sp>
        <p:nvSpPr>
          <p:cNvPr id="5" name="Date Placeholder 4">
            <a:extLst>
              <a:ext uri="{FF2B5EF4-FFF2-40B4-BE49-F238E27FC236}">
                <a16:creationId xmlns:a16="http://schemas.microsoft.com/office/drawing/2014/main" id="{4E654564-75AA-4EAA-8634-763E897B6EA8}"/>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4540ACE5-4C49-44F1-A0DA-E6B1674E1226}"/>
              </a:ext>
            </a:extLst>
          </p:cNvPr>
          <p:cNvSpPr>
            <a:spLocks noGrp="1"/>
          </p:cNvSpPr>
          <p:nvPr>
            <p:ph type="sldNum" sz="quarter" idx="12"/>
          </p:nvPr>
        </p:nvSpPr>
        <p:spPr/>
        <p:txBody>
          <a:bodyPr/>
          <a:lstStyle/>
          <a:p>
            <a:fld id="{799C26FD-E1A0-49B8-8B03-25A733166562}" type="slidenum">
              <a:rPr lang="en-US" smtClean="0"/>
              <a:t>11</a:t>
            </a:fld>
            <a:endParaRPr lang="en-US" dirty="0"/>
          </a:p>
        </p:txBody>
      </p:sp>
      <p:sp>
        <p:nvSpPr>
          <p:cNvPr id="6" name="Footer Placeholder 5">
            <a:extLst>
              <a:ext uri="{FF2B5EF4-FFF2-40B4-BE49-F238E27FC236}">
                <a16:creationId xmlns:a16="http://schemas.microsoft.com/office/drawing/2014/main" id="{FE28B96B-A052-4EC9-B427-27BF900F7E79}"/>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3045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C124-2424-4956-9A3C-6DD7E36E72FB}"/>
              </a:ext>
            </a:extLst>
          </p:cNvPr>
          <p:cNvSpPr>
            <a:spLocks noGrp="1"/>
          </p:cNvSpPr>
          <p:nvPr>
            <p:ph type="title"/>
          </p:nvPr>
        </p:nvSpPr>
        <p:spPr/>
        <p:txBody>
          <a:bodyPr/>
          <a:lstStyle/>
          <a:p>
            <a:r>
              <a:rPr lang="en-US" dirty="0"/>
              <a:t>Preprocessing – Remove Punctuation</a:t>
            </a:r>
          </a:p>
        </p:txBody>
      </p:sp>
      <p:sp>
        <p:nvSpPr>
          <p:cNvPr id="3" name="Content Placeholder 2">
            <a:extLst>
              <a:ext uri="{FF2B5EF4-FFF2-40B4-BE49-F238E27FC236}">
                <a16:creationId xmlns:a16="http://schemas.microsoft.com/office/drawing/2014/main" id="{FD354F5A-C036-4B83-B324-D36AD82B2A1C}"/>
              </a:ext>
            </a:extLst>
          </p:cNvPr>
          <p:cNvSpPr>
            <a:spLocks noGrp="1"/>
          </p:cNvSpPr>
          <p:nvPr>
            <p:ph sz="half" idx="1"/>
          </p:nvPr>
        </p:nvSpPr>
        <p:spPr>
          <a:xfrm>
            <a:off x="555478" y="1469795"/>
            <a:ext cx="5400942" cy="4707168"/>
          </a:xfrm>
        </p:spPr>
        <p:txBody>
          <a:bodyPr>
            <a:normAutofit fontScale="92500"/>
          </a:bodyPr>
          <a:lstStyle/>
          <a:p>
            <a:pPr>
              <a:buClr>
                <a:schemeClr val="bg1"/>
              </a:buClr>
              <a:buFont typeface="Lucida Console" panose="020B0609040504020204" pitchFamily="49" charset="0"/>
              <a:buChar char="&gt;"/>
            </a:pPr>
            <a:r>
              <a:rPr lang="en-US" sz="1400" dirty="0">
                <a:solidFill>
                  <a:srgbClr val="66FF66"/>
                </a:solidFill>
                <a:latin typeface="Lucida Console" panose="020B0609040504020204" pitchFamily="49" charset="0"/>
              </a:rPr>
              <a:t># If </a:t>
            </a:r>
            <a:r>
              <a:rPr lang="en-US" sz="1400" dirty="0" err="1">
                <a:solidFill>
                  <a:srgbClr val="66FF66"/>
                </a:solidFill>
                <a:latin typeface="Lucida Console" panose="020B0609040504020204" pitchFamily="49" charset="0"/>
              </a:rPr>
              <a:t>necesasry</a:t>
            </a:r>
            <a:r>
              <a:rPr lang="en-US" sz="1400" dirty="0">
                <a:solidFill>
                  <a:srgbClr val="66FF66"/>
                </a:solidFill>
                <a:latin typeface="Lucida Console" panose="020B0609040504020204" pitchFamily="49" charset="0"/>
              </a:rPr>
              <a:t>, you can remove special characters.</a:t>
            </a:r>
          </a:p>
          <a:p>
            <a:pPr>
              <a:buClr>
                <a:schemeClr val="bg1"/>
              </a:buClr>
              <a:buFont typeface="Lucida Console" panose="020B0609040504020204" pitchFamily="49" charset="0"/>
              <a:buChar char="&gt;"/>
            </a:pPr>
            <a:r>
              <a:rPr lang="en-US" sz="1400" dirty="0">
                <a:latin typeface="Lucida Console" panose="020B0609040504020204" pitchFamily="49" charset="0"/>
              </a:rPr>
              <a:t>docs &lt;- </a:t>
            </a:r>
            <a:r>
              <a:rPr lang="en-US" sz="1400" dirty="0" err="1">
                <a:latin typeface="Lucida Console" panose="020B0609040504020204" pitchFamily="49" charset="0"/>
              </a:rPr>
              <a:t>tm_map</a:t>
            </a:r>
            <a:r>
              <a:rPr lang="en-US" sz="1400" dirty="0">
                <a:latin typeface="Lucida Console" panose="020B0609040504020204" pitchFamily="49" charset="0"/>
              </a:rPr>
              <a:t>(</a:t>
            </a:r>
            <a:r>
              <a:rPr lang="en-US" sz="1400" dirty="0" err="1">
                <a:latin typeface="Lucida Console" panose="020B0609040504020204" pitchFamily="49" charset="0"/>
              </a:rPr>
              <a:t>cdocs</a:t>
            </a:r>
            <a:r>
              <a:rPr lang="en-US" sz="1400" dirty="0">
                <a:latin typeface="Lucida Console" panose="020B0609040504020204" pitchFamily="49" charset="0"/>
              </a:rPr>
              <a:t>, </a:t>
            </a:r>
            <a:r>
              <a:rPr lang="en-US" sz="1400" dirty="0" err="1">
                <a:latin typeface="Lucida Console" panose="020B0609040504020204" pitchFamily="49" charset="0"/>
              </a:rPr>
              <a:t>removePunctuation</a:t>
            </a:r>
            <a:r>
              <a:rPr lang="en-US" sz="1400" dirty="0">
                <a:latin typeface="Lucida Console" panose="020B0609040504020204" pitchFamily="49" charset="0"/>
              </a:rPr>
              <a:t>) </a:t>
            </a:r>
          </a:p>
          <a:p>
            <a:pPr>
              <a:buClr>
                <a:schemeClr val="bg1"/>
              </a:buClr>
              <a:buFont typeface="Lucida Console" panose="020B0609040504020204" pitchFamily="49" charset="0"/>
              <a:buChar char="&gt;"/>
            </a:pPr>
            <a:r>
              <a:rPr lang="en-US" sz="1400" dirty="0">
                <a:latin typeface="Lucida Console" panose="020B0609040504020204" pitchFamily="49" charset="0"/>
              </a:rPr>
              <a:t>for(j in </a:t>
            </a:r>
            <a:r>
              <a:rPr lang="en-US" sz="1400" dirty="0" err="1">
                <a:latin typeface="Lucida Console" panose="020B0609040504020204" pitchFamily="49" charset="0"/>
              </a:rPr>
              <a:t>seq</a:t>
            </a:r>
            <a:r>
              <a:rPr lang="en-US" sz="1400" dirty="0">
                <a:latin typeface="Lucida Console" panose="020B0609040504020204" pitchFamily="49" charset="0"/>
              </a:rPr>
              <a:t>(docs))   </a:t>
            </a:r>
          </a:p>
          <a:p>
            <a:pPr marL="0" indent="0">
              <a:buClr>
                <a:schemeClr val="bg1"/>
              </a:buClr>
              <a:buNone/>
            </a:pPr>
            <a:r>
              <a:rPr lang="en-US" sz="1400" dirty="0">
                <a:latin typeface="Lucida Console" panose="020B0609040504020204" pitchFamily="49" charset="0"/>
              </a:rPr>
              <a:t>{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a:t>
            </a:r>
            <a:r>
              <a:rPr lang="en-US" sz="1400" dirty="0">
                <a:solidFill>
                  <a:srgbClr val="C5FFFF"/>
                </a:solidFill>
                <a:latin typeface="Lucida Console" panose="020B0609040504020204" pitchFamily="49" charset="0"/>
              </a:rPr>
              <a:t>â</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("o",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 </a:t>
            </a:r>
          </a:p>
        </p:txBody>
      </p:sp>
      <p:sp>
        <p:nvSpPr>
          <p:cNvPr id="4" name="Content Placeholder 3">
            <a:extLst>
              <a:ext uri="{FF2B5EF4-FFF2-40B4-BE49-F238E27FC236}">
                <a16:creationId xmlns:a16="http://schemas.microsoft.com/office/drawing/2014/main" id="{2DC569CE-2E69-4273-8916-D3A8F197197B}"/>
              </a:ext>
            </a:extLst>
          </p:cNvPr>
          <p:cNvSpPr>
            <a:spLocks noGrp="1"/>
          </p:cNvSpPr>
          <p:nvPr>
            <p:ph sz="half" idx="2"/>
          </p:nvPr>
        </p:nvSpPr>
        <p:spPr>
          <a:xfrm>
            <a:off x="5956420" y="1469795"/>
            <a:ext cx="5781940" cy="4707168"/>
          </a:xfrm>
        </p:spPr>
        <p:txBody>
          <a:bodyPr>
            <a:normAutofit fontScale="92500"/>
          </a:bodyPr>
          <a:lstStyle/>
          <a:p>
            <a:pPr marL="0" indent="0">
              <a:buNone/>
            </a:pPr>
            <a:r>
              <a:rPr lang="en-US" sz="1600" dirty="0">
                <a:latin typeface="Lucida Console" panose="020B0609040504020204" pitchFamily="49" charset="0"/>
              </a:rPr>
              <a:t>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Predicting the Unpredictable Almost nobody   s competent Paul It   s enough to make you cry to see how bad most people are at their jobs If you can do a </a:t>
            </a:r>
            <a:r>
              <a:rPr lang="en-US" sz="1600" dirty="0" err="1">
                <a:latin typeface="Lucida Console" panose="020B0609040504020204" pitchFamily="49" charset="0"/>
              </a:rPr>
              <a:t>halfassed</a:t>
            </a:r>
            <a:r>
              <a:rPr lang="en-US" sz="1600" dirty="0">
                <a:latin typeface="Lucida Console" panose="020B0609040504020204" pitchFamily="49" charset="0"/>
              </a:rPr>
              <a:t> job of anything you re 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u009d   Kurt Vonnegut Player Piano Abstract This article is about Predictive Modeling It explores the appropriateness of modeling in general and predictive modeling in particular as well as examining some pitfalls modeling is the process of formulating and abstracting a representation of a real problem based on simplifying assumptions Thus no model is an exact representation of reality Said a different way a model cannot fully represent a complex problem but can provide some insight into the problem and assist decision makers with applying solutions Inherent in this statement is that a predictive model is just one piece of a problem   s solution and in some instances is just a support tool aiding the business... &lt;truncated&gt;</a:t>
            </a:r>
          </a:p>
        </p:txBody>
      </p:sp>
      <p:sp>
        <p:nvSpPr>
          <p:cNvPr id="5" name="Date Placeholder 4">
            <a:extLst>
              <a:ext uri="{FF2B5EF4-FFF2-40B4-BE49-F238E27FC236}">
                <a16:creationId xmlns:a16="http://schemas.microsoft.com/office/drawing/2014/main" id="{DC70F597-216F-46BC-AF6C-BB3F073C0FB4}"/>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4FDBA3D6-CA87-40D0-9737-B59BA3DA81E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2A46DD9-4586-4350-B772-AA89CD0655A9}"/>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9480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A17A-F036-4DC6-B370-234363B7E035}"/>
              </a:ext>
            </a:extLst>
          </p:cNvPr>
          <p:cNvSpPr>
            <a:spLocks noGrp="1"/>
          </p:cNvSpPr>
          <p:nvPr>
            <p:ph type="title"/>
          </p:nvPr>
        </p:nvSpPr>
        <p:spPr/>
        <p:txBody>
          <a:bodyPr/>
          <a:lstStyle/>
          <a:p>
            <a:r>
              <a:rPr lang="en-US" dirty="0"/>
              <a:t>Preprocessing – Word Removal</a:t>
            </a:r>
          </a:p>
        </p:txBody>
      </p:sp>
      <p:sp>
        <p:nvSpPr>
          <p:cNvPr id="3" name="Content Placeholder 2">
            <a:extLst>
              <a:ext uri="{FF2B5EF4-FFF2-40B4-BE49-F238E27FC236}">
                <a16:creationId xmlns:a16="http://schemas.microsoft.com/office/drawing/2014/main" id="{2B677BCC-596A-4313-9D61-DF0494142A3F}"/>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1800" dirty="0">
                <a:solidFill>
                  <a:srgbClr val="66FF66"/>
                </a:solidFill>
                <a:latin typeface="Lucida Console" panose="020B0609040504020204" pitchFamily="49" charset="0"/>
              </a:rPr>
              <a:t>#Remove unnecessary words &amp; convert to lowercase:</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tolower</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c("can", "should", "would", "figure", "using", "will", "use", "now", "see", "may", "given", "since", "want", "next", "like", "new", "one", "might", "without"))   </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6C899BD6-1B95-4C6A-A9F6-7F73C02D15AE}"/>
              </a:ext>
            </a:extLst>
          </p:cNvPr>
          <p:cNvSpPr>
            <a:spLocks noGrp="1"/>
          </p:cNvSpPr>
          <p:nvPr>
            <p:ph sz="half" idx="2"/>
          </p:nvPr>
        </p:nvSpPr>
        <p:spPr/>
        <p:txBody>
          <a:bodyPr>
            <a:normAutofit/>
          </a:bodyPr>
          <a:lstStyle/>
          <a:p>
            <a:pPr marL="0" indent="0">
              <a:buNone/>
            </a:pPr>
            <a:r>
              <a:rPr lang="en-US" sz="1600" dirty="0"/>
              <a:t>stand man fallen political article statement substitute color find just patriot whether citizen </a:t>
            </a:r>
            <a:r>
              <a:rPr lang="en-US" sz="1600" dirty="0" err="1"/>
              <a:t>iran</a:t>
            </a:r>
            <a:r>
              <a:rPr lang="en-US" sz="1600" dirty="0"/>
              <a:t> great </a:t>
            </a:r>
            <a:r>
              <a:rPr lang="en-US" sz="1600" dirty="0" err="1"/>
              <a:t>britain</a:t>
            </a:r>
            <a:r>
              <a:rPr lang="en-US" sz="1600" dirty="0"/>
              <a:t> </a:t>
            </a:r>
            <a:r>
              <a:rPr lang="en-US" sz="1600" dirty="0" err="1"/>
              <a:t>cambodia</a:t>
            </a:r>
            <a:r>
              <a:rPr lang="en-US" sz="1600" dirty="0"/>
              <a:t> brazil </a:t>
            </a:r>
            <a:r>
              <a:rPr lang="en-US" sz="1600" dirty="0" err="1"/>
              <a:t>mexico</a:t>
            </a:r>
            <a:r>
              <a:rPr lang="en-US" sz="1600" dirty="0"/>
              <a:t> </a:t>
            </a:r>
            <a:r>
              <a:rPr lang="en-US" sz="1600" dirty="0" err="1"/>
              <a:t>canada</a:t>
            </a:r>
            <a:r>
              <a:rPr lang="en-US" sz="1600" dirty="0"/>
              <a:t> </a:t>
            </a:r>
            <a:r>
              <a:rPr lang="en-US" sz="1600" dirty="0" err="1"/>
              <a:t>germany</a:t>
            </a:r>
            <a:r>
              <a:rPr lang="en-US" sz="1600" dirty="0"/>
              <a:t> even north </a:t>
            </a:r>
            <a:r>
              <a:rPr lang="en-US" sz="1600" dirty="0" err="1"/>
              <a:t>korea</a:t>
            </a:r>
            <a:r>
              <a:rPr lang="en-US" sz="1600" dirty="0"/>
              <a:t> stand fallen don t stand political parties ideology elect official stand fallen sit relative safety write </a:t>
            </a:r>
            <a:r>
              <a:rPr lang="en-US" sz="1600" dirty="0" err="1"/>
              <a:t>harold</a:t>
            </a:r>
            <a:r>
              <a:rPr lang="en-US" sz="1600" dirty="0"/>
              <a:t> </a:t>
            </a:r>
            <a:r>
              <a:rPr lang="en-US" sz="1600" dirty="0" err="1"/>
              <a:t>witzk</a:t>
            </a:r>
            <a:r>
              <a:rPr lang="en-US" sz="1600" dirty="0"/>
              <a:t> took sniper bullet </a:t>
            </a:r>
            <a:r>
              <a:rPr lang="en-US" sz="1600" dirty="0" err="1"/>
              <a:t>kuwait</a:t>
            </a:r>
            <a:r>
              <a:rPr lang="en-US" sz="1600" dirty="0"/>
              <a:t> city left lifeless along </a:t>
            </a:r>
            <a:r>
              <a:rPr lang="en-US" sz="1600" dirty="0" err="1"/>
              <a:t>american</a:t>
            </a:r>
            <a:r>
              <a:rPr lang="en-US" sz="1600" dirty="0"/>
              <a:t> spill blood freedom war train many soldier met defeat republican guard heart broken heard </a:t>
            </a:r>
            <a:r>
              <a:rPr lang="en-US" sz="1600" dirty="0" err="1"/>
              <a:t>cpl</a:t>
            </a:r>
            <a:r>
              <a:rPr lang="en-US" sz="1600" dirty="0"/>
              <a:t> </a:t>
            </a:r>
            <a:r>
              <a:rPr lang="en-US" sz="1600" dirty="0" err="1"/>
              <a:t>jame</a:t>
            </a:r>
            <a:r>
              <a:rPr lang="en-US" sz="1600" dirty="0"/>
              <a:t> </a:t>
            </a:r>
            <a:r>
              <a:rPr lang="en-US" sz="1600" dirty="0" err="1"/>
              <a:t>mccoy</a:t>
            </a:r>
            <a:r>
              <a:rPr lang="en-US" sz="1600" dirty="0"/>
              <a:t> died battle east just wrote letter </a:t>
            </a:r>
            <a:r>
              <a:rPr lang="en-US" sz="1600" dirty="0" err="1"/>
              <a:t>mr</a:t>
            </a:r>
            <a:r>
              <a:rPr lang="en-US" sz="1600" dirty="0"/>
              <a:t> </a:t>
            </a:r>
            <a:r>
              <a:rPr lang="en-US" sz="1600" dirty="0" err="1"/>
              <a:t>mrs</a:t>
            </a:r>
            <a:r>
              <a:rPr lang="en-US" sz="1600" dirty="0"/>
              <a:t> </a:t>
            </a:r>
            <a:r>
              <a:rPr lang="en-US" sz="1600" dirty="0" err="1"/>
              <a:t>schneider</a:t>
            </a:r>
            <a:r>
              <a:rPr lang="en-US" sz="1600" dirty="0"/>
              <a:t> regarding son </a:t>
            </a:r>
            <a:r>
              <a:rPr lang="en-US" sz="1600" dirty="0" err="1"/>
              <a:t>iframe</a:t>
            </a:r>
            <a:r>
              <a:rPr lang="en-US" sz="1600" dirty="0"/>
              <a:t> title </a:t>
            </a:r>
            <a:r>
              <a:rPr lang="en-US" sz="1600" dirty="0" err="1"/>
              <a:t>centr</a:t>
            </a:r>
            <a:r>
              <a:rPr lang="en-US" sz="1600" dirty="0"/>
              <a:t> </a:t>
            </a:r>
            <a:r>
              <a:rPr lang="en-US" sz="1600" dirty="0" err="1"/>
              <a:t>emb</a:t>
            </a:r>
            <a:r>
              <a:rPr lang="en-US" sz="1600" dirty="0"/>
              <a:t> player width height </a:t>
            </a:r>
            <a:r>
              <a:rPr lang="en-US" sz="1600" dirty="0" err="1"/>
              <a:t>frameboard</a:t>
            </a:r>
            <a:r>
              <a:rPr lang="en-US" sz="1600" dirty="0"/>
              <a:t> scrolling no allow </a:t>
            </a:r>
            <a:r>
              <a:rPr lang="en-US" sz="1600" dirty="0" err="1"/>
              <a:t>fullscreen</a:t>
            </a:r>
            <a:r>
              <a:rPr lang="en-US" sz="1600" dirty="0"/>
              <a:t> true margin height white </a:t>
            </a:r>
            <a:r>
              <a:rPr lang="en-US" sz="1600" dirty="0" err="1"/>
              <a:t>afghanistan</a:t>
            </a:r>
            <a:r>
              <a:rPr lang="en-US" sz="1600" dirty="0"/>
              <a:t> war veteran write name fallen soldier war order die memorial video </a:t>
            </a:r>
            <a:r>
              <a:rPr lang="en-US" sz="1600" dirty="0" err="1"/>
              <a:t>thomas</a:t>
            </a:r>
            <a:r>
              <a:rPr lang="en-US" sz="1600" dirty="0"/>
              <a:t> </a:t>
            </a:r>
            <a:r>
              <a:rPr lang="en-US" sz="1600" dirty="0" err="1"/>
              <a:t>hawtorn</a:t>
            </a:r>
            <a:r>
              <a:rPr lang="en-US" sz="1600" dirty="0"/>
              <a:t> </a:t>
            </a:r>
            <a:r>
              <a:rPr lang="en-US" sz="1600" dirty="0" err="1"/>
              <a:t>az</a:t>
            </a:r>
            <a:r>
              <a:rPr lang="en-US" sz="1600" dirty="0"/>
              <a:t> </a:t>
            </a:r>
            <a:r>
              <a:rPr lang="en-US" sz="1600" dirty="0" err="1"/>
              <a:t>centralcom</a:t>
            </a:r>
            <a:r>
              <a:rPr lang="en-US" sz="1600" dirty="0"/>
              <a:t> stand </a:t>
            </a:r>
            <a:r>
              <a:rPr lang="en-US" sz="1600" dirty="0" err="1"/>
              <a:t>defence</a:t>
            </a:r>
            <a:r>
              <a:rPr lang="en-US" sz="1600" dirty="0"/>
              <a:t> fort </a:t>
            </a:r>
            <a:r>
              <a:rPr lang="en-US" sz="1600" dirty="0" err="1"/>
              <a:t>mchenri</a:t>
            </a:r>
            <a:r>
              <a:rPr lang="en-US" sz="1600" dirty="0"/>
              <a:t> </a:t>
            </a:r>
            <a:r>
              <a:rPr lang="en-US" sz="1600" dirty="0" err="1"/>
              <a:t>yearold</a:t>
            </a:r>
            <a:r>
              <a:rPr lang="en-US" sz="1600" dirty="0"/>
              <a:t> lawyer amateur poet </a:t>
            </a:r>
            <a:r>
              <a:rPr lang="en-US" sz="1600" dirty="0" err="1"/>
              <a:t>franci</a:t>
            </a:r>
            <a:r>
              <a:rPr lang="en-US" sz="1600" dirty="0"/>
              <a:t> </a:t>
            </a:r>
            <a:r>
              <a:rPr lang="en-US" sz="1600" dirty="0" err="1"/>
              <a:t>scott</a:t>
            </a:r>
            <a:r>
              <a:rPr lang="en-US" sz="1600" dirty="0"/>
              <a:t> key penned poem </a:t>
            </a:r>
            <a:r>
              <a:rPr lang="en-US" sz="1600" dirty="0" err="1"/>
              <a:t>september</a:t>
            </a:r>
            <a:r>
              <a:rPr lang="en-US" sz="1600" dirty="0"/>
              <a:t> with bombard fort </a:t>
            </a:r>
            <a:r>
              <a:rPr lang="en-US" sz="1600" dirty="0" err="1"/>
              <a:t>mchenri</a:t>
            </a:r>
            <a:r>
              <a:rPr lang="en-US" sz="1600" dirty="0"/>
              <a:t> </a:t>
            </a:r>
            <a:r>
              <a:rPr lang="en-US" sz="1600" dirty="0" err="1"/>
              <a:t>british</a:t>
            </a:r>
            <a:r>
              <a:rPr lang="en-US" sz="1600" dirty="0"/>
              <a:t> ship royal navy </a:t>
            </a:r>
            <a:r>
              <a:rPr lang="en-US" sz="1600" dirty="0" err="1"/>
              <a:t>baltimore</a:t>
            </a:r>
            <a:r>
              <a:rPr lang="en-US" sz="1600" dirty="0"/>
              <a:t> harbor battle </a:t>
            </a:r>
            <a:r>
              <a:rPr lang="en-US" sz="1600" dirty="0" err="1"/>
              <a:t>baltimore</a:t>
            </a:r>
            <a:r>
              <a:rPr lang="en-US" sz="1600" dirty="0"/>
              <a:t> war aftermath stood </a:t>
            </a:r>
            <a:r>
              <a:rPr lang="en-US" sz="1600" dirty="0" err="1"/>
              <a:t>december</a:t>
            </a:r>
            <a:r>
              <a:rPr lang="en-US" sz="1600" dirty="0"/>
              <a:t> </a:t>
            </a:r>
            <a:r>
              <a:rPr lang="en-US" sz="1600" dirty="0" err="1"/>
              <a:t>japanese</a:t>
            </a:r>
            <a:r>
              <a:rPr lang="en-US" sz="1600" dirty="0"/>
              <a:t> royal navy conduct </a:t>
            </a:r>
            <a:r>
              <a:rPr lang="en-US" sz="1600" dirty="0" err="1"/>
              <a:t>surpris</a:t>
            </a:r>
            <a:r>
              <a:rPr lang="en-US" sz="1600" dirty="0"/>
              <a:t>... &lt;truncated&gt;</a:t>
            </a:r>
          </a:p>
        </p:txBody>
      </p:sp>
      <p:sp>
        <p:nvSpPr>
          <p:cNvPr id="5" name="Date Placeholder 4">
            <a:extLst>
              <a:ext uri="{FF2B5EF4-FFF2-40B4-BE49-F238E27FC236}">
                <a16:creationId xmlns:a16="http://schemas.microsoft.com/office/drawing/2014/main" id="{A461ADAB-9020-4941-8935-27B155C734B0}"/>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9BA003C5-53A1-4DD4-A495-A0DFA18E04D3}"/>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0F7FC9C9-7D51-4D94-B412-A6DAD8CE293B}"/>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628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882-9BC5-498B-A593-AE9D657FAB7D}"/>
              </a:ext>
            </a:extLst>
          </p:cNvPr>
          <p:cNvSpPr>
            <a:spLocks noGrp="1"/>
          </p:cNvSpPr>
          <p:nvPr>
            <p:ph type="title"/>
          </p:nvPr>
        </p:nvSpPr>
        <p:spPr/>
        <p:txBody>
          <a:bodyPr/>
          <a:lstStyle/>
          <a:p>
            <a:r>
              <a:rPr lang="en-US" dirty="0"/>
              <a:t>Preprocessing – Common Ending Removal</a:t>
            </a:r>
          </a:p>
        </p:txBody>
      </p:sp>
      <p:sp>
        <p:nvSpPr>
          <p:cNvPr id="3" name="Content Placeholder 2">
            <a:extLst>
              <a:ext uri="{FF2B5EF4-FFF2-40B4-BE49-F238E27FC236}">
                <a16:creationId xmlns:a16="http://schemas.microsoft.com/office/drawing/2014/main" id="{272FAF78-8A5A-42E5-B09D-81D61483D715}"/>
              </a:ext>
            </a:extLst>
          </p:cNvPr>
          <p:cNvSpPr>
            <a:spLocks noGrp="1"/>
          </p:cNvSpPr>
          <p:nvPr>
            <p:ph sz="half" idx="1"/>
          </p:nvPr>
        </p:nvSpPr>
        <p:spPr>
          <a:xfrm>
            <a:off x="546931" y="1469795"/>
            <a:ext cx="5452217" cy="4707168"/>
          </a:xfrm>
        </p:spPr>
        <p:txBody>
          <a:bodyPr>
            <a:no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#Remove common word endings  </a:t>
            </a:r>
          </a:p>
          <a:p>
            <a:pPr>
              <a:buClr>
                <a:schemeClr val="bg1"/>
              </a:buClr>
              <a:buFont typeface="Lucida Console" panose="020B0609040504020204" pitchFamily="49" charset="0"/>
              <a:buChar char="&gt;"/>
            </a:pPr>
            <a:r>
              <a:rPr lang="de-DE" sz="1600" dirty="0">
                <a:latin typeface="Lucida Console" panose="020B0609040504020204" pitchFamily="49" charset="0"/>
              </a:rPr>
              <a:t>wordlist&lt;-c("substitute", "substitution", "substituting")</a:t>
            </a:r>
          </a:p>
          <a:p>
            <a:pPr>
              <a:buClr>
                <a:schemeClr val="bg1"/>
              </a:buClr>
              <a:buFont typeface="Lucida Console" panose="020B0609040504020204" pitchFamily="49" charset="0"/>
              <a:buChar char="&gt;"/>
            </a:pPr>
            <a:r>
              <a:rPr lang="de-DE" sz="1600" dirty="0">
                <a:latin typeface="Lucida Console" panose="020B0609040504020204" pitchFamily="49" charset="0"/>
              </a:rPr>
              <a:t>Docs &lt;- </a:t>
            </a:r>
            <a:r>
              <a:rPr lang="en-US" sz="1600" dirty="0">
                <a:latin typeface="Lucida Console" panose="020B0609040504020204" pitchFamily="49" charset="0"/>
              </a:rPr>
              <a:t>#Strip </a:t>
            </a:r>
            <a:r>
              <a:rPr lang="en-US" sz="1600" dirty="0" err="1">
                <a:latin typeface="Lucida Console" panose="020B0609040504020204" pitchFamily="49" charset="0"/>
              </a:rPr>
              <a:t>unnecesary</a:t>
            </a:r>
            <a:r>
              <a:rPr lang="en-US" sz="1600" dirty="0">
                <a:latin typeface="Lucida Console" panose="020B0609040504020204" pitchFamily="49" charset="0"/>
              </a:rPr>
              <a:t> whitespace from your documents:</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stemDocument</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stripWhitespace</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 Check to see if it worked.</a:t>
            </a:r>
          </a:p>
          <a:p>
            <a:pPr>
              <a:buClr>
                <a:schemeClr val="bg1"/>
              </a:buClr>
              <a:buFont typeface="Lucida Console" panose="020B0609040504020204" pitchFamily="49" charset="0"/>
              <a:buChar char="&gt;"/>
            </a:pPr>
            <a:r>
              <a:rPr lang="en-US" sz="1600" dirty="0">
                <a:latin typeface="Lucida Console" panose="020B0609040504020204" pitchFamily="49" charset="0"/>
              </a:rPr>
              <a:t>inspect(docs[3])</a:t>
            </a:r>
          </a:p>
          <a:p>
            <a:pPr>
              <a:buClr>
                <a:schemeClr val="bg1"/>
              </a:buClr>
              <a:buFont typeface="Lucida Console" panose="020B0609040504020204" pitchFamily="49" charset="0"/>
              <a:buChar char="&gt;"/>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(docs[[20]])) </a:t>
            </a:r>
          </a:p>
          <a:p>
            <a:endParaRPr lang="en-US" sz="16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305E9611-A97E-4A78-8974-684D3B7AB4A3}"/>
              </a:ext>
            </a:extLst>
          </p:cNvPr>
          <p:cNvSpPr>
            <a:spLocks noGrp="1"/>
          </p:cNvSpPr>
          <p:nvPr>
            <p:ph sz="half" idx="2"/>
          </p:nvPr>
        </p:nvSpPr>
        <p:spPr>
          <a:xfrm>
            <a:off x="6172200" y="1503897"/>
            <a:ext cx="5467172" cy="4707168"/>
          </a:xfrm>
        </p:spPr>
        <p:txBody>
          <a:bodyPr>
            <a:normAutofit fontScale="62500" lnSpcReduction="20000"/>
          </a:bodyPr>
          <a:lstStyle/>
          <a:p>
            <a:pPr marL="0" indent="0">
              <a:buNone/>
            </a:pPr>
            <a:r>
              <a:rPr lang="en-US" b="1" dirty="0"/>
              <a:t>Example: </a:t>
            </a:r>
            <a:r>
              <a:rPr lang="en-US" dirty="0"/>
              <a:t>substitute, substitution, substituting, etc.</a:t>
            </a:r>
          </a:p>
          <a:p>
            <a:endParaRPr lang="en-US" dirty="0"/>
          </a:p>
          <a:p>
            <a:pPr>
              <a:buClr>
                <a:schemeClr val="bg1"/>
              </a:buClr>
              <a:buFont typeface="Lucida Console" panose="020B0609040504020204" pitchFamily="49" charset="0"/>
              <a:buChar char="&gt;"/>
            </a:pPr>
            <a:r>
              <a:rPr lang="de-DE" sz="2500" dirty="0">
                <a:latin typeface="Lucida Console" panose="020B0609040504020204" pitchFamily="49" charset="0"/>
              </a:rPr>
              <a:t>wordStem(wordlist)</a:t>
            </a:r>
          </a:p>
          <a:p>
            <a:pPr marL="0" indent="0">
              <a:buNone/>
            </a:pPr>
            <a:r>
              <a:rPr lang="de-DE" sz="2500" dirty="0">
                <a:latin typeface="Lucida Console" panose="020B0609040504020204" pitchFamily="49" charset="0"/>
              </a:rPr>
              <a:t>[1] "substitut" "substitut" "substitut"</a:t>
            </a:r>
            <a:endParaRPr lang="en-US" sz="2500" dirty="0">
              <a:latin typeface="Lucida Console" panose="020B0609040504020204" pitchFamily="49" charset="0"/>
            </a:endParaRPr>
          </a:p>
          <a:p>
            <a:pPr marL="0" indent="0">
              <a:buNone/>
            </a:pPr>
            <a:endParaRPr lang="en-US" sz="2500" dirty="0"/>
          </a:p>
          <a:p>
            <a:pPr marL="0" indent="0">
              <a:buNone/>
            </a:pPr>
            <a:r>
              <a:rPr lang="en-US" sz="2500" dirty="0">
                <a:latin typeface="Lucida Console" panose="020B0609040504020204" pitchFamily="49" charset="0"/>
              </a:rPr>
              <a:t>stand </a:t>
            </a:r>
            <a:r>
              <a:rPr lang="en-US" sz="2500" dirty="0" err="1">
                <a:latin typeface="Lucida Console" panose="020B0609040504020204" pitchFamily="49" charset="0"/>
              </a:rPr>
              <a:t>mani</a:t>
            </a:r>
            <a:r>
              <a:rPr lang="en-US" sz="2500" dirty="0">
                <a:latin typeface="Lucida Console" panose="020B0609040504020204" pitchFamily="49" charset="0"/>
              </a:rPr>
              <a:t> fallen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articl</a:t>
            </a:r>
            <a:r>
              <a:rPr lang="en-US" sz="2500" dirty="0">
                <a:latin typeface="Lucida Console" panose="020B0609040504020204" pitchFamily="49" charset="0"/>
              </a:rPr>
              <a:t> statement </a:t>
            </a:r>
            <a:r>
              <a:rPr lang="en-US" sz="2500" dirty="0" err="1">
                <a:latin typeface="Lucida Console" panose="020B0609040504020204" pitchFamily="49" charset="0"/>
              </a:rPr>
              <a:t>substitut</a:t>
            </a:r>
            <a:r>
              <a:rPr lang="en-US" sz="2500" dirty="0">
                <a:latin typeface="Lucida Console" panose="020B0609040504020204" pitchFamily="49" charset="0"/>
              </a:rPr>
              <a:t> color find just patriot ”whether citizen </a:t>
            </a:r>
            <a:r>
              <a:rPr lang="en-US" sz="2500" dirty="0" err="1">
                <a:latin typeface="Lucida Console" panose="020B0609040504020204" pitchFamily="49" charset="0"/>
              </a:rPr>
              <a:t>iran</a:t>
            </a:r>
            <a:r>
              <a:rPr lang="en-US" sz="2500" dirty="0">
                <a:latin typeface="Lucida Console" panose="020B0609040504020204" pitchFamily="49" charset="0"/>
              </a:rPr>
              <a:t> great </a:t>
            </a:r>
            <a:r>
              <a:rPr lang="en-US" sz="2500" dirty="0" err="1">
                <a:latin typeface="Lucida Console" panose="020B0609040504020204" pitchFamily="49" charset="0"/>
              </a:rPr>
              <a:t>britain</a:t>
            </a:r>
            <a:r>
              <a:rPr lang="en-US" sz="2500" dirty="0">
                <a:latin typeface="Lucida Console" panose="020B0609040504020204" pitchFamily="49" charset="0"/>
              </a:rPr>
              <a:t> </a:t>
            </a:r>
            <a:r>
              <a:rPr lang="en-US" sz="2500" dirty="0" err="1">
                <a:latin typeface="Lucida Console" panose="020B0609040504020204" pitchFamily="49" charset="0"/>
              </a:rPr>
              <a:t>cambodia</a:t>
            </a:r>
            <a:r>
              <a:rPr lang="en-US" sz="2500" dirty="0">
                <a:latin typeface="Lucida Console" panose="020B0609040504020204" pitchFamily="49" charset="0"/>
              </a:rPr>
              <a:t> brazil </a:t>
            </a:r>
            <a:r>
              <a:rPr lang="en-US" sz="2500" dirty="0" err="1">
                <a:latin typeface="Lucida Console" panose="020B0609040504020204" pitchFamily="49" charset="0"/>
              </a:rPr>
              <a:t>mexico</a:t>
            </a:r>
            <a:r>
              <a:rPr lang="en-US" sz="2500" dirty="0">
                <a:latin typeface="Lucida Console" panose="020B0609040504020204" pitchFamily="49" charset="0"/>
              </a:rPr>
              <a:t> </a:t>
            </a:r>
            <a:r>
              <a:rPr lang="en-US" sz="2500" dirty="0" err="1">
                <a:latin typeface="Lucida Console" panose="020B0609040504020204" pitchFamily="49" charset="0"/>
              </a:rPr>
              <a:t>canada</a:t>
            </a:r>
            <a:r>
              <a:rPr lang="en-US" sz="2500" dirty="0">
                <a:latin typeface="Lucida Console" panose="020B0609040504020204" pitchFamily="49" charset="0"/>
              </a:rPr>
              <a:t> </a:t>
            </a:r>
            <a:r>
              <a:rPr lang="en-US" sz="2500" dirty="0" err="1">
                <a:latin typeface="Lucida Console" panose="020B0609040504020204" pitchFamily="49" charset="0"/>
              </a:rPr>
              <a:t>germani</a:t>
            </a:r>
            <a:r>
              <a:rPr lang="en-US" sz="2500" dirty="0">
                <a:latin typeface="Lucida Console" panose="020B0609040504020204" pitchFamily="49" charset="0"/>
              </a:rPr>
              <a:t> even north </a:t>
            </a:r>
            <a:r>
              <a:rPr lang="en-US" sz="2500" dirty="0" err="1">
                <a:latin typeface="Lucida Console" panose="020B0609040504020204" pitchFamily="49" charset="0"/>
              </a:rPr>
              <a:t>korea</a:t>
            </a:r>
            <a:r>
              <a:rPr lang="en-US" sz="2500" dirty="0">
                <a:latin typeface="Lucida Console" panose="020B0609040504020204" pitchFamily="49" charset="0"/>
              </a:rPr>
              <a:t> stand fallen don t stand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parti</a:t>
            </a:r>
            <a:r>
              <a:rPr lang="en-US" sz="2500" dirty="0">
                <a:latin typeface="Lucida Console" panose="020B0609040504020204" pitchFamily="49" charset="0"/>
              </a:rPr>
              <a:t> ideolog elect </a:t>
            </a:r>
            <a:r>
              <a:rPr lang="en-US" sz="2500" dirty="0" err="1">
                <a:latin typeface="Lucida Console" panose="020B0609040504020204" pitchFamily="49" charset="0"/>
              </a:rPr>
              <a:t>offici</a:t>
            </a:r>
            <a:r>
              <a:rPr lang="en-US" sz="2500" dirty="0">
                <a:latin typeface="Lucida Console" panose="020B0609040504020204" pitchFamily="49" charset="0"/>
              </a:rPr>
              <a:t> stand fallen sit </a:t>
            </a:r>
            <a:r>
              <a:rPr lang="en-US" sz="2500" dirty="0" err="1">
                <a:latin typeface="Lucida Console" panose="020B0609040504020204" pitchFamily="49" charset="0"/>
              </a:rPr>
              <a:t>relat</a:t>
            </a:r>
            <a:r>
              <a:rPr lang="en-US" sz="2500" dirty="0">
                <a:latin typeface="Lucida Console" panose="020B0609040504020204" pitchFamily="49" charset="0"/>
              </a:rPr>
              <a:t> </a:t>
            </a:r>
            <a:r>
              <a:rPr lang="en-US" sz="2500" dirty="0" err="1">
                <a:latin typeface="Lucida Console" panose="020B0609040504020204" pitchFamily="49" charset="0"/>
              </a:rPr>
              <a:t>safeti</a:t>
            </a:r>
            <a:r>
              <a:rPr lang="en-US" sz="2500" dirty="0">
                <a:latin typeface="Lucida Console" panose="020B0609040504020204" pitchFamily="49" charset="0"/>
              </a:rPr>
              <a:t> write </a:t>
            </a:r>
            <a:r>
              <a:rPr lang="en-US" sz="2500" dirty="0" err="1">
                <a:latin typeface="Lucida Console" panose="020B0609040504020204" pitchFamily="49" charset="0"/>
              </a:rPr>
              <a:t>harold</a:t>
            </a:r>
            <a:r>
              <a:rPr lang="en-US" sz="2500" dirty="0">
                <a:latin typeface="Lucida Console" panose="020B0609040504020204" pitchFamily="49" charset="0"/>
              </a:rPr>
              <a:t> </a:t>
            </a:r>
            <a:r>
              <a:rPr lang="en-US" sz="2500" dirty="0" err="1">
                <a:latin typeface="Lucida Console" panose="020B0609040504020204" pitchFamily="49" charset="0"/>
              </a:rPr>
              <a:t>witzk</a:t>
            </a:r>
            <a:r>
              <a:rPr lang="en-US" sz="2500" dirty="0">
                <a:latin typeface="Lucida Console" panose="020B0609040504020204" pitchFamily="49" charset="0"/>
              </a:rPr>
              <a:t> took sniper bullet </a:t>
            </a:r>
            <a:r>
              <a:rPr lang="en-US" sz="2500" dirty="0" err="1">
                <a:latin typeface="Lucida Console" panose="020B0609040504020204" pitchFamily="49" charset="0"/>
              </a:rPr>
              <a:t>kuwait</a:t>
            </a:r>
            <a:r>
              <a:rPr lang="en-US" sz="2500" dirty="0">
                <a:latin typeface="Lucida Console" panose="020B0609040504020204" pitchFamily="49" charset="0"/>
              </a:rPr>
              <a:t> </a:t>
            </a:r>
            <a:r>
              <a:rPr lang="en-US" sz="2500" dirty="0" err="1">
                <a:latin typeface="Lucida Console" panose="020B0609040504020204" pitchFamily="49" charset="0"/>
              </a:rPr>
              <a:t>citi</a:t>
            </a:r>
            <a:r>
              <a:rPr lang="en-US" sz="2500" dirty="0">
                <a:latin typeface="Lucida Console" panose="020B0609040504020204" pitchFamily="49" charset="0"/>
              </a:rPr>
              <a:t> left lifeless along </a:t>
            </a:r>
            <a:r>
              <a:rPr lang="en-US" sz="2500" dirty="0" err="1">
                <a:latin typeface="Lucida Console" panose="020B0609040504020204" pitchFamily="49" charset="0"/>
              </a:rPr>
              <a:t>american</a:t>
            </a:r>
            <a:r>
              <a:rPr lang="en-US" sz="2500" dirty="0">
                <a:latin typeface="Lucida Console" panose="020B0609040504020204" pitchFamily="49" charset="0"/>
              </a:rPr>
              <a:t> spill blood freedom war train </a:t>
            </a:r>
            <a:r>
              <a:rPr lang="en-US" sz="2500" dirty="0" err="1">
                <a:latin typeface="Lucida Console" panose="020B0609040504020204" pitchFamily="49" charset="0"/>
              </a:rPr>
              <a:t>mani</a:t>
            </a:r>
            <a:r>
              <a:rPr lang="en-US" sz="2500" dirty="0">
                <a:latin typeface="Lucida Console" panose="020B0609040504020204" pitchFamily="49" charset="0"/>
              </a:rPr>
              <a:t> soldier met defeat republican guard heart broken heard </a:t>
            </a:r>
            <a:r>
              <a:rPr lang="en-US" sz="2500" dirty="0" err="1">
                <a:latin typeface="Lucida Console" panose="020B0609040504020204" pitchFamily="49" charset="0"/>
              </a:rPr>
              <a:t>cpl</a:t>
            </a:r>
            <a:r>
              <a:rPr lang="en-US" sz="2500" dirty="0">
                <a:latin typeface="Lucida Console" panose="020B0609040504020204" pitchFamily="49" charset="0"/>
              </a:rPr>
              <a:t> </a:t>
            </a:r>
            <a:r>
              <a:rPr lang="en-US" sz="2500" dirty="0" err="1">
                <a:latin typeface="Lucida Console" panose="020B0609040504020204" pitchFamily="49" charset="0"/>
              </a:rPr>
              <a:t>jame</a:t>
            </a:r>
            <a:r>
              <a:rPr lang="en-US" sz="2500" dirty="0">
                <a:latin typeface="Lucida Console" panose="020B0609040504020204" pitchFamily="49" charset="0"/>
              </a:rPr>
              <a:t> </a:t>
            </a:r>
            <a:r>
              <a:rPr lang="en-US" sz="2500" dirty="0" err="1">
                <a:latin typeface="Lucida Console" panose="020B0609040504020204" pitchFamily="49" charset="0"/>
              </a:rPr>
              <a:t>mccoy</a:t>
            </a:r>
            <a:r>
              <a:rPr lang="en-US" sz="2500" dirty="0">
                <a:latin typeface="Lucida Console" panose="020B0609040504020204" pitchFamily="49" charset="0"/>
              </a:rPr>
              <a:t> die </a:t>
            </a:r>
            <a:r>
              <a:rPr lang="en-US" sz="2500" dirty="0" err="1">
                <a:latin typeface="Lucida Console" panose="020B0609040504020204" pitchFamily="49" charset="0"/>
              </a:rPr>
              <a:t>battl</a:t>
            </a:r>
            <a:r>
              <a:rPr lang="en-US" sz="2500" dirty="0">
                <a:latin typeface="Lucida Console" panose="020B0609040504020204" pitchFamily="49" charset="0"/>
              </a:rPr>
              <a:t> east just wrote letter </a:t>
            </a:r>
            <a:r>
              <a:rPr lang="en-US" sz="2500" dirty="0" err="1">
                <a:latin typeface="Lucida Console" panose="020B0609040504020204" pitchFamily="49" charset="0"/>
              </a:rPr>
              <a:t>mr</a:t>
            </a:r>
            <a:r>
              <a:rPr lang="en-US" sz="2500" dirty="0">
                <a:latin typeface="Lucida Console" panose="020B0609040504020204" pitchFamily="49" charset="0"/>
              </a:rPr>
              <a:t> </a:t>
            </a:r>
            <a:r>
              <a:rPr lang="en-US" sz="2500" dirty="0" err="1">
                <a:latin typeface="Lucida Console" panose="020B0609040504020204" pitchFamily="49" charset="0"/>
              </a:rPr>
              <a:t>mrs</a:t>
            </a:r>
            <a:r>
              <a:rPr lang="en-US" sz="2500" dirty="0">
                <a:latin typeface="Lucida Console" panose="020B0609040504020204" pitchFamily="49" charset="0"/>
              </a:rPr>
              <a:t> </a:t>
            </a:r>
            <a:r>
              <a:rPr lang="en-US" sz="2500" dirty="0" err="1">
                <a:latin typeface="Lucida Console" panose="020B0609040504020204" pitchFamily="49" charset="0"/>
              </a:rPr>
              <a:t>schneider</a:t>
            </a:r>
            <a:r>
              <a:rPr lang="en-US" sz="2500" dirty="0">
                <a:latin typeface="Lucida Console" panose="020B0609040504020204" pitchFamily="49" charset="0"/>
              </a:rPr>
              <a:t> regard son </a:t>
            </a:r>
            <a:r>
              <a:rPr lang="en-US" sz="2500" dirty="0" err="1">
                <a:latin typeface="Lucida Console" panose="020B0609040504020204" pitchFamily="49" charset="0"/>
              </a:rPr>
              <a:t>ifram</a:t>
            </a:r>
            <a:r>
              <a:rPr lang="en-US" sz="2500" dirty="0">
                <a:latin typeface="Lucida Console" panose="020B0609040504020204" pitchFamily="49" charset="0"/>
              </a:rPr>
              <a:t> </a:t>
            </a:r>
            <a:r>
              <a:rPr lang="en-US" sz="2500" dirty="0" err="1">
                <a:latin typeface="Lucida Console" panose="020B0609040504020204" pitchFamily="49" charset="0"/>
              </a:rPr>
              <a:t>titleazcentr</a:t>
            </a:r>
            <a:r>
              <a:rPr lang="en-US" sz="2500" dirty="0">
                <a:latin typeface="Lucida Console" panose="020B0609040504020204" pitchFamily="49" charset="0"/>
              </a:rPr>
              <a:t> </a:t>
            </a:r>
            <a:r>
              <a:rPr lang="en-US" sz="2500" dirty="0" err="1">
                <a:latin typeface="Lucida Console" panose="020B0609040504020204" pitchFamily="49" charset="0"/>
              </a:rPr>
              <a:t>emb</a:t>
            </a:r>
            <a:r>
              <a:rPr lang="en-US" sz="2500" dirty="0">
                <a:latin typeface="Lucida Console" panose="020B0609040504020204" pitchFamily="49" charset="0"/>
              </a:rPr>
              <a:t> player width height </a:t>
            </a:r>
            <a:r>
              <a:rPr lang="en-US" sz="2500" dirty="0" err="1">
                <a:latin typeface="Lucida Console" panose="020B0609040504020204" pitchFamily="49" charset="0"/>
              </a:rPr>
              <a:t>frameboard</a:t>
            </a:r>
            <a:r>
              <a:rPr lang="en-US" sz="2500" dirty="0">
                <a:latin typeface="Lucida Console" panose="020B0609040504020204" pitchFamily="49" charset="0"/>
              </a:rPr>
              <a:t> scrolling no allow </a:t>
            </a:r>
            <a:r>
              <a:rPr lang="en-US" sz="2500" dirty="0" err="1">
                <a:latin typeface="Lucida Console" panose="020B0609040504020204" pitchFamily="49" charset="0"/>
              </a:rPr>
              <a:t>fullscreen</a:t>
            </a:r>
            <a:r>
              <a:rPr lang="en-US" sz="2500" dirty="0">
                <a:latin typeface="Lucida Console" panose="020B0609040504020204" pitchFamily="49" charset="0"/>
              </a:rPr>
              <a:t> </a:t>
            </a:r>
            <a:r>
              <a:rPr lang="en-US" sz="2500" dirty="0" err="1">
                <a:latin typeface="Lucida Console" panose="020B0609040504020204" pitchFamily="49" charset="0"/>
              </a:rPr>
              <a:t>tru</a:t>
            </a:r>
            <a:r>
              <a:rPr lang="en-US" sz="2500" dirty="0">
                <a:latin typeface="Lucida Console" panose="020B0609040504020204" pitchFamily="49" charset="0"/>
              </a:rPr>
              <a:t> margin height white </a:t>
            </a:r>
            <a:r>
              <a:rPr lang="en-US" sz="2500" dirty="0" err="1">
                <a:latin typeface="Lucida Console" panose="020B0609040504020204" pitchFamily="49" charset="0"/>
              </a:rPr>
              <a:t>afghanistan</a:t>
            </a:r>
            <a:r>
              <a:rPr lang="en-US" sz="2500" dirty="0">
                <a:latin typeface="Lucida Console" panose="020B0609040504020204" pitchFamily="49" charset="0"/>
              </a:rPr>
              <a:t> war veteran write name fallen soldier... &lt;truncated&gt;</a:t>
            </a:r>
          </a:p>
        </p:txBody>
      </p:sp>
      <p:sp>
        <p:nvSpPr>
          <p:cNvPr id="5" name="Date Placeholder 4">
            <a:extLst>
              <a:ext uri="{FF2B5EF4-FFF2-40B4-BE49-F238E27FC236}">
                <a16:creationId xmlns:a16="http://schemas.microsoft.com/office/drawing/2014/main" id="{1400E212-23BA-48B7-B925-D6FE0040C40F}"/>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C9DF24AB-5E2C-48C6-B28D-3118F3DF2A3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98BD1294-5D77-4833-B8CF-D840A867EBD2}"/>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78866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E8D-64F2-49A8-BCE1-01C0B53B1DD4}"/>
              </a:ext>
            </a:extLst>
          </p:cNvPr>
          <p:cNvSpPr>
            <a:spLocks noGrp="1"/>
          </p:cNvSpPr>
          <p:nvPr>
            <p:ph type="title"/>
          </p:nvPr>
        </p:nvSpPr>
        <p:spPr/>
        <p:txBody>
          <a:bodyPr vert="horz" lIns="91440" tIns="45720" rIns="91440" bIns="45720" rtlCol="0" anchor="ctr">
            <a:normAutofit/>
          </a:bodyPr>
          <a:lstStyle/>
          <a:p>
            <a:r>
              <a:rPr lang="en-US" dirty="0"/>
              <a:t>Preprocessing – Transform to Matrices</a:t>
            </a:r>
          </a:p>
        </p:txBody>
      </p:sp>
      <p:sp>
        <p:nvSpPr>
          <p:cNvPr id="3" name="Content Placeholder 2">
            <a:extLst>
              <a:ext uri="{FF2B5EF4-FFF2-40B4-BE49-F238E27FC236}">
                <a16:creationId xmlns:a16="http://schemas.microsoft.com/office/drawing/2014/main" id="{F8F77A91-7CE9-4988-9C19-10261132F615}"/>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#Create term-document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&lt;- </a:t>
            </a:r>
            <a:r>
              <a:rPr lang="en-US" sz="2000" dirty="0" err="1">
                <a:latin typeface="Lucida Console" panose="020B0609040504020204" pitchFamily="49" charset="0"/>
              </a:rPr>
              <a:t>TermDocumentMatrix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#view it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a:t>
            </a:r>
          </a:p>
          <a:p>
            <a:pPr>
              <a:buClr>
                <a:schemeClr val="bg1"/>
              </a:buClr>
              <a:buFont typeface="Lucida Console" panose="020B0609040504020204" pitchFamily="49" charset="0"/>
              <a:buChar char="&gt;"/>
            </a:pPr>
            <a:r>
              <a:rPr lang="en-US" sz="2000" dirty="0">
                <a:latin typeface="Lucida Console" panose="020B0609040504020204" pitchFamily="49" charset="0"/>
              </a:rPr>
              <a:t>#Create document-term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r>
              <a:rPr lang="en-US" sz="2000" dirty="0">
                <a:latin typeface="Lucida Console" panose="020B0609040504020204" pitchFamily="49" charset="0"/>
              </a:rPr>
              <a:t> &lt;- </a:t>
            </a:r>
            <a:r>
              <a:rPr lang="en-US" sz="2000" dirty="0" err="1">
                <a:latin typeface="Lucida Console" panose="020B0609040504020204" pitchFamily="49" charset="0"/>
              </a:rPr>
              <a:t>DocumentTermMatrix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#print a summary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ADBBAA6E-DE77-4C27-8219-32DFE6699459}"/>
              </a:ext>
            </a:extLst>
          </p:cNvPr>
          <p:cNvSpPr>
            <a:spLocks noGrp="1"/>
          </p:cNvSpPr>
          <p:nvPr>
            <p:ph sz="half" idx="2"/>
          </p:nvPr>
        </p:nvSpPr>
        <p:spPr/>
        <p:txBody>
          <a:bodyPr>
            <a:normAutofit/>
          </a:bodyPr>
          <a:lstStyle/>
          <a:p>
            <a:pPr marL="0" indent="0">
              <a:buNone/>
            </a:pPr>
            <a:r>
              <a:rPr lang="en-US" dirty="0">
                <a:solidFill>
                  <a:srgbClr val="66FFFF"/>
                </a:solidFill>
              </a:rPr>
              <a:t>&lt;&lt;</a:t>
            </a:r>
            <a:r>
              <a:rPr lang="en-US" dirty="0" err="1">
                <a:solidFill>
                  <a:srgbClr val="66FFFF"/>
                </a:solidFill>
              </a:rPr>
              <a:t>DocumentTermMatrix</a:t>
            </a:r>
            <a:r>
              <a:rPr lang="en-US" dirty="0">
                <a:solidFill>
                  <a:srgbClr val="66FFFF"/>
                </a:solidFill>
              </a:rPr>
              <a:t> (documents: 20, terms: 2940)&gt;&gt;</a:t>
            </a:r>
          </a:p>
          <a:p>
            <a:pPr marL="0" indent="0">
              <a:buNone/>
            </a:pPr>
            <a:r>
              <a:rPr lang="en-US" dirty="0">
                <a:solidFill>
                  <a:srgbClr val="66FFFF"/>
                </a:solidFill>
              </a:rPr>
              <a:t>Non-/sparse entries: 6220/52580</a:t>
            </a:r>
          </a:p>
          <a:p>
            <a:pPr marL="0" indent="0">
              <a:buNone/>
            </a:pPr>
            <a:r>
              <a:rPr lang="en-US" dirty="0">
                <a:solidFill>
                  <a:srgbClr val="66FFFF"/>
                </a:solidFill>
              </a:rPr>
              <a:t>Sparsity           : 89%</a:t>
            </a:r>
          </a:p>
          <a:p>
            <a:pPr marL="0" indent="0">
              <a:buNone/>
            </a:pPr>
            <a:r>
              <a:rPr lang="en-US" dirty="0">
                <a:solidFill>
                  <a:srgbClr val="66FFFF"/>
                </a:solidFill>
              </a:rPr>
              <a:t>Maximal term length: 46</a:t>
            </a:r>
          </a:p>
          <a:p>
            <a:pPr marL="0" indent="0">
              <a:buNone/>
            </a:pPr>
            <a:r>
              <a:rPr lang="en-US" dirty="0">
                <a:solidFill>
                  <a:srgbClr val="66FFFF"/>
                </a:solidFill>
              </a:rPr>
              <a:t>Weighting          : term frequency (</a:t>
            </a:r>
            <a:r>
              <a:rPr lang="en-US" dirty="0" err="1">
                <a:solidFill>
                  <a:srgbClr val="66FFFF"/>
                </a:solidFill>
              </a:rPr>
              <a:t>tf</a:t>
            </a:r>
            <a:r>
              <a:rPr lang="en-US" dirty="0">
                <a:solidFill>
                  <a:srgbClr val="66FFFF"/>
                </a:solidFill>
              </a:rPr>
              <a:t>)</a:t>
            </a:r>
          </a:p>
        </p:txBody>
      </p:sp>
      <p:sp>
        <p:nvSpPr>
          <p:cNvPr id="5" name="Date Placeholder 4">
            <a:extLst>
              <a:ext uri="{FF2B5EF4-FFF2-40B4-BE49-F238E27FC236}">
                <a16:creationId xmlns:a16="http://schemas.microsoft.com/office/drawing/2014/main" id="{829E8D72-6F48-432D-B30E-7682E1FDD85B}"/>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3A64D76D-FFDA-467F-8C31-E2B4640434CC}"/>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D3BFCC0-02F0-4082-AD27-21AD563CB4B2}"/>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291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91E-5C61-470E-A897-8E809F5AAE8F}"/>
              </a:ext>
            </a:extLst>
          </p:cNvPr>
          <p:cNvSpPr>
            <a:spLocks noGrp="1"/>
          </p:cNvSpPr>
          <p:nvPr>
            <p:ph type="title"/>
          </p:nvPr>
        </p:nvSpPr>
        <p:spPr/>
        <p:txBody>
          <a:bodyPr vert="horz" lIns="91440" tIns="45720" rIns="91440" bIns="45720" rtlCol="0" anchor="ctr">
            <a:normAutofit fontScale="90000"/>
          </a:bodyPr>
          <a:lstStyle/>
          <a:p>
            <a:r>
              <a:rPr lang="en-US" dirty="0"/>
              <a:t>Preprocessing - Organizes the Terms by Frequency</a:t>
            </a:r>
          </a:p>
        </p:txBody>
      </p:sp>
      <p:sp>
        <p:nvSpPr>
          <p:cNvPr id="3" name="Content Placeholder 2">
            <a:extLst>
              <a:ext uri="{FF2B5EF4-FFF2-40B4-BE49-F238E27FC236}">
                <a16:creationId xmlns:a16="http://schemas.microsoft.com/office/drawing/2014/main" id="{82ADF793-3C49-439D-9F8B-29DDEA54CE70}"/>
              </a:ext>
            </a:extLst>
          </p:cNvPr>
          <p:cNvSpPr>
            <a:spLocks noGrp="1"/>
          </p:cNvSpPr>
          <p:nvPr>
            <p:ph sz="half" idx="1"/>
          </p:nvPr>
        </p:nvSpPr>
        <p:spPr>
          <a:xfrm>
            <a:off x="406400" y="1469795"/>
            <a:ext cx="5080000" cy="470716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freq</a:t>
            </a:r>
            <a:r>
              <a:rPr lang="en-US" sz="1800" dirty="0">
                <a:latin typeface="Lucida Console" panose="020B0609040504020204" pitchFamily="49" charset="0"/>
              </a:rPr>
              <a:t> &lt;- </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length(</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err="1">
                <a:latin typeface="Lucida Console" panose="020B0609040504020204" pitchFamily="49" charset="0"/>
              </a:rPr>
              <a:t>ord</a:t>
            </a:r>
            <a:r>
              <a:rPr lang="en-US" sz="1800" dirty="0">
                <a:latin typeface="Lucida Console" panose="020B0609040504020204" pitchFamily="49" charset="0"/>
              </a:rPr>
              <a:t> &lt;- order(</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m &lt;- </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dim(m)   </a:t>
            </a:r>
          </a:p>
          <a:p>
            <a:pPr>
              <a:buClr>
                <a:schemeClr val="bg1"/>
              </a:buClr>
              <a:buFont typeface="Lucida Console" panose="020B0609040504020204" pitchFamily="49" charset="0"/>
              <a:buChar char="&gt;"/>
            </a:pPr>
            <a:r>
              <a:rPr lang="en-US" sz="1800" dirty="0">
                <a:latin typeface="Lucida Console" panose="020B0609040504020204" pitchFamily="49" charset="0"/>
              </a:rPr>
              <a:t>write.csv(m, file="dtm.csv") </a:t>
            </a:r>
          </a:p>
        </p:txBody>
      </p:sp>
      <p:graphicFrame>
        <p:nvGraphicFramePr>
          <p:cNvPr id="8" name="Content Placeholder 7">
            <a:extLst>
              <a:ext uri="{FF2B5EF4-FFF2-40B4-BE49-F238E27FC236}">
                <a16:creationId xmlns:a16="http://schemas.microsoft.com/office/drawing/2014/main" id="{99DDBC70-9508-4667-8096-27F5BA8E91F5}"/>
              </a:ext>
            </a:extLst>
          </p:cNvPr>
          <p:cNvGraphicFramePr>
            <a:graphicFrameLocks noGrp="1"/>
          </p:cNvGraphicFramePr>
          <p:nvPr>
            <p:ph sz="half" idx="2"/>
            <p:extLst>
              <p:ext uri="{D42A27DB-BD31-4B8C-83A1-F6EECF244321}">
                <p14:modId xmlns:p14="http://schemas.microsoft.com/office/powerpoint/2010/main" val="115585218"/>
              </p:ext>
            </p:extLst>
          </p:nvPr>
        </p:nvGraphicFramePr>
        <p:xfrm>
          <a:off x="5486400" y="1544136"/>
          <a:ext cx="6041874" cy="4397765"/>
        </p:xfrm>
        <a:graphic>
          <a:graphicData uri="http://schemas.openxmlformats.org/drawingml/2006/table">
            <a:tbl>
              <a:tblPr/>
              <a:tblGrid>
                <a:gridCol w="1640793">
                  <a:extLst>
                    <a:ext uri="{9D8B030D-6E8A-4147-A177-3AD203B41FA5}">
                      <a16:colId xmlns:a16="http://schemas.microsoft.com/office/drawing/2014/main" val="3036148071"/>
                    </a:ext>
                  </a:extLst>
                </a:gridCol>
                <a:gridCol w="854579">
                  <a:extLst>
                    <a:ext uri="{9D8B030D-6E8A-4147-A177-3AD203B41FA5}">
                      <a16:colId xmlns:a16="http://schemas.microsoft.com/office/drawing/2014/main" val="1853235176"/>
                    </a:ext>
                  </a:extLst>
                </a:gridCol>
                <a:gridCol w="863125">
                  <a:extLst>
                    <a:ext uri="{9D8B030D-6E8A-4147-A177-3AD203B41FA5}">
                      <a16:colId xmlns:a16="http://schemas.microsoft.com/office/drawing/2014/main" val="2760874480"/>
                    </a:ext>
                  </a:extLst>
                </a:gridCol>
                <a:gridCol w="710911">
                  <a:extLst>
                    <a:ext uri="{9D8B030D-6E8A-4147-A177-3AD203B41FA5}">
                      <a16:colId xmlns:a16="http://schemas.microsoft.com/office/drawing/2014/main" val="3368753056"/>
                    </a:ext>
                  </a:extLst>
                </a:gridCol>
                <a:gridCol w="570956">
                  <a:extLst>
                    <a:ext uri="{9D8B030D-6E8A-4147-A177-3AD203B41FA5}">
                      <a16:colId xmlns:a16="http://schemas.microsoft.com/office/drawing/2014/main" val="1376728261"/>
                    </a:ext>
                  </a:extLst>
                </a:gridCol>
                <a:gridCol w="726393">
                  <a:extLst>
                    <a:ext uri="{9D8B030D-6E8A-4147-A177-3AD203B41FA5}">
                      <a16:colId xmlns:a16="http://schemas.microsoft.com/office/drawing/2014/main" val="1099378924"/>
                    </a:ext>
                  </a:extLst>
                </a:gridCol>
                <a:gridCol w="675117">
                  <a:extLst>
                    <a:ext uri="{9D8B030D-6E8A-4147-A177-3AD203B41FA5}">
                      <a16:colId xmlns:a16="http://schemas.microsoft.com/office/drawing/2014/main" val="286811922"/>
                    </a:ext>
                  </a:extLst>
                </a:gridCol>
              </a:tblGrid>
              <a:tr h="317029">
                <a:tc>
                  <a:txBody>
                    <a:bodyPr/>
                    <a:lstStyle/>
                    <a:p>
                      <a:pPr algn="l" fontAlgn="b"/>
                      <a:endParaRPr lang="en-US" sz="1800" b="0"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analyst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anoth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anyth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appeal</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appli</a:t>
                      </a:r>
                    </a:p>
                  </a:txBody>
                  <a:tcPr marL="9525" marR="9525" marT="9525" marB="0" anchor="b">
                    <a:lnL>
                      <a:noFill/>
                    </a:lnL>
                    <a:lnR>
                      <a:noFill/>
                    </a:lnR>
                    <a:lnT>
                      <a:noFill/>
                    </a:lnT>
                    <a:lnB>
                      <a:noFill/>
                    </a:lnB>
                  </a:tcPr>
                </a:tc>
                <a:extLst>
                  <a:ext uri="{0D108BD9-81ED-4DB2-BD59-A6C34878D82A}">
                    <a16:rowId xmlns:a16="http://schemas.microsoft.com/office/drawing/2014/main" val="362392642"/>
                  </a:ext>
                </a:extLst>
              </a:tr>
              <a:tr h="317029">
                <a:tc>
                  <a:txBody>
                    <a:bodyPr/>
                    <a:lstStyle/>
                    <a:p>
                      <a:pPr algn="l" fontAlgn="b"/>
                      <a:r>
                        <a:rPr lang="en-US" sz="1800" b="0" i="0" u="none" strike="noStrike">
                          <a:solidFill>
                            <a:schemeClr val="bg1"/>
                          </a:solidFill>
                          <a:effectLst/>
                          <a:latin typeface="Calibri" panose="020F0502020204030204" pitchFamily="34" charset="0"/>
                        </a:rPr>
                        <a:t>A o .. the blind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831315472"/>
                  </a:ext>
                </a:extLst>
              </a:tr>
              <a:tr h="317029">
                <a:tc>
                  <a:txBody>
                    <a:bodyPr/>
                    <a:lstStyle/>
                    <a:p>
                      <a:pPr algn="l" fontAlgn="b"/>
                      <a:r>
                        <a:rPr lang="en-US" sz="1800" b="0" i="0" u="none" strike="noStrike">
                          <a:solidFill>
                            <a:schemeClr val="bg1"/>
                          </a:solidFill>
                          <a:effectLst/>
                          <a:latin typeface="Calibri" panose="020F0502020204030204" pitchFamily="34" charset="0"/>
                        </a:rPr>
                        <a:t>All .. ings Data</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64332704"/>
                  </a:ext>
                </a:extLst>
              </a:tr>
              <a:tr h="317029">
                <a:tc>
                  <a:txBody>
                    <a:bodyPr/>
                    <a:lstStyle/>
                    <a:p>
                      <a:pPr algn="l" fontAlgn="b"/>
                      <a:r>
                        <a:rPr lang="en-US" sz="1800" b="0" i="0" u="none" strike="noStrike">
                          <a:solidFill>
                            <a:schemeClr val="bg1"/>
                          </a:solidFill>
                          <a:effectLst/>
                          <a:latin typeface="Calibri" panose="020F0502020204030204" pitchFamily="34" charset="0"/>
                        </a:rPr>
                        <a:t>Ana .. tatistics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155967077"/>
                  </a:ext>
                </a:extLst>
              </a:tr>
              <a:tr h="620511">
                <a:tc>
                  <a:txBody>
                    <a:bodyPr/>
                    <a:lstStyle/>
                    <a:p>
                      <a:pPr algn="l" fontAlgn="b"/>
                      <a:r>
                        <a:rPr lang="en-US" sz="1800" b="0" i="0" u="none" strike="noStrike">
                          <a:solidFill>
                            <a:schemeClr val="bg1"/>
                          </a:solidFill>
                          <a:effectLst/>
                          <a:latin typeface="Calibri" panose="020F0502020204030204" pitchFamily="34" charset="0"/>
                        </a:rPr>
                        <a:t>Ana ..  buzzword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471498482"/>
                  </a:ext>
                </a:extLst>
              </a:tr>
              <a:tr h="620511">
                <a:tc>
                  <a:txBody>
                    <a:bodyPr/>
                    <a:lstStyle/>
                    <a:p>
                      <a:pPr algn="l" fontAlgn="b"/>
                      <a:r>
                        <a:rPr lang="en-US" sz="1800" b="0" i="0" u="none" strike="noStrike" dirty="0">
                          <a:solidFill>
                            <a:schemeClr val="bg1"/>
                          </a:solidFill>
                          <a:effectLst/>
                          <a:latin typeface="Calibri" panose="020F0502020204030204" pitchFamily="34" charset="0"/>
                        </a:rPr>
                        <a:t>Bay ..  networks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81609056"/>
                  </a:ext>
                </a:extLst>
              </a:tr>
              <a:tr h="620511">
                <a:tc>
                  <a:txBody>
                    <a:bodyPr/>
                    <a:lstStyle/>
                    <a:p>
                      <a:pPr algn="l" fontAlgn="b"/>
                      <a:r>
                        <a:rPr lang="en-US" sz="1800" b="0" i="0" u="none" strike="noStrike">
                          <a:solidFill>
                            <a:schemeClr val="bg1"/>
                          </a:solidFill>
                          <a:effectLst/>
                          <a:latin typeface="Calibri" panose="020F0502020204030204" pitchFamily="34" charset="0"/>
                        </a:rPr>
                        <a:t>Big .. Resources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33036955"/>
                  </a:ext>
                </a:extLst>
              </a:tr>
              <a:tr h="317029">
                <a:tc>
                  <a:txBody>
                    <a:bodyPr/>
                    <a:lstStyle/>
                    <a:p>
                      <a:pPr algn="l" fontAlgn="b"/>
                      <a:r>
                        <a:rPr lang="en-US" sz="1800" b="0" i="0" u="none" strike="noStrike">
                          <a:solidFill>
                            <a:schemeClr val="bg1"/>
                          </a:solidFill>
                          <a:effectLst/>
                          <a:latin typeface="Calibri" panose="020F0502020204030204" pitchFamily="34" charset="0"/>
                        </a:rPr>
                        <a:t>Big ..  the Ugly</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2788976"/>
                  </a:ext>
                </a:extLst>
              </a:tr>
              <a:tr h="317029">
                <a:tc>
                  <a:txBody>
                    <a:bodyPr/>
                    <a:lstStyle/>
                    <a:p>
                      <a:pPr algn="l" fontAlgn="b"/>
                      <a:r>
                        <a:rPr lang="en-US" sz="1800" b="0" i="0" u="none" strike="noStrike">
                          <a:solidFill>
                            <a:schemeClr val="bg1"/>
                          </a:solidFill>
                          <a:effectLst/>
                          <a:latin typeface="Calibri" panose="020F0502020204030204" pitchFamily="34" charset="0"/>
                        </a:rPr>
                        <a:t>Cal .. Analytics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5250033"/>
                  </a:ext>
                </a:extLst>
              </a:tr>
              <a:tr h="317029">
                <a:tc>
                  <a:txBody>
                    <a:bodyPr/>
                    <a:lstStyle/>
                    <a:p>
                      <a:pPr algn="l" fontAlgn="b"/>
                      <a:r>
                        <a:rPr lang="en-US" sz="1800" b="0" i="0" u="none" strike="noStrike">
                          <a:solidFill>
                            <a:schemeClr val="bg1"/>
                          </a:solidFill>
                          <a:effectLst/>
                          <a:latin typeface="Calibri" panose="020F0502020204030204" pitchFamily="34" charset="0"/>
                        </a:rPr>
                        <a:t>Cla .. s using R</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533400023"/>
                  </a:ext>
                </a:extLst>
              </a:tr>
              <a:tr h="317029">
                <a:tc>
                  <a:txBody>
                    <a:bodyPr/>
                    <a:lstStyle/>
                    <a:p>
                      <a:pPr algn="l" fontAlgn="b"/>
                      <a:r>
                        <a:rPr lang="en-US" sz="1800" b="0" i="0" u="none" strike="noStrike">
                          <a:solidFill>
                            <a:schemeClr val="bg1"/>
                          </a:solidFill>
                          <a:effectLst/>
                          <a:latin typeface="Calibri" panose="020F0502020204030204" pitchFamily="34" charset="0"/>
                        </a:rPr>
                        <a:t>Clo .. re clouds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8622147"/>
                  </a:ext>
                </a:extLst>
              </a:tr>
            </a:tbl>
          </a:graphicData>
        </a:graphic>
      </p:graphicFrame>
      <p:sp>
        <p:nvSpPr>
          <p:cNvPr id="5" name="Date Placeholder 4">
            <a:extLst>
              <a:ext uri="{FF2B5EF4-FFF2-40B4-BE49-F238E27FC236}">
                <a16:creationId xmlns:a16="http://schemas.microsoft.com/office/drawing/2014/main" id="{938703AD-F532-4FA8-9C4F-5493378CBC25}"/>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F53C89F-4F9E-43F1-9E88-2A0D13AFCBE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07DACD7-0501-4423-9EDD-61464E900D23}"/>
              </a:ext>
            </a:extLst>
          </p:cNvPr>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6836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2C7-2424-4A18-A9D1-1743890A09FF}"/>
              </a:ext>
            </a:extLst>
          </p:cNvPr>
          <p:cNvSpPr>
            <a:spLocks noGrp="1"/>
          </p:cNvSpPr>
          <p:nvPr>
            <p:ph type="title"/>
          </p:nvPr>
        </p:nvSpPr>
        <p:spPr/>
        <p:txBody>
          <a:bodyPr/>
          <a:lstStyle/>
          <a:p>
            <a:r>
              <a:rPr lang="en-US" dirty="0"/>
              <a:t>K-means Clustering – How Many </a:t>
            </a:r>
            <a:r>
              <a:rPr lang="en-US" dirty="0" err="1"/>
              <a:t>Clsusters</a:t>
            </a:r>
            <a:r>
              <a:rPr lang="en-US" dirty="0"/>
              <a:t>?</a:t>
            </a:r>
          </a:p>
        </p:txBody>
      </p:sp>
      <p:pic>
        <p:nvPicPr>
          <p:cNvPr id="9" name="Content Placeholder 8">
            <a:extLst>
              <a:ext uri="{FF2B5EF4-FFF2-40B4-BE49-F238E27FC236}">
                <a16:creationId xmlns:a16="http://schemas.microsoft.com/office/drawing/2014/main" id="{2451ADAD-E13C-496E-AC20-DF7C5CCCE6F5}"/>
              </a:ext>
            </a:extLst>
          </p:cNvPr>
          <p:cNvPicPr>
            <a:picLocks noGrp="1" noChangeAspect="1"/>
          </p:cNvPicPr>
          <p:nvPr>
            <p:ph idx="1"/>
          </p:nvPr>
        </p:nvPicPr>
        <p:blipFill>
          <a:blip r:embed="rId2"/>
          <a:stretch>
            <a:fillRect/>
          </a:stretch>
        </p:blipFill>
        <p:spPr>
          <a:xfrm>
            <a:off x="1748739" y="1336675"/>
            <a:ext cx="8708810" cy="5065713"/>
          </a:xfrm>
          <a:prstGeom prst="rect">
            <a:avLst/>
          </a:prstGeom>
        </p:spPr>
      </p:pic>
      <p:sp>
        <p:nvSpPr>
          <p:cNvPr id="5" name="Date Placeholder 4">
            <a:extLst>
              <a:ext uri="{FF2B5EF4-FFF2-40B4-BE49-F238E27FC236}">
                <a16:creationId xmlns:a16="http://schemas.microsoft.com/office/drawing/2014/main" id="{CB1AA2AD-6938-4E68-AF09-C7DF9D5490E4}"/>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62150556-A38C-4C9C-AF82-96C3901FC96E}"/>
              </a:ext>
            </a:extLst>
          </p:cNvPr>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a:extLst>
              <a:ext uri="{FF2B5EF4-FFF2-40B4-BE49-F238E27FC236}">
                <a16:creationId xmlns:a16="http://schemas.microsoft.com/office/drawing/2014/main" id="{22614ADA-3A85-4178-9647-C10BE6EB474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430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60618F-F6F2-49E2-9C5C-A7AB80F53B8C}"/>
              </a:ext>
            </a:extLst>
          </p:cNvPr>
          <p:cNvSpPr>
            <a:spLocks noGrp="1"/>
          </p:cNvSpPr>
          <p:nvPr>
            <p:ph type="title"/>
          </p:nvPr>
        </p:nvSpPr>
        <p:spPr/>
        <p:txBody>
          <a:bodyPr/>
          <a:lstStyle/>
          <a:p>
            <a:r>
              <a:rPr lang="en-US" dirty="0"/>
              <a:t>K-means Clustering</a:t>
            </a:r>
          </a:p>
        </p:txBody>
      </p:sp>
      <p:sp>
        <p:nvSpPr>
          <p:cNvPr id="5" name="Date Placeholder 4">
            <a:extLst>
              <a:ext uri="{FF2B5EF4-FFF2-40B4-BE49-F238E27FC236}">
                <a16:creationId xmlns:a16="http://schemas.microsoft.com/office/drawing/2014/main" id="{2EC76373-096A-477F-B5B8-531B8B15A762}"/>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114B76AD-8734-47FB-A411-EB36DD1DAFEF}"/>
              </a:ext>
            </a:extLst>
          </p:cNvPr>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a:extLst>
              <a:ext uri="{FF2B5EF4-FFF2-40B4-BE49-F238E27FC236}">
                <a16:creationId xmlns:a16="http://schemas.microsoft.com/office/drawing/2014/main" id="{24DAFC54-79D9-46A4-976D-D55115821608}"/>
              </a:ext>
            </a:extLst>
          </p:cNvPr>
          <p:cNvSpPr>
            <a:spLocks noGrp="1"/>
          </p:cNvSpPr>
          <p:nvPr>
            <p:ph type="ftr" sz="quarter" idx="3"/>
          </p:nvPr>
        </p:nvSpPr>
        <p:spPr/>
        <p:txBody>
          <a:bodyPr/>
          <a:lstStyle/>
          <a:p>
            <a:r>
              <a:rPr lang="en-US"/>
              <a:t>Copyright © 2010 Simulation Educators</a:t>
            </a:r>
            <a:endParaRPr lang="en-US" dirty="0"/>
          </a:p>
        </p:txBody>
      </p:sp>
      <p:pic>
        <p:nvPicPr>
          <p:cNvPr id="9" name="Picture 8">
            <a:extLst>
              <a:ext uri="{FF2B5EF4-FFF2-40B4-BE49-F238E27FC236}">
                <a16:creationId xmlns:a16="http://schemas.microsoft.com/office/drawing/2014/main" id="{8493D6B2-2815-448C-A5C3-B0CD8A4F02C4}"/>
              </a:ext>
            </a:extLst>
          </p:cNvPr>
          <p:cNvPicPr>
            <a:picLocks noChangeAspect="1"/>
          </p:cNvPicPr>
          <p:nvPr/>
        </p:nvPicPr>
        <p:blipFill>
          <a:blip r:embed="rId2"/>
          <a:stretch>
            <a:fillRect/>
          </a:stretch>
        </p:blipFill>
        <p:spPr>
          <a:xfrm>
            <a:off x="1177026" y="1235087"/>
            <a:ext cx="8871849" cy="5160549"/>
          </a:xfrm>
          <a:prstGeom prst="rect">
            <a:avLst/>
          </a:prstGeom>
        </p:spPr>
      </p:pic>
    </p:spTree>
    <p:extLst>
      <p:ext uri="{BB962C8B-B14F-4D97-AF65-F5344CB8AC3E}">
        <p14:creationId xmlns:p14="http://schemas.microsoft.com/office/powerpoint/2010/main" val="403585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E6AF11-B945-4E98-9E1D-E4BC27027B2F}"/>
              </a:ext>
            </a:extLst>
          </p:cNvPr>
          <p:cNvSpPr>
            <a:spLocks noGrp="1"/>
          </p:cNvSpPr>
          <p:nvPr>
            <p:ph type="title"/>
          </p:nvPr>
        </p:nvSpPr>
        <p:spPr/>
        <p:txBody>
          <a:bodyPr/>
          <a:lstStyle/>
          <a:p>
            <a:r>
              <a:rPr lang="en-US" dirty="0"/>
              <a:t>Projects Preview</a:t>
            </a:r>
          </a:p>
        </p:txBody>
      </p:sp>
      <p:sp>
        <p:nvSpPr>
          <p:cNvPr id="11" name="Content Placeholder 10">
            <a:extLst>
              <a:ext uri="{FF2B5EF4-FFF2-40B4-BE49-F238E27FC236}">
                <a16:creationId xmlns:a16="http://schemas.microsoft.com/office/drawing/2014/main" id="{4FF078CC-D293-43C4-95D1-95314AB4BFDB}"/>
              </a:ext>
            </a:extLst>
          </p:cNvPr>
          <p:cNvSpPr>
            <a:spLocks noGrp="1"/>
          </p:cNvSpPr>
          <p:nvPr>
            <p:ph idx="1"/>
          </p:nvPr>
        </p:nvSpPr>
        <p:spPr/>
        <p:txBody>
          <a:bodyPr>
            <a:normAutofit/>
          </a:bodyPr>
          <a:lstStyle/>
          <a:p>
            <a:r>
              <a:rPr lang="en-US" sz="2000" dirty="0"/>
              <a:t>The projects in this directory are for applied data analytics and are tailored for R and Python. </a:t>
            </a:r>
          </a:p>
          <a:p>
            <a:r>
              <a:rPr lang="en-US" sz="2000" dirty="0"/>
              <a:t>Data located at: </a:t>
            </a:r>
            <a:r>
              <a:rPr lang="en-US" sz="2000" dirty="0">
                <a:hlinkClick r:id="rId2"/>
              </a:rPr>
              <a:t>https://github.com/stricje1/VIT_University/blob/master/Data_Analytics_2018/</a:t>
            </a:r>
            <a:endParaRPr lang="en-US" sz="2000" dirty="0"/>
          </a:p>
          <a:p>
            <a:r>
              <a:rPr lang="en-US" sz="2000" dirty="0" err="1"/>
              <a:t>Rojects</a:t>
            </a:r>
            <a:r>
              <a:rPr lang="en-US" sz="2000" dirty="0"/>
              <a:t> include:</a:t>
            </a:r>
          </a:p>
          <a:p>
            <a:pPr marL="914400" indent="-457200">
              <a:buFont typeface="+mj-lt"/>
              <a:buAutoNum type="arabicPeriod"/>
            </a:pPr>
            <a:r>
              <a:rPr lang="en-US" sz="2000" dirty="0"/>
              <a:t>Credit Default Prediction Model - Machine Learning Models </a:t>
            </a:r>
          </a:p>
          <a:p>
            <a:pPr marL="914400" indent="-457200">
              <a:buFont typeface="+mj-lt"/>
              <a:buAutoNum type="arabicPeriod"/>
            </a:pPr>
            <a:r>
              <a:rPr lang="en-US" sz="2000" dirty="0"/>
              <a:t>Culturally Relevant Sentiment Analysis - Sentiment or Topic Analysis </a:t>
            </a:r>
          </a:p>
          <a:p>
            <a:pPr marL="914400" indent="-457200">
              <a:buFont typeface="+mj-lt"/>
              <a:buAutoNum type="arabicPeriod"/>
            </a:pPr>
            <a:r>
              <a:rPr lang="en-US" sz="2000" dirty="0"/>
              <a:t>American Politics Sentiment Analysis - Sentiment Analysis </a:t>
            </a:r>
          </a:p>
          <a:p>
            <a:pPr marL="914400" indent="-457200">
              <a:buFont typeface="+mj-lt"/>
              <a:buAutoNum type="arabicPeriod"/>
            </a:pPr>
            <a:r>
              <a:rPr lang="en-US" sz="2000" dirty="0"/>
              <a:t>Counterpoise Pro-ISIS Sentiment Analysis - Text Analytics</a:t>
            </a:r>
          </a:p>
        </p:txBody>
      </p:sp>
      <p:sp>
        <p:nvSpPr>
          <p:cNvPr id="3" name="Date Placeholder 2">
            <a:extLst>
              <a:ext uri="{FF2B5EF4-FFF2-40B4-BE49-F238E27FC236}">
                <a16:creationId xmlns:a16="http://schemas.microsoft.com/office/drawing/2014/main" id="{E7E73AF3-9983-46F7-BB52-331E0B197983}"/>
              </a:ext>
            </a:extLst>
          </p:cNvPr>
          <p:cNvSpPr>
            <a:spLocks noGrp="1"/>
          </p:cNvSpPr>
          <p:nvPr>
            <p:ph type="dt" sz="half" idx="10"/>
          </p:nvPr>
        </p:nvSpPr>
        <p:spPr/>
        <p:txBody>
          <a:bodyPr/>
          <a:lstStyle/>
          <a:p>
            <a:fld id="{64FA1387-E9BD-4269-B052-15A23CD1D16B}" type="datetime1">
              <a:rPr lang="en-US" smtClean="0"/>
              <a:pPr/>
              <a:t>8/27/2018</a:t>
            </a:fld>
            <a:endParaRPr lang="en-US" dirty="0"/>
          </a:p>
        </p:txBody>
      </p:sp>
      <p:sp>
        <p:nvSpPr>
          <p:cNvPr id="4" name="Slide Number Placeholder 3">
            <a:extLst>
              <a:ext uri="{FF2B5EF4-FFF2-40B4-BE49-F238E27FC236}">
                <a16:creationId xmlns:a16="http://schemas.microsoft.com/office/drawing/2014/main" id="{BDAAA93F-A290-4F62-8702-0CCE0D365392}"/>
              </a:ext>
            </a:extLst>
          </p:cNvPr>
          <p:cNvSpPr>
            <a:spLocks noGrp="1"/>
          </p:cNvSpPr>
          <p:nvPr>
            <p:ph type="sldNum" sz="quarter" idx="12"/>
          </p:nvPr>
        </p:nvSpPr>
        <p:spPr/>
        <p:txBody>
          <a:bodyPr/>
          <a:lstStyle/>
          <a:p>
            <a:fld id="{799C26FD-E1A0-49B8-8B03-25A733166562}" type="slidenum">
              <a:rPr lang="en-US" smtClean="0"/>
              <a:pPr/>
              <a:t>19</a:t>
            </a:fld>
            <a:endParaRPr lang="en-US" dirty="0"/>
          </a:p>
        </p:txBody>
      </p:sp>
      <p:sp>
        <p:nvSpPr>
          <p:cNvPr id="5" name="Footer Placeholder 4">
            <a:extLst>
              <a:ext uri="{FF2B5EF4-FFF2-40B4-BE49-F238E27FC236}">
                <a16:creationId xmlns:a16="http://schemas.microsoft.com/office/drawing/2014/main" id="{E3676B93-0935-42CA-846A-B95F844CAD7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9716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Analytics</a:t>
            </a:r>
          </a:p>
        </p:txBody>
      </p:sp>
      <p:sp>
        <p:nvSpPr>
          <p:cNvPr id="8" name="Content Placeholder 7"/>
          <p:cNvSpPr>
            <a:spLocks noGrp="1"/>
          </p:cNvSpPr>
          <p:nvPr>
            <p:ph sz="half" idx="1"/>
          </p:nvPr>
        </p:nvSpPr>
        <p:spPr>
          <a:xfrm>
            <a:off x="406400" y="1825625"/>
            <a:ext cx="5613400" cy="4351338"/>
          </a:xfrm>
        </p:spPr>
        <p:txBody>
          <a:bodyPr>
            <a:normAutofit fontScale="70000" lnSpcReduction="20000"/>
          </a:bodyPr>
          <a:lstStyle/>
          <a:p>
            <a:pPr marL="0" indent="0">
              <a:buNone/>
            </a:pPr>
            <a:r>
              <a:rPr lang="en-US" dirty="0"/>
              <a:t>Topic Modeling </a:t>
            </a:r>
          </a:p>
          <a:p>
            <a:r>
              <a:rPr lang="en-US" dirty="0"/>
              <a:t>Used in machine learning and natural language processing</a:t>
            </a:r>
          </a:p>
          <a:p>
            <a:r>
              <a:rPr lang="en-US" dirty="0"/>
              <a:t>A type of statistical model for discovering the abstract "topics" that occur in a collection of documents. </a:t>
            </a:r>
          </a:p>
          <a:p>
            <a:r>
              <a:rPr lang="en-US" b="1" dirty="0"/>
              <a:t>F</a:t>
            </a:r>
            <a:r>
              <a:rPr lang="en-US" dirty="0"/>
              <a:t>requently used text-mining tool for discovery of hidden semantic structures in a text body</a:t>
            </a:r>
          </a:p>
          <a:p>
            <a:r>
              <a:rPr lang="en-US" dirty="0"/>
              <a:t>The "topics" produced are clusters of similar words</a:t>
            </a:r>
          </a:p>
          <a:p>
            <a:r>
              <a:rPr lang="en-US" dirty="0"/>
              <a:t>captures this intuition in a mathematical framework, which </a:t>
            </a:r>
          </a:p>
          <a:p>
            <a:pPr lvl="1"/>
            <a:r>
              <a:rPr lang="en-US" dirty="0"/>
              <a:t>allows examining a set of documents </a:t>
            </a:r>
          </a:p>
          <a:p>
            <a:pPr lvl="1"/>
            <a:r>
              <a:rPr lang="en-US" dirty="0"/>
              <a:t>discovering what the topics might be </a:t>
            </a:r>
          </a:p>
          <a:p>
            <a:pPr lvl="1"/>
            <a:r>
              <a:rPr lang="en-US" dirty="0"/>
              <a:t>discovering what each document's balance of topics is </a:t>
            </a:r>
          </a:p>
          <a:p>
            <a:pPr lvl="1"/>
            <a:r>
              <a:rPr lang="en-US" dirty="0"/>
              <a:t>based on the statistics of the words in each</a:t>
            </a:r>
          </a:p>
        </p:txBody>
      </p:sp>
      <p:sp>
        <p:nvSpPr>
          <p:cNvPr id="9" name="Content Placeholder 8"/>
          <p:cNvSpPr>
            <a:spLocks noGrp="1"/>
          </p:cNvSpPr>
          <p:nvPr>
            <p:ph sz="half" idx="2"/>
          </p:nvPr>
        </p:nvSpPr>
        <p:spPr/>
        <p:txBody>
          <a:bodyPr>
            <a:normAutofit fontScale="70000" lnSpcReduction="20000"/>
          </a:bodyPr>
          <a:lstStyle/>
          <a:p>
            <a:pPr marL="0" indent="0">
              <a:buNone/>
            </a:pPr>
            <a:r>
              <a:rPr lang="en-US" dirty="0"/>
              <a:t>Sentiment Analysis</a:t>
            </a:r>
          </a:p>
          <a:p>
            <a:r>
              <a:rPr lang="en-US" dirty="0"/>
              <a:t>aims to determine the attitude of a speaker, writer, or other subject:</a:t>
            </a:r>
          </a:p>
          <a:p>
            <a:pPr lvl="1"/>
            <a:r>
              <a:rPr lang="en-US" dirty="0"/>
              <a:t>with respect to some topic </a:t>
            </a:r>
          </a:p>
          <a:p>
            <a:pPr lvl="1"/>
            <a:r>
              <a:rPr lang="en-US" dirty="0"/>
              <a:t>the overall contextual polarity </a:t>
            </a:r>
          </a:p>
          <a:p>
            <a:pPr lvl="1"/>
            <a:r>
              <a:rPr lang="en-US" dirty="0"/>
              <a:t>emotional reaction to a interaction, or event</a:t>
            </a:r>
          </a:p>
          <a:p>
            <a:pPr lvl="1"/>
            <a:r>
              <a:rPr lang="en-US" dirty="0"/>
              <a:t>The attitude may be </a:t>
            </a:r>
          </a:p>
          <a:p>
            <a:pPr lvl="1"/>
            <a:r>
              <a:rPr lang="en-US" dirty="0"/>
              <a:t>a judgment or evaluation </a:t>
            </a:r>
          </a:p>
          <a:p>
            <a:pPr lvl="1"/>
            <a:r>
              <a:rPr lang="en-US" dirty="0"/>
              <a:t>affective state (emotional state author) </a:t>
            </a:r>
          </a:p>
          <a:p>
            <a:pPr lvl="1"/>
            <a:r>
              <a:rPr lang="en-US" dirty="0"/>
              <a:t>the intended emotional communication</a:t>
            </a:r>
          </a:p>
          <a:p>
            <a:r>
              <a:rPr lang="en-US" dirty="0"/>
              <a:t>widely applied to voice of the customer materials such as: </a:t>
            </a:r>
          </a:p>
          <a:p>
            <a:pPr lvl="1"/>
            <a:r>
              <a:rPr lang="en-US" dirty="0"/>
              <a:t>reviews and survey responses</a:t>
            </a:r>
          </a:p>
          <a:p>
            <a:pPr lvl="1"/>
            <a:r>
              <a:rPr lang="en-US" dirty="0"/>
              <a:t>online and social media</a:t>
            </a:r>
          </a:p>
          <a:p>
            <a:pPr lvl="1"/>
            <a:r>
              <a:rPr lang="en-US" dirty="0"/>
              <a:t>healthcare materials for applications</a:t>
            </a: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382-E9AA-442F-A007-038541E8BFF1}"/>
              </a:ext>
            </a:extLst>
          </p:cNvPr>
          <p:cNvSpPr>
            <a:spLocks noGrp="1"/>
          </p:cNvSpPr>
          <p:nvPr>
            <p:ph type="title"/>
          </p:nvPr>
        </p:nvSpPr>
        <p:spPr/>
        <p:txBody>
          <a:bodyPr/>
          <a:lstStyle/>
          <a:p>
            <a:r>
              <a:rPr lang="en-US" dirty="0"/>
              <a:t>Project Requirements – Part 1</a:t>
            </a:r>
          </a:p>
        </p:txBody>
      </p:sp>
      <p:sp>
        <p:nvSpPr>
          <p:cNvPr id="3" name="Content Placeholder 2">
            <a:extLst>
              <a:ext uri="{FF2B5EF4-FFF2-40B4-BE49-F238E27FC236}">
                <a16:creationId xmlns:a16="http://schemas.microsoft.com/office/drawing/2014/main" id="{AC5B6A5E-3FE1-411D-8E6A-72B9AC8E46FF}"/>
              </a:ext>
            </a:extLst>
          </p:cNvPr>
          <p:cNvSpPr>
            <a:spLocks noGrp="1"/>
          </p:cNvSpPr>
          <p:nvPr>
            <p:ph idx="1"/>
          </p:nvPr>
        </p:nvSpPr>
        <p:spPr/>
        <p:txBody>
          <a:bodyPr/>
          <a:lstStyle/>
          <a:p>
            <a:r>
              <a:rPr lang="en-US" dirty="0"/>
              <a:t>Thorough and original analysis or model (depending on goal)</a:t>
            </a:r>
          </a:p>
          <a:p>
            <a:r>
              <a:rPr lang="en-US" dirty="0"/>
              <a:t>Goal achievement – stated in project</a:t>
            </a:r>
          </a:p>
          <a:p>
            <a:r>
              <a:rPr lang="en-US" dirty="0"/>
              <a:t>A </a:t>
            </a:r>
            <a:r>
              <a:rPr lang="en-US" b="1" dirty="0"/>
              <a:t>white-paper</a:t>
            </a:r>
            <a:r>
              <a:rPr lang="en-US" dirty="0"/>
              <a:t> report (Google what this consist of) with a maximum of five pages. </a:t>
            </a:r>
          </a:p>
          <a:p>
            <a:pPr lvl="1"/>
            <a:r>
              <a:rPr lang="en-US" dirty="0"/>
              <a:t>You may add an appendix containing your detailed analysis results (no more than 10 additional pages). </a:t>
            </a:r>
          </a:p>
          <a:p>
            <a:pPr lvl="1"/>
            <a:r>
              <a:rPr lang="en-US" dirty="0"/>
              <a:t>An appendix with your model code must be attached. </a:t>
            </a:r>
          </a:p>
          <a:p>
            <a:pPr lvl="1"/>
            <a:r>
              <a:rPr lang="en-US" dirty="0"/>
              <a:t>This will give you the foundation of a conference paper.</a:t>
            </a:r>
          </a:p>
          <a:p>
            <a:endParaRPr lang="en-US" dirty="0"/>
          </a:p>
        </p:txBody>
      </p:sp>
      <p:sp>
        <p:nvSpPr>
          <p:cNvPr id="4" name="Date Placeholder 3">
            <a:extLst>
              <a:ext uri="{FF2B5EF4-FFF2-40B4-BE49-F238E27FC236}">
                <a16:creationId xmlns:a16="http://schemas.microsoft.com/office/drawing/2014/main" id="{0562641E-0D0F-452F-BA18-8939596E87E1}"/>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550C5B51-C184-423B-8226-33D6CA3D7AE8}"/>
              </a:ext>
            </a:extLst>
          </p:cNvPr>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a:extLst>
              <a:ext uri="{FF2B5EF4-FFF2-40B4-BE49-F238E27FC236}">
                <a16:creationId xmlns:a16="http://schemas.microsoft.com/office/drawing/2014/main" id="{DF5D86A8-85B8-4BA1-A88E-D941259710C0}"/>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0997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E28-77A3-4948-A984-08280A97B615}"/>
              </a:ext>
            </a:extLst>
          </p:cNvPr>
          <p:cNvSpPr>
            <a:spLocks noGrp="1"/>
          </p:cNvSpPr>
          <p:nvPr>
            <p:ph type="title"/>
          </p:nvPr>
        </p:nvSpPr>
        <p:spPr/>
        <p:txBody>
          <a:bodyPr/>
          <a:lstStyle/>
          <a:p>
            <a:r>
              <a:rPr lang="en-US" dirty="0"/>
              <a:t>Project Requirements – Part 2</a:t>
            </a:r>
          </a:p>
        </p:txBody>
      </p:sp>
      <p:sp>
        <p:nvSpPr>
          <p:cNvPr id="3" name="Content Placeholder 2">
            <a:extLst>
              <a:ext uri="{FF2B5EF4-FFF2-40B4-BE49-F238E27FC236}">
                <a16:creationId xmlns:a16="http://schemas.microsoft.com/office/drawing/2014/main" id="{3B27FDC2-A7E3-4913-BC0D-AD23455D1087}"/>
              </a:ext>
            </a:extLst>
          </p:cNvPr>
          <p:cNvSpPr>
            <a:spLocks noGrp="1"/>
          </p:cNvSpPr>
          <p:nvPr>
            <p:ph idx="1"/>
          </p:nvPr>
        </p:nvSpPr>
        <p:spPr>
          <a:xfrm>
            <a:off x="406400" y="1325564"/>
            <a:ext cx="11393714" cy="4851400"/>
          </a:xfrm>
        </p:spPr>
        <p:txBody>
          <a:bodyPr>
            <a:normAutofit lnSpcReduction="10000"/>
          </a:bodyPr>
          <a:lstStyle/>
          <a:p>
            <a:r>
              <a:rPr lang="en-US" sz="2400" dirty="0"/>
              <a:t>A </a:t>
            </a:r>
            <a:r>
              <a:rPr lang="en-US" sz="2400" b="1" dirty="0"/>
              <a:t>PowerPoint slide deck</a:t>
            </a:r>
            <a:r>
              <a:rPr lang="en-US" sz="2400" dirty="0"/>
              <a:t> consisting of a maximum of about 10 slides:</a:t>
            </a:r>
          </a:p>
          <a:p>
            <a:pPr marL="914400" lvl="0" indent="-457200">
              <a:buFont typeface="+mj-lt"/>
              <a:buAutoNum type="arabicPeriod"/>
            </a:pPr>
            <a:r>
              <a:rPr lang="en-US" sz="2400" dirty="0"/>
              <a:t>Title slide </a:t>
            </a:r>
          </a:p>
          <a:p>
            <a:pPr marL="914400" lvl="0" indent="-457200">
              <a:buFont typeface="+mj-lt"/>
              <a:buAutoNum type="arabicPeriod"/>
            </a:pPr>
            <a:r>
              <a:rPr lang="en-US" sz="2400" dirty="0"/>
              <a:t>Business problem statement</a:t>
            </a:r>
          </a:p>
          <a:p>
            <a:pPr marL="914400" lvl="0" indent="-457200">
              <a:buFont typeface="+mj-lt"/>
              <a:buAutoNum type="arabicPeriod"/>
            </a:pPr>
            <a:r>
              <a:rPr lang="en-US" sz="2400" dirty="0"/>
              <a:t>Modeling objective</a:t>
            </a:r>
          </a:p>
          <a:p>
            <a:pPr marL="914400" lvl="0" indent="-457200">
              <a:buFont typeface="+mj-lt"/>
              <a:buAutoNum type="arabicPeriod"/>
            </a:pPr>
            <a:r>
              <a:rPr lang="en-US" sz="2400" dirty="0"/>
              <a:t>Model functional form and reasoning for its selection</a:t>
            </a:r>
          </a:p>
          <a:p>
            <a:pPr marL="914400" lvl="0" indent="-457200">
              <a:buFont typeface="+mj-lt"/>
              <a:buAutoNum type="arabicPeriod"/>
            </a:pPr>
            <a:r>
              <a:rPr lang="en-US" sz="2400" dirty="0"/>
              <a:t>Final model (variables with coefficients and explanation) summary</a:t>
            </a:r>
          </a:p>
          <a:p>
            <a:pPr marL="914400" lvl="0" indent="-457200">
              <a:buFont typeface="+mj-lt"/>
              <a:buAutoNum type="arabicPeriod"/>
            </a:pPr>
            <a:r>
              <a:rPr lang="en-US" sz="2400" dirty="0"/>
              <a:t>1 deep-dive slide per model variable (a good model may only have three or four factors, even if all variables are statistically significant—modeling is an “art”).</a:t>
            </a:r>
          </a:p>
          <a:p>
            <a:r>
              <a:rPr lang="en-US" sz="2000" dirty="0"/>
              <a:t>Each slide in a PowerPoint slide deck needs to stand alone yet have few words and contain one graphic (chart, graph, table, picture, etc.) with words, but not verbose. </a:t>
            </a:r>
          </a:p>
          <a:p>
            <a:r>
              <a:rPr lang="en-US" sz="2000" dirty="0"/>
              <a:t>Each slide should tell a story that an executive will understand. If you cannot effectively communicate your analysis, it is worthless—a model is only good if it is used</a:t>
            </a:r>
            <a:r>
              <a:rPr lang="en-US" dirty="0"/>
              <a:t>.</a:t>
            </a:r>
          </a:p>
          <a:p>
            <a:pPr lvl="0"/>
            <a:endParaRPr lang="en-US" sz="2400" dirty="0"/>
          </a:p>
          <a:p>
            <a:endParaRPr lang="en-US" sz="2400" dirty="0"/>
          </a:p>
        </p:txBody>
      </p:sp>
      <p:sp>
        <p:nvSpPr>
          <p:cNvPr id="4" name="Date Placeholder 3">
            <a:extLst>
              <a:ext uri="{FF2B5EF4-FFF2-40B4-BE49-F238E27FC236}">
                <a16:creationId xmlns:a16="http://schemas.microsoft.com/office/drawing/2014/main" id="{204A8219-E945-48C8-A906-512FDF59FC4B}"/>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3C91CDAB-9947-4162-BE69-80A1FA2A0C25}"/>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82451392-189E-49D5-9B42-466F16ADE7B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16944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33FB-9104-41E4-A4E4-4F890C84207D}"/>
              </a:ext>
            </a:extLst>
          </p:cNvPr>
          <p:cNvSpPr>
            <a:spLocks noGrp="1"/>
          </p:cNvSpPr>
          <p:nvPr>
            <p:ph type="title"/>
          </p:nvPr>
        </p:nvSpPr>
        <p:spPr/>
        <p:txBody>
          <a:bodyPr>
            <a:normAutofit/>
          </a:bodyPr>
          <a:lstStyle/>
          <a:p>
            <a:r>
              <a:rPr lang="en-US" dirty="0"/>
              <a:t>Stages of Model Development</a:t>
            </a:r>
          </a:p>
        </p:txBody>
      </p:sp>
      <p:sp>
        <p:nvSpPr>
          <p:cNvPr id="3" name="Content Placeholder 2">
            <a:extLst>
              <a:ext uri="{FF2B5EF4-FFF2-40B4-BE49-F238E27FC236}">
                <a16:creationId xmlns:a16="http://schemas.microsoft.com/office/drawing/2014/main" id="{CE021B04-7D0C-4D97-93D2-73C4CCB5BF84}"/>
              </a:ext>
            </a:extLst>
          </p:cNvPr>
          <p:cNvSpPr>
            <a:spLocks noGrp="1"/>
          </p:cNvSpPr>
          <p:nvPr>
            <p:ph idx="1"/>
          </p:nvPr>
        </p:nvSpPr>
        <p:spPr/>
        <p:txBody>
          <a:bodyPr>
            <a:normAutofit/>
          </a:bodyPr>
          <a:lstStyle/>
          <a:p>
            <a:pPr marL="514350" lvl="0" indent="-514350">
              <a:buFont typeface="+mj-lt"/>
              <a:buAutoNum type="arabicPeriod"/>
            </a:pPr>
            <a:r>
              <a:rPr lang="en-US" dirty="0"/>
              <a:t>Business problem development and model requirement definition</a:t>
            </a:r>
          </a:p>
          <a:p>
            <a:pPr marL="514350" lvl="0" indent="-514350">
              <a:buFont typeface="+mj-lt"/>
              <a:buAutoNum type="arabicPeriod"/>
            </a:pPr>
            <a:r>
              <a:rPr lang="en-US" dirty="0"/>
              <a:t>Model design plan, including modeling objective and model functional from, plus potential data sources</a:t>
            </a:r>
          </a:p>
          <a:p>
            <a:pPr marL="514350" lvl="0" indent="-514350">
              <a:buFont typeface="+mj-lt"/>
              <a:buAutoNum type="arabicPeriod"/>
            </a:pPr>
            <a:r>
              <a:rPr lang="en-US" dirty="0"/>
              <a:t>Model development</a:t>
            </a:r>
          </a:p>
          <a:p>
            <a:pPr lvl="1"/>
            <a:r>
              <a:rPr lang="en-US" dirty="0"/>
              <a:t>Data preprocessing</a:t>
            </a:r>
          </a:p>
          <a:p>
            <a:pPr lvl="1"/>
            <a:r>
              <a:rPr lang="en-US" dirty="0"/>
              <a:t>Exploratory analysis</a:t>
            </a:r>
          </a:p>
          <a:p>
            <a:pPr lvl="1"/>
            <a:r>
              <a:rPr lang="en-US" dirty="0"/>
              <a:t>Model training</a:t>
            </a:r>
          </a:p>
          <a:p>
            <a:pPr lvl="1"/>
            <a:r>
              <a:rPr lang="en-US" dirty="0"/>
              <a:t>Model testing</a:t>
            </a:r>
          </a:p>
          <a:p>
            <a:pPr marL="514350" lvl="0" indent="-514350">
              <a:buFont typeface="+mj-lt"/>
              <a:buAutoNum type="arabicPeriod"/>
            </a:pPr>
            <a:r>
              <a:rPr lang="en-US" dirty="0"/>
              <a:t>Model post processing analysis</a:t>
            </a:r>
          </a:p>
          <a:p>
            <a:pPr marL="514350" lvl="0" indent="-514350">
              <a:buFont typeface="+mj-lt"/>
              <a:buAutoNum type="arabicPeriod"/>
            </a:pPr>
            <a:r>
              <a:rPr lang="en-US" dirty="0"/>
              <a:t>Model validation</a:t>
            </a:r>
          </a:p>
          <a:p>
            <a:pPr marL="514350" lvl="0" indent="-514350">
              <a:buFont typeface="+mj-lt"/>
              <a:buAutoNum type="arabicPeriod"/>
            </a:pPr>
            <a:r>
              <a:rPr lang="en-US" dirty="0"/>
              <a:t>Model Implementation</a:t>
            </a:r>
          </a:p>
          <a:p>
            <a:pPr marL="0" indent="0">
              <a:buNone/>
            </a:pPr>
            <a:endParaRPr lang="en-US" dirty="0"/>
          </a:p>
        </p:txBody>
      </p:sp>
      <p:sp>
        <p:nvSpPr>
          <p:cNvPr id="4" name="Date Placeholder 3">
            <a:extLst>
              <a:ext uri="{FF2B5EF4-FFF2-40B4-BE49-F238E27FC236}">
                <a16:creationId xmlns:a16="http://schemas.microsoft.com/office/drawing/2014/main" id="{ED092E84-113F-410E-8EFA-E0F2E061C122}"/>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B9ABB064-71A8-4437-A8DA-3635BD0CDEEB}"/>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CD3420A9-5502-412D-B084-83627BE0ECC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19519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33FB-9104-41E4-A4E4-4F890C84207D}"/>
              </a:ext>
            </a:extLst>
          </p:cNvPr>
          <p:cNvSpPr>
            <a:spLocks noGrp="1"/>
          </p:cNvSpPr>
          <p:nvPr>
            <p:ph type="title"/>
          </p:nvPr>
        </p:nvSpPr>
        <p:spPr/>
        <p:txBody>
          <a:bodyPr>
            <a:normAutofit/>
          </a:bodyPr>
          <a:lstStyle/>
          <a:p>
            <a:r>
              <a:rPr lang="en-US" dirty="0"/>
              <a:t>Stages of Analysis</a:t>
            </a:r>
          </a:p>
        </p:txBody>
      </p:sp>
      <p:sp>
        <p:nvSpPr>
          <p:cNvPr id="3" name="Content Placeholder 2">
            <a:extLst>
              <a:ext uri="{FF2B5EF4-FFF2-40B4-BE49-F238E27FC236}">
                <a16:creationId xmlns:a16="http://schemas.microsoft.com/office/drawing/2014/main" id="{CE021B04-7D0C-4D97-93D2-73C4CCB5BF84}"/>
              </a:ext>
            </a:extLst>
          </p:cNvPr>
          <p:cNvSpPr>
            <a:spLocks noGrp="1"/>
          </p:cNvSpPr>
          <p:nvPr>
            <p:ph idx="1"/>
          </p:nvPr>
        </p:nvSpPr>
        <p:spPr/>
        <p:txBody>
          <a:bodyPr>
            <a:normAutofit/>
          </a:bodyPr>
          <a:lstStyle/>
          <a:p>
            <a:pPr marL="514350" lvl="0" indent="-514350">
              <a:buFont typeface="+mj-lt"/>
              <a:buAutoNum type="arabicPeriod"/>
            </a:pPr>
            <a:r>
              <a:rPr lang="en-US" dirty="0"/>
              <a:t>Business problem development and model requirement definition</a:t>
            </a:r>
          </a:p>
          <a:p>
            <a:pPr marL="514350" lvl="0" indent="-514350">
              <a:buFont typeface="+mj-lt"/>
              <a:buAutoNum type="arabicPeriod"/>
            </a:pPr>
            <a:r>
              <a:rPr lang="en-US" dirty="0"/>
              <a:t>Analysis design plan, including analysis objective and functional </a:t>
            </a:r>
            <a:r>
              <a:rPr lang="en-US" dirty="0" err="1"/>
              <a:t>froms</a:t>
            </a:r>
            <a:r>
              <a:rPr lang="en-US" dirty="0"/>
              <a:t>, plus potential data sources</a:t>
            </a:r>
          </a:p>
          <a:p>
            <a:pPr marL="514350" lvl="0" indent="-514350">
              <a:buFont typeface="+mj-lt"/>
              <a:buAutoNum type="arabicPeriod"/>
            </a:pPr>
            <a:r>
              <a:rPr lang="en-US" dirty="0"/>
              <a:t>Analysis development</a:t>
            </a:r>
          </a:p>
          <a:p>
            <a:pPr lvl="1"/>
            <a:r>
              <a:rPr lang="en-US" dirty="0"/>
              <a:t>Data preprocessing</a:t>
            </a:r>
          </a:p>
          <a:p>
            <a:pPr lvl="1"/>
            <a:r>
              <a:rPr lang="en-US" dirty="0"/>
              <a:t>Exploratory analysis</a:t>
            </a:r>
          </a:p>
          <a:p>
            <a:pPr lvl="1"/>
            <a:r>
              <a:rPr lang="en-US" dirty="0"/>
              <a:t>Detailed analysis using selected functional form(s), i.e., tidy text analytics</a:t>
            </a:r>
          </a:p>
          <a:p>
            <a:pPr lvl="1"/>
            <a:r>
              <a:rPr lang="en-US" dirty="0"/>
              <a:t>Post processing</a:t>
            </a:r>
          </a:p>
          <a:p>
            <a:pPr marL="514350" lvl="0" indent="-514350">
              <a:buFont typeface="+mj-lt"/>
              <a:buAutoNum type="arabicPeriod"/>
            </a:pPr>
            <a:r>
              <a:rPr lang="en-US" dirty="0"/>
              <a:t>Post processing analysis</a:t>
            </a:r>
          </a:p>
          <a:p>
            <a:pPr marL="514350" lvl="0" indent="-514350">
              <a:buFont typeface="+mj-lt"/>
              <a:buAutoNum type="arabicPeriod"/>
            </a:pPr>
            <a:r>
              <a:rPr lang="en-US" dirty="0"/>
              <a:t>Analysis verification</a:t>
            </a:r>
          </a:p>
          <a:p>
            <a:pPr marL="0" indent="0">
              <a:buNone/>
            </a:pPr>
            <a:endParaRPr lang="en-US" dirty="0"/>
          </a:p>
        </p:txBody>
      </p:sp>
      <p:sp>
        <p:nvSpPr>
          <p:cNvPr id="4" name="Date Placeholder 3">
            <a:extLst>
              <a:ext uri="{FF2B5EF4-FFF2-40B4-BE49-F238E27FC236}">
                <a16:creationId xmlns:a16="http://schemas.microsoft.com/office/drawing/2014/main" id="{ED092E84-113F-410E-8EFA-E0F2E061C122}"/>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B9ABB064-71A8-4437-A8DA-3635BD0CDEEB}"/>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CD3420A9-5502-412D-B084-83627BE0ECC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88797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CD68-1887-4E0B-A017-6636F175D1BC}"/>
              </a:ext>
            </a:extLst>
          </p:cNvPr>
          <p:cNvSpPr>
            <a:spLocks noGrp="1"/>
          </p:cNvSpPr>
          <p:nvPr>
            <p:ph type="title"/>
          </p:nvPr>
        </p:nvSpPr>
        <p:spPr/>
        <p:txBody>
          <a:bodyPr>
            <a:normAutofit/>
          </a:bodyPr>
          <a:lstStyle/>
          <a:p>
            <a:r>
              <a:rPr lang="en-US" sz="3200" dirty="0"/>
              <a:t>Project Example - Counterpoise Pro-ISIS Sentiment Analysis</a:t>
            </a:r>
          </a:p>
        </p:txBody>
      </p:sp>
      <p:sp>
        <p:nvSpPr>
          <p:cNvPr id="7" name="Content Placeholder 6">
            <a:extLst>
              <a:ext uri="{FF2B5EF4-FFF2-40B4-BE49-F238E27FC236}">
                <a16:creationId xmlns:a16="http://schemas.microsoft.com/office/drawing/2014/main" id="{ECA345BF-81F7-4746-A764-44D309D135F9}"/>
              </a:ext>
            </a:extLst>
          </p:cNvPr>
          <p:cNvSpPr>
            <a:spLocks noGrp="1"/>
          </p:cNvSpPr>
          <p:nvPr>
            <p:ph sz="half" idx="1"/>
          </p:nvPr>
        </p:nvSpPr>
        <p:spPr/>
        <p:txBody>
          <a:bodyPr/>
          <a:lstStyle/>
          <a:p>
            <a:r>
              <a:rPr lang="en-US" dirty="0"/>
              <a:t>Text analytics has become an important tool for assessing sentiment:</a:t>
            </a:r>
          </a:p>
          <a:p>
            <a:pPr lvl="1"/>
            <a:r>
              <a:rPr lang="en-US" dirty="0"/>
              <a:t>customer service</a:t>
            </a:r>
          </a:p>
          <a:p>
            <a:pPr lvl="1"/>
            <a:r>
              <a:rPr lang="en-US" dirty="0"/>
              <a:t>social media</a:t>
            </a:r>
          </a:p>
          <a:p>
            <a:pPr lvl="1"/>
            <a:r>
              <a:rPr lang="en-US" dirty="0"/>
              <a:t>written works</a:t>
            </a:r>
          </a:p>
          <a:p>
            <a:pPr lvl="1"/>
            <a:r>
              <a:rPr lang="en-US" dirty="0"/>
              <a:t>intelligence</a:t>
            </a:r>
          </a:p>
          <a:p>
            <a:r>
              <a:rPr lang="en-US" dirty="0"/>
              <a:t>Sentiment: </a:t>
            </a:r>
            <a:r>
              <a:rPr lang="en-US" i="1" dirty="0"/>
              <a:t>an immediate emotional response to an issue that may require immediate assistance.</a:t>
            </a:r>
          </a:p>
          <a:p>
            <a:endParaRPr lang="en-US" dirty="0"/>
          </a:p>
        </p:txBody>
      </p:sp>
      <p:sp>
        <p:nvSpPr>
          <p:cNvPr id="8" name="Content Placeholder 7">
            <a:extLst>
              <a:ext uri="{FF2B5EF4-FFF2-40B4-BE49-F238E27FC236}">
                <a16:creationId xmlns:a16="http://schemas.microsoft.com/office/drawing/2014/main" id="{F7E7A61D-DEE6-4AF3-A17E-3F4378329543}"/>
              </a:ext>
            </a:extLst>
          </p:cNvPr>
          <p:cNvSpPr>
            <a:spLocks noGrp="1"/>
          </p:cNvSpPr>
          <p:nvPr>
            <p:ph sz="half" idx="2"/>
          </p:nvPr>
        </p:nvSpPr>
        <p:spPr/>
        <p:txBody>
          <a:bodyPr/>
          <a:lstStyle/>
          <a:p>
            <a:r>
              <a:rPr lang="en-US" dirty="0"/>
              <a:t>Terrorism becomes more severe these days, especially the attacks sponsored by Islamic State of Iraq and Syria (ISIS) or Daesh. </a:t>
            </a:r>
          </a:p>
          <a:p>
            <a:r>
              <a:rPr lang="en-US" dirty="0"/>
              <a:t>They are experts in using social network for propaganda and recruitment.</a:t>
            </a:r>
          </a:p>
          <a:p>
            <a:r>
              <a:rPr lang="en-US" dirty="0"/>
              <a:t>Predicting their activities through big social network data will help to predict and avoid more serious attacks.</a:t>
            </a:r>
          </a:p>
          <a:p>
            <a:endParaRPr lang="en-US" dirty="0"/>
          </a:p>
        </p:txBody>
      </p:sp>
      <p:sp>
        <p:nvSpPr>
          <p:cNvPr id="4" name="Date Placeholder 3">
            <a:extLst>
              <a:ext uri="{FF2B5EF4-FFF2-40B4-BE49-F238E27FC236}">
                <a16:creationId xmlns:a16="http://schemas.microsoft.com/office/drawing/2014/main" id="{345803ED-5E78-4D98-8665-C0E0A2F71640}"/>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884BD15A-2826-4101-8AF5-8EFAD36603B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6ECD1916-5976-4FB3-9CBF-71992BCA172B}"/>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Tree>
    <p:extLst>
      <p:ext uri="{BB962C8B-B14F-4D97-AF65-F5344CB8AC3E}">
        <p14:creationId xmlns:p14="http://schemas.microsoft.com/office/powerpoint/2010/main" val="40962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CD68-1887-4E0B-A017-6636F175D1BC}"/>
              </a:ext>
            </a:extLst>
          </p:cNvPr>
          <p:cNvSpPr>
            <a:spLocks noGrp="1"/>
          </p:cNvSpPr>
          <p:nvPr>
            <p:ph type="title"/>
          </p:nvPr>
        </p:nvSpPr>
        <p:spPr/>
        <p:txBody>
          <a:bodyPr>
            <a:normAutofit/>
          </a:bodyPr>
          <a:lstStyle/>
          <a:p>
            <a:r>
              <a:rPr lang="en-US" sz="3200" dirty="0"/>
              <a:t>Project Example - Counterpoise Pro-ISIS Sentiment Analysis</a:t>
            </a:r>
          </a:p>
        </p:txBody>
      </p:sp>
      <p:sp>
        <p:nvSpPr>
          <p:cNvPr id="7" name="Content Placeholder 6">
            <a:extLst>
              <a:ext uri="{FF2B5EF4-FFF2-40B4-BE49-F238E27FC236}">
                <a16:creationId xmlns:a16="http://schemas.microsoft.com/office/drawing/2014/main" id="{ECA345BF-81F7-4746-A764-44D309D135F9}"/>
              </a:ext>
            </a:extLst>
          </p:cNvPr>
          <p:cNvSpPr>
            <a:spLocks noGrp="1"/>
          </p:cNvSpPr>
          <p:nvPr>
            <p:ph sz="half" idx="1"/>
          </p:nvPr>
        </p:nvSpPr>
        <p:spPr/>
        <p:txBody>
          <a:bodyPr>
            <a:normAutofit lnSpcReduction="10000"/>
          </a:bodyPr>
          <a:lstStyle/>
          <a:p>
            <a:r>
              <a:rPr lang="en-US" sz="2400" dirty="0"/>
              <a:t>So-called ISIS Fanboys have been actively tweeting all over the world. </a:t>
            </a:r>
          </a:p>
          <a:p>
            <a:r>
              <a:rPr lang="en-US" sz="2400" dirty="0"/>
              <a:t>A </a:t>
            </a:r>
            <a:r>
              <a:rPr lang="en-US" sz="2400" i="1" dirty="0"/>
              <a:t>fanboy</a:t>
            </a:r>
            <a:r>
              <a:rPr lang="en-US" sz="2400" dirty="0"/>
              <a:t> is a boy or man who ardently supports a single hobby, ideology, movement, etc. </a:t>
            </a:r>
          </a:p>
          <a:p>
            <a:r>
              <a:rPr lang="en-US" sz="2400" dirty="0"/>
              <a:t>Isis released #</a:t>
            </a:r>
            <a:r>
              <a:rPr lang="en-US" sz="2400" dirty="0" err="1"/>
              <a:t>TweetMovie</a:t>
            </a:r>
            <a:r>
              <a:rPr lang="en-US" sz="2400" dirty="0"/>
              <a:t> from twitter, a “normal” day when two Isis operatives murdered a priest saying mass in a French church. </a:t>
            </a:r>
          </a:p>
          <a:p>
            <a:r>
              <a:rPr lang="en-US" sz="2400" dirty="0"/>
              <a:t>Fanboy tweets suggested “violent” sentiments. </a:t>
            </a:r>
          </a:p>
          <a:p>
            <a:r>
              <a:rPr lang="en-US" sz="2400" dirty="0"/>
              <a:t>However, there are also many tweets that perhaps counterpoise the ISIS fanboy tweets. </a:t>
            </a:r>
          </a:p>
        </p:txBody>
      </p:sp>
      <p:sp>
        <p:nvSpPr>
          <p:cNvPr id="8" name="Content Placeholder 7">
            <a:extLst>
              <a:ext uri="{FF2B5EF4-FFF2-40B4-BE49-F238E27FC236}">
                <a16:creationId xmlns:a16="http://schemas.microsoft.com/office/drawing/2014/main" id="{F7E7A61D-DEE6-4AF3-A17E-3F4378329543}"/>
              </a:ext>
            </a:extLst>
          </p:cNvPr>
          <p:cNvSpPr>
            <a:spLocks noGrp="1"/>
          </p:cNvSpPr>
          <p:nvPr>
            <p:ph sz="half" idx="2"/>
          </p:nvPr>
        </p:nvSpPr>
        <p:spPr/>
        <p:txBody>
          <a:bodyPr>
            <a:normAutofit lnSpcReduction="10000"/>
          </a:bodyPr>
          <a:lstStyle/>
          <a:p>
            <a:r>
              <a:rPr lang="en-US" sz="2400" dirty="0"/>
              <a:t>Kaggle released a selection of data from the site and made it available to Kaggle users. </a:t>
            </a:r>
          </a:p>
          <a:p>
            <a:r>
              <a:rPr lang="en-US" sz="2400" dirty="0"/>
              <a:t>You can find the dataset in my GitHub repository, with the filename: </a:t>
            </a:r>
            <a:r>
              <a:rPr lang="en-US" sz="2400" dirty="0" err="1"/>
              <a:t>ISISFanboy</a:t>
            </a:r>
            <a:r>
              <a:rPr lang="en-US" sz="2400" dirty="0"/>
              <a:t>. </a:t>
            </a:r>
          </a:p>
          <a:p>
            <a:r>
              <a:rPr lang="en-US" sz="2400" dirty="0"/>
              <a:t>This data set is intended to be a counterpoise to the </a:t>
            </a:r>
            <a:r>
              <a:rPr lang="en-US" sz="2400" i="1" dirty="0"/>
              <a:t>How Isis Uses Twitter</a:t>
            </a:r>
            <a:r>
              <a:rPr lang="en-US" sz="2400" dirty="0"/>
              <a:t> data set. </a:t>
            </a:r>
          </a:p>
          <a:p>
            <a:r>
              <a:rPr lang="en-US" sz="2400" dirty="0"/>
              <a:t>That data set contains 17k tweets alleged to originate with “100+ pro-ISIS fanboys”. </a:t>
            </a:r>
          </a:p>
          <a:p>
            <a:r>
              <a:rPr lang="en-US" sz="2400" dirty="0"/>
              <a:t>This is not a perfect counterpoise as it almost surely contains a small number of pro-Isis fanboy tweets.</a:t>
            </a:r>
          </a:p>
          <a:p>
            <a:endParaRPr lang="en-US" sz="2400" dirty="0"/>
          </a:p>
        </p:txBody>
      </p:sp>
      <p:sp>
        <p:nvSpPr>
          <p:cNvPr id="4" name="Date Placeholder 3">
            <a:extLst>
              <a:ext uri="{FF2B5EF4-FFF2-40B4-BE49-F238E27FC236}">
                <a16:creationId xmlns:a16="http://schemas.microsoft.com/office/drawing/2014/main" id="{345803ED-5E78-4D98-8665-C0E0A2F71640}"/>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884BD15A-2826-4101-8AF5-8EFAD36603B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6ECD1916-5976-4FB3-9CBF-71992BCA172B}"/>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Tree>
    <p:extLst>
      <p:ext uri="{BB962C8B-B14F-4D97-AF65-F5344CB8AC3E}">
        <p14:creationId xmlns:p14="http://schemas.microsoft.com/office/powerpoint/2010/main" val="95070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A676F0-7617-44DC-8150-F07044C5B5E1}"/>
              </a:ext>
            </a:extLst>
          </p:cNvPr>
          <p:cNvSpPr>
            <a:spLocks noGrp="1"/>
          </p:cNvSpPr>
          <p:nvPr>
            <p:ph type="title"/>
          </p:nvPr>
        </p:nvSpPr>
        <p:spPr/>
        <p:txBody>
          <a:bodyPr/>
          <a:lstStyle/>
          <a:p>
            <a:r>
              <a:rPr lang="en-US" dirty="0"/>
              <a:t>Project Goal</a:t>
            </a:r>
          </a:p>
        </p:txBody>
      </p:sp>
      <p:sp>
        <p:nvSpPr>
          <p:cNvPr id="9" name="Content Placeholder 8">
            <a:extLst>
              <a:ext uri="{FF2B5EF4-FFF2-40B4-BE49-F238E27FC236}">
                <a16:creationId xmlns:a16="http://schemas.microsoft.com/office/drawing/2014/main" id="{E69617C4-28D4-4A76-BF84-571FFABA3CC8}"/>
              </a:ext>
            </a:extLst>
          </p:cNvPr>
          <p:cNvSpPr>
            <a:spLocks noGrp="1"/>
          </p:cNvSpPr>
          <p:nvPr>
            <p:ph idx="1"/>
          </p:nvPr>
        </p:nvSpPr>
        <p:spPr/>
        <p:txBody>
          <a:bodyPr/>
          <a:lstStyle/>
          <a:p>
            <a:r>
              <a:rPr lang="en-US" b="1" dirty="0"/>
              <a:t>To </a:t>
            </a:r>
            <a:r>
              <a:rPr lang="en-US" dirty="0"/>
              <a:t>perform a counterpoise analysis to pro-ISIS tweets. </a:t>
            </a:r>
          </a:p>
          <a:p>
            <a:r>
              <a:rPr lang="en-US" dirty="0"/>
              <a:t>A counterpoise provides a balance or backdrop against which to measure a primary object, in this case the original pro-Isis data. </a:t>
            </a:r>
          </a:p>
          <a:p>
            <a:r>
              <a:rPr lang="en-US" dirty="0"/>
              <a:t>So, if anyone wants to discriminate between pro-Isis tweets and other tweets concerning Isis you will need to model the original pro-Isis data or signal against the counterpoise which is signal + noise</a:t>
            </a:r>
          </a:p>
        </p:txBody>
      </p:sp>
      <p:sp>
        <p:nvSpPr>
          <p:cNvPr id="5" name="Date Placeholder 4">
            <a:extLst>
              <a:ext uri="{FF2B5EF4-FFF2-40B4-BE49-F238E27FC236}">
                <a16:creationId xmlns:a16="http://schemas.microsoft.com/office/drawing/2014/main" id="{C02FE7F2-7B24-4045-B0E5-38A70888CF09}"/>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29287576-2E83-45F5-9AED-BEE9D2CE3D29}"/>
              </a:ext>
            </a:extLst>
          </p:cNvPr>
          <p:cNvSpPr>
            <a:spLocks noGrp="1"/>
          </p:cNvSpPr>
          <p:nvPr>
            <p:ph type="sldNum" sz="quarter" idx="12"/>
          </p:nvPr>
        </p:nvSpPr>
        <p:spPr/>
        <p:txBody>
          <a:bodyPr/>
          <a:lstStyle/>
          <a:p>
            <a:fld id="{799C26FD-E1A0-49B8-8B03-25A733166562}" type="slidenum">
              <a:rPr lang="en-US" smtClean="0"/>
              <a:t>26</a:t>
            </a:fld>
            <a:endParaRPr lang="en-US" dirty="0"/>
          </a:p>
        </p:txBody>
      </p:sp>
      <p:sp>
        <p:nvSpPr>
          <p:cNvPr id="6" name="Footer Placeholder 5">
            <a:extLst>
              <a:ext uri="{FF2B5EF4-FFF2-40B4-BE49-F238E27FC236}">
                <a16:creationId xmlns:a16="http://schemas.microsoft.com/office/drawing/2014/main" id="{110FFEBC-26B1-475B-888B-21662403FF0A}"/>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4830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5C37-A401-4578-80A9-BFC2BBA67689}"/>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C5FCB1B4-C320-477B-AF94-FAC57D071F9D}"/>
              </a:ext>
            </a:extLst>
          </p:cNvPr>
          <p:cNvSpPr>
            <a:spLocks noGrp="1"/>
          </p:cNvSpPr>
          <p:nvPr>
            <p:ph idx="1"/>
          </p:nvPr>
        </p:nvSpPr>
        <p:spPr/>
        <p:txBody>
          <a:bodyPr/>
          <a:lstStyle/>
          <a:p>
            <a:r>
              <a:rPr lang="en-US" dirty="0"/>
              <a:t>When a Arabic word is translated to English as “love” or “joy,” did the person who wrote the tweet in Arabic have the same meaning in his mind as we do when we read the words in English?</a:t>
            </a:r>
          </a:p>
          <a:p>
            <a:r>
              <a:rPr lang="en-US" dirty="0"/>
              <a:t> In other words, is there a cognitive semantics difference between the Islamic meaning of an Arabic word, which is then translated to English?</a:t>
            </a:r>
          </a:p>
          <a:p>
            <a:r>
              <a:rPr lang="en-US" dirty="0"/>
              <a:t> None of the results I have seen adequately reflect this dilemma. </a:t>
            </a:r>
          </a:p>
          <a:p>
            <a:endParaRPr lang="en-US" dirty="0"/>
          </a:p>
        </p:txBody>
      </p:sp>
      <p:sp>
        <p:nvSpPr>
          <p:cNvPr id="4" name="Date Placeholder 3">
            <a:extLst>
              <a:ext uri="{FF2B5EF4-FFF2-40B4-BE49-F238E27FC236}">
                <a16:creationId xmlns:a16="http://schemas.microsoft.com/office/drawing/2014/main" id="{18F48E1D-CA15-41C6-92FC-AA883A061BAD}"/>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7667C6DD-655E-4725-B25E-B8BF9723DACE}"/>
              </a:ext>
            </a:extLst>
          </p:cNvPr>
          <p:cNvSpPr>
            <a:spLocks noGrp="1"/>
          </p:cNvSpPr>
          <p:nvPr>
            <p:ph type="sldNum" sz="quarter" idx="12"/>
          </p:nvPr>
        </p:nvSpPr>
        <p:spPr/>
        <p:txBody>
          <a:bodyPr/>
          <a:lstStyle/>
          <a:p>
            <a:fld id="{799C26FD-E1A0-49B8-8B03-25A733166562}" type="slidenum">
              <a:rPr lang="en-US" smtClean="0"/>
              <a:pPr/>
              <a:t>27</a:t>
            </a:fld>
            <a:endParaRPr lang="en-US" dirty="0"/>
          </a:p>
        </p:txBody>
      </p:sp>
      <p:sp>
        <p:nvSpPr>
          <p:cNvPr id="6" name="Footer Placeholder 5">
            <a:extLst>
              <a:ext uri="{FF2B5EF4-FFF2-40B4-BE49-F238E27FC236}">
                <a16:creationId xmlns:a16="http://schemas.microsoft.com/office/drawing/2014/main" id="{17D6BBA9-FBF9-4546-BA73-9CD22D5DBE9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847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3F39-0437-4742-844A-1F4C04E4899D}"/>
              </a:ext>
            </a:extLst>
          </p:cNvPr>
          <p:cNvSpPr>
            <a:spLocks noGrp="1"/>
          </p:cNvSpPr>
          <p:nvPr>
            <p:ph type="title"/>
          </p:nvPr>
        </p:nvSpPr>
        <p:spPr/>
        <p:txBody>
          <a:bodyPr/>
          <a:lstStyle/>
          <a:p>
            <a:r>
              <a:rPr lang="en-US" dirty="0"/>
              <a:t>Sample Analysis</a:t>
            </a:r>
          </a:p>
        </p:txBody>
      </p:sp>
      <p:sp>
        <p:nvSpPr>
          <p:cNvPr id="7" name="Content Placeholder 6">
            <a:extLst>
              <a:ext uri="{FF2B5EF4-FFF2-40B4-BE49-F238E27FC236}">
                <a16:creationId xmlns:a16="http://schemas.microsoft.com/office/drawing/2014/main" id="{0374E777-BA73-4AF1-AB9A-D98C1BA7316E}"/>
              </a:ext>
            </a:extLst>
          </p:cNvPr>
          <p:cNvSpPr>
            <a:spLocks noGrp="1"/>
          </p:cNvSpPr>
          <p:nvPr>
            <p:ph sz="half" idx="1"/>
          </p:nvPr>
        </p:nvSpPr>
        <p:spPr>
          <a:xfrm>
            <a:off x="247828" y="1354666"/>
            <a:ext cx="2901772" cy="5046134"/>
          </a:xfrm>
        </p:spPr>
        <p:txBody>
          <a:bodyPr/>
          <a:lstStyle/>
          <a:p>
            <a:r>
              <a:rPr lang="en-US" dirty="0"/>
              <a:t>Load Libraries</a:t>
            </a:r>
          </a:p>
          <a:p>
            <a:r>
              <a:rPr lang="en-US" dirty="0"/>
              <a:t>Load Source Data</a:t>
            </a:r>
          </a:p>
          <a:p>
            <a:r>
              <a:rPr lang="en-US" dirty="0"/>
              <a:t>Processing Data</a:t>
            </a:r>
          </a:p>
          <a:p>
            <a:r>
              <a:rPr lang="en-US" dirty="0"/>
              <a:t>Tokenization</a:t>
            </a:r>
          </a:p>
        </p:txBody>
      </p:sp>
      <p:sp>
        <p:nvSpPr>
          <p:cNvPr id="8" name="Content Placeholder 7">
            <a:extLst>
              <a:ext uri="{FF2B5EF4-FFF2-40B4-BE49-F238E27FC236}">
                <a16:creationId xmlns:a16="http://schemas.microsoft.com/office/drawing/2014/main" id="{E657DC4B-58BF-4E62-9DBE-D807209743AF}"/>
              </a:ext>
            </a:extLst>
          </p:cNvPr>
          <p:cNvSpPr>
            <a:spLocks noGrp="1"/>
          </p:cNvSpPr>
          <p:nvPr>
            <p:ph sz="half" idx="2"/>
          </p:nvPr>
        </p:nvSpPr>
        <p:spPr>
          <a:xfrm>
            <a:off x="3149600" y="1354666"/>
            <a:ext cx="8635999" cy="5046134"/>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setwd</a:t>
            </a:r>
            <a:r>
              <a:rPr lang="en-US" sz="1800" dirty="0">
                <a:latin typeface="Lucida Console" panose="020B0609040504020204" pitchFamily="49" charset="0"/>
              </a:rPr>
              <a:t>("C:/Users/jeff/Documents/VIT_University/IsisFanboy/")</a:t>
            </a:r>
          </a:p>
          <a:p>
            <a:pPr>
              <a:buClr>
                <a:schemeClr val="bg1"/>
              </a:buClr>
              <a:buFont typeface="Lucida Console" panose="020B0609040504020204" pitchFamily="49" charset="0"/>
              <a:buChar char="&gt;"/>
            </a:pPr>
            <a:r>
              <a:rPr lang="en-US" sz="1800" dirty="0" err="1">
                <a:latin typeface="Lucida Console" panose="020B0609040504020204" pitchFamily="49" charset="0"/>
              </a:rPr>
              <a:t>getwd</a:t>
            </a: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[1] "C:/Users/jeff/Documents/VIT_University/IsisFanboy"</a:t>
            </a:r>
          </a:p>
          <a:p>
            <a:pPr>
              <a:buClr>
                <a:schemeClr val="bg1"/>
              </a:buClr>
              <a:buFont typeface="Lucida Console" panose="020B0609040504020204" pitchFamily="49" charset="0"/>
              <a:buChar char="&gt;"/>
            </a:pPr>
            <a:r>
              <a:rPr lang="en-US" sz="1800" dirty="0">
                <a:latin typeface="Lucida Console" panose="020B0609040504020204" pitchFamily="49" charset="0"/>
              </a:rPr>
              <a:t>tweets&lt;-read.csv("AboutIsis.csv",</a:t>
            </a:r>
            <a:r>
              <a:rPr lang="en-US" sz="1800" dirty="0" err="1">
                <a:latin typeface="Lucida Console" panose="020B0609040504020204" pitchFamily="49" charset="0"/>
              </a:rPr>
              <a:t>stringsAsFactor</a:t>
            </a:r>
            <a:r>
              <a:rPr lang="en-US" sz="1800" dirty="0">
                <a:latin typeface="Lucida Console" panose="020B0609040504020204" pitchFamily="49" charset="0"/>
              </a:rPr>
              <a:t>=FALSE)</a:t>
            </a:r>
          </a:p>
          <a:p>
            <a:pPr>
              <a:buClr>
                <a:schemeClr val="bg1"/>
              </a:buClr>
              <a:buFont typeface="Lucida Console" panose="020B0609040504020204" pitchFamily="49" charset="0"/>
              <a:buChar char="&gt;"/>
            </a:pPr>
            <a:r>
              <a:rPr lang="en-US" sz="1800" dirty="0" err="1">
                <a:latin typeface="Lucida Console" panose="020B0609040504020204" pitchFamily="49" charset="0"/>
              </a:rPr>
              <a:t>str</a:t>
            </a:r>
            <a:r>
              <a:rPr lang="en-US" sz="1800" dirty="0">
                <a:latin typeface="Lucida Console" panose="020B0609040504020204" pitchFamily="49" charset="0"/>
              </a:rPr>
              <a:t>(tweets)</a:t>
            </a:r>
          </a:p>
          <a:p>
            <a:pPr marL="230188" indent="0">
              <a:buClr>
                <a:schemeClr val="bg1"/>
              </a:buClr>
              <a:buNone/>
            </a:pPr>
            <a:r>
              <a:rPr lang="en-US" sz="1800" dirty="0">
                <a:latin typeface="Lucida Console" panose="020B0609040504020204" pitchFamily="49" charset="0"/>
              </a:rPr>
              <a:t>'data.frame':	122619 obs. of  6 variables:</a:t>
            </a:r>
          </a:p>
          <a:p>
            <a:pPr marL="230188" indent="0">
              <a:buClr>
                <a:schemeClr val="bg1"/>
              </a:buClr>
              <a:buNone/>
            </a:pPr>
            <a:r>
              <a:rPr lang="en-US" sz="1800" dirty="0">
                <a:latin typeface="Lucida Console" panose="020B0609040504020204" pitchFamily="49" charset="0"/>
              </a:rPr>
              <a:t> $ name    : </a:t>
            </a:r>
            <a:r>
              <a:rPr lang="en-US" sz="1800" dirty="0" err="1">
                <a:latin typeface="Lucida Console" panose="020B0609040504020204" pitchFamily="49" charset="0"/>
              </a:rPr>
              <a:t>chr</a:t>
            </a:r>
            <a:r>
              <a:rPr lang="en-US" sz="1800" dirty="0">
                <a:latin typeface="Lucida Console" panose="020B0609040504020204" pitchFamily="49" charset="0"/>
              </a:rPr>
              <a:t>  "Sean </a:t>
            </a:r>
            <a:r>
              <a:rPr lang="en-US" sz="1800" dirty="0" err="1">
                <a:latin typeface="Lucida Console" panose="020B0609040504020204" pitchFamily="49" charset="0"/>
              </a:rPr>
              <a:t>Ferigan</a:t>
            </a:r>
            <a:r>
              <a:rPr lang="en-US" sz="1800" dirty="0">
                <a:latin typeface="Lucida Console" panose="020B0609040504020204" pitchFamily="49" charset="0"/>
              </a:rPr>
              <a:t>" "</a:t>
            </a:r>
            <a:r>
              <a:rPr lang="en-US" sz="1800" dirty="0" err="1">
                <a:latin typeface="Lucida Console" panose="020B0609040504020204" pitchFamily="49" charset="0"/>
              </a:rPr>
              <a:t>m.zakariyya</a:t>
            </a:r>
            <a:r>
              <a:rPr lang="en-US" sz="1800" dirty="0">
                <a:latin typeface="Lucida Console" panose="020B0609040504020204" pitchFamily="49" charset="0"/>
              </a:rPr>
              <a:t>" "ã\201¡ã‚ƒã‚“ã‚†ã\201š" "chutney" ...</a:t>
            </a:r>
          </a:p>
          <a:p>
            <a:pPr marL="230188" indent="0">
              <a:buClr>
                <a:schemeClr val="bg1"/>
              </a:buClr>
              <a:buNone/>
            </a:pPr>
            <a:r>
              <a:rPr lang="en-US" sz="1800" dirty="0">
                <a:latin typeface="Lucida Console" panose="020B0609040504020204" pitchFamily="49" charset="0"/>
              </a:rPr>
              <a:t> $ username: </a:t>
            </a:r>
            <a:r>
              <a:rPr lang="en-US" sz="1800" dirty="0" err="1">
                <a:latin typeface="Lucida Console" panose="020B0609040504020204" pitchFamily="49" charset="0"/>
              </a:rPr>
              <a:t>chr</a:t>
            </a:r>
            <a:r>
              <a:rPr lang="en-US" sz="1800" dirty="0">
                <a:latin typeface="Lucida Console" panose="020B0609040504020204" pitchFamily="49" charset="0"/>
              </a:rPr>
              <a:t>  "</a:t>
            </a:r>
            <a:r>
              <a:rPr lang="en-US" sz="1800" dirty="0" err="1">
                <a:latin typeface="Lucida Console" panose="020B0609040504020204" pitchFamily="49" charset="0"/>
              </a:rPr>
              <a:t>ferigan</a:t>
            </a:r>
            <a:r>
              <a:rPr lang="en-US" sz="1800" dirty="0">
                <a:latin typeface="Lucida Console" panose="020B0609040504020204" pitchFamily="49" charset="0"/>
              </a:rPr>
              <a:t>" "mzakariyya5" "yuzuchaaan777" "</a:t>
            </a:r>
            <a:r>
              <a:rPr lang="en-US" sz="1800" dirty="0" err="1">
                <a:latin typeface="Lucida Console" panose="020B0609040504020204" pitchFamily="49" charset="0"/>
              </a:rPr>
              <a:t>plainparatha</a:t>
            </a:r>
            <a:r>
              <a:rPr lang="en-US" sz="1800" dirty="0">
                <a:latin typeface="Lucida Console" panose="020B0609040504020204" pitchFamily="49" charset="0"/>
              </a:rPr>
              <a:t>" ...</a:t>
            </a:r>
          </a:p>
          <a:p>
            <a:pPr marL="230188" indent="0">
              <a:buClr>
                <a:schemeClr val="bg1"/>
              </a:buClr>
              <a:buNone/>
            </a:pPr>
            <a:r>
              <a:rPr lang="en-US" sz="1800" dirty="0">
                <a:latin typeface="Lucida Console" panose="020B0609040504020204" pitchFamily="49" charset="0"/>
              </a:rPr>
              <a:t> $ </a:t>
            </a:r>
            <a:r>
              <a:rPr lang="en-US" sz="1800" dirty="0" err="1">
                <a:latin typeface="Lucida Console" panose="020B0609040504020204" pitchFamily="49" charset="0"/>
              </a:rPr>
              <a:t>tweetid</a:t>
            </a:r>
            <a:r>
              <a:rPr lang="en-US" sz="1800" dirty="0">
                <a:latin typeface="Lucida Console" panose="020B0609040504020204" pitchFamily="49" charset="0"/>
              </a:rPr>
              <a:t> : </a:t>
            </a:r>
            <a:r>
              <a:rPr lang="en-US" sz="1800" dirty="0" err="1">
                <a:latin typeface="Lucida Console" panose="020B0609040504020204" pitchFamily="49" charset="0"/>
              </a:rPr>
              <a:t>num</a:t>
            </a:r>
            <a:r>
              <a:rPr lang="en-US" sz="1800" dirty="0">
                <a:latin typeface="Lucida Console" panose="020B0609040504020204" pitchFamily="49" charset="0"/>
              </a:rPr>
              <a:t>  7.52e+17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p>
          <a:p>
            <a:pPr marL="230188" indent="0">
              <a:buClr>
                <a:schemeClr val="bg1"/>
              </a:buClr>
              <a:buNone/>
            </a:pP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76CB5928-43F0-45C7-B7CC-E5227C50DB90}"/>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a:extLst>
              <a:ext uri="{FF2B5EF4-FFF2-40B4-BE49-F238E27FC236}">
                <a16:creationId xmlns:a16="http://schemas.microsoft.com/office/drawing/2014/main" id="{5723575D-8867-4F9C-85AE-C0234693CB5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BDCD8B6D-9BBD-42F1-B597-5E8FE2DC275E}"/>
              </a:ext>
            </a:extLst>
          </p:cNvPr>
          <p:cNvSpPr>
            <a:spLocks noGrp="1"/>
          </p:cNvSpPr>
          <p:nvPr>
            <p:ph type="sldNum" sz="quarter" idx="12"/>
          </p:nvPr>
        </p:nvSpPr>
        <p:spPr/>
        <p:txBody>
          <a:bodyPr/>
          <a:lstStyle/>
          <a:p>
            <a:fld id="{799C26FD-E1A0-49B8-8B03-25A733166562}" type="slidenum">
              <a:rPr lang="en-US" smtClean="0"/>
              <a:pPr/>
              <a:t>28</a:t>
            </a:fld>
            <a:endParaRPr lang="en-US" dirty="0"/>
          </a:p>
        </p:txBody>
      </p:sp>
    </p:spTree>
    <p:extLst>
      <p:ext uri="{BB962C8B-B14F-4D97-AF65-F5344CB8AC3E}">
        <p14:creationId xmlns:p14="http://schemas.microsoft.com/office/powerpoint/2010/main" val="346577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9C35-5049-4112-862C-5E98FACA25E7}"/>
              </a:ext>
            </a:extLst>
          </p:cNvPr>
          <p:cNvSpPr>
            <a:spLocks noGrp="1"/>
          </p:cNvSpPr>
          <p:nvPr>
            <p:ph type="title"/>
          </p:nvPr>
        </p:nvSpPr>
        <p:spPr/>
        <p:txBody>
          <a:bodyPr/>
          <a:lstStyle/>
          <a:p>
            <a:r>
              <a:rPr lang="en-US" dirty="0"/>
              <a:t>Sample Analysis</a:t>
            </a:r>
          </a:p>
        </p:txBody>
      </p:sp>
      <p:pic>
        <p:nvPicPr>
          <p:cNvPr id="8" name="Content Placeholder 7">
            <a:extLst>
              <a:ext uri="{FF2B5EF4-FFF2-40B4-BE49-F238E27FC236}">
                <a16:creationId xmlns:a16="http://schemas.microsoft.com/office/drawing/2014/main" id="{A4865225-B1EB-4E27-967A-CEA87DEE0259}"/>
              </a:ext>
            </a:extLst>
          </p:cNvPr>
          <p:cNvPicPr>
            <a:picLocks noGrp="1" noChangeAspect="1"/>
          </p:cNvPicPr>
          <p:nvPr>
            <p:ph sz="half" idx="1"/>
          </p:nvPr>
        </p:nvPicPr>
        <p:blipFill rotWithShape="1">
          <a:blip r:embed="rId2"/>
          <a:srcRect l="18793" t="12227" r="16353" b="13757"/>
          <a:stretch/>
        </p:blipFill>
        <p:spPr>
          <a:xfrm>
            <a:off x="580956" y="1327064"/>
            <a:ext cx="5303520" cy="5091878"/>
          </a:xfrm>
          <a:prstGeom prst="rect">
            <a:avLst/>
          </a:prstGeom>
        </p:spPr>
      </p:pic>
      <p:sp>
        <p:nvSpPr>
          <p:cNvPr id="4" name="Content Placeholder 3">
            <a:extLst>
              <a:ext uri="{FF2B5EF4-FFF2-40B4-BE49-F238E27FC236}">
                <a16:creationId xmlns:a16="http://schemas.microsoft.com/office/drawing/2014/main" id="{87E35ADA-E9AC-4ED2-A11B-024EC9AB9736}"/>
              </a:ext>
            </a:extLst>
          </p:cNvPr>
          <p:cNvSpPr>
            <a:spLocks noGrp="1"/>
          </p:cNvSpPr>
          <p:nvPr>
            <p:ph sz="half" idx="2"/>
          </p:nvPr>
        </p:nvSpPr>
        <p:spPr/>
        <p:txBody>
          <a:bodyPr/>
          <a:lstStyle/>
          <a:p>
            <a:r>
              <a:rPr lang="en-US" dirty="0"/>
              <a:t>Word Plots</a:t>
            </a:r>
          </a:p>
          <a:p>
            <a:r>
              <a:rPr lang="en-US" dirty="0"/>
              <a:t>Bar Charts</a:t>
            </a:r>
          </a:p>
          <a:p>
            <a:r>
              <a:rPr lang="en-US" dirty="0"/>
              <a:t>Frequency tables</a:t>
            </a:r>
          </a:p>
          <a:p>
            <a:r>
              <a:rPr lang="en-US" dirty="0"/>
              <a:t>Model prototypes</a:t>
            </a:r>
          </a:p>
          <a:p>
            <a:r>
              <a:rPr lang="en-US" dirty="0"/>
              <a:t>Scatterplots</a:t>
            </a:r>
          </a:p>
          <a:p>
            <a:r>
              <a:rPr lang="en-US" dirty="0"/>
              <a:t>Boxplots</a:t>
            </a:r>
          </a:p>
        </p:txBody>
      </p:sp>
      <p:sp>
        <p:nvSpPr>
          <p:cNvPr id="5" name="Date Placeholder 4">
            <a:extLst>
              <a:ext uri="{FF2B5EF4-FFF2-40B4-BE49-F238E27FC236}">
                <a16:creationId xmlns:a16="http://schemas.microsoft.com/office/drawing/2014/main" id="{579D96B9-145B-4D07-8A64-E0ECC3281FA4}"/>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F93E01D-5C83-456A-B680-9371EE08CAD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EA45C80-BF20-447A-8214-F5766848909A}"/>
              </a:ext>
            </a:extLst>
          </p:cNvPr>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8168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E98401-19F4-46FE-A2F6-17265E516116}"/>
              </a:ext>
            </a:extLst>
          </p:cNvPr>
          <p:cNvSpPr>
            <a:spLocks noGrp="1"/>
          </p:cNvSpPr>
          <p:nvPr>
            <p:ph type="title"/>
          </p:nvPr>
        </p:nvSpPr>
        <p:spPr/>
        <p:txBody>
          <a:bodyPr>
            <a:normAutofit/>
          </a:bodyPr>
          <a:lstStyle/>
          <a:p>
            <a:r>
              <a:rPr lang="en-US" sz="3600" dirty="0"/>
              <a:t>Packages We May Need For Text Analytics</a:t>
            </a:r>
          </a:p>
        </p:txBody>
      </p:sp>
      <p:sp>
        <p:nvSpPr>
          <p:cNvPr id="11" name="Text Placeholder 10">
            <a:extLst>
              <a:ext uri="{FF2B5EF4-FFF2-40B4-BE49-F238E27FC236}">
                <a16:creationId xmlns:a16="http://schemas.microsoft.com/office/drawing/2014/main" id="{B8C6072E-2CD1-4979-9359-67E1E79707E6}"/>
              </a:ext>
            </a:extLst>
          </p:cNvPr>
          <p:cNvSpPr>
            <a:spLocks noGrp="1"/>
          </p:cNvSpPr>
          <p:nvPr>
            <p:ph type="body" idx="1"/>
          </p:nvPr>
        </p:nvSpPr>
        <p:spPr/>
        <p:txBody>
          <a:bodyPr/>
          <a:lstStyle/>
          <a:p>
            <a:r>
              <a:rPr lang="en-US" dirty="0"/>
              <a:t>R frameworks for text analytics</a:t>
            </a:r>
          </a:p>
        </p:txBody>
      </p:sp>
      <p:sp>
        <p:nvSpPr>
          <p:cNvPr id="7" name="Content Placeholder 6">
            <a:extLst>
              <a:ext uri="{FF2B5EF4-FFF2-40B4-BE49-F238E27FC236}">
                <a16:creationId xmlns:a16="http://schemas.microsoft.com/office/drawing/2014/main" id="{3634BA77-6431-48A1-A0D1-DFBDE0E28887}"/>
              </a:ext>
            </a:extLst>
          </p:cNvPr>
          <p:cNvSpPr>
            <a:spLocks noGrp="1"/>
          </p:cNvSpPr>
          <p:nvPr>
            <p:ph sz="half" idx="2"/>
          </p:nvPr>
        </p:nvSpPr>
        <p:spPr/>
        <p:txBody>
          <a:bodyPr>
            <a:normAutofit/>
          </a:bodyPr>
          <a:lstStyle/>
          <a:p>
            <a:r>
              <a:rPr lang="en-US" sz="2400" dirty="0"/>
              <a:t>package 'tm' (and plugins)</a:t>
            </a:r>
          </a:p>
          <a:p>
            <a:r>
              <a:rPr lang="en-US" sz="2400" dirty="0"/>
              <a:t>package '</a:t>
            </a:r>
            <a:r>
              <a:rPr lang="en-US" sz="2400" dirty="0" err="1"/>
              <a:t>RcmdrPlugin.temis</a:t>
            </a:r>
            <a:r>
              <a:rPr lang="en-US" sz="2400" dirty="0"/>
              <a:t>'</a:t>
            </a:r>
          </a:p>
          <a:p>
            <a:r>
              <a:rPr lang="en-US" sz="2400" dirty="0"/>
              <a:t>package '</a:t>
            </a:r>
            <a:r>
              <a:rPr lang="en-US" sz="2400" dirty="0" err="1"/>
              <a:t>openNLP</a:t>
            </a:r>
            <a:r>
              <a:rPr lang="en-US" sz="2400" dirty="0"/>
              <a:t>'</a:t>
            </a:r>
          </a:p>
          <a:p>
            <a:r>
              <a:rPr lang="en-US" sz="2400" dirty="0"/>
              <a:t>package '</a:t>
            </a:r>
            <a:r>
              <a:rPr lang="en-US" sz="2400" dirty="0" err="1"/>
              <a:t>RWeka</a:t>
            </a:r>
            <a:r>
              <a:rPr lang="en-US" sz="2400" dirty="0"/>
              <a:t>'</a:t>
            </a:r>
          </a:p>
          <a:p>
            <a:r>
              <a:rPr lang="en-US" sz="2400" dirty="0"/>
              <a:t>package '</a:t>
            </a:r>
            <a:r>
              <a:rPr lang="en-US" sz="2400" dirty="0" err="1"/>
              <a:t>monkeylearn</a:t>
            </a:r>
            <a:r>
              <a:rPr lang="en-US" sz="2400" dirty="0"/>
              <a:t>'</a:t>
            </a:r>
          </a:p>
          <a:p>
            <a:r>
              <a:rPr lang="en-US" sz="2400" dirty="0"/>
              <a:t>package '</a:t>
            </a:r>
            <a:r>
              <a:rPr lang="en-US" sz="2400" dirty="0" err="1"/>
              <a:t>udpipe</a:t>
            </a:r>
            <a:r>
              <a:rPr lang="en-US" sz="2400" dirty="0"/>
              <a:t>'</a:t>
            </a:r>
          </a:p>
          <a:p>
            <a:r>
              <a:rPr lang="en-US" sz="2400" dirty="0"/>
              <a:t>package '</a:t>
            </a:r>
            <a:r>
              <a:rPr lang="en-US" sz="2400" dirty="0" err="1"/>
              <a:t>janeaustenr</a:t>
            </a:r>
            <a:r>
              <a:rPr lang="en-US" sz="2400" dirty="0"/>
              <a:t>'</a:t>
            </a:r>
          </a:p>
          <a:p>
            <a:r>
              <a:rPr lang="en-US" sz="2400" dirty="0"/>
              <a:t>Package '</a:t>
            </a:r>
            <a:r>
              <a:rPr lang="en-US" dirty="0" err="1"/>
              <a:t>SnowballC</a:t>
            </a:r>
            <a:r>
              <a:rPr lang="en-US" dirty="0"/>
              <a:t>'</a:t>
            </a:r>
            <a:endParaRPr lang="en-US" sz="2400" dirty="0"/>
          </a:p>
          <a:p>
            <a:endParaRPr lang="en-US" sz="2400" dirty="0"/>
          </a:p>
        </p:txBody>
      </p:sp>
      <p:sp>
        <p:nvSpPr>
          <p:cNvPr id="12" name="Text Placeholder 11">
            <a:extLst>
              <a:ext uri="{FF2B5EF4-FFF2-40B4-BE49-F238E27FC236}">
                <a16:creationId xmlns:a16="http://schemas.microsoft.com/office/drawing/2014/main" id="{477D5FDF-D06D-4CF2-8CA7-08680F8C0982}"/>
              </a:ext>
            </a:extLst>
          </p:cNvPr>
          <p:cNvSpPr>
            <a:spLocks noGrp="1"/>
          </p:cNvSpPr>
          <p:nvPr>
            <p:ph type="body" sz="quarter" idx="3"/>
          </p:nvPr>
        </p:nvSpPr>
        <p:spPr/>
        <p:txBody>
          <a:bodyPr/>
          <a:lstStyle/>
          <a:p>
            <a:r>
              <a:rPr lang="en-US" dirty="0"/>
              <a:t>Packages we need to load</a:t>
            </a:r>
          </a:p>
        </p:txBody>
      </p:sp>
      <p:sp>
        <p:nvSpPr>
          <p:cNvPr id="13" name="Content Placeholder 12">
            <a:extLst>
              <a:ext uri="{FF2B5EF4-FFF2-40B4-BE49-F238E27FC236}">
                <a16:creationId xmlns:a16="http://schemas.microsoft.com/office/drawing/2014/main" id="{2D8B72BD-D93E-47C6-8C78-DF075A325CA5}"/>
              </a:ext>
            </a:extLst>
          </p:cNvPr>
          <p:cNvSpPr>
            <a:spLocks noGrp="1"/>
          </p:cNvSpPr>
          <p:nvPr>
            <p:ph sz="quarter" idx="4"/>
          </p:nvPr>
        </p:nvSpPr>
        <p:spPr/>
        <p:txBody>
          <a:bodyPr>
            <a:normAutofit/>
          </a:bodyPr>
          <a:lstStyle/>
          <a:p>
            <a:r>
              <a:rPr lang="en-US" dirty="0" err="1"/>
              <a:t>install.packages</a:t>
            </a:r>
            <a:r>
              <a:rPr lang="en-US" dirty="0"/>
              <a:t>("</a:t>
            </a:r>
            <a:r>
              <a:rPr lang="en-US" dirty="0" err="1"/>
              <a:t>tidytext</a:t>
            </a:r>
            <a:r>
              <a:rPr lang="en-US" dirty="0"/>
              <a:t>")</a:t>
            </a:r>
          </a:p>
          <a:p>
            <a:pPr latinLnBrk="1"/>
            <a:r>
              <a:rPr lang="en-US" dirty="0" err="1"/>
              <a:t>install.packages</a:t>
            </a:r>
            <a:r>
              <a:rPr lang="en-US" dirty="0"/>
              <a:t>("</a:t>
            </a:r>
            <a:r>
              <a:rPr lang="en-US" dirty="0" err="1"/>
              <a:t>wordcloud</a:t>
            </a:r>
            <a:r>
              <a:rPr lang="en-US" dirty="0"/>
              <a:t>")</a:t>
            </a:r>
          </a:p>
          <a:p>
            <a:pPr latinLnBrk="1"/>
            <a:r>
              <a:rPr lang="en-US" dirty="0" err="1"/>
              <a:t>install.packages</a:t>
            </a:r>
            <a:r>
              <a:rPr lang="en-US" dirty="0"/>
              <a:t>("</a:t>
            </a:r>
            <a:r>
              <a:rPr lang="en-US" dirty="0" err="1"/>
              <a:t>tidyr</a:t>
            </a:r>
            <a:r>
              <a:rPr lang="en-US" dirty="0"/>
              <a:t>")</a:t>
            </a:r>
          </a:p>
          <a:p>
            <a:pPr latinLnBrk="1"/>
            <a:r>
              <a:rPr lang="en-US" dirty="0" err="1"/>
              <a:t>install.packages</a:t>
            </a:r>
            <a:r>
              <a:rPr lang="en-US" dirty="0"/>
              <a:t>("ggplot2")</a:t>
            </a:r>
          </a:p>
          <a:p>
            <a:pPr latinLnBrk="1"/>
            <a:r>
              <a:rPr lang="en-US" dirty="0" err="1"/>
              <a:t>install.packages</a:t>
            </a:r>
            <a:r>
              <a:rPr lang="en-US" dirty="0"/>
              <a:t>("</a:t>
            </a:r>
            <a:r>
              <a:rPr lang="en-US" dirty="0" err="1"/>
              <a:t>stringr</a:t>
            </a:r>
            <a:r>
              <a:rPr lang="en-US" dirty="0"/>
              <a:t>")</a:t>
            </a:r>
          </a:p>
          <a:p>
            <a:pPr latinLnBrk="1"/>
            <a:r>
              <a:rPr lang="en-US" dirty="0" err="1"/>
              <a:t>install.packages</a:t>
            </a:r>
            <a:r>
              <a:rPr lang="en-US" dirty="0"/>
              <a:t>("</a:t>
            </a:r>
            <a:r>
              <a:rPr lang="en-US" dirty="0" err="1"/>
              <a:t>dplyr</a:t>
            </a:r>
            <a:r>
              <a:rPr lang="en-US" dirty="0"/>
              <a:t>")</a:t>
            </a:r>
          </a:p>
          <a:p>
            <a:pPr latinLnBrk="1"/>
            <a:r>
              <a:rPr lang="en-US" dirty="0" err="1"/>
              <a:t>install.packages</a:t>
            </a:r>
            <a:r>
              <a:rPr lang="en-US" dirty="0"/>
              <a:t>("</a:t>
            </a:r>
            <a:r>
              <a:rPr lang="en-US" dirty="0" err="1"/>
              <a:t>janeaustenr</a:t>
            </a:r>
            <a:r>
              <a:rPr lang="en-US" dirty="0"/>
              <a:t>")</a:t>
            </a:r>
          </a:p>
          <a:p>
            <a:endParaRPr lang="en-US" dirty="0"/>
          </a:p>
        </p:txBody>
      </p:sp>
      <p:sp>
        <p:nvSpPr>
          <p:cNvPr id="3" name="Date Placeholder 2">
            <a:extLst>
              <a:ext uri="{FF2B5EF4-FFF2-40B4-BE49-F238E27FC236}">
                <a16:creationId xmlns:a16="http://schemas.microsoft.com/office/drawing/2014/main" id="{42C3ABE0-74F5-406D-B8A3-C08BB04D074D}"/>
              </a:ext>
            </a:extLst>
          </p:cNvPr>
          <p:cNvSpPr>
            <a:spLocks noGrp="1"/>
          </p:cNvSpPr>
          <p:nvPr>
            <p:ph type="dt" sz="half" idx="10"/>
          </p:nvPr>
        </p:nvSpPr>
        <p:spPr/>
        <p:txBody>
          <a:bodyPr/>
          <a:lstStyle/>
          <a:p>
            <a:fld id="{64FA1387-E9BD-4269-B052-15A23CD1D16B}" type="datetime1">
              <a:rPr lang="en-US" smtClean="0"/>
              <a:t>8/27/2018</a:t>
            </a:fld>
            <a:endParaRPr lang="en-US" dirty="0"/>
          </a:p>
        </p:txBody>
      </p:sp>
      <p:sp>
        <p:nvSpPr>
          <p:cNvPr id="5" name="Footer Placeholder 4">
            <a:extLst>
              <a:ext uri="{FF2B5EF4-FFF2-40B4-BE49-F238E27FC236}">
                <a16:creationId xmlns:a16="http://schemas.microsoft.com/office/drawing/2014/main" id="{EDAF8CAC-54B7-48D1-82ED-AEBCE419A1A4}"/>
              </a:ext>
            </a:extLst>
          </p:cNvPr>
          <p:cNvSpPr>
            <a:spLocks noGrp="1"/>
          </p:cNvSpPr>
          <p:nvPr>
            <p:ph type="ftr" sz="quarter" idx="11"/>
          </p:nvPr>
        </p:nvSpPr>
        <p:spPr/>
        <p:txBody>
          <a:bodyPr/>
          <a:lstStyle/>
          <a:p>
            <a:r>
              <a:rPr lang="en-US"/>
              <a:t>Copyright © 2010 Simulation Educators</a:t>
            </a:r>
            <a:endParaRPr lang="en-US" dirty="0"/>
          </a:p>
        </p:txBody>
      </p:sp>
      <p:sp>
        <p:nvSpPr>
          <p:cNvPr id="4" name="Slide Number Placeholder 3">
            <a:extLst>
              <a:ext uri="{FF2B5EF4-FFF2-40B4-BE49-F238E27FC236}">
                <a16:creationId xmlns:a16="http://schemas.microsoft.com/office/drawing/2014/main" id="{83BAA10D-9129-4344-9FE0-9778109909C5}"/>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288137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EA01-D18A-4F63-9A24-80141931F0E9}"/>
              </a:ext>
            </a:extLst>
          </p:cNvPr>
          <p:cNvSpPr>
            <a:spLocks noGrp="1"/>
          </p:cNvSpPr>
          <p:nvPr>
            <p:ph type="title"/>
          </p:nvPr>
        </p:nvSpPr>
        <p:spPr/>
        <p:txBody>
          <a:bodyPr/>
          <a:lstStyle/>
          <a:p>
            <a:r>
              <a:rPr lang="en-US" dirty="0"/>
              <a:t>Sample Analysis</a:t>
            </a:r>
          </a:p>
        </p:txBody>
      </p:sp>
      <p:pic>
        <p:nvPicPr>
          <p:cNvPr id="9" name="Content Placeholder 8">
            <a:extLst>
              <a:ext uri="{FF2B5EF4-FFF2-40B4-BE49-F238E27FC236}">
                <a16:creationId xmlns:a16="http://schemas.microsoft.com/office/drawing/2014/main" id="{FABB7255-FD71-4F25-82CA-FE7361CFCEBA}"/>
              </a:ext>
            </a:extLst>
          </p:cNvPr>
          <p:cNvPicPr>
            <a:picLocks noGrp="1" noChangeAspect="1"/>
          </p:cNvPicPr>
          <p:nvPr>
            <p:ph sz="half" idx="1"/>
          </p:nvPr>
        </p:nvPicPr>
        <p:blipFill>
          <a:blip r:embed="rId2"/>
          <a:stretch>
            <a:fillRect/>
          </a:stretch>
        </p:blipFill>
        <p:spPr>
          <a:xfrm>
            <a:off x="406400" y="1516333"/>
            <a:ext cx="5613400" cy="4722272"/>
          </a:xfrm>
          <a:prstGeom prst="rect">
            <a:avLst/>
          </a:prstGeom>
        </p:spPr>
      </p:pic>
      <p:pic>
        <p:nvPicPr>
          <p:cNvPr id="10" name="Content Placeholder 9">
            <a:extLst>
              <a:ext uri="{FF2B5EF4-FFF2-40B4-BE49-F238E27FC236}">
                <a16:creationId xmlns:a16="http://schemas.microsoft.com/office/drawing/2014/main" id="{4E569140-D3B7-49C9-A1FE-E7FDB384931B}"/>
              </a:ext>
            </a:extLst>
          </p:cNvPr>
          <p:cNvPicPr>
            <a:picLocks noGrp="1" noChangeAspect="1"/>
          </p:cNvPicPr>
          <p:nvPr>
            <p:ph sz="half" idx="2"/>
          </p:nvPr>
        </p:nvPicPr>
        <p:blipFill>
          <a:blip r:embed="rId3"/>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A969824A-0613-4405-BE68-426C0E6A161C}"/>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74C3B450-6EEA-449F-BB32-5463A81F20C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5040705-CDC4-4B7D-A75A-05CEBE69CCB7}"/>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189361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22B5-DE35-4B67-A486-7F8E5836A3DF}"/>
              </a:ext>
            </a:extLst>
          </p:cNvPr>
          <p:cNvSpPr>
            <a:spLocks noGrp="1"/>
          </p:cNvSpPr>
          <p:nvPr>
            <p:ph type="title"/>
          </p:nvPr>
        </p:nvSpPr>
        <p:spPr/>
        <p:txBody>
          <a:bodyPr/>
          <a:lstStyle/>
          <a:p>
            <a:r>
              <a:rPr lang="en-US" dirty="0"/>
              <a:t>Sample Analysis</a:t>
            </a:r>
          </a:p>
        </p:txBody>
      </p:sp>
      <p:pic>
        <p:nvPicPr>
          <p:cNvPr id="8" name="Content Placeholder 7">
            <a:extLst>
              <a:ext uri="{FF2B5EF4-FFF2-40B4-BE49-F238E27FC236}">
                <a16:creationId xmlns:a16="http://schemas.microsoft.com/office/drawing/2014/main" id="{BA6F30C9-C257-4524-B3DF-F808D9999751}"/>
              </a:ext>
            </a:extLst>
          </p:cNvPr>
          <p:cNvPicPr>
            <a:picLocks noGrp="1" noChangeAspect="1"/>
          </p:cNvPicPr>
          <p:nvPr>
            <p:ph sz="half" idx="1"/>
          </p:nvPr>
        </p:nvPicPr>
        <p:blipFill rotWithShape="1">
          <a:blip r:embed="rId2"/>
          <a:srcRect l="28079" t="19132" r="28837" b="23646"/>
          <a:stretch/>
        </p:blipFill>
        <p:spPr>
          <a:xfrm>
            <a:off x="1982624" y="2623558"/>
            <a:ext cx="2418460" cy="2324457"/>
          </a:xfrm>
          <a:prstGeom prst="rect">
            <a:avLst/>
          </a:prstGeom>
        </p:spPr>
      </p:pic>
      <p:pic>
        <p:nvPicPr>
          <p:cNvPr id="9" name="Content Placeholder 8">
            <a:extLst>
              <a:ext uri="{FF2B5EF4-FFF2-40B4-BE49-F238E27FC236}">
                <a16:creationId xmlns:a16="http://schemas.microsoft.com/office/drawing/2014/main" id="{E699A446-9140-4104-B5E0-61DCCC8982DF}"/>
              </a:ext>
            </a:extLst>
          </p:cNvPr>
          <p:cNvPicPr>
            <a:picLocks noGrp="1" noChangeAspect="1"/>
          </p:cNvPicPr>
          <p:nvPr>
            <p:ph sz="half" idx="2"/>
          </p:nvPr>
        </p:nvPicPr>
        <p:blipFill rotWithShape="1">
          <a:blip r:embed="rId3"/>
          <a:srcRect l="23244" t="14646" r="23472" b="14313"/>
          <a:stretch/>
        </p:blipFill>
        <p:spPr>
          <a:xfrm>
            <a:off x="6170632" y="2099492"/>
            <a:ext cx="3657600" cy="3528885"/>
          </a:xfrm>
          <a:prstGeom prst="rect">
            <a:avLst/>
          </a:prstGeom>
        </p:spPr>
      </p:pic>
      <p:sp>
        <p:nvSpPr>
          <p:cNvPr id="5" name="Date Placeholder 4">
            <a:extLst>
              <a:ext uri="{FF2B5EF4-FFF2-40B4-BE49-F238E27FC236}">
                <a16:creationId xmlns:a16="http://schemas.microsoft.com/office/drawing/2014/main" id="{E73374D4-BE50-4E01-8962-874A9A5D8632}"/>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64D92A89-BF7F-4268-A67F-306C21C6140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6CBA7B-584F-4067-84CD-24133A59F18D}"/>
              </a:ext>
            </a:extLst>
          </p:cNvPr>
          <p:cNvSpPr>
            <a:spLocks noGrp="1"/>
          </p:cNvSpPr>
          <p:nvPr>
            <p:ph type="sldNum" sz="quarter" idx="12"/>
          </p:nvPr>
        </p:nvSpPr>
        <p:spPr/>
        <p:txBody>
          <a:bodyPr/>
          <a:lstStyle/>
          <a:p>
            <a:fld id="{799C26FD-E1A0-49B8-8B03-25A733166562}" type="slidenum">
              <a:rPr lang="en-US" smtClean="0"/>
              <a:t>31</a:t>
            </a:fld>
            <a:endParaRPr lang="en-US" dirty="0"/>
          </a:p>
        </p:txBody>
      </p:sp>
      <p:sp>
        <p:nvSpPr>
          <p:cNvPr id="10" name="TextBox 9">
            <a:extLst>
              <a:ext uri="{FF2B5EF4-FFF2-40B4-BE49-F238E27FC236}">
                <a16:creationId xmlns:a16="http://schemas.microsoft.com/office/drawing/2014/main" id="{453D30B7-5241-49A5-93BC-DFCE6E401793}"/>
              </a:ext>
            </a:extLst>
          </p:cNvPr>
          <p:cNvSpPr txBox="1"/>
          <p:nvPr/>
        </p:nvSpPr>
        <p:spPr>
          <a:xfrm>
            <a:off x="3484989" y="1991431"/>
            <a:ext cx="2180469" cy="400110"/>
          </a:xfrm>
          <a:prstGeom prst="rect">
            <a:avLst/>
          </a:prstGeom>
          <a:noFill/>
        </p:spPr>
        <p:txBody>
          <a:bodyPr wrap="none" rtlCol="0">
            <a:spAutoFit/>
          </a:bodyPr>
          <a:lstStyle/>
          <a:p>
            <a:r>
              <a:rPr lang="en-US" sz="2000" b="1" dirty="0">
                <a:solidFill>
                  <a:schemeClr val="accent4">
                    <a:lumMod val="20000"/>
                    <a:lumOff val="80000"/>
                  </a:schemeClr>
                </a:solidFill>
              </a:rPr>
              <a:t>Actual proportions</a:t>
            </a:r>
          </a:p>
        </p:txBody>
      </p:sp>
    </p:spTree>
    <p:extLst>
      <p:ext uri="{BB962C8B-B14F-4D97-AF65-F5344CB8AC3E}">
        <p14:creationId xmlns:p14="http://schemas.microsoft.com/office/powerpoint/2010/main" val="138639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39D0-2AF3-4430-B447-C738021DC65B}"/>
              </a:ext>
            </a:extLst>
          </p:cNvPr>
          <p:cNvSpPr>
            <a:spLocks noGrp="1"/>
          </p:cNvSpPr>
          <p:nvPr>
            <p:ph type="title"/>
          </p:nvPr>
        </p:nvSpPr>
        <p:spPr/>
        <p:txBody>
          <a:bodyPr/>
          <a:lstStyle/>
          <a:p>
            <a:r>
              <a:rPr lang="en-US" dirty="0"/>
              <a:t>Sample Analysis</a:t>
            </a:r>
          </a:p>
        </p:txBody>
      </p:sp>
      <p:pic>
        <p:nvPicPr>
          <p:cNvPr id="9" name="Content Placeholder 8">
            <a:extLst>
              <a:ext uri="{FF2B5EF4-FFF2-40B4-BE49-F238E27FC236}">
                <a16:creationId xmlns:a16="http://schemas.microsoft.com/office/drawing/2014/main" id="{88826604-51E0-4D8E-92BF-CFDF47744D84}"/>
              </a:ext>
            </a:extLst>
          </p:cNvPr>
          <p:cNvPicPr>
            <a:picLocks noGrp="1" noChangeAspect="1"/>
          </p:cNvPicPr>
          <p:nvPr>
            <p:ph idx="1"/>
          </p:nvPr>
        </p:nvPicPr>
        <p:blipFill>
          <a:blip r:embed="rId2"/>
          <a:stretch>
            <a:fillRect/>
          </a:stretch>
        </p:blipFill>
        <p:spPr>
          <a:xfrm>
            <a:off x="834201" y="1336675"/>
            <a:ext cx="10537886" cy="5065713"/>
          </a:xfrm>
          <a:prstGeom prst="rect">
            <a:avLst/>
          </a:prstGeom>
        </p:spPr>
      </p:pic>
      <p:sp>
        <p:nvSpPr>
          <p:cNvPr id="5" name="Date Placeholder 4">
            <a:extLst>
              <a:ext uri="{FF2B5EF4-FFF2-40B4-BE49-F238E27FC236}">
                <a16:creationId xmlns:a16="http://schemas.microsoft.com/office/drawing/2014/main" id="{EE07901D-2540-4E4A-997C-DCBA2A62CDD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F9705C85-6EB9-4F32-B94C-B2898C0F630D}"/>
              </a:ext>
            </a:extLst>
          </p:cNvPr>
          <p:cNvSpPr>
            <a:spLocks noGrp="1"/>
          </p:cNvSpPr>
          <p:nvPr>
            <p:ph type="sldNum" sz="quarter" idx="12"/>
          </p:nvPr>
        </p:nvSpPr>
        <p:spPr/>
        <p:txBody>
          <a:bodyPr/>
          <a:lstStyle/>
          <a:p>
            <a:fld id="{799C26FD-E1A0-49B8-8B03-25A733166562}" type="slidenum">
              <a:rPr lang="en-US" smtClean="0"/>
              <a:t>32</a:t>
            </a:fld>
            <a:endParaRPr lang="en-US" dirty="0"/>
          </a:p>
        </p:txBody>
      </p:sp>
      <p:sp>
        <p:nvSpPr>
          <p:cNvPr id="6" name="Footer Placeholder 5">
            <a:extLst>
              <a:ext uri="{FF2B5EF4-FFF2-40B4-BE49-F238E27FC236}">
                <a16:creationId xmlns:a16="http://schemas.microsoft.com/office/drawing/2014/main" id="{1918193B-D0DB-43A0-905E-999A83B03E3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66246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690-DDCA-4A49-B2C4-25EBF9023696}"/>
              </a:ext>
            </a:extLst>
          </p:cNvPr>
          <p:cNvSpPr>
            <a:spLocks noGrp="1"/>
          </p:cNvSpPr>
          <p:nvPr>
            <p:ph type="title"/>
          </p:nvPr>
        </p:nvSpPr>
        <p:spPr/>
        <p:txBody>
          <a:bodyPr/>
          <a:lstStyle/>
          <a:p>
            <a:r>
              <a:rPr lang="en-US" dirty="0"/>
              <a:t>Package 'tm'</a:t>
            </a:r>
          </a:p>
        </p:txBody>
      </p:sp>
      <p:sp>
        <p:nvSpPr>
          <p:cNvPr id="3" name="Text Placeholder 2">
            <a:extLst>
              <a:ext uri="{FF2B5EF4-FFF2-40B4-BE49-F238E27FC236}">
                <a16:creationId xmlns:a16="http://schemas.microsoft.com/office/drawing/2014/main" id="{22A24D18-AFB9-4987-882B-5D0022A8D6BB}"/>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FD02A0D4-5556-442C-86D9-A60B6B113F58}"/>
              </a:ext>
            </a:extLst>
          </p:cNvPr>
          <p:cNvSpPr>
            <a:spLocks noGrp="1"/>
          </p:cNvSpPr>
          <p:nvPr>
            <p:ph sz="half" idx="2"/>
          </p:nvPr>
        </p:nvSpPr>
        <p:spPr/>
        <p:txBody>
          <a:bodyPr>
            <a:normAutofit fontScale="70000" lnSpcReduction="20000"/>
          </a:bodyPr>
          <a:lstStyle/>
          <a:p>
            <a:r>
              <a:rPr lang="en-US" sz="2400" dirty="0"/>
              <a:t>provides a comprehensive text mining framework for R</a:t>
            </a:r>
          </a:p>
          <a:p>
            <a:r>
              <a:rPr lang="en-US" sz="2400" dirty="0"/>
              <a:t>count-based analysis methods</a:t>
            </a:r>
          </a:p>
          <a:p>
            <a:r>
              <a:rPr lang="en-US" sz="2400" dirty="0"/>
              <a:t>text clustering</a:t>
            </a:r>
          </a:p>
          <a:p>
            <a:r>
              <a:rPr lang="en-US" sz="2400" dirty="0"/>
              <a:t>text classification</a:t>
            </a:r>
          </a:p>
          <a:p>
            <a:r>
              <a:rPr lang="en-US" sz="2400" dirty="0"/>
              <a:t>string kernels</a:t>
            </a:r>
          </a:p>
        </p:txBody>
      </p:sp>
      <p:sp>
        <p:nvSpPr>
          <p:cNvPr id="5" name="Text Placeholder 4">
            <a:extLst>
              <a:ext uri="{FF2B5EF4-FFF2-40B4-BE49-F238E27FC236}">
                <a16:creationId xmlns:a16="http://schemas.microsoft.com/office/drawing/2014/main" id="{C02C8A0C-7748-4A5B-82B7-D55C199D18A1}"/>
              </a:ext>
            </a:extLst>
          </p:cNvPr>
          <p:cNvSpPr>
            <a:spLocks noGrp="1"/>
          </p:cNvSpPr>
          <p:nvPr>
            <p:ph type="body" sz="quarter" idx="3"/>
          </p:nvPr>
        </p:nvSpPr>
        <p:spPr/>
        <p:txBody>
          <a:bodyPr/>
          <a:lstStyle/>
          <a:p>
            <a:r>
              <a:rPr lang="en-US" dirty="0"/>
              <a:t>Plug-ins</a:t>
            </a:r>
          </a:p>
        </p:txBody>
      </p:sp>
      <p:sp>
        <p:nvSpPr>
          <p:cNvPr id="6" name="Content Placeholder 5">
            <a:extLst>
              <a:ext uri="{FF2B5EF4-FFF2-40B4-BE49-F238E27FC236}">
                <a16:creationId xmlns:a16="http://schemas.microsoft.com/office/drawing/2014/main" id="{2AAD092D-FA42-4164-A03F-59DA0DB9256C}"/>
              </a:ext>
            </a:extLst>
          </p:cNvPr>
          <p:cNvSpPr>
            <a:spLocks noGrp="1"/>
          </p:cNvSpPr>
          <p:nvPr>
            <p:ph sz="quarter" idx="4"/>
          </p:nvPr>
        </p:nvSpPr>
        <p:spPr/>
        <p:txBody>
          <a:bodyPr>
            <a:normAutofit fontScale="70000" lnSpcReduction="20000"/>
          </a:bodyPr>
          <a:lstStyle/>
          <a:p>
            <a:r>
              <a:rPr lang="en-US" dirty="0" err="1"/>
              <a:t>tm.plugin.dc</a:t>
            </a:r>
            <a:r>
              <a:rPr lang="en-US" dirty="0"/>
              <a:t>: distributes local files or Hadoop Distributed File System </a:t>
            </a:r>
          </a:p>
          <a:p>
            <a:r>
              <a:rPr lang="en-US" dirty="0" err="1"/>
              <a:t>tm.plugin.mail</a:t>
            </a:r>
            <a:r>
              <a:rPr lang="en-US" dirty="0"/>
              <a:t>: imports mail messages from archive</a:t>
            </a:r>
          </a:p>
          <a:p>
            <a:r>
              <a:rPr lang="en-US" dirty="0" err="1"/>
              <a:t>tm.plugin.alceste</a:t>
            </a:r>
            <a:r>
              <a:rPr lang="en-US" dirty="0"/>
              <a:t>: imports text corpora written in a file in the </a:t>
            </a:r>
            <a:r>
              <a:rPr lang="en-US" dirty="0" err="1"/>
              <a:t>Alceste</a:t>
            </a:r>
            <a:r>
              <a:rPr lang="en-US" dirty="0"/>
              <a:t> format. </a:t>
            </a:r>
          </a:p>
          <a:p>
            <a:r>
              <a:rPr lang="en-US" dirty="0" err="1"/>
              <a:t>tm.plugin.factiva</a:t>
            </a:r>
            <a:r>
              <a:rPr lang="en-US" dirty="0"/>
              <a:t>: imports press and web corpora from Dow Jones Factiva</a:t>
            </a:r>
          </a:p>
          <a:p>
            <a:r>
              <a:rPr lang="en-US" dirty="0" err="1"/>
              <a:t>tm.plugin.lexisnexis</a:t>
            </a:r>
            <a:r>
              <a:rPr lang="en-US" dirty="0"/>
              <a:t>: imports press and web corpora from LexisNexis</a:t>
            </a:r>
          </a:p>
          <a:p>
            <a:r>
              <a:rPr lang="en-US" dirty="0" err="1"/>
              <a:t>tm.plugin.europresse</a:t>
            </a:r>
            <a:r>
              <a:rPr lang="en-US" dirty="0"/>
              <a:t>: imports press and web corpora from </a:t>
            </a:r>
            <a:r>
              <a:rPr lang="en-US" dirty="0" err="1"/>
              <a:t>Europresse</a:t>
            </a:r>
            <a:r>
              <a:rPr lang="en-US" dirty="0"/>
              <a:t>. </a:t>
            </a:r>
          </a:p>
          <a:p>
            <a:r>
              <a:rPr lang="en-US" dirty="0" err="1"/>
              <a:t>tm.plugin.webmining</a:t>
            </a:r>
            <a:r>
              <a:rPr lang="en-US" dirty="0"/>
              <a:t>: imports news feeds in XML and JSON formats</a:t>
            </a:r>
          </a:p>
        </p:txBody>
      </p:sp>
      <p:sp>
        <p:nvSpPr>
          <p:cNvPr id="7" name="Date Placeholder 6">
            <a:extLst>
              <a:ext uri="{FF2B5EF4-FFF2-40B4-BE49-F238E27FC236}">
                <a16:creationId xmlns:a16="http://schemas.microsoft.com/office/drawing/2014/main" id="{10B55D86-F19B-4514-AA40-082EA6A27AE0}"/>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78BB1F9E-E676-47D8-A539-B5D97F1B39D2}"/>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0A733B0-30A8-4FDC-9C98-DC2716C88888}"/>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0100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19F5-4E0D-4745-B750-CC5A4D9E5532}"/>
              </a:ext>
            </a:extLst>
          </p:cNvPr>
          <p:cNvSpPr>
            <a:spLocks noGrp="1"/>
          </p:cNvSpPr>
          <p:nvPr>
            <p:ph type="title"/>
          </p:nvPr>
        </p:nvSpPr>
        <p:spPr/>
        <p:txBody>
          <a:bodyPr/>
          <a:lstStyle/>
          <a:p>
            <a:r>
              <a:rPr lang="en-US" dirty="0" err="1"/>
              <a:t>RcmdrPlugin.temis</a:t>
            </a:r>
            <a:endParaRPr lang="en-US" dirty="0"/>
          </a:p>
        </p:txBody>
      </p:sp>
      <p:sp>
        <p:nvSpPr>
          <p:cNvPr id="3" name="Text Placeholder 2">
            <a:extLst>
              <a:ext uri="{FF2B5EF4-FFF2-40B4-BE49-F238E27FC236}">
                <a16:creationId xmlns:a16="http://schemas.microsoft.com/office/drawing/2014/main" id="{D0BF1676-7C01-4F61-AFDE-533EA47BF314}"/>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8CA0F0C9-8809-4CF4-90D6-BCCC2966F30A}"/>
              </a:ext>
            </a:extLst>
          </p:cNvPr>
          <p:cNvSpPr>
            <a:spLocks noGrp="1"/>
          </p:cNvSpPr>
          <p:nvPr>
            <p:ph sz="half" idx="2"/>
          </p:nvPr>
        </p:nvSpPr>
        <p:spPr/>
        <p:txBody>
          <a:bodyPr>
            <a:normAutofit fontScale="92500" lnSpcReduction="20000"/>
          </a:bodyPr>
          <a:lstStyle/>
          <a:p>
            <a:r>
              <a:rPr lang="en-US" dirty="0" err="1"/>
              <a:t>Rcommander</a:t>
            </a:r>
            <a:r>
              <a:rPr lang="en-US" dirty="0"/>
              <a:t> plug-in providing an integrated solution to perform a series of text mining tasks such as:</a:t>
            </a:r>
          </a:p>
          <a:p>
            <a:pPr lvl="1"/>
            <a:r>
              <a:rPr lang="en-US" dirty="0"/>
              <a:t>importing and cleaning a corpus</a:t>
            </a:r>
          </a:p>
          <a:p>
            <a:pPr lvl="1"/>
            <a:r>
              <a:rPr lang="en-US" dirty="0"/>
              <a:t>analyses like terms</a:t>
            </a:r>
          </a:p>
          <a:p>
            <a:pPr lvl="1"/>
            <a:r>
              <a:rPr lang="en-US" dirty="0"/>
              <a:t>documents counts</a:t>
            </a:r>
          </a:p>
          <a:p>
            <a:pPr lvl="1"/>
            <a:r>
              <a:rPr lang="en-US" dirty="0"/>
              <a:t>vocabulary tables</a:t>
            </a:r>
          </a:p>
          <a:p>
            <a:pPr lvl="1"/>
            <a:r>
              <a:rPr lang="en-US" dirty="0"/>
              <a:t>terms co-occurrences</a:t>
            </a:r>
          </a:p>
          <a:p>
            <a:pPr lvl="1"/>
            <a:r>
              <a:rPr lang="en-US" dirty="0"/>
              <a:t>documents similarity measures</a:t>
            </a:r>
          </a:p>
          <a:p>
            <a:pPr lvl="1"/>
            <a:r>
              <a:rPr lang="en-US" dirty="0"/>
              <a:t>time series analysis</a:t>
            </a:r>
          </a:p>
          <a:p>
            <a:pPr lvl="1"/>
            <a:r>
              <a:rPr lang="en-US" dirty="0"/>
              <a:t>correspondence analysis </a:t>
            </a:r>
          </a:p>
          <a:p>
            <a:pPr lvl="1"/>
            <a:r>
              <a:rPr lang="en-US" dirty="0"/>
              <a:t>hierarchical clustering</a:t>
            </a:r>
          </a:p>
        </p:txBody>
      </p:sp>
      <p:sp>
        <p:nvSpPr>
          <p:cNvPr id="5" name="Text Placeholder 4">
            <a:extLst>
              <a:ext uri="{FF2B5EF4-FFF2-40B4-BE49-F238E27FC236}">
                <a16:creationId xmlns:a16="http://schemas.microsoft.com/office/drawing/2014/main" id="{033B4010-4A8F-4E79-BFF2-7C4F731F6C00}"/>
              </a:ext>
            </a:extLst>
          </p:cNvPr>
          <p:cNvSpPr>
            <a:spLocks noGrp="1"/>
          </p:cNvSpPr>
          <p:nvPr>
            <p:ph type="body" sz="quarter" idx="3"/>
          </p:nvPr>
        </p:nvSpPr>
        <p:spPr/>
        <p:txBody>
          <a:bodyPr/>
          <a:lstStyle/>
          <a:p>
            <a:r>
              <a:rPr lang="en-US" dirty="0"/>
              <a:t>Documentation</a:t>
            </a:r>
          </a:p>
        </p:txBody>
      </p:sp>
      <p:sp>
        <p:nvSpPr>
          <p:cNvPr id="6" name="Content Placeholder 5">
            <a:extLst>
              <a:ext uri="{FF2B5EF4-FFF2-40B4-BE49-F238E27FC236}">
                <a16:creationId xmlns:a16="http://schemas.microsoft.com/office/drawing/2014/main" id="{14D6AC01-8A44-4D85-BB8B-A64419E6A89A}"/>
              </a:ext>
            </a:extLst>
          </p:cNvPr>
          <p:cNvSpPr>
            <a:spLocks noGrp="1"/>
          </p:cNvSpPr>
          <p:nvPr>
            <p:ph sz="quarter" idx="4"/>
          </p:nvPr>
        </p:nvSpPr>
        <p:spPr/>
        <p:txBody>
          <a:bodyPr>
            <a:normAutofit/>
          </a:bodyPr>
          <a:lstStyle/>
          <a:p>
            <a:r>
              <a:rPr lang="en-US" sz="1600" dirty="0"/>
              <a:t>https://cran.r-project.org/package=RcmdrPlugin.temis</a:t>
            </a:r>
          </a:p>
          <a:p>
            <a:r>
              <a:rPr lang="en-US" sz="1600" dirty="0"/>
              <a:t>Can list terms by frequency of </a:t>
            </a:r>
            <a:r>
              <a:rPr lang="en-US" sz="1600" dirty="0" err="1"/>
              <a:t>occurrance</a:t>
            </a:r>
            <a:endParaRPr lang="en-US" sz="1600" dirty="0"/>
          </a:p>
          <a:p>
            <a:r>
              <a:rPr lang="en-US" sz="1600" dirty="0"/>
              <a:t>Can build the list by level of the variable</a:t>
            </a:r>
          </a:p>
          <a:p>
            <a:r>
              <a:rPr lang="en-US" sz="1600" dirty="0"/>
              <a:t>Uses hypergeometric distribution</a:t>
            </a:r>
          </a:p>
          <a:p>
            <a:r>
              <a:rPr lang="en-US" sz="1600" dirty="0"/>
              <a:t>Uses stop-words and stemming</a:t>
            </a:r>
          </a:p>
          <a:p>
            <a:r>
              <a:rPr lang="en-US" sz="1600" dirty="0"/>
              <a:t>Builds a two-way contingency table </a:t>
            </a:r>
          </a:p>
          <a:p>
            <a:r>
              <a:rPr lang="en-US" sz="1600" dirty="0"/>
              <a:t>Build vocabulary summary table over documents </a:t>
            </a:r>
          </a:p>
        </p:txBody>
      </p:sp>
      <p:sp>
        <p:nvSpPr>
          <p:cNvPr id="7" name="Date Placeholder 6">
            <a:extLst>
              <a:ext uri="{FF2B5EF4-FFF2-40B4-BE49-F238E27FC236}">
                <a16:creationId xmlns:a16="http://schemas.microsoft.com/office/drawing/2014/main" id="{5D34AF98-60C2-4139-B891-F564DA208230}"/>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6433C6D5-7ABF-4CC1-9060-E8783207429A}"/>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AE54132-D1FA-4339-B9E1-C3E79CFE522B}"/>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93602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627-FE8D-4D02-AEE5-64A7994E4B83}"/>
              </a:ext>
            </a:extLst>
          </p:cNvPr>
          <p:cNvSpPr>
            <a:spLocks noGrp="1"/>
          </p:cNvSpPr>
          <p:nvPr>
            <p:ph type="title"/>
          </p:nvPr>
        </p:nvSpPr>
        <p:spPr/>
        <p:txBody>
          <a:bodyPr/>
          <a:lstStyle/>
          <a:p>
            <a:r>
              <a:rPr lang="en-US" dirty="0" err="1"/>
              <a:t>dplyr</a:t>
            </a:r>
            <a:endParaRPr lang="en-US" dirty="0"/>
          </a:p>
        </p:txBody>
      </p:sp>
      <p:sp>
        <p:nvSpPr>
          <p:cNvPr id="3" name="Text Placeholder 2">
            <a:extLst>
              <a:ext uri="{FF2B5EF4-FFF2-40B4-BE49-F238E27FC236}">
                <a16:creationId xmlns:a16="http://schemas.microsoft.com/office/drawing/2014/main" id="{3D19949A-1A3B-4F6B-B683-4713F1FB75F4}"/>
              </a:ext>
            </a:extLst>
          </p:cNvPr>
          <p:cNvSpPr>
            <a:spLocks noGrp="1"/>
          </p:cNvSpPr>
          <p:nvPr>
            <p:ph type="body" idx="1"/>
          </p:nvPr>
        </p:nvSpPr>
        <p:spPr/>
        <p:txBody>
          <a:bodyPr>
            <a:normAutofit/>
          </a:bodyPr>
          <a:lstStyle/>
          <a:p>
            <a:r>
              <a:rPr lang="en-US" dirty="0"/>
              <a:t>A grammar and data manipulation package</a:t>
            </a:r>
          </a:p>
        </p:txBody>
      </p:sp>
      <p:sp>
        <p:nvSpPr>
          <p:cNvPr id="4" name="Content Placeholder 3">
            <a:extLst>
              <a:ext uri="{FF2B5EF4-FFF2-40B4-BE49-F238E27FC236}">
                <a16:creationId xmlns:a16="http://schemas.microsoft.com/office/drawing/2014/main" id="{E0144BDA-4E51-4FD3-8D56-CFD4667B75C6}"/>
              </a:ext>
            </a:extLst>
          </p:cNvPr>
          <p:cNvSpPr>
            <a:spLocks noGrp="1"/>
          </p:cNvSpPr>
          <p:nvPr>
            <p:ph sz="half" idx="2"/>
          </p:nvPr>
        </p:nvSpPr>
        <p:spPr/>
        <p:txBody>
          <a:bodyPr>
            <a:normAutofit fontScale="85000" lnSpcReduction="20000"/>
          </a:bodyPr>
          <a:lstStyle/>
          <a:p>
            <a:r>
              <a:rPr lang="en-US" sz="2600" dirty="0"/>
              <a:t>Provides a consistent set of verbs that help you solve the most common data manipulation challenges: </a:t>
            </a:r>
          </a:p>
          <a:p>
            <a:pPr lvl="1"/>
            <a:r>
              <a:rPr lang="en-US" sz="2200" dirty="0"/>
              <a:t>mutate() adds new variables that are functions of existing variables</a:t>
            </a:r>
          </a:p>
          <a:p>
            <a:pPr lvl="1"/>
            <a:r>
              <a:rPr lang="en-US" sz="2200" dirty="0"/>
              <a:t>select() picks variables based on their names.</a:t>
            </a:r>
          </a:p>
          <a:p>
            <a:pPr lvl="1"/>
            <a:r>
              <a:rPr lang="en-US" sz="2200" dirty="0"/>
              <a:t>filter() picks cases based on their values.</a:t>
            </a:r>
          </a:p>
          <a:p>
            <a:pPr lvl="1"/>
            <a:r>
              <a:rPr lang="en-US" sz="2200" dirty="0"/>
              <a:t>summarize() reduces multiple values down to a single summary.</a:t>
            </a:r>
          </a:p>
          <a:p>
            <a:pPr lvl="1"/>
            <a:r>
              <a:rPr lang="en-US" sz="2200" dirty="0"/>
              <a:t>arrange() changes the ordering of the rows.</a:t>
            </a:r>
          </a:p>
          <a:p>
            <a:endParaRPr lang="en-US" dirty="0"/>
          </a:p>
        </p:txBody>
      </p:sp>
      <p:sp>
        <p:nvSpPr>
          <p:cNvPr id="5" name="Text Placeholder 4">
            <a:extLst>
              <a:ext uri="{FF2B5EF4-FFF2-40B4-BE49-F238E27FC236}">
                <a16:creationId xmlns:a16="http://schemas.microsoft.com/office/drawing/2014/main" id="{F6F8A834-9EB4-4678-B8A5-BB601705DF69}"/>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797F819B-3D6D-4BCA-A1A5-C330A3742FDD}"/>
              </a:ext>
            </a:extLst>
          </p:cNvPr>
          <p:cNvSpPr>
            <a:spLocks noGrp="1"/>
          </p:cNvSpPr>
          <p:nvPr>
            <p:ph sz="quarter" idx="4"/>
          </p:nvPr>
        </p:nvSpPr>
        <p:spPr/>
        <p:txBody>
          <a:bodyPr>
            <a:normAutofit fontScale="85000" lnSpcReduction="20000"/>
          </a:bodyPr>
          <a:lstStyle/>
          <a:p>
            <a:r>
              <a:rPr lang="en-US" dirty="0"/>
              <a:t>provides a ﬂexible grammar of data manipulation</a:t>
            </a:r>
          </a:p>
          <a:p>
            <a:r>
              <a:rPr lang="en-US" dirty="0"/>
              <a:t>Identify the most important data manipulation verbs</a:t>
            </a:r>
          </a:p>
          <a:p>
            <a:r>
              <a:rPr lang="en-US" dirty="0"/>
              <a:t>Provide fast performance for in-memory data by writing key pieces in C++ (using </a:t>
            </a:r>
            <a:r>
              <a:rPr lang="en-US" dirty="0" err="1"/>
              <a:t>Rcpp</a:t>
            </a:r>
            <a:r>
              <a:rPr lang="en-US" dirty="0"/>
              <a:t>)</a:t>
            </a:r>
          </a:p>
          <a:p>
            <a:r>
              <a:rPr lang="en-US" dirty="0"/>
              <a:t>Use the same interface to work with data </a:t>
            </a:r>
          </a:p>
          <a:p>
            <a:pPr lvl="1"/>
            <a:r>
              <a:rPr lang="en-US" dirty="0"/>
              <a:t>no matter where it’s stored </a:t>
            </a:r>
          </a:p>
          <a:p>
            <a:pPr lvl="1"/>
            <a:r>
              <a:rPr lang="en-US" dirty="0"/>
              <a:t>whether in a data frame</a:t>
            </a:r>
          </a:p>
          <a:p>
            <a:pPr lvl="1"/>
            <a:r>
              <a:rPr lang="en-US" dirty="0"/>
              <a:t>whether in a data table</a:t>
            </a:r>
          </a:p>
          <a:p>
            <a:pPr lvl="1"/>
            <a:r>
              <a:rPr lang="en-US" dirty="0"/>
              <a:t>whether in a database.</a:t>
            </a:r>
          </a:p>
          <a:p>
            <a:endParaRPr lang="en-US" dirty="0"/>
          </a:p>
        </p:txBody>
      </p:sp>
      <p:sp>
        <p:nvSpPr>
          <p:cNvPr id="7" name="Date Placeholder 6">
            <a:extLst>
              <a:ext uri="{FF2B5EF4-FFF2-40B4-BE49-F238E27FC236}">
                <a16:creationId xmlns:a16="http://schemas.microsoft.com/office/drawing/2014/main" id="{BFD9A156-6B52-49D0-AB8E-82F7BE5D07B5}"/>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726A83F4-3F03-4E57-A57A-85A73D0FB96C}"/>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9D3B619F-0D77-446D-BA5D-B4195A2CA4BF}"/>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1172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048F-7923-455D-85E2-F958B560A4C8}"/>
              </a:ext>
            </a:extLst>
          </p:cNvPr>
          <p:cNvSpPr>
            <a:spLocks noGrp="1"/>
          </p:cNvSpPr>
          <p:nvPr>
            <p:ph type="title"/>
          </p:nvPr>
        </p:nvSpPr>
        <p:spPr/>
        <p:txBody>
          <a:bodyPr/>
          <a:lstStyle/>
          <a:p>
            <a:r>
              <a:rPr lang="en-US" dirty="0" err="1"/>
              <a:t>koRpus</a:t>
            </a:r>
            <a:endParaRPr lang="en-US" dirty="0"/>
          </a:p>
        </p:txBody>
      </p:sp>
      <p:sp>
        <p:nvSpPr>
          <p:cNvPr id="3" name="Text Placeholder 2">
            <a:extLst>
              <a:ext uri="{FF2B5EF4-FFF2-40B4-BE49-F238E27FC236}">
                <a16:creationId xmlns:a16="http://schemas.microsoft.com/office/drawing/2014/main" id="{17E564F7-D944-4701-90BD-197EB74E5F19}"/>
              </a:ext>
            </a:extLst>
          </p:cNvPr>
          <p:cNvSpPr>
            <a:spLocks noGrp="1"/>
          </p:cNvSpPr>
          <p:nvPr>
            <p:ph type="body" idx="1"/>
          </p:nvPr>
        </p:nvSpPr>
        <p:spPr/>
        <p:txBody>
          <a:bodyPr/>
          <a:lstStyle/>
          <a:p>
            <a:r>
              <a:rPr lang="en-US" dirty="0"/>
              <a:t>A set of tools to analyze text</a:t>
            </a:r>
          </a:p>
        </p:txBody>
      </p:sp>
      <p:sp>
        <p:nvSpPr>
          <p:cNvPr id="4" name="Content Placeholder 3">
            <a:extLst>
              <a:ext uri="{FF2B5EF4-FFF2-40B4-BE49-F238E27FC236}">
                <a16:creationId xmlns:a16="http://schemas.microsoft.com/office/drawing/2014/main" id="{1ED97731-BB8C-46AA-95A1-E9402075D577}"/>
              </a:ext>
            </a:extLst>
          </p:cNvPr>
          <p:cNvSpPr>
            <a:spLocks noGrp="1"/>
          </p:cNvSpPr>
          <p:nvPr>
            <p:ph sz="half" idx="2"/>
          </p:nvPr>
        </p:nvSpPr>
        <p:spPr/>
        <p:txBody>
          <a:bodyPr>
            <a:normAutofit fontScale="62500" lnSpcReduction="20000"/>
          </a:bodyPr>
          <a:lstStyle/>
          <a:p>
            <a:r>
              <a:rPr lang="en-US" dirty="0"/>
              <a:t>automatic language detection</a:t>
            </a:r>
          </a:p>
          <a:p>
            <a:r>
              <a:rPr lang="en-US" dirty="0"/>
              <a:t>Hyphenation detection</a:t>
            </a:r>
          </a:p>
          <a:p>
            <a:r>
              <a:rPr lang="en-US" dirty="0"/>
              <a:t>several indices of lexical diversity (e.g., type token ratio, HD-D/</a:t>
            </a:r>
            <a:r>
              <a:rPr lang="en-US" dirty="0" err="1"/>
              <a:t>vocd</a:t>
            </a:r>
            <a:r>
              <a:rPr lang="en-US" dirty="0"/>
              <a:t>-D, </a:t>
            </a:r>
            <a:r>
              <a:rPr lang="en-US" dirty="0" err="1"/>
              <a:t>MTLD</a:t>
            </a:r>
            <a:r>
              <a:rPr lang="en-US" dirty="0"/>
              <a:t>) and </a:t>
            </a:r>
          </a:p>
          <a:p>
            <a:r>
              <a:rPr lang="en-US" dirty="0"/>
              <a:t>readability metrics like Flesch, SMOG, LIX, Dale-</a:t>
            </a:r>
            <a:r>
              <a:rPr lang="en-US" dirty="0" err="1"/>
              <a:t>Chall</a:t>
            </a:r>
            <a:endParaRPr lang="en-US" dirty="0"/>
          </a:p>
          <a:p>
            <a:r>
              <a:rPr lang="en-US" dirty="0"/>
              <a:t>basic import functions for language corpora are also provided, to enable frequency analyses </a:t>
            </a:r>
          </a:p>
          <a:p>
            <a:r>
              <a:rPr lang="en-US" dirty="0"/>
              <a:t>supports </a:t>
            </a:r>
            <a:r>
              <a:rPr lang="en-US" dirty="0" err="1"/>
              <a:t>Celex</a:t>
            </a:r>
            <a:r>
              <a:rPr lang="en-US" dirty="0"/>
              <a:t> and Leipzig Corpora Collection file formats and measures like </a:t>
            </a:r>
            <a:r>
              <a:rPr lang="en-US" dirty="0" err="1"/>
              <a:t>tf-idf</a:t>
            </a:r>
            <a:endParaRPr lang="en-US" dirty="0"/>
          </a:p>
          <a:p>
            <a:r>
              <a:rPr lang="en-US" dirty="0"/>
              <a:t>support for additional languages can be added on-the-fly or by plugin packages</a:t>
            </a:r>
          </a:p>
          <a:p>
            <a:r>
              <a:rPr lang="en-US" dirty="0"/>
              <a:t>'</a:t>
            </a:r>
            <a:r>
              <a:rPr lang="en-US" dirty="0" err="1"/>
              <a:t>koRpus</a:t>
            </a:r>
            <a:r>
              <a:rPr lang="en-US" dirty="0"/>
              <a:t>' also includes a plugin for the R GUI and IDE </a:t>
            </a:r>
            <a:r>
              <a:rPr lang="en-US" dirty="0" err="1"/>
              <a:t>RKWard</a:t>
            </a:r>
            <a:r>
              <a:rPr lang="en-US" dirty="0"/>
              <a:t>, providing graphical dialogs for its basic features </a:t>
            </a:r>
          </a:p>
        </p:txBody>
      </p:sp>
      <p:sp>
        <p:nvSpPr>
          <p:cNvPr id="5" name="Text Placeholder 4">
            <a:extLst>
              <a:ext uri="{FF2B5EF4-FFF2-40B4-BE49-F238E27FC236}">
                <a16:creationId xmlns:a16="http://schemas.microsoft.com/office/drawing/2014/main" id="{E17BC3F1-DB27-41BE-A3B6-3DF4BDF98319}"/>
              </a:ext>
            </a:extLst>
          </p:cNvPr>
          <p:cNvSpPr>
            <a:spLocks noGrp="1"/>
          </p:cNvSpPr>
          <p:nvPr>
            <p:ph type="body" sz="quarter" idx="3"/>
          </p:nvPr>
        </p:nvSpPr>
        <p:spPr/>
        <p:txBody>
          <a:bodyPr/>
          <a:lstStyle/>
          <a:p>
            <a:r>
              <a:rPr lang="en-US" dirty="0"/>
              <a:t>Notes</a:t>
            </a:r>
          </a:p>
        </p:txBody>
      </p:sp>
      <p:sp>
        <p:nvSpPr>
          <p:cNvPr id="6" name="Content Placeholder 5">
            <a:extLst>
              <a:ext uri="{FF2B5EF4-FFF2-40B4-BE49-F238E27FC236}">
                <a16:creationId xmlns:a16="http://schemas.microsoft.com/office/drawing/2014/main" id="{7D309BFF-A05D-4125-8B28-FAB5477B0902}"/>
              </a:ext>
            </a:extLst>
          </p:cNvPr>
          <p:cNvSpPr>
            <a:spLocks noGrp="1"/>
          </p:cNvSpPr>
          <p:nvPr>
            <p:ph sz="quarter" idx="4"/>
          </p:nvPr>
        </p:nvSpPr>
        <p:spPr/>
        <p:txBody>
          <a:bodyPr>
            <a:normAutofit fontScale="62500" lnSpcReduction="20000"/>
          </a:bodyPr>
          <a:lstStyle/>
          <a:p>
            <a:r>
              <a:rPr lang="en-US" sz="1600" dirty="0"/>
              <a:t>Note: For full functionality a local installation of </a:t>
            </a:r>
            <a:r>
              <a:rPr lang="en-US" sz="1600" dirty="0" err="1"/>
              <a:t>TreeTagger</a:t>
            </a:r>
            <a:r>
              <a:rPr lang="en-US" sz="1600" dirty="0"/>
              <a:t> is recommended.</a:t>
            </a:r>
          </a:p>
          <a:p>
            <a:r>
              <a:rPr lang="en-US" sz="1600" dirty="0"/>
              <a:t>The respective R package '</a:t>
            </a:r>
            <a:r>
              <a:rPr lang="en-US" sz="1600" dirty="0" err="1"/>
              <a:t>rkward</a:t>
            </a:r>
            <a:r>
              <a:rPr lang="en-US" sz="1600" dirty="0"/>
              <a:t>' cannot be installed directly from a repository, as it is a part of </a:t>
            </a:r>
            <a:r>
              <a:rPr lang="en-US" sz="1600" dirty="0" err="1"/>
              <a:t>RKWard</a:t>
            </a:r>
            <a:r>
              <a:rPr lang="en-US" sz="1600" dirty="0"/>
              <a:t>. </a:t>
            </a:r>
          </a:p>
          <a:p>
            <a:r>
              <a:rPr lang="en-US" sz="1600" dirty="0"/>
              <a:t>To make full use of this feature, please install </a:t>
            </a:r>
            <a:r>
              <a:rPr lang="en-US" sz="1600" dirty="0" err="1"/>
              <a:t>RKWard</a:t>
            </a:r>
            <a:r>
              <a:rPr lang="en-US" sz="1600" dirty="0"/>
              <a:t> from &lt;https://rkward.kde.org&gt; (plugins are detected automatically). </a:t>
            </a:r>
          </a:p>
          <a:p>
            <a:r>
              <a:rPr lang="en-US" sz="1600" dirty="0"/>
              <a:t>Due to some restrictions on </a:t>
            </a:r>
            <a:r>
              <a:rPr lang="en-US" sz="1600" dirty="0" err="1"/>
              <a:t>CRAN</a:t>
            </a:r>
            <a:r>
              <a:rPr lang="en-US" sz="1600" dirty="0"/>
              <a:t>, the full package sources are only available from the project homepage. </a:t>
            </a:r>
          </a:p>
          <a:p>
            <a:r>
              <a:rPr lang="en-US" sz="1600" dirty="0"/>
              <a:t>To ask for help, report bugs, request features, or discuss the development of the package, please subscribe to the </a:t>
            </a:r>
            <a:r>
              <a:rPr lang="en-US" sz="1600" dirty="0" err="1"/>
              <a:t>koRpus</a:t>
            </a:r>
            <a:r>
              <a:rPr lang="en-US" sz="1600" dirty="0"/>
              <a:t>-dev mailing list (&lt;http://korpusml.reaktanz.de&gt;).</a:t>
            </a:r>
          </a:p>
        </p:txBody>
      </p:sp>
      <p:sp>
        <p:nvSpPr>
          <p:cNvPr id="7" name="Date Placeholder 6">
            <a:extLst>
              <a:ext uri="{FF2B5EF4-FFF2-40B4-BE49-F238E27FC236}">
                <a16:creationId xmlns:a16="http://schemas.microsoft.com/office/drawing/2014/main" id="{8800E678-9513-4FA3-8C5B-0C83582657C6}"/>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E10690C4-972F-4B4D-8EC8-40C9F4D8E4E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65D357F-9EBB-41A0-9166-F69085AF13F9}"/>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5358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D454E6-4AB2-414F-BED2-CECB5A269A4F}"/>
              </a:ext>
            </a:extLst>
          </p:cNvPr>
          <p:cNvSpPr>
            <a:spLocks noGrp="1"/>
          </p:cNvSpPr>
          <p:nvPr>
            <p:ph type="title"/>
          </p:nvPr>
        </p:nvSpPr>
        <p:spPr/>
        <p:txBody>
          <a:bodyPr/>
          <a:lstStyle/>
          <a:p>
            <a:r>
              <a:rPr lang="en-US" dirty="0" err="1"/>
              <a:t>SnowballC</a:t>
            </a:r>
            <a:endParaRPr lang="en-US" dirty="0"/>
          </a:p>
        </p:txBody>
      </p:sp>
      <p:sp>
        <p:nvSpPr>
          <p:cNvPr id="4" name="Content Placeholder 3">
            <a:extLst>
              <a:ext uri="{FF2B5EF4-FFF2-40B4-BE49-F238E27FC236}">
                <a16:creationId xmlns:a16="http://schemas.microsoft.com/office/drawing/2014/main" id="{03F4077E-3945-4867-8F1D-19F9AA519BA6}"/>
              </a:ext>
            </a:extLst>
          </p:cNvPr>
          <p:cNvSpPr>
            <a:spLocks noGrp="1"/>
          </p:cNvSpPr>
          <p:nvPr>
            <p:ph sz="half" idx="1"/>
          </p:nvPr>
        </p:nvSpPr>
        <p:spPr>
          <a:xfrm>
            <a:off x="6618514" y="1469795"/>
            <a:ext cx="51816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library(ggplot2) </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a:buClr>
                <a:schemeClr val="bg1"/>
              </a:buClr>
              <a:buFont typeface="Lucida Console" panose="020B0609040504020204" pitchFamily="49" charset="0"/>
              <a:buChar char="&gt;"/>
            </a:pPr>
            <a:r>
              <a:rPr lang="de-DE" sz="2000" dirty="0">
                <a:latin typeface="Lucida Console" panose="020B0609040504020204" pitchFamily="49" charset="0"/>
              </a:rPr>
              <a:t>wordStem(c("win", "winning", "winner"))</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marL="0" indent="0">
              <a:buClr>
                <a:schemeClr val="bg1"/>
              </a:buClr>
              <a:buNone/>
            </a:pPr>
            <a:r>
              <a:rPr lang="de-DE" sz="2000" dirty="0">
                <a:solidFill>
                  <a:srgbClr val="C5FFFF"/>
                </a:solidFill>
                <a:latin typeface="Lucida Console" panose="020B0609040504020204" pitchFamily="49" charset="0"/>
              </a:rPr>
              <a:t>[1] "win"    "win"    "winner"</a:t>
            </a:r>
            <a:endParaRPr lang="en-US" sz="2000" dirty="0">
              <a:solidFill>
                <a:srgbClr val="C5FFFF"/>
              </a:solidFill>
              <a:latin typeface="Lucida Console" panose="020B0609040504020204" pitchFamily="49" charset="0"/>
            </a:endParaRPr>
          </a:p>
        </p:txBody>
      </p:sp>
      <p:sp>
        <p:nvSpPr>
          <p:cNvPr id="6" name="Content Placeholder 5">
            <a:extLst>
              <a:ext uri="{FF2B5EF4-FFF2-40B4-BE49-F238E27FC236}">
                <a16:creationId xmlns:a16="http://schemas.microsoft.com/office/drawing/2014/main" id="{92FBC72B-0A2A-4F66-90AB-FCEAD26FDBA7}"/>
              </a:ext>
            </a:extLst>
          </p:cNvPr>
          <p:cNvSpPr>
            <a:spLocks noGrp="1"/>
          </p:cNvSpPr>
          <p:nvPr>
            <p:ph sz="half" idx="2"/>
          </p:nvPr>
        </p:nvSpPr>
        <p:spPr>
          <a:xfrm>
            <a:off x="406400" y="1356583"/>
            <a:ext cx="5908942" cy="4707168"/>
          </a:xfrm>
        </p:spPr>
        <p:txBody>
          <a:bodyPr>
            <a:normAutofit/>
          </a:bodyPr>
          <a:lstStyle/>
          <a:p>
            <a:r>
              <a:rPr lang="en-US" dirty="0" err="1"/>
              <a:t>SnowballC</a:t>
            </a:r>
            <a:r>
              <a:rPr lang="en-US" dirty="0"/>
              <a:t>: An R interface to the C </a:t>
            </a:r>
            <a:r>
              <a:rPr lang="en-US" dirty="0" err="1"/>
              <a:t>libstemmer</a:t>
            </a:r>
            <a:r>
              <a:rPr lang="en-US" dirty="0"/>
              <a:t> library that implements Porter's word stemming algorithm for collapsing words to a common root to aid comparison of vocabulary</a:t>
            </a:r>
          </a:p>
          <a:p>
            <a:r>
              <a:rPr lang="en-US" dirty="0"/>
              <a:t> Currently supported languages are Danish, Dutch, English, Finnish, French, German, Hungarian, Italian, Norwegian, Portuguese, Romanian, Russian, Spanish, Swedish and Turkish. </a:t>
            </a:r>
          </a:p>
        </p:txBody>
      </p:sp>
      <p:sp>
        <p:nvSpPr>
          <p:cNvPr id="7" name="Date Placeholder 6">
            <a:extLst>
              <a:ext uri="{FF2B5EF4-FFF2-40B4-BE49-F238E27FC236}">
                <a16:creationId xmlns:a16="http://schemas.microsoft.com/office/drawing/2014/main" id="{F905CE9F-A0B5-48CD-9A07-8713B23BDB09}"/>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A75A12FB-7362-4272-B98D-029C2F6A1374}"/>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7D04A19-8DCF-4BF8-A94B-21EE7C6FB599}"/>
              </a:ext>
            </a:extLst>
          </p:cNvPr>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2981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92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92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7379554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8041</TotalTime>
  <Words>3565</Words>
  <Application>Microsoft Office PowerPoint</Application>
  <PresentationFormat>Widescreen</PresentationFormat>
  <Paragraphs>511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Lucida Console</vt:lpstr>
      <vt:lpstr>Analytics_World</vt:lpstr>
      <vt:lpstr>Data Analytics – Lesson 10 Introduction to Text Analytics using R</vt:lpstr>
      <vt:lpstr>Text Analytics</vt:lpstr>
      <vt:lpstr>Packages We May Need For Text Analytics</vt:lpstr>
      <vt:lpstr>Package 'tm'</vt:lpstr>
      <vt:lpstr>RcmdrPlugin.temis</vt:lpstr>
      <vt:lpstr>dplyr</vt:lpstr>
      <vt:lpstr>koRpus</vt:lpstr>
      <vt:lpstr>SnowballC</vt:lpstr>
      <vt:lpstr>Text Formats for Analysis</vt:lpstr>
      <vt:lpstr>Preprocessing – Build Corpus</vt:lpstr>
      <vt:lpstr>Summary of Documents in Corpus</vt:lpstr>
      <vt:lpstr>Preprocessing – Remove Punctuation</vt:lpstr>
      <vt:lpstr>Preprocessing – Word Removal</vt:lpstr>
      <vt:lpstr>Preprocessing – Common Ending Removal</vt:lpstr>
      <vt:lpstr>Preprocessing – Transform to Matrices</vt:lpstr>
      <vt:lpstr>Preprocessing - Organizes the Terms by Frequency</vt:lpstr>
      <vt:lpstr>K-means Clustering – How Many Clsusters?</vt:lpstr>
      <vt:lpstr>K-means Clustering</vt:lpstr>
      <vt:lpstr>Projects Preview</vt:lpstr>
      <vt:lpstr>Project Requirements – Part 1</vt:lpstr>
      <vt:lpstr>Project Requirements – Part 2</vt:lpstr>
      <vt:lpstr>Stages of Model Development</vt:lpstr>
      <vt:lpstr>Stages of Analysis</vt:lpstr>
      <vt:lpstr>Project Example - Counterpoise Pro-ISIS Sentiment Analysis</vt:lpstr>
      <vt:lpstr>Project Example - Counterpoise Pro-ISIS Sentiment Analysis</vt:lpstr>
      <vt:lpstr>Project Goal</vt:lpstr>
      <vt:lpstr>Challenge</vt:lpstr>
      <vt:lpstr>Sample Analysis</vt:lpstr>
      <vt:lpstr>Sample Analysis</vt:lpstr>
      <vt:lpstr>Sample Analysis</vt:lpstr>
      <vt:lpstr>Sample Analysis</vt:lpstr>
      <vt:lpstr>Sample Analysis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148</cp:revision>
  <dcterms:created xsi:type="dcterms:W3CDTF">2014-12-17T09:38:54Z</dcterms:created>
  <dcterms:modified xsi:type="dcterms:W3CDTF">2018-08-27T11:23:01Z</dcterms:modified>
</cp:coreProperties>
</file>