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0"/>
  </p:notesMasterIdLst>
  <p:handoutMasterIdLst>
    <p:handoutMasterId r:id="rId31"/>
  </p:handoutMasterIdLst>
  <p:sldIdLst>
    <p:sldId id="256" r:id="rId2"/>
    <p:sldId id="319" r:id="rId3"/>
    <p:sldId id="312" r:id="rId4"/>
    <p:sldId id="313" r:id="rId5"/>
    <p:sldId id="311" r:id="rId6"/>
    <p:sldId id="309" r:id="rId7"/>
    <p:sldId id="306" r:id="rId8"/>
    <p:sldId id="305" r:id="rId9"/>
    <p:sldId id="314" r:id="rId10"/>
    <p:sldId id="315" r:id="rId11"/>
    <p:sldId id="304" r:id="rId12"/>
    <p:sldId id="303" r:id="rId13"/>
    <p:sldId id="310" r:id="rId14"/>
    <p:sldId id="302" r:id="rId15"/>
    <p:sldId id="301" r:id="rId16"/>
    <p:sldId id="300" r:id="rId17"/>
    <p:sldId id="299" r:id="rId18"/>
    <p:sldId id="298" r:id="rId19"/>
    <p:sldId id="296" r:id="rId20"/>
    <p:sldId id="317" r:id="rId21"/>
    <p:sldId id="316" r:id="rId22"/>
    <p:sldId id="308" r:id="rId23"/>
    <p:sldId id="307" r:id="rId24"/>
    <p:sldId id="295" r:id="rId25"/>
    <p:sldId id="294" r:id="rId26"/>
    <p:sldId id="293" r:id="rId27"/>
    <p:sldId id="318"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8" d="100"/>
          <a:sy n="108" d="100"/>
        </p:scale>
        <p:origin x="456"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6416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3608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146403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56975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41048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47091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873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36720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0814A1BF-485D-423D-8249-6F2813063C5A}"/>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5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81109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4763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6056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00753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generated with very high confidence">
            <a:extLst>
              <a:ext uri="{FF2B5EF4-FFF2-40B4-BE49-F238E27FC236}">
                <a16:creationId xmlns:a16="http://schemas.microsoft.com/office/drawing/2014/main" id="{6922E30B-BAD5-4516-8695-4165D80757A0}"/>
              </a:ext>
            </a:extLst>
          </p:cNvPr>
          <p:cNvPicPr>
            <a:picLocks noChangeAspect="1"/>
          </p:cNvPicPr>
          <p:nvPr userDrawn="1"/>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20486724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nuPZUUED5u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a:t>
            </a:r>
            <a:br>
              <a:rPr lang="en-US" sz="4800" dirty="0"/>
            </a:br>
            <a:r>
              <a:rPr lang="en-US" sz="4800" dirty="0"/>
              <a:t>Machine Learning Models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649" y="5777367"/>
            <a:ext cx="1609725" cy="571500"/>
          </a:xfrm>
          <a:prstGeom prst="rect">
            <a:avLst/>
          </a:prstGeom>
        </p:spPr>
      </p:pic>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4B6-5618-4F02-9A04-DB812B2BC2E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5B958C4-B576-4D78-83B8-1FB97D417207}"/>
              </a:ext>
            </a:extLst>
          </p:cNvPr>
          <p:cNvSpPr>
            <a:spLocks noGrp="1"/>
          </p:cNvSpPr>
          <p:nvPr>
            <p:ph idx="1"/>
          </p:nvPr>
        </p:nvSpPr>
        <p:spPr>
          <a:xfrm>
            <a:off x="406400" y="1489166"/>
            <a:ext cx="11257064" cy="4687797"/>
          </a:xfrm>
        </p:spPr>
        <p:txBody>
          <a:bodyPr/>
          <a:lstStyle/>
          <a:p>
            <a:pPr marL="339725" indent="-339725"/>
            <a:r>
              <a:rPr lang="en-US" dirty="0">
                <a:solidFill>
                  <a:srgbClr val="67ED51"/>
                </a:solidFill>
              </a:rPr>
              <a:t>To give an example, extract the solved and unsolved crimes from the crimes data.</a:t>
            </a:r>
          </a:p>
          <a:p>
            <a:pPr marL="339725" indent="-339725"/>
            <a:endParaRPr lang="en-US" dirty="0">
              <a:solidFill>
                <a:srgbClr val="67ED51"/>
              </a:solidFill>
            </a:endParaRP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unsolved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p:txBody>
      </p:sp>
      <p:sp>
        <p:nvSpPr>
          <p:cNvPr id="4" name="Date Placeholder 3">
            <a:extLst>
              <a:ext uri="{FF2B5EF4-FFF2-40B4-BE49-F238E27FC236}">
                <a16:creationId xmlns:a16="http://schemas.microsoft.com/office/drawing/2014/main" id="{05B6369D-44D1-4F3F-B2CE-78391C1575B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A83F97E9-63B8-481C-B26E-2742F11D7D59}"/>
              </a:ext>
            </a:extLst>
          </p:cNvPr>
          <p:cNvSpPr>
            <a:spLocks noGrp="1"/>
          </p:cNvSpPr>
          <p:nvPr>
            <p:ph type="sldNum" sz="quarter" idx="12"/>
          </p:nvPr>
        </p:nvSpPr>
        <p:spPr/>
        <p:txBody>
          <a:bodyPr/>
          <a:lstStyle/>
          <a:p>
            <a:fld id="{799C26FD-E1A0-49B8-8B03-25A733166562}" type="slidenum">
              <a:rPr lang="en-US" smtClean="0"/>
              <a:pPr/>
              <a:t>10</a:t>
            </a:fld>
            <a:endParaRPr lang="en-US" dirty="0"/>
          </a:p>
        </p:txBody>
      </p:sp>
      <p:sp>
        <p:nvSpPr>
          <p:cNvPr id="6" name="Footer Placeholder 5">
            <a:extLst>
              <a:ext uri="{FF2B5EF4-FFF2-40B4-BE49-F238E27FC236}">
                <a16:creationId xmlns:a16="http://schemas.microsoft.com/office/drawing/2014/main" id="{8DC79B18-20D3-4E75-94F7-898A0BBEC13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64603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82A0-2C86-4D1C-9C37-C431C21FECEF}"/>
              </a:ext>
            </a:extLst>
          </p:cNvPr>
          <p:cNvSpPr>
            <a:spLocks noGrp="1"/>
          </p:cNvSpPr>
          <p:nvPr>
            <p:ph type="title"/>
          </p:nvPr>
        </p:nvSpPr>
        <p:spPr/>
        <p:txBody>
          <a:bodyPr/>
          <a:lstStyle/>
          <a:p>
            <a:r>
              <a:rPr lang="en-US" dirty="0"/>
              <a:t>Second Unsolved Crime – c:392</a:t>
            </a:r>
          </a:p>
        </p:txBody>
      </p:sp>
      <p:sp>
        <p:nvSpPr>
          <p:cNvPr id="3" name="Content Placeholder 2">
            <a:extLst>
              <a:ext uri="{FF2B5EF4-FFF2-40B4-BE49-F238E27FC236}">
                <a16:creationId xmlns:a16="http://schemas.microsoft.com/office/drawing/2014/main" id="{B7FAA7EB-71B3-4DD7-B78B-6DA9E68B832D}"/>
              </a:ext>
            </a:extLst>
          </p:cNvPr>
          <p:cNvSpPr>
            <a:spLocks noGrp="1"/>
          </p:cNvSpPr>
          <p:nvPr>
            <p:ph sz="half" idx="1"/>
          </p:nvPr>
        </p:nvSpPr>
        <p:spPr>
          <a:xfrm>
            <a:off x="406400" y="1635577"/>
            <a:ext cx="11140332" cy="4541386"/>
          </a:xfrm>
        </p:spPr>
        <p:txBody>
          <a:bodyPr>
            <a:normAutofit/>
          </a:bodyPr>
          <a:lstStyle/>
          <a:p>
            <a:pPr marL="0" indent="0">
              <a:buNone/>
            </a:pPr>
            <a:r>
              <a:rPr lang="en-US" sz="2400" dirty="0">
                <a:solidFill>
                  <a:srgbClr val="67ED51"/>
                </a:solidFill>
              </a:rPr>
              <a:t>The function </a:t>
            </a:r>
            <a:r>
              <a:rPr lang="en-US" sz="2000" dirty="0" err="1">
                <a:latin typeface="Lucida Console" panose="020B0609040504020204" pitchFamily="49" charset="0"/>
              </a:rPr>
              <a:t>seriesID</a:t>
            </a:r>
            <a:r>
              <a:rPr lang="en-US" sz="2000" dirty="0">
                <a:latin typeface="Lucida Console" panose="020B0609040504020204" pitchFamily="49" charset="0"/>
              </a:rPr>
              <a:t>() </a:t>
            </a:r>
            <a:r>
              <a:rPr lang="en-US" sz="2400" dirty="0">
                <a:solidFill>
                  <a:srgbClr val="67ED51"/>
                </a:solidFill>
              </a:rPr>
              <a:t>can be used to find the most similar crime series to the unsolved crime.</a:t>
            </a:r>
          </a:p>
          <a:p>
            <a:pPr marL="0" indent="0">
              <a:buNone/>
            </a:pPr>
            <a:endParaRPr lang="en-US" sz="2400" dirty="0">
              <a:solidFill>
                <a:srgbClr val="67ED51"/>
              </a:solidFill>
            </a:endParaRPr>
          </a:p>
          <a:p>
            <a:pPr marL="0" indent="0">
              <a:buNone/>
            </a:pPr>
            <a:r>
              <a:rPr lang="en-US" sz="1800" dirty="0">
                <a:latin typeface="Lucida Console" panose="020B0609040504020204" pitchFamily="49" charset="0"/>
              </a:rPr>
              <a:t>&gt; crime = unsolved[2,]             </a:t>
            </a:r>
          </a:p>
          <a:p>
            <a:pPr marL="0" indent="0">
              <a:buNone/>
            </a:pPr>
            <a:r>
              <a:rPr lang="en-US" sz="1800" dirty="0">
                <a:latin typeface="Lucida Console" panose="020B0609040504020204" pitchFamily="49" charset="0"/>
              </a:rPr>
              <a:t>&gt; # use the 2nd unsolved crime C:392</a:t>
            </a:r>
          </a:p>
          <a:p>
            <a:pPr marL="0" indent="0">
              <a:buNone/>
            </a:pPr>
            <a:r>
              <a:rPr lang="pt-BR" sz="1800" dirty="0">
                <a:latin typeface="Lucida Console" panose="020B0609040504020204" pitchFamily="49" charset="0"/>
              </a:rPr>
              <a:t>&gt; crime</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9D18146-9D84-4CD2-B890-D59F373157D7}"/>
              </a:ext>
            </a:extLst>
          </p:cNvPr>
          <p:cNvSpPr>
            <a:spLocks noGrp="1"/>
          </p:cNvSpPr>
          <p:nvPr>
            <p:ph sz="half" idx="2"/>
          </p:nvPr>
        </p:nvSpPr>
        <p:spPr>
          <a:xfrm>
            <a:off x="486383" y="4464996"/>
            <a:ext cx="11299217" cy="1711966"/>
          </a:xfrm>
        </p:spPr>
        <p:txBody>
          <a:bodyPr/>
          <a:lstStyle/>
          <a:p>
            <a:pPr marL="0" indent="0">
              <a:buNone/>
            </a:pPr>
            <a:r>
              <a:rPr lang="pt-BR" dirty="0"/>
              <a:t>    crimeID       X       Y MO1 MO2 MO3             DT.FROM               DT.TO</a:t>
            </a:r>
          </a:p>
          <a:p>
            <a:pPr marL="0" indent="0">
              <a:buNone/>
            </a:pPr>
            <a:r>
              <a:rPr lang="pt-BR" dirty="0"/>
              <a:t>392   C:392 12793.2 -3386.5  25   a   E 1993-06-19 07:00:00 1993-06-19 07:00:00</a:t>
            </a:r>
            <a:endParaRPr lang="en-US" dirty="0"/>
          </a:p>
        </p:txBody>
      </p:sp>
      <p:sp>
        <p:nvSpPr>
          <p:cNvPr id="5" name="Date Placeholder 4">
            <a:extLst>
              <a:ext uri="{FF2B5EF4-FFF2-40B4-BE49-F238E27FC236}">
                <a16:creationId xmlns:a16="http://schemas.microsoft.com/office/drawing/2014/main" id="{2861C2E4-8D99-46D5-8DDD-B55AFE0D198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5CAC7F94-3394-4D94-A269-C7D1B6313B3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D887D38-5726-4BC3-8375-D1F56E3245B3}"/>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183512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42A8-2150-4727-9690-70A7E49AD978}"/>
              </a:ext>
            </a:extLst>
          </p:cNvPr>
          <p:cNvSpPr>
            <a:spLocks noGrp="1"/>
          </p:cNvSpPr>
          <p:nvPr>
            <p:ph type="title"/>
          </p:nvPr>
        </p:nvSpPr>
        <p:spPr/>
        <p:txBody>
          <a:bodyPr/>
          <a:lstStyle/>
          <a:p>
            <a:r>
              <a:rPr lang="en-US" dirty="0"/>
              <a:t>Score Results</a:t>
            </a:r>
          </a:p>
        </p:txBody>
      </p:sp>
      <p:sp>
        <p:nvSpPr>
          <p:cNvPr id="3" name="Content Placeholder 2">
            <a:extLst>
              <a:ext uri="{FF2B5EF4-FFF2-40B4-BE49-F238E27FC236}">
                <a16:creationId xmlns:a16="http://schemas.microsoft.com/office/drawing/2014/main" id="{77961612-B3AC-46CE-8319-0F7E3C1E234B}"/>
              </a:ext>
            </a:extLst>
          </p:cNvPr>
          <p:cNvSpPr>
            <a:spLocks noGrp="1"/>
          </p:cNvSpPr>
          <p:nvPr>
            <p:ph sz="half" idx="1"/>
          </p:nvPr>
        </p:nvSpPr>
        <p:spPr>
          <a:xfrm>
            <a:off x="406400" y="1825625"/>
            <a:ext cx="5613400" cy="4351338"/>
          </a:xfrm>
        </p:spPr>
        <p:txBody>
          <a:bodyPr>
            <a:normAutofit fontScale="92500"/>
          </a:bodyPr>
          <a:lstStyle/>
          <a:p>
            <a:pPr marL="0" indent="0">
              <a:buNone/>
            </a:pPr>
            <a:r>
              <a:rPr lang="en-US" sz="1800" dirty="0">
                <a:latin typeface="Lucida Console" panose="020B0609040504020204" pitchFamily="49" charset="0"/>
              </a:rPr>
              <a:t>&gt; results = </a:t>
            </a:r>
            <a:r>
              <a:rPr lang="en-US" sz="1800" dirty="0" err="1">
                <a:latin typeface="Lucida Console" panose="020B0609040504020204" pitchFamily="49" charset="0"/>
              </a:rPr>
              <a:t>seriesID</a:t>
            </a:r>
            <a:r>
              <a:rPr lang="en-US" sz="1800" dirty="0">
                <a:latin typeface="Lucida Console" panose="020B0609040504020204" pitchFamily="49" charset="0"/>
              </a:rPr>
              <a:t>(crime,</a:t>
            </a:r>
          </a:p>
          <a:p>
            <a:pPr marL="0" indent="0">
              <a:buNone/>
            </a:pPr>
            <a:r>
              <a:rPr lang="en-US" sz="1800" dirty="0">
                <a:latin typeface="Lucida Console" panose="020B0609040504020204" pitchFamily="49" charset="0"/>
              </a:rPr>
              <a:t>	solved,</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seriesData</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varlist</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estimateBF</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&gt; head(</a:t>
            </a:r>
            <a:r>
              <a:rPr lang="en-US" sz="1800" dirty="0" err="1">
                <a:latin typeface="Lucida Console" panose="020B0609040504020204" pitchFamily="49" charset="0"/>
              </a:rPr>
              <a:t>results$score</a:t>
            </a:r>
            <a:r>
              <a:rPr lang="en-US" sz="1800" dirty="0">
                <a:latin typeface="Lucida Console" panose="020B0609040504020204" pitchFamily="49" charset="0"/>
              </a:rPr>
              <a:t>)</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79A4828C-471A-4B23-ABC5-9A474123AE98}"/>
              </a:ext>
            </a:extLst>
          </p:cNvPr>
          <p:cNvSpPr>
            <a:spLocks noGrp="1"/>
          </p:cNvSpPr>
          <p:nvPr>
            <p:ph sz="half" idx="2"/>
          </p:nvPr>
        </p:nvSpPr>
        <p:spPr/>
        <p:txBody>
          <a:bodyPr>
            <a:normAutofit fontScale="92500"/>
          </a:bodyPr>
          <a:lstStyle/>
          <a:p>
            <a:pPr marL="0" indent="0">
              <a:buNone/>
            </a:pPr>
            <a:r>
              <a:rPr lang="en-US" dirty="0"/>
              <a:t>  group  average   single complete</a:t>
            </a:r>
          </a:p>
          <a:p>
            <a:pPr marL="0" indent="0">
              <a:buNone/>
            </a:pPr>
            <a:r>
              <a:rPr lang="en-US" dirty="0"/>
              <a:t>1    12 3.739680 3.739680 3.739680</a:t>
            </a:r>
          </a:p>
          <a:p>
            <a:pPr marL="0" indent="0">
              <a:buNone/>
            </a:pPr>
            <a:r>
              <a:rPr lang="en-US" dirty="0"/>
              <a:t>2   154 3.637851 3.637851 3.637851</a:t>
            </a:r>
          </a:p>
          <a:p>
            <a:pPr marL="0" indent="0">
              <a:buNone/>
            </a:pPr>
            <a:r>
              <a:rPr lang="en-US" dirty="0"/>
              <a:t>3   160 3.617055 3.617055 3.617055</a:t>
            </a:r>
          </a:p>
          <a:p>
            <a:pPr marL="0" indent="0">
              <a:buNone/>
            </a:pPr>
            <a:r>
              <a:rPr lang="en-US" dirty="0"/>
              <a:t>4     8 3.494182 3.494182 3.494182</a:t>
            </a:r>
          </a:p>
          <a:p>
            <a:pPr marL="0" indent="0">
              <a:buNone/>
            </a:pPr>
            <a:r>
              <a:rPr lang="en-US" dirty="0"/>
              <a:t>5     9 3.224453 3.924757 2.760956</a:t>
            </a:r>
          </a:p>
          <a:p>
            <a:pPr marL="0" indent="0">
              <a:buNone/>
            </a:pPr>
            <a:r>
              <a:rPr lang="en-US" dirty="0"/>
              <a:t>6    10 3.224453 3.924757 2.760956</a:t>
            </a:r>
          </a:p>
        </p:txBody>
      </p:sp>
      <p:sp>
        <p:nvSpPr>
          <p:cNvPr id="5" name="Date Placeholder 4">
            <a:extLst>
              <a:ext uri="{FF2B5EF4-FFF2-40B4-BE49-F238E27FC236}">
                <a16:creationId xmlns:a16="http://schemas.microsoft.com/office/drawing/2014/main" id="{94501000-E666-41B2-8DDB-5FAF69A36D10}"/>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FE361439-5978-4E04-A3FE-F25007A4DAA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D85CEAC-7D36-4A23-AA84-184EDC2EB5E5}"/>
              </a:ext>
            </a:extLst>
          </p:cNvPr>
          <p:cNvSpPr>
            <a:spLocks noGrp="1"/>
          </p:cNvSpPr>
          <p:nvPr>
            <p:ph type="sldNum" sz="quarter" idx="12"/>
          </p:nvPr>
        </p:nvSpPr>
        <p:spPr/>
        <p:txBody>
          <a:bodyPr/>
          <a:lstStyle/>
          <a:p>
            <a:fld id="{799C26FD-E1A0-49B8-8B03-25A733166562}" type="slidenum">
              <a:rPr lang="en-US" smtClean="0"/>
              <a:t>12</a:t>
            </a:fld>
            <a:endParaRPr lang="en-US" dirty="0"/>
          </a:p>
        </p:txBody>
      </p:sp>
      <p:sp>
        <p:nvSpPr>
          <p:cNvPr id="8" name="Rectangle 7">
            <a:extLst>
              <a:ext uri="{FF2B5EF4-FFF2-40B4-BE49-F238E27FC236}">
                <a16:creationId xmlns:a16="http://schemas.microsoft.com/office/drawing/2014/main" id="{BC4176C3-A265-4622-8ECB-9107C66BCB4C}"/>
              </a:ext>
            </a:extLst>
          </p:cNvPr>
          <p:cNvSpPr/>
          <p:nvPr/>
        </p:nvSpPr>
        <p:spPr>
          <a:xfrm>
            <a:off x="406400" y="5294899"/>
            <a:ext cx="10447507" cy="830997"/>
          </a:xfrm>
          <a:prstGeom prst="rect">
            <a:avLst/>
          </a:prstGeom>
        </p:spPr>
        <p:txBody>
          <a:bodyPr wrap="square">
            <a:spAutoFit/>
          </a:bodyPr>
          <a:lstStyle/>
          <a:p>
            <a:r>
              <a:rPr lang="en-US" sz="2400" dirty="0">
                <a:solidFill>
                  <a:srgbClr val="67ED51"/>
                </a:solidFill>
              </a:rPr>
              <a:t>This shows that the unsolved crime is most similar to the crime(s) in crime group 12 with an average linkage log Bayes factor of  3.73968</a:t>
            </a:r>
          </a:p>
        </p:txBody>
      </p:sp>
      <p:sp>
        <p:nvSpPr>
          <p:cNvPr id="9" name="Rectangle: Rounded Corners 8">
            <a:extLst>
              <a:ext uri="{FF2B5EF4-FFF2-40B4-BE49-F238E27FC236}">
                <a16:creationId xmlns:a16="http://schemas.microsoft.com/office/drawing/2014/main" id="{3CA42ADE-43F2-4715-A43C-F33675927A62}"/>
              </a:ext>
            </a:extLst>
          </p:cNvPr>
          <p:cNvSpPr/>
          <p:nvPr/>
        </p:nvSpPr>
        <p:spPr>
          <a:xfrm>
            <a:off x="6172200" y="5683607"/>
            <a:ext cx="1115438" cy="428017"/>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86A08E8-8829-42AB-A600-22DDE3778A4D}"/>
              </a:ext>
            </a:extLst>
          </p:cNvPr>
          <p:cNvSpPr/>
          <p:nvPr/>
        </p:nvSpPr>
        <p:spPr>
          <a:xfrm>
            <a:off x="7101207" y="2352435"/>
            <a:ext cx="1243519" cy="392423"/>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7373E01-B919-4EC6-8F79-6DA8DF0CA78D}"/>
              </a:ext>
            </a:extLst>
          </p:cNvPr>
          <p:cNvCxnSpPr>
            <a:stCxn id="9" idx="0"/>
            <a:endCxn id="10" idx="2"/>
          </p:cNvCxnSpPr>
          <p:nvPr/>
        </p:nvCxnSpPr>
        <p:spPr>
          <a:xfrm flipV="1">
            <a:off x="6729919" y="2744858"/>
            <a:ext cx="993048" cy="293874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4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EE664A-8E63-4571-98E4-F0E957A97B4E}"/>
              </a:ext>
            </a:extLst>
          </p:cNvPr>
          <p:cNvSpPr>
            <a:spLocks noGrp="1"/>
          </p:cNvSpPr>
          <p:nvPr>
            <p:ph type="title"/>
          </p:nvPr>
        </p:nvSpPr>
        <p:spPr/>
        <p:txBody>
          <a:bodyPr>
            <a:normAutofit fontScale="90000"/>
          </a:bodyPr>
          <a:lstStyle/>
          <a:p>
            <a:r>
              <a:rPr lang="en-US" dirty="0"/>
              <a:t>Naïve Bayes (NB) Spatial Variables (X , Y) Analysis</a:t>
            </a:r>
          </a:p>
        </p:txBody>
      </p:sp>
      <p:sp>
        <p:nvSpPr>
          <p:cNvPr id="9" name="Content Placeholder 8">
            <a:extLst>
              <a:ext uri="{FF2B5EF4-FFF2-40B4-BE49-F238E27FC236}">
                <a16:creationId xmlns:a16="http://schemas.microsoft.com/office/drawing/2014/main" id="{D22D112E-CCCE-4CA4-A59F-A45B7CC51B18}"/>
              </a:ext>
            </a:extLst>
          </p:cNvPr>
          <p:cNvSpPr>
            <a:spLocks noGrp="1"/>
          </p:cNvSpPr>
          <p:nvPr>
            <p:ph idx="1"/>
          </p:nvPr>
        </p:nvSpPr>
        <p:spPr/>
        <p:txBody>
          <a:bodyPr>
            <a:normAutofit fontScale="47500" lnSpcReduction="20000"/>
          </a:bodyPr>
          <a:lstStyle/>
          <a:p>
            <a:pPr marL="0" indent="0">
              <a:buNone/>
            </a:pPr>
            <a:r>
              <a:rPr lang="en-US" dirty="0">
                <a:solidFill>
                  <a:schemeClr val="accent4"/>
                </a:solidFill>
                <a:latin typeface="Lucida Console" panose="020B0609040504020204" pitchFamily="49" charset="0"/>
              </a:rPr>
              <a:t>&gt; </a:t>
            </a:r>
            <a:r>
              <a:rPr lang="en-US" dirty="0" err="1">
                <a:solidFill>
                  <a:schemeClr val="accent4"/>
                </a:solidFill>
                <a:latin typeface="Lucida Console" panose="020B0609040504020204" pitchFamily="49" charset="0"/>
              </a:rPr>
              <a:t>NB$spatial</a:t>
            </a:r>
            <a:endParaRPr lang="en-US" dirty="0">
              <a:solidFill>
                <a:schemeClr val="accent4"/>
              </a:solidFill>
              <a:latin typeface="Lucida Console" panose="020B0609040504020204" pitchFamily="49" charset="0"/>
            </a:endParaRPr>
          </a:p>
          <a:p>
            <a:pPr marL="0" indent="0">
              <a:buNone/>
            </a:pPr>
            <a:r>
              <a:rPr lang="en-US" dirty="0">
                <a:latin typeface="Lucida Console" panose="020B0609040504020204" pitchFamily="49" charset="0"/>
              </a:rPr>
              <a:t>        from        to  value(</a:t>
            </a:r>
            <a:r>
              <a:rPr lang="en-US" dirty="0" err="1">
                <a:latin typeface="Lucida Console" panose="020B0609040504020204" pitchFamily="49" charset="0"/>
              </a:rPr>
              <a:t>X,Y</a:t>
            </a:r>
            <a:r>
              <a:rPr lang="en-US" dirty="0">
                <a:latin typeface="Lucida Console" panose="020B0609040504020204" pitchFamily="49" charset="0"/>
              </a:rPr>
              <a:t>)    </a:t>
            </a:r>
            <a:r>
              <a:rPr lang="en-US" dirty="0" err="1">
                <a:latin typeface="Lucida Console" panose="020B0609040504020204" pitchFamily="49" charset="0"/>
              </a:rPr>
              <a:t>N.linked</a:t>
            </a:r>
            <a:r>
              <a:rPr lang="en-US" dirty="0">
                <a:latin typeface="Lucida Console" panose="020B0609040504020204" pitchFamily="49" charset="0"/>
              </a:rPr>
              <a:t> </a:t>
            </a:r>
            <a:r>
              <a:rPr lang="en-US" dirty="0" err="1">
                <a:latin typeface="Lucida Console" panose="020B0609040504020204" pitchFamily="49" charset="0"/>
              </a:rPr>
              <a:t>N.unlinked</a:t>
            </a:r>
            <a:r>
              <a:rPr lang="en-US" dirty="0">
                <a:latin typeface="Lucida Console" panose="020B0609040504020204" pitchFamily="49" charset="0"/>
              </a:rPr>
              <a:t>   </a:t>
            </a:r>
            <a:r>
              <a:rPr lang="en-US" dirty="0" err="1">
                <a:latin typeface="Lucida Console" panose="020B0609040504020204" pitchFamily="49" charset="0"/>
              </a:rPr>
              <a:t>p.linked</a:t>
            </a:r>
            <a:r>
              <a:rPr lang="en-US" dirty="0">
                <a:latin typeface="Lucida Console" panose="020B0609040504020204" pitchFamily="49" charset="0"/>
              </a:rPr>
              <a:t> </a:t>
            </a:r>
            <a:r>
              <a:rPr lang="en-US" dirty="0" err="1">
                <a:latin typeface="Lucida Console" panose="020B0609040504020204" pitchFamily="49" charset="0"/>
              </a:rPr>
              <a:t>p.unlinked</a:t>
            </a:r>
            <a:r>
              <a:rPr lang="en-US" dirty="0">
                <a:latin typeface="Lucida Console" panose="020B0609040504020204" pitchFamily="49" charset="0"/>
              </a:rPr>
              <a:t>        BF</a:t>
            </a:r>
          </a:p>
          <a:p>
            <a:pPr marL="0" indent="0">
              <a:buNone/>
            </a:pPr>
            <a:r>
              <a:rPr lang="en-US" dirty="0">
                <a:latin typeface="Lucida Console" panose="020B0609040504020204" pitchFamily="49" charset="0"/>
              </a:rPr>
              <a:t>1   0.000000  1.330002 [0.00,1.33] 18.92490842        408 0.39386082 0.05777996 6.8165648</a:t>
            </a:r>
          </a:p>
          <a:p>
            <a:pPr marL="0" indent="0">
              <a:buNone/>
            </a:pPr>
            <a:r>
              <a:rPr lang="en-US" dirty="0">
                <a:latin typeface="Lucida Console" panose="020B0609040504020204" pitchFamily="49" charset="0"/>
              </a:rPr>
              <a:t>2   1.330002  2.236050 (1.33,2.24]  2.58791209        515 0.07441269 0.06668887 1.1158187</a:t>
            </a:r>
          </a:p>
          <a:p>
            <a:pPr marL="0" indent="0">
              <a:buNone/>
            </a:pPr>
            <a:r>
              <a:rPr lang="en-US" dirty="0">
                <a:latin typeface="Lucida Console" panose="020B0609040504020204" pitchFamily="49" charset="0"/>
              </a:rPr>
              <a:t>3   2.236050  3.111460 (2.24,3.11]  2.35531136        519 0.06986449 0.06702191 1.0424127</a:t>
            </a:r>
          </a:p>
          <a:p>
            <a:pPr marL="0" indent="0">
              <a:buNone/>
            </a:pPr>
            <a:r>
              <a:rPr lang="en-US" dirty="0">
                <a:latin typeface="Lucida Console" panose="020B0609040504020204" pitchFamily="49" charset="0"/>
              </a:rPr>
              <a:t>4   3.111460  3.854694 (3.11,3.85]  0.57765568        522 0.03510481 0.06727170 0.5218362</a:t>
            </a:r>
          </a:p>
          <a:p>
            <a:pPr marL="0" indent="0">
              <a:buNone/>
            </a:pPr>
            <a:r>
              <a:rPr lang="en-US" dirty="0">
                <a:latin typeface="Lucida Console" panose="020B0609040504020204" pitchFamily="49" charset="0"/>
              </a:rPr>
              <a:t>5   3.854694  4.568613 (3.85,4.57]  2.47692308        516 0.07224245 0.06677213 1.0819251</a:t>
            </a:r>
          </a:p>
          <a:p>
            <a:pPr marL="0" indent="0">
              <a:buNone/>
            </a:pPr>
            <a:r>
              <a:rPr lang="en-US" dirty="0">
                <a:latin typeface="Lucida Console" panose="020B0609040504020204" pitchFamily="49" charset="0"/>
              </a:rPr>
              <a:t>6   4.568613  5.365327 (4.57,5.37]  1.87765568        520 0.06052457 0.06710517 0.9019360</a:t>
            </a:r>
          </a:p>
          <a:p>
            <a:pPr marL="0" indent="0">
              <a:buNone/>
            </a:pPr>
            <a:r>
              <a:rPr lang="en-US" dirty="0">
                <a:latin typeface="Lucida Console" panose="020B0609040504020204" pitchFamily="49" charset="0"/>
              </a:rPr>
              <a:t>7   5.365327  6.126928 (5.37,6.13]  0.35714286        521 0.03079298 0.06718843 0.4583077</a:t>
            </a:r>
          </a:p>
          <a:p>
            <a:pPr marL="0" indent="0">
              <a:buNone/>
            </a:pPr>
            <a:r>
              <a:rPr lang="en-US" dirty="0">
                <a:latin typeface="Lucida Console" panose="020B0609040504020204" pitchFamily="49" charset="0"/>
              </a:rPr>
              <a:t>8   6.126928  6.918310 (6.13,6.92]  1.16666667        525 0.04662213 0.06752148 0.6904785</a:t>
            </a:r>
          </a:p>
          <a:p>
            <a:pPr marL="0" indent="0">
              <a:buNone/>
            </a:pPr>
            <a:r>
              <a:rPr lang="en-US" dirty="0">
                <a:latin typeface="Lucida Console" panose="020B0609040504020204" pitchFamily="49" charset="0"/>
              </a:rPr>
              <a:t>9   6.918310  7.728588 (6.92,7.73]  0.04761905        526 0.02474065 0.06760474 0.3659603</a:t>
            </a:r>
          </a:p>
          <a:p>
            <a:pPr marL="0" indent="0">
              <a:buNone/>
            </a:pPr>
            <a:r>
              <a:rPr lang="en-US" dirty="0">
                <a:latin typeface="Lucida Console" panose="020B0609040504020204" pitchFamily="49" charset="0"/>
              </a:rPr>
              <a:t>10  7.728588  8.575494 (7.73,8.58]  0.00000000        526 0.02380952 0.06760474 0.3521872</a:t>
            </a:r>
          </a:p>
          <a:p>
            <a:pPr marL="0" indent="0">
              <a:buNone/>
            </a:pPr>
            <a:r>
              <a:rPr lang="en-US" dirty="0">
                <a:latin typeface="Lucida Console" panose="020B0609040504020204" pitchFamily="49" charset="0"/>
              </a:rPr>
              <a:t>11  8.575494  9.461998 (8.58,9.46]  1.04761905        525 0.04429431 0.06752148 0.6560033</a:t>
            </a:r>
          </a:p>
          <a:p>
            <a:pPr marL="0" indent="0">
              <a:buNone/>
            </a:pPr>
            <a:r>
              <a:rPr lang="en-US" dirty="0">
                <a:latin typeface="Lucida Console" panose="020B0609040504020204" pitchFamily="49" charset="0"/>
              </a:rPr>
              <a:t>12  9.461998 10.631034 (9.46,10.6]  0.19047619        523 0.02753403 0.06735496 0.4087900</a:t>
            </a:r>
          </a:p>
          <a:p>
            <a:pPr marL="0" indent="0">
              <a:buNone/>
            </a:pPr>
            <a:r>
              <a:rPr lang="en-US" dirty="0">
                <a:latin typeface="Lucida Console" panose="020B0609040504020204" pitchFamily="49" charset="0"/>
              </a:rPr>
              <a:t>13 10.631034 12.286147 (10.6,12.3]  0.00000000        526 0.02380952 0.06760474 0.3521872</a:t>
            </a:r>
          </a:p>
          <a:p>
            <a:pPr marL="0" indent="0">
              <a:buNone/>
            </a:pPr>
            <a:r>
              <a:rPr lang="en-US" dirty="0">
                <a:latin typeface="Lucida Console" panose="020B0609040504020204" pitchFamily="49" charset="0"/>
              </a:rPr>
              <a:t>14 12.286147 14.616999 (12.3,14.6]  0.00000000        527 0.02380952 0.06768800 0.3517540</a:t>
            </a:r>
          </a:p>
          <a:p>
            <a:pPr marL="0" indent="0">
              <a:buNone/>
            </a:pPr>
            <a:r>
              <a:rPr lang="en-US" dirty="0">
                <a:latin typeface="Lucida Console" panose="020B0609040504020204" pitchFamily="49" charset="0"/>
              </a:rPr>
              <a:t>15 14.616999 22.931787 (14.6,22.9]  1.26666667        522 0.04857750 0.06727170 0.7221090</a:t>
            </a:r>
          </a:p>
        </p:txBody>
      </p:sp>
      <p:sp>
        <p:nvSpPr>
          <p:cNvPr id="5" name="Date Placeholder 4">
            <a:extLst>
              <a:ext uri="{FF2B5EF4-FFF2-40B4-BE49-F238E27FC236}">
                <a16:creationId xmlns:a16="http://schemas.microsoft.com/office/drawing/2014/main" id="{1DACAE45-E0A7-4C0A-B0D0-7379BCA4E114}"/>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52E2E06C-24F0-4B14-8202-605AE84E179A}"/>
              </a:ext>
            </a:extLst>
          </p:cNvPr>
          <p:cNvSpPr>
            <a:spLocks noGrp="1"/>
          </p:cNvSpPr>
          <p:nvPr>
            <p:ph type="sldNum" sz="quarter" idx="12"/>
          </p:nvPr>
        </p:nvSpPr>
        <p:spPr/>
        <p:txBody>
          <a:bodyPr/>
          <a:lstStyle/>
          <a:p>
            <a:fld id="{799C26FD-E1A0-49B8-8B03-25A733166562}" type="slidenum">
              <a:rPr lang="en-US" smtClean="0"/>
              <a:t>13</a:t>
            </a:fld>
            <a:endParaRPr lang="en-US" dirty="0"/>
          </a:p>
        </p:txBody>
      </p:sp>
      <p:sp>
        <p:nvSpPr>
          <p:cNvPr id="6" name="Footer Placeholder 5">
            <a:extLst>
              <a:ext uri="{FF2B5EF4-FFF2-40B4-BE49-F238E27FC236}">
                <a16:creationId xmlns:a16="http://schemas.microsoft.com/office/drawing/2014/main" id="{E56C8A4F-8586-480F-B9CA-DE82D35F47F1}"/>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1426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6620-FFA6-400E-AA93-1A7FADFBB6BA}"/>
              </a:ext>
            </a:extLst>
          </p:cNvPr>
          <p:cNvSpPr>
            <a:spLocks noGrp="1"/>
          </p:cNvSpPr>
          <p:nvPr>
            <p:ph type="title"/>
          </p:nvPr>
        </p:nvSpPr>
        <p:spPr/>
        <p:txBody>
          <a:bodyPr/>
          <a:lstStyle/>
          <a:p>
            <a:r>
              <a:rPr lang="en-US" dirty="0"/>
              <a:t>Associated Crimes and Offenders</a:t>
            </a:r>
          </a:p>
        </p:txBody>
      </p:sp>
      <p:sp>
        <p:nvSpPr>
          <p:cNvPr id="3" name="Content Placeholder 2">
            <a:extLst>
              <a:ext uri="{FF2B5EF4-FFF2-40B4-BE49-F238E27FC236}">
                <a16:creationId xmlns:a16="http://schemas.microsoft.com/office/drawing/2014/main" id="{EA6D93D8-C15D-46C1-9A85-0753F551E924}"/>
              </a:ext>
            </a:extLst>
          </p:cNvPr>
          <p:cNvSpPr>
            <a:spLocks noGrp="1"/>
          </p:cNvSpPr>
          <p:nvPr>
            <p:ph sz="half" idx="1"/>
          </p:nvPr>
        </p:nvSpPr>
        <p:spPr>
          <a:xfrm>
            <a:off x="420911" y="2010450"/>
            <a:ext cx="11393713" cy="1958435"/>
          </a:xfrm>
        </p:spPr>
        <p:txBody>
          <a:bodyPr>
            <a:normAutofit/>
          </a:bodyPr>
          <a:lstStyle/>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=='12’) </a:t>
            </a:r>
          </a:p>
          <a:p>
            <a:pPr marL="0" indent="0">
              <a:buNone/>
            </a:pPr>
            <a:r>
              <a:rPr lang="en-US" sz="1800" dirty="0">
                <a:latin typeface="Lucida Console" panose="020B0609040504020204" pitchFamily="49" charset="0"/>
              </a:rPr>
              <a:t>&gt; </a:t>
            </a:r>
            <a:r>
              <a:rPr lang="en-US" sz="1800" dirty="0">
                <a:solidFill>
                  <a:srgbClr val="67ED51"/>
                </a:solidFill>
                <a:latin typeface="Lucida Console" panose="020B0609040504020204" pitchFamily="49" charset="0"/>
              </a:rPr>
              <a:t># most similar crime series</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=='154')     </a:t>
            </a:r>
          </a:p>
          <a:p>
            <a:pPr marL="0" indent="0">
              <a:buNone/>
            </a:pPr>
            <a:r>
              <a:rPr lang="en-US" sz="1800" dirty="0">
                <a:latin typeface="Lucida Console" panose="020B0609040504020204" pitchFamily="49" charset="0"/>
              </a:rPr>
              <a:t>&gt;</a:t>
            </a:r>
            <a:r>
              <a:rPr lang="en-US" sz="1800" dirty="0">
                <a:solidFill>
                  <a:srgbClr val="67ED51"/>
                </a:solidFill>
                <a:latin typeface="Lucida Console" panose="020B0609040504020204" pitchFamily="49" charset="0"/>
              </a:rPr>
              <a:t> # 2nd most similar series</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1A91FCF4-FE33-48B5-8A23-27457FC0377D}"/>
              </a:ext>
            </a:extLst>
          </p:cNvPr>
          <p:cNvSpPr>
            <a:spLocks noGrp="1"/>
          </p:cNvSpPr>
          <p:nvPr>
            <p:ph sz="half" idx="2"/>
          </p:nvPr>
        </p:nvSpPr>
        <p:spPr>
          <a:xfrm>
            <a:off x="406400" y="4292853"/>
            <a:ext cx="11211668" cy="2178895"/>
          </a:xfrm>
        </p:spPr>
        <p:txBody>
          <a:bodyPr>
            <a:normAutofit/>
          </a:bodyPr>
          <a:lstStyle/>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27   C:148   148  12      O:109 1993-06-25 01:20:00    12</a:t>
            </a:r>
          </a:p>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205  C:304   304 154      O:237 1993-10-25 07:00:00   154</a:t>
            </a:r>
          </a:p>
        </p:txBody>
      </p:sp>
      <p:sp>
        <p:nvSpPr>
          <p:cNvPr id="5" name="Date Placeholder 4">
            <a:extLst>
              <a:ext uri="{FF2B5EF4-FFF2-40B4-BE49-F238E27FC236}">
                <a16:creationId xmlns:a16="http://schemas.microsoft.com/office/drawing/2014/main" id="{71CA922D-B9F9-4004-95B8-FF45EBAB7C6A}"/>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7D52F7A-13ED-41D1-89A2-5C48DCDE3065}"/>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0CEF087-E4EF-4BBB-B6DC-E69321495389}"/>
              </a:ext>
            </a:extLst>
          </p:cNvPr>
          <p:cNvSpPr>
            <a:spLocks noGrp="1"/>
          </p:cNvSpPr>
          <p:nvPr>
            <p:ph type="sldNum" sz="quarter" idx="12"/>
          </p:nvPr>
        </p:nvSpPr>
        <p:spPr/>
        <p:txBody>
          <a:bodyPr/>
          <a:lstStyle/>
          <a:p>
            <a:fld id="{799C26FD-E1A0-49B8-8B03-25A733166562}" type="slidenum">
              <a:rPr lang="en-US" smtClean="0"/>
              <a:t>14</a:t>
            </a:fld>
            <a:endParaRPr lang="en-US" dirty="0"/>
          </a:p>
        </p:txBody>
      </p:sp>
      <p:sp>
        <p:nvSpPr>
          <p:cNvPr id="9" name="Rectangle 8">
            <a:extLst>
              <a:ext uri="{FF2B5EF4-FFF2-40B4-BE49-F238E27FC236}">
                <a16:creationId xmlns:a16="http://schemas.microsoft.com/office/drawing/2014/main" id="{BB37481C-2273-4440-BA68-316BE3776271}"/>
              </a:ext>
            </a:extLst>
          </p:cNvPr>
          <p:cNvSpPr/>
          <p:nvPr/>
        </p:nvSpPr>
        <p:spPr>
          <a:xfrm>
            <a:off x="449935" y="1527481"/>
            <a:ext cx="11364689" cy="369332"/>
          </a:xfrm>
          <a:prstGeom prst="rect">
            <a:avLst/>
          </a:prstGeom>
        </p:spPr>
        <p:txBody>
          <a:bodyPr wrap="square">
            <a:spAutoFit/>
          </a:bodyPr>
          <a:lstStyle/>
          <a:p>
            <a:r>
              <a:rPr lang="en-US" dirty="0">
                <a:solidFill>
                  <a:schemeClr val="accent4">
                    <a:lumMod val="40000"/>
                    <a:lumOff val="60000"/>
                  </a:schemeClr>
                </a:solidFill>
              </a:rPr>
              <a:t>To get the crimes and offenders associated with these groups, just use the </a:t>
            </a:r>
            <a:r>
              <a:rPr lang="en-US" sz="1600" dirty="0">
                <a:solidFill>
                  <a:srgbClr val="67ED51"/>
                </a:solidFill>
                <a:latin typeface="Lucida Console" panose="020B0609040504020204" pitchFamily="49" charset="0"/>
              </a:rPr>
              <a:t>subset() </a:t>
            </a:r>
            <a:r>
              <a:rPr lang="en-US" dirty="0">
                <a:solidFill>
                  <a:schemeClr val="accent4">
                    <a:lumMod val="40000"/>
                    <a:lumOff val="60000"/>
                  </a:schemeClr>
                </a:solidFill>
              </a:rPr>
              <a:t>function with the groups object:</a:t>
            </a:r>
          </a:p>
        </p:txBody>
      </p:sp>
    </p:spTree>
    <p:extLst>
      <p:ext uri="{BB962C8B-B14F-4D97-AF65-F5344CB8AC3E}">
        <p14:creationId xmlns:p14="http://schemas.microsoft.com/office/powerpoint/2010/main" val="358768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7E8C-43DB-4571-865C-83C674FD56FD}"/>
              </a:ext>
            </a:extLst>
          </p:cNvPr>
          <p:cNvSpPr>
            <a:spLocks noGrp="1"/>
          </p:cNvSpPr>
          <p:nvPr>
            <p:ph type="title"/>
          </p:nvPr>
        </p:nvSpPr>
        <p:spPr/>
        <p:txBody>
          <a:bodyPr/>
          <a:lstStyle/>
          <a:p>
            <a:r>
              <a:rPr lang="en-US" i="1" dirty="0"/>
              <a:t>A series with multiple crimes</a:t>
            </a:r>
            <a:endParaRPr lang="en-US" dirty="0"/>
          </a:p>
        </p:txBody>
      </p:sp>
      <p:sp>
        <p:nvSpPr>
          <p:cNvPr id="3" name="Content Placeholder 2">
            <a:extLst>
              <a:ext uri="{FF2B5EF4-FFF2-40B4-BE49-F238E27FC236}">
                <a16:creationId xmlns:a16="http://schemas.microsoft.com/office/drawing/2014/main" id="{944F66A5-9D33-4A36-81E1-CF59D56BA669}"/>
              </a:ext>
            </a:extLst>
          </p:cNvPr>
          <p:cNvSpPr>
            <a:spLocks noGrp="1"/>
          </p:cNvSpPr>
          <p:nvPr>
            <p:ph sz="half" idx="1"/>
          </p:nvPr>
        </p:nvSpPr>
        <p:spPr>
          <a:xfrm>
            <a:off x="838200" y="1825625"/>
            <a:ext cx="8120974" cy="1472052"/>
          </a:xfrm>
        </p:spPr>
        <p:txBody>
          <a:bodyPr>
            <a:normAutofit lnSpcReduction="10000"/>
          </a:bodyPr>
          <a:lstStyle/>
          <a:p>
            <a:pPr marL="0" indent="0">
              <a:buNone/>
            </a:pPr>
            <a:r>
              <a:rPr lang="en-US" sz="2000" b="1" dirty="0">
                <a:latin typeface="Lucida Console" panose="020B0609040504020204" pitchFamily="49" charset="0"/>
              </a:rPr>
              <a:t>&gt; subset</a:t>
            </a:r>
            <a:r>
              <a:rPr lang="en-US" sz="2000" dirty="0">
                <a:latin typeface="Lucida Console" panose="020B0609040504020204" pitchFamily="49" charset="0"/>
              </a:rPr>
              <a:t>(</a:t>
            </a:r>
            <a:r>
              <a:rPr lang="en-US" sz="2000" dirty="0" err="1">
                <a:latin typeface="Lucida Console" panose="020B0609040504020204" pitchFamily="49" charset="0"/>
              </a:rPr>
              <a:t>results$groups,group</a:t>
            </a:r>
            <a:r>
              <a:rPr lang="en-US" sz="2000" dirty="0">
                <a:latin typeface="Lucida Console" panose="020B0609040504020204" pitchFamily="49" charset="0"/>
              </a:rPr>
              <a:t>=='9')</a:t>
            </a:r>
          </a:p>
        </p:txBody>
      </p:sp>
      <p:sp>
        <p:nvSpPr>
          <p:cNvPr id="4" name="Content Placeholder 3">
            <a:extLst>
              <a:ext uri="{FF2B5EF4-FFF2-40B4-BE49-F238E27FC236}">
                <a16:creationId xmlns:a16="http://schemas.microsoft.com/office/drawing/2014/main" id="{BC950BF2-A64D-4E1C-B7A0-203804AF5A33}"/>
              </a:ext>
            </a:extLst>
          </p:cNvPr>
          <p:cNvSpPr>
            <a:spLocks noGrp="1"/>
          </p:cNvSpPr>
          <p:nvPr>
            <p:ph sz="half" idx="2"/>
          </p:nvPr>
        </p:nvSpPr>
        <p:spPr>
          <a:xfrm>
            <a:off x="838200" y="2811295"/>
            <a:ext cx="10515600" cy="3365668"/>
          </a:xfrm>
        </p:spPr>
        <p:txBody>
          <a:bodyPr>
            <a:normAutofit lnSpcReduction="10000"/>
          </a:bodyPr>
          <a:lstStyle/>
          <a:p>
            <a:pPr marL="0" indent="0">
              <a:buNone/>
            </a:pPr>
            <a:r>
              <a:rPr lang="pt-BR" dirty="0"/>
              <a:t>crimeID Index CS offenderID TIME group</a:t>
            </a:r>
          </a:p>
          <a:p>
            <a:pPr marL="0" indent="0">
              <a:buNone/>
            </a:pPr>
            <a:r>
              <a:rPr lang="pt-BR" dirty="0"/>
              <a:t>9    C:144   144  9      O:106 1993-06-20 03:27:00     9</a:t>
            </a:r>
          </a:p>
          <a:p>
            <a:pPr marL="0" indent="0">
              <a:buNone/>
            </a:pPr>
            <a:r>
              <a:rPr lang="pt-BR" dirty="0"/>
              <a:t>10   C:163   163  9      O:106 1993-06-20 13:15:00     9</a:t>
            </a:r>
          </a:p>
          <a:p>
            <a:pPr marL="0" indent="0">
              <a:buNone/>
            </a:pPr>
            <a:r>
              <a:rPr lang="pt-BR" dirty="0"/>
              <a:t>11   C:145   145  9      O:106 1993-06-20 01:30:00     9</a:t>
            </a:r>
          </a:p>
          <a:p>
            <a:pPr marL="0" indent="0">
              <a:buNone/>
            </a:pPr>
            <a:r>
              <a:rPr lang="pt-BR" dirty="0"/>
              <a:t>12   C:164   164  9      O:106 1993-06-20 13:15:00     9</a:t>
            </a:r>
          </a:p>
          <a:p>
            <a:pPr marL="0" indent="0">
              <a:buNone/>
            </a:pPr>
            <a:r>
              <a:rPr lang="pt-BR" dirty="0"/>
              <a:t>13   C:165   165  9      O:106 1993-06-20 12:45:00     9</a:t>
            </a:r>
          </a:p>
          <a:p>
            <a:pPr marL="0" indent="0">
              <a:buNone/>
            </a:pPr>
            <a:r>
              <a:rPr lang="pt-BR" dirty="0"/>
              <a:t>14   C:166   166  9      O:106 1993-06-20 12:45:00     9</a:t>
            </a:r>
            <a:endParaRPr lang="en-US" dirty="0"/>
          </a:p>
        </p:txBody>
      </p:sp>
      <p:sp>
        <p:nvSpPr>
          <p:cNvPr id="5" name="Date Placeholder 4">
            <a:extLst>
              <a:ext uri="{FF2B5EF4-FFF2-40B4-BE49-F238E27FC236}">
                <a16:creationId xmlns:a16="http://schemas.microsoft.com/office/drawing/2014/main" id="{2A374733-129C-49F8-A4D7-D178BFD6B1C3}"/>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4F7C934B-4F03-40BE-9085-67D0683AD836}"/>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1716106-3826-45F7-BD2A-214B48642575}"/>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376391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407-00DC-4E30-8AF1-6060DC7A3C41}"/>
              </a:ext>
            </a:extLst>
          </p:cNvPr>
          <p:cNvSpPr>
            <a:spLocks noGrp="1"/>
          </p:cNvSpPr>
          <p:nvPr>
            <p:ph type="title"/>
          </p:nvPr>
        </p:nvSpPr>
        <p:spPr/>
        <p:txBody>
          <a:bodyPr/>
          <a:lstStyle/>
          <a:p>
            <a:r>
              <a:rPr lang="en-US" dirty="0">
                <a:latin typeface="Lucida Console" panose="020B0609040504020204" pitchFamily="49" charset="0"/>
              </a:rPr>
              <a:t>The 4th unsolved crime</a:t>
            </a:r>
            <a:endParaRPr lang="en-US" dirty="0"/>
          </a:p>
        </p:txBody>
      </p:sp>
      <p:sp>
        <p:nvSpPr>
          <p:cNvPr id="3" name="Content Placeholder 2">
            <a:extLst>
              <a:ext uri="{FF2B5EF4-FFF2-40B4-BE49-F238E27FC236}">
                <a16:creationId xmlns:a16="http://schemas.microsoft.com/office/drawing/2014/main" id="{BA8933B0-3F9A-4E05-9D3A-D3486017BC6E}"/>
              </a:ext>
            </a:extLst>
          </p:cNvPr>
          <p:cNvSpPr>
            <a:spLocks noGrp="1"/>
          </p:cNvSpPr>
          <p:nvPr>
            <p:ph sz="half" idx="1"/>
          </p:nvPr>
        </p:nvSpPr>
        <p:spPr>
          <a:xfrm>
            <a:off x="406400" y="1825625"/>
            <a:ext cx="5613400" cy="4351338"/>
          </a:xfrm>
        </p:spPr>
        <p:txBody>
          <a:bodyPr>
            <a:normAutofit fontScale="85000" lnSpcReduction="10000"/>
          </a:bodyPr>
          <a:lstStyle/>
          <a:p>
            <a:r>
              <a:rPr lang="en-US" sz="2400" dirty="0">
                <a:solidFill>
                  <a:srgbClr val="67ED51"/>
                </a:solidFill>
              </a:rPr>
              <a:t>We can do this for another unsolved crime</a:t>
            </a:r>
          </a:p>
          <a:p>
            <a:r>
              <a:rPr lang="en-US" sz="2400" dirty="0">
                <a:solidFill>
                  <a:srgbClr val="67ED51"/>
                </a:solidFill>
              </a:rPr>
              <a:t>log Bayes factors are around 1, so this unsolved crime is not very similar to any other solved crimes in the crime database</a:t>
            </a:r>
          </a:p>
          <a:p>
            <a:r>
              <a:rPr lang="en-US" sz="2400" dirty="0">
                <a:solidFill>
                  <a:srgbClr val="67ED51"/>
                </a:solidFill>
              </a:rPr>
              <a:t>Perhaps this is the start of a new crime series?</a:t>
            </a:r>
          </a:p>
          <a:p>
            <a:pPr>
              <a:buClr>
                <a:schemeClr val="accent4"/>
              </a:buClr>
              <a:buFont typeface="Calibri" panose="020F0502020204030204" pitchFamily="34" charset="0"/>
              <a:buChar char="&gt;"/>
            </a:pPr>
            <a:r>
              <a:rPr lang="en-US" sz="1800" dirty="0">
                <a:latin typeface="Lucida Console" panose="020B0609040504020204" pitchFamily="49" charset="0"/>
              </a:rPr>
              <a:t>crime4 = unsolved[4,]</a:t>
            </a:r>
          </a:p>
          <a:p>
            <a:pPr>
              <a:buClr>
                <a:schemeClr val="accent4"/>
              </a:buClr>
              <a:buFont typeface="Calibri" panose="020F0502020204030204" pitchFamily="34" charset="0"/>
              <a:buChar char="&gt;"/>
            </a:pPr>
            <a:r>
              <a:rPr lang="en-US" sz="1800" dirty="0">
                <a:latin typeface="Lucida Console" panose="020B0609040504020204" pitchFamily="49" charset="0"/>
              </a:rPr>
              <a:t>results4 = </a:t>
            </a:r>
            <a:r>
              <a:rPr lang="en-US" sz="1800" dirty="0" err="1">
                <a:latin typeface="Lucida Console" panose="020B0609040504020204" pitchFamily="49" charset="0"/>
              </a:rPr>
              <a:t>seriesID</a:t>
            </a:r>
            <a:r>
              <a:rPr lang="en-US" sz="1800" dirty="0">
                <a:latin typeface="Lucida Console" panose="020B0609040504020204" pitchFamily="49" charset="0"/>
              </a:rPr>
              <a:t>(crime4,solved,</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seriesData,varlist,estimateBF</a:t>
            </a:r>
            <a:r>
              <a:rPr lang="en-US" sz="1800" dirty="0">
                <a:latin typeface="Lucida Console" panose="020B0609040504020204" pitchFamily="49" charset="0"/>
              </a:rPr>
              <a:t>)</a:t>
            </a:r>
          </a:p>
          <a:p>
            <a:pPr>
              <a:buClr>
                <a:schemeClr val="accent4"/>
              </a:buClr>
              <a:buFont typeface="Calibri" panose="020F0502020204030204" pitchFamily="34" charset="0"/>
              <a:buChar char="&gt;"/>
            </a:pPr>
            <a:r>
              <a:rPr lang="en-US" sz="1800" dirty="0">
                <a:latin typeface="Lucida Console" panose="020B0609040504020204" pitchFamily="49" charset="0"/>
              </a:rPr>
              <a:t>head(results4$score)</a:t>
            </a:r>
          </a:p>
          <a:p>
            <a:endParaRPr lang="en-US" sz="2000" dirty="0"/>
          </a:p>
        </p:txBody>
      </p:sp>
      <p:sp>
        <p:nvSpPr>
          <p:cNvPr id="4" name="Content Placeholder 3">
            <a:extLst>
              <a:ext uri="{FF2B5EF4-FFF2-40B4-BE49-F238E27FC236}">
                <a16:creationId xmlns:a16="http://schemas.microsoft.com/office/drawing/2014/main" id="{61A4F0CC-18D0-4EB6-811F-60A94D631E58}"/>
              </a:ext>
            </a:extLst>
          </p:cNvPr>
          <p:cNvSpPr>
            <a:spLocks noGrp="1"/>
          </p:cNvSpPr>
          <p:nvPr>
            <p:ph sz="half" idx="2"/>
          </p:nvPr>
        </p:nvSpPr>
        <p:spPr>
          <a:xfrm>
            <a:off x="6369996" y="1825625"/>
            <a:ext cx="5334000" cy="4351338"/>
          </a:xfrm>
        </p:spPr>
        <p:txBody>
          <a:bodyPr>
            <a:normAutofit fontScale="85000" lnSpcReduction="10000"/>
          </a:bodyPr>
          <a:lstStyle/>
          <a:p>
            <a:pPr marL="0" indent="0">
              <a:buNone/>
            </a:pPr>
            <a:r>
              <a:rPr lang="en-US" dirty="0"/>
              <a:t>  group   average    single  complete</a:t>
            </a:r>
          </a:p>
          <a:p>
            <a:pPr marL="0" indent="0">
              <a:buNone/>
            </a:pPr>
            <a:r>
              <a:rPr lang="en-US" dirty="0"/>
              <a:t>1   136 1.5283543 1.5283543 1.5283543</a:t>
            </a:r>
          </a:p>
          <a:p>
            <a:pPr marL="0" indent="0">
              <a:buNone/>
            </a:pPr>
            <a:r>
              <a:rPr lang="en-US" dirty="0"/>
              <a:t>2   316 1.1363833 1.1363833 1.1363833</a:t>
            </a:r>
          </a:p>
          <a:p>
            <a:pPr marL="0" indent="0">
              <a:buNone/>
            </a:pPr>
            <a:r>
              <a:rPr lang="en-US" dirty="0"/>
              <a:t>3    37 0.8748010 0.8748010 0.8748010</a:t>
            </a:r>
          </a:p>
          <a:p>
            <a:pPr marL="0" indent="0">
              <a:buNone/>
            </a:pPr>
            <a:r>
              <a:rPr lang="en-US" dirty="0"/>
              <a:t>4    48 0.8748010 0.8748010 0.8748010</a:t>
            </a:r>
          </a:p>
          <a:p>
            <a:pPr marL="0" indent="0">
              <a:buNone/>
            </a:pPr>
            <a:r>
              <a:rPr lang="en-US" dirty="0"/>
              <a:t>5   206 0.5522861 0.5522861 0.5522861</a:t>
            </a:r>
          </a:p>
          <a:p>
            <a:pPr marL="0" indent="0">
              <a:buNone/>
            </a:pPr>
            <a:r>
              <a:rPr lang="en-US" dirty="0"/>
              <a:t>6   219 0.4631613 0.4631613 0.4631613</a:t>
            </a:r>
          </a:p>
        </p:txBody>
      </p:sp>
      <p:sp>
        <p:nvSpPr>
          <p:cNvPr id="5" name="Date Placeholder 4">
            <a:extLst>
              <a:ext uri="{FF2B5EF4-FFF2-40B4-BE49-F238E27FC236}">
                <a16:creationId xmlns:a16="http://schemas.microsoft.com/office/drawing/2014/main" id="{58E5ED75-FAC1-4316-804A-11B754A33ED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C5AAD14A-AF13-4570-8B2F-819C8F92778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439A213-391C-4E64-8C0A-36A1AE330C69}"/>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10" name="Rectangle: Rounded Corners 9">
            <a:extLst>
              <a:ext uri="{FF2B5EF4-FFF2-40B4-BE49-F238E27FC236}">
                <a16:creationId xmlns:a16="http://schemas.microsoft.com/office/drawing/2014/main" id="{A445D378-ED2B-4805-8A28-4FEB5310B372}"/>
              </a:ext>
            </a:extLst>
          </p:cNvPr>
          <p:cNvSpPr/>
          <p:nvPr/>
        </p:nvSpPr>
        <p:spPr>
          <a:xfrm>
            <a:off x="7276383" y="2148225"/>
            <a:ext cx="1429966" cy="256154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836BCD0-E42F-4653-8CA6-25C2B0FD3AB0}"/>
              </a:ext>
            </a:extLst>
          </p:cNvPr>
          <p:cNvCxnSpPr>
            <a:cxnSpLocks/>
            <a:endCxn id="10" idx="1"/>
          </p:cNvCxnSpPr>
          <p:nvPr/>
        </p:nvCxnSpPr>
        <p:spPr>
          <a:xfrm>
            <a:off x="5444066" y="2778711"/>
            <a:ext cx="1832317" cy="65028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1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75C5-C449-4323-9680-FB444C746C08}"/>
              </a:ext>
            </a:extLst>
          </p:cNvPr>
          <p:cNvSpPr>
            <a:spLocks noGrp="1"/>
          </p:cNvSpPr>
          <p:nvPr>
            <p:ph type="title"/>
          </p:nvPr>
        </p:nvSpPr>
        <p:spPr/>
        <p:txBody>
          <a:bodyPr>
            <a:normAutofit fontScale="90000"/>
          </a:bodyPr>
          <a:lstStyle/>
          <a:p>
            <a:r>
              <a:rPr lang="en-US" dirty="0">
                <a:latin typeface="Lucida Console" panose="020B0609040504020204" pitchFamily="49" charset="0"/>
              </a:rPr>
              <a:t>Crime C:394 (the 4th unsolved crime)</a:t>
            </a:r>
            <a:endParaRPr lang="en-US" dirty="0"/>
          </a:p>
        </p:txBody>
      </p:sp>
      <p:sp>
        <p:nvSpPr>
          <p:cNvPr id="3" name="Content Placeholder 2">
            <a:extLst>
              <a:ext uri="{FF2B5EF4-FFF2-40B4-BE49-F238E27FC236}">
                <a16:creationId xmlns:a16="http://schemas.microsoft.com/office/drawing/2014/main" id="{860A0040-F263-4CAE-BB33-9593D9DAEED5}"/>
              </a:ext>
            </a:extLst>
          </p:cNvPr>
          <p:cNvSpPr>
            <a:spLocks noGrp="1"/>
          </p:cNvSpPr>
          <p:nvPr>
            <p:ph sz="half" idx="1"/>
          </p:nvPr>
        </p:nvSpPr>
        <p:spPr>
          <a:xfrm>
            <a:off x="406398" y="1325563"/>
            <a:ext cx="6957439" cy="4851400"/>
          </a:xfrm>
        </p:spPr>
        <p:txBody>
          <a:bodyPr>
            <a:normAutofit lnSpcReduction="10000"/>
          </a:bodyPr>
          <a:lstStyle/>
          <a:p>
            <a:pPr>
              <a:spcAft>
                <a:spcPts val="2400"/>
              </a:spcAft>
            </a:pPr>
            <a:r>
              <a:rPr lang="en-US" sz="2400" dirty="0">
                <a:solidFill>
                  <a:srgbClr val="67ED51"/>
                </a:solidFill>
              </a:rPr>
              <a:t>It is also possible to compare a crime to all unsolved crimes to detect potential unsolved crime series</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[4]</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[-4]))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spcAft>
                <a:spcPts val="1200"/>
              </a:spcAft>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a:t>
            </a:r>
          </a:p>
          <a:p>
            <a:pPr>
              <a:lnSpc>
                <a:spcPct val="100000"/>
              </a:lnSpc>
              <a:spcBef>
                <a:spcPts val="2400"/>
              </a:spcBef>
              <a:buClr>
                <a:srgbClr val="67ED51"/>
              </a:buClr>
            </a:pPr>
            <a:r>
              <a:rPr lang="en-US" sz="2400" dirty="0">
                <a:solidFill>
                  <a:srgbClr val="67ED51"/>
                </a:solidFill>
              </a:rPr>
              <a:t>There are no unsolved crimes that are very similar to this one - probably not enough evidence to link this crime to any others.</a:t>
            </a:r>
          </a:p>
        </p:txBody>
      </p:sp>
      <p:sp>
        <p:nvSpPr>
          <p:cNvPr id="4" name="Content Placeholder 3">
            <a:extLst>
              <a:ext uri="{FF2B5EF4-FFF2-40B4-BE49-F238E27FC236}">
                <a16:creationId xmlns:a16="http://schemas.microsoft.com/office/drawing/2014/main" id="{3B842D7D-BD50-4EC5-857C-3C193CF5A5D1}"/>
              </a:ext>
            </a:extLst>
          </p:cNvPr>
          <p:cNvSpPr>
            <a:spLocks noGrp="1"/>
          </p:cNvSpPr>
          <p:nvPr>
            <p:ph sz="half" idx="2"/>
          </p:nvPr>
        </p:nvSpPr>
        <p:spPr>
          <a:xfrm>
            <a:off x="7558391" y="2237361"/>
            <a:ext cx="4227210" cy="3939601"/>
          </a:xfrm>
        </p:spPr>
        <p:txBody>
          <a:bodyPr>
            <a:noAutofit/>
          </a:bodyPr>
          <a:lstStyle/>
          <a:p>
            <a:pPr marL="0" indent="0">
              <a:buNone/>
            </a:pPr>
            <a:r>
              <a:rPr lang="en-US" sz="2000" dirty="0"/>
              <a:t>      i1    i2        </a:t>
            </a:r>
            <a:r>
              <a:rPr lang="en-US" sz="2000" dirty="0" err="1"/>
              <a:t>logBF</a:t>
            </a:r>
            <a:endParaRPr lang="en-US" sz="2000" dirty="0"/>
          </a:p>
          <a:p>
            <a:pPr marL="0" indent="0">
              <a:buNone/>
            </a:pPr>
            <a:r>
              <a:rPr lang="en-US" sz="2000" dirty="0"/>
              <a:t>6  C:394 C:397  0.980062532</a:t>
            </a:r>
          </a:p>
          <a:p>
            <a:pPr marL="0" indent="0">
              <a:buNone/>
            </a:pPr>
            <a:r>
              <a:rPr lang="en-US" sz="2000" dirty="0"/>
              <a:t>79 C:394 C:470  0.752385770</a:t>
            </a:r>
          </a:p>
          <a:p>
            <a:pPr marL="0" indent="0">
              <a:buNone/>
            </a:pPr>
            <a:r>
              <a:rPr lang="en-US" sz="2000" dirty="0"/>
              <a:t>5  C:394 C:396  0.339529086</a:t>
            </a:r>
          </a:p>
          <a:p>
            <a:pPr marL="0" indent="0">
              <a:buNone/>
            </a:pPr>
            <a:r>
              <a:rPr lang="en-US" sz="2000" dirty="0"/>
              <a:t>60 C:394 C:451 -0.007776621</a:t>
            </a:r>
          </a:p>
          <a:p>
            <a:pPr marL="0" indent="0">
              <a:buNone/>
            </a:pPr>
            <a:r>
              <a:rPr lang="en-US" sz="2000" dirty="0"/>
              <a:t>69 C:394 C:460 -0.186420669</a:t>
            </a:r>
          </a:p>
          <a:p>
            <a:pPr marL="0" indent="0">
              <a:buNone/>
            </a:pPr>
            <a:r>
              <a:rPr lang="en-US" sz="2000" dirty="0"/>
              <a:t>47 C:394 C:438 -0.206162572</a:t>
            </a:r>
          </a:p>
        </p:txBody>
      </p:sp>
      <p:sp>
        <p:nvSpPr>
          <p:cNvPr id="5" name="Date Placeholder 4">
            <a:extLst>
              <a:ext uri="{FF2B5EF4-FFF2-40B4-BE49-F238E27FC236}">
                <a16:creationId xmlns:a16="http://schemas.microsoft.com/office/drawing/2014/main" id="{2DB78F1C-C34C-4641-848E-9294E59C88E8}"/>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EAE5DB23-E9C6-4568-9C84-8CCF4355BDF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B505C00-F590-46E8-BFA1-465279F56D24}"/>
              </a:ext>
            </a:extLst>
          </p:cNvPr>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77696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AF4C-7566-46B3-BF47-58264CDDFDE3}"/>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632F700F-1FF6-4E1B-BD83-FA93C1461763}"/>
              </a:ext>
            </a:extLst>
          </p:cNvPr>
          <p:cNvSpPr>
            <a:spLocks noGrp="1"/>
          </p:cNvSpPr>
          <p:nvPr>
            <p:ph sz="half" idx="1"/>
          </p:nvPr>
        </p:nvSpPr>
        <p:spPr>
          <a:xfrm>
            <a:off x="406399" y="1459149"/>
            <a:ext cx="7531370" cy="4717814"/>
          </a:xfrm>
        </p:spPr>
        <p:txBody>
          <a:bodyPr/>
          <a:lstStyle/>
          <a:p>
            <a:r>
              <a:rPr lang="en-US" sz="2400" dirty="0">
                <a:solidFill>
                  <a:srgbClr val="67ED51"/>
                </a:solidFill>
              </a:rPr>
              <a:t>This approach also gives similar results to what was obtained from the hierarchical clustering path approach:</a:t>
            </a:r>
          </a:p>
          <a:p>
            <a:endParaRPr lang="en-US" sz="24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C429 = which(</a:t>
            </a:r>
            <a:r>
              <a:rPr lang="en-US" sz="1800" dirty="0" err="1">
                <a:latin typeface="Lucida Console" panose="020B0609040504020204" pitchFamily="49" charset="0"/>
              </a:rPr>
              <a:t>unsolved$crimeID</a:t>
            </a:r>
            <a:r>
              <a:rPr lang="en-US" sz="1800" dirty="0">
                <a:latin typeface="Lucida Console" panose="020B0609040504020204" pitchFamily="49" charset="0"/>
              </a:rPr>
              <a:t> %in% 'C:429')</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[C429],</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[-C429]))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 </a:t>
            </a:r>
          </a:p>
        </p:txBody>
      </p:sp>
      <p:sp>
        <p:nvSpPr>
          <p:cNvPr id="4" name="Content Placeholder 3">
            <a:extLst>
              <a:ext uri="{FF2B5EF4-FFF2-40B4-BE49-F238E27FC236}">
                <a16:creationId xmlns:a16="http://schemas.microsoft.com/office/drawing/2014/main" id="{1F27D106-9B70-4149-93F1-29FBF1FE1DEB}"/>
              </a:ext>
            </a:extLst>
          </p:cNvPr>
          <p:cNvSpPr>
            <a:spLocks noGrp="1"/>
          </p:cNvSpPr>
          <p:nvPr>
            <p:ph sz="half" idx="2"/>
          </p:nvPr>
        </p:nvSpPr>
        <p:spPr>
          <a:xfrm>
            <a:off x="7937769" y="1566153"/>
            <a:ext cx="3847831" cy="4610810"/>
          </a:xfrm>
        </p:spPr>
        <p:txBody>
          <a:bodyPr/>
          <a:lstStyle/>
          <a:p>
            <a:pPr marL="0" indent="0">
              <a:buNone/>
            </a:pPr>
            <a:r>
              <a:rPr lang="en-US" sz="1600" dirty="0"/>
              <a:t>      i1    i2    </a:t>
            </a:r>
            <a:r>
              <a:rPr lang="en-US" sz="1600" dirty="0" err="1"/>
              <a:t>logBF</a:t>
            </a:r>
            <a:endParaRPr lang="en-US" sz="1600" dirty="0"/>
          </a:p>
          <a:p>
            <a:pPr marL="0" indent="0">
              <a:buNone/>
            </a:pPr>
            <a:r>
              <a:rPr lang="en-US" sz="1600" dirty="0"/>
              <a:t>78 C:429 C:469 5.107474</a:t>
            </a:r>
          </a:p>
          <a:p>
            <a:pPr marL="0" indent="0">
              <a:buNone/>
            </a:pPr>
            <a:r>
              <a:rPr lang="en-US" sz="1600" dirty="0"/>
              <a:t>17 C:429 C:407 2.735772</a:t>
            </a:r>
          </a:p>
          <a:p>
            <a:pPr marL="0" indent="0">
              <a:buNone/>
            </a:pPr>
            <a:r>
              <a:rPr lang="en-US" sz="1600" dirty="0"/>
              <a:t>23 C:429 C:413 2.371051</a:t>
            </a:r>
          </a:p>
          <a:p>
            <a:pPr marL="0" indent="0">
              <a:buNone/>
            </a:pPr>
            <a:r>
              <a:rPr lang="en-US" sz="1600" dirty="0"/>
              <a:t>45 C:429 C:436 2.287908</a:t>
            </a:r>
          </a:p>
          <a:p>
            <a:pPr marL="0" indent="0">
              <a:buNone/>
            </a:pPr>
            <a:r>
              <a:rPr lang="en-US" sz="1600" dirty="0"/>
              <a:t>13 C:429 C:403 1.305843</a:t>
            </a:r>
          </a:p>
          <a:p>
            <a:pPr marL="342900" indent="-342900">
              <a:buAutoNum type="arabicPlain" startAt="3"/>
            </a:pPr>
            <a:r>
              <a:rPr lang="en-US" sz="1600" dirty="0"/>
              <a:t>C:429 C:393 1.261425</a:t>
            </a:r>
          </a:p>
          <a:p>
            <a:pPr marL="0" indent="0">
              <a:buNone/>
            </a:pPr>
            <a:r>
              <a:rPr lang="en-US" sz="1600" dirty="0"/>
              <a:t>results from hierarchical clustering</a:t>
            </a:r>
          </a:p>
          <a:p>
            <a:pPr marL="0" indent="0">
              <a:buNone/>
            </a:pPr>
            <a:r>
              <a:rPr lang="en-US" sz="1600" dirty="0"/>
              <a:t>      </a:t>
            </a:r>
            <a:r>
              <a:rPr lang="en-US" sz="1600" dirty="0" err="1"/>
              <a:t>logBF</a:t>
            </a:r>
            <a:r>
              <a:rPr lang="en-US" sz="1600" dirty="0"/>
              <a:t>       crimes  </a:t>
            </a:r>
          </a:p>
          <a:p>
            <a:pPr marL="0" indent="0">
              <a:buNone/>
            </a:pPr>
            <a:r>
              <a:rPr lang="en-US" sz="1600" dirty="0"/>
              <a:t>1 4.8226300 C:469  </a:t>
            </a:r>
          </a:p>
          <a:p>
            <a:pPr marL="0" indent="0">
              <a:buNone/>
            </a:pPr>
            <a:r>
              <a:rPr lang="en-US" sz="1600" dirty="0"/>
              <a:t>2 2.1332281 C:413, C:436  </a:t>
            </a:r>
          </a:p>
          <a:p>
            <a:pPr marL="0" indent="0">
              <a:buNone/>
            </a:pPr>
            <a:r>
              <a:rPr lang="en-US" sz="1600" dirty="0"/>
              <a:t>3 0.1540873 C:407, C:433</a:t>
            </a:r>
            <a:endParaRPr lang="en-US" sz="1400" dirty="0"/>
          </a:p>
        </p:txBody>
      </p:sp>
      <p:sp>
        <p:nvSpPr>
          <p:cNvPr id="5" name="Date Placeholder 4">
            <a:extLst>
              <a:ext uri="{FF2B5EF4-FFF2-40B4-BE49-F238E27FC236}">
                <a16:creationId xmlns:a16="http://schemas.microsoft.com/office/drawing/2014/main" id="{B7D7121D-8A5B-45F1-BFF2-4865CD43BA1A}"/>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DCA48206-D044-4D7E-A483-59A7B68B5EC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7832C5-0100-46D7-A935-88472A9D1491}"/>
              </a:ext>
            </a:extLst>
          </p:cNvPr>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811143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idx="1"/>
          </p:nvPr>
        </p:nvSpPr>
        <p:spPr/>
        <p:txBody>
          <a:bodyPr>
            <a:normAutofit/>
          </a:bodyPr>
          <a:lstStyle/>
          <a:p>
            <a:r>
              <a:rPr lang="en-US" sz="2000" dirty="0">
                <a:solidFill>
                  <a:srgbClr val="67ED51"/>
                </a:solidFill>
              </a:rPr>
              <a:t>This approach is partially-supervised because </a:t>
            </a:r>
          </a:p>
          <a:p>
            <a:pPr lvl="1"/>
            <a:r>
              <a:rPr lang="en-US" sz="2000" dirty="0">
                <a:solidFill>
                  <a:srgbClr val="67ED51"/>
                </a:solidFill>
              </a:rPr>
              <a:t>the offender is known for a subset of the events</a:t>
            </a:r>
          </a:p>
          <a:p>
            <a:pPr lvl="1"/>
            <a:r>
              <a:rPr lang="en-US" sz="2000" dirty="0">
                <a:solidFill>
                  <a:srgbClr val="67ED51"/>
                </a:solidFill>
              </a:rPr>
              <a:t>utilizes spatiotemporal crime locations </a:t>
            </a:r>
          </a:p>
          <a:p>
            <a:pPr lvl="1"/>
            <a:r>
              <a:rPr lang="en-US" sz="2000" dirty="0">
                <a:solidFill>
                  <a:srgbClr val="67ED51"/>
                </a:solidFill>
              </a:rPr>
              <a:t>uses crime features describing the offender's modus operandi.</a:t>
            </a:r>
          </a:p>
          <a:p>
            <a:r>
              <a:rPr lang="en-US" sz="2000" dirty="0">
                <a:solidFill>
                  <a:srgbClr val="67ED51"/>
                </a:solidFill>
              </a:rPr>
              <a:t>The hierarchical model naturally handles complex features often seen in crime data, including :</a:t>
            </a:r>
          </a:p>
          <a:p>
            <a:pPr lvl="1"/>
            <a:r>
              <a:rPr lang="en-US" sz="2000" dirty="0">
                <a:solidFill>
                  <a:srgbClr val="67ED51"/>
                </a:solidFill>
              </a:rPr>
              <a:t>missing data</a:t>
            </a:r>
          </a:p>
          <a:p>
            <a:pPr lvl="1"/>
            <a:r>
              <a:rPr lang="en-US" sz="2000" dirty="0">
                <a:solidFill>
                  <a:srgbClr val="67ED51"/>
                </a:solidFill>
              </a:rPr>
              <a:t>interval censored event times</a:t>
            </a:r>
          </a:p>
          <a:p>
            <a:pPr lvl="1"/>
            <a:r>
              <a:rPr lang="en-US" sz="2000" dirty="0">
                <a:solidFill>
                  <a:srgbClr val="67ED51"/>
                </a:solidFill>
              </a:rPr>
              <a:t>a mix of discrete and continuous variables.</a:t>
            </a:r>
          </a:p>
          <a:p>
            <a:r>
              <a:rPr lang="en-US" sz="2000" dirty="0">
                <a:solidFill>
                  <a:srgbClr val="67ED51"/>
                </a:solidFill>
              </a:rPr>
              <a:t>Provides uncertainty assessments for all model parameters, including the relative influence of each feature (space, time, method of entry, etc.)</a:t>
            </a:r>
          </a:p>
          <a:p>
            <a:r>
              <a:rPr lang="en-US" sz="2000" dirty="0">
                <a:solidFill>
                  <a:srgbClr val="67ED51"/>
                </a:solidFill>
              </a:rPr>
              <a:t>The model produces posterior clustering probabilities which allow analysts to act on model output only as warranted</a:t>
            </a:r>
          </a:p>
        </p:txBody>
      </p:sp>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19</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04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3C3A-2AB7-4C34-A0D2-BBC091C28791}"/>
              </a:ext>
            </a:extLst>
          </p:cNvPr>
          <p:cNvSpPr>
            <a:spLocks noGrp="1"/>
          </p:cNvSpPr>
          <p:nvPr>
            <p:ph type="title"/>
          </p:nvPr>
        </p:nvSpPr>
        <p:spPr/>
        <p:txBody>
          <a:bodyPr/>
          <a:lstStyle/>
          <a:p>
            <a:r>
              <a:rPr lang="en-US" dirty="0"/>
              <a:t>The Imitation Game</a:t>
            </a:r>
          </a:p>
        </p:txBody>
      </p:sp>
      <p:pic>
        <p:nvPicPr>
          <p:cNvPr id="7" name="Online Media 6">
            <a:hlinkClick r:id="" action="ppaction://media"/>
            <a:extLst>
              <a:ext uri="{FF2B5EF4-FFF2-40B4-BE49-F238E27FC236}">
                <a16:creationId xmlns:a16="http://schemas.microsoft.com/office/drawing/2014/main" id="{2DC29854-5788-4E09-A63F-F0C113E022B4}"/>
              </a:ext>
            </a:extLst>
          </p:cNvPr>
          <p:cNvPicPr>
            <a:picLocks noGrp="1" noRot="1" noChangeAspect="1"/>
          </p:cNvPicPr>
          <p:nvPr>
            <p:ph idx="1"/>
            <a:videoFile r:link="rId1"/>
          </p:nvPr>
        </p:nvPicPr>
        <p:blipFill>
          <a:blip r:embed="rId3"/>
          <a:stretch>
            <a:fillRect/>
          </a:stretch>
        </p:blipFill>
        <p:spPr>
          <a:xfrm>
            <a:off x="1410055" y="1241413"/>
            <a:ext cx="9144000" cy="5143501"/>
          </a:xfrm>
          <a:prstGeom prst="rect">
            <a:avLst/>
          </a:prstGeom>
        </p:spPr>
      </p:pic>
      <p:sp>
        <p:nvSpPr>
          <p:cNvPr id="4" name="Date Placeholder 3">
            <a:extLst>
              <a:ext uri="{FF2B5EF4-FFF2-40B4-BE49-F238E27FC236}">
                <a16:creationId xmlns:a16="http://schemas.microsoft.com/office/drawing/2014/main" id="{58CA50CF-7ED9-4905-84CD-FBE359733EC4}"/>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3D129D6F-9C84-42CA-9F2A-440F3D84913E}"/>
              </a:ext>
            </a:extLst>
          </p:cNvPr>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a:extLst>
              <a:ext uri="{FF2B5EF4-FFF2-40B4-BE49-F238E27FC236}">
                <a16:creationId xmlns:a16="http://schemas.microsoft.com/office/drawing/2014/main" id="{355D05F9-9687-42D5-B700-9C337230E7E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03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4BD-4B3E-434B-9381-A9E083AC6779}"/>
              </a:ext>
            </a:extLst>
          </p:cNvPr>
          <p:cNvSpPr>
            <a:spLocks noGrp="1"/>
          </p:cNvSpPr>
          <p:nvPr>
            <p:ph type="title"/>
          </p:nvPr>
        </p:nvSpPr>
        <p:spPr/>
        <p:txBody>
          <a:bodyPr/>
          <a:lstStyle/>
          <a:p>
            <a:r>
              <a:rPr lang="en-US" i="1" dirty="0"/>
              <a:t>Make the crime group labels for each crime</a:t>
            </a:r>
            <a:endParaRPr lang="en-US" dirty="0"/>
          </a:p>
        </p:txBody>
      </p:sp>
      <p:sp>
        <p:nvSpPr>
          <p:cNvPr id="3" name="Content Placeholder 2">
            <a:extLst>
              <a:ext uri="{FF2B5EF4-FFF2-40B4-BE49-F238E27FC236}">
                <a16:creationId xmlns:a16="http://schemas.microsoft.com/office/drawing/2014/main" id="{8FA5416D-940F-476B-A428-A5AEC1C9B2BC}"/>
              </a:ext>
            </a:extLst>
          </p:cNvPr>
          <p:cNvSpPr>
            <a:spLocks noGrp="1"/>
          </p:cNvSpPr>
          <p:nvPr>
            <p:ph idx="1"/>
          </p:nvPr>
        </p:nvSpPr>
        <p:spPr/>
        <p:txBody>
          <a:bodyPr>
            <a:normAutofit/>
          </a:bodyPr>
          <a:lstStyle/>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seriesData$CG</a:t>
            </a:r>
            <a:r>
              <a:rPr lang="en-US" sz="1800" dirty="0">
                <a:solidFill>
                  <a:schemeClr val="accent4"/>
                </a:solidFill>
                <a:latin typeface="Lucida Console" panose="020B0609040504020204" pitchFamily="49" charset="0"/>
              </a:rPr>
              <a:t> = </a:t>
            </a:r>
            <a:r>
              <a:rPr lang="en-US" sz="1800" b="1" dirty="0" err="1">
                <a:solidFill>
                  <a:schemeClr val="accent4"/>
                </a:solidFill>
                <a:latin typeface="Lucida Console" panose="020B0609040504020204" pitchFamily="49" charset="0"/>
              </a:rPr>
              <a:t>makeGroups</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seriesData,method</a:t>
            </a:r>
            <a:r>
              <a:rPr lang="en-US" sz="1800" dirty="0">
                <a:solidFill>
                  <a:schemeClr val="accent4"/>
                </a:solidFill>
                <a:latin typeface="Lucida Console" panose="020B0609040504020204" pitchFamily="49" charset="0"/>
              </a:rPr>
              <a:t>=2)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method=2 uses unique co-offenders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group_info</a:t>
            </a:r>
            <a:r>
              <a:rPr lang="en-US" sz="1800" dirty="0">
                <a:solidFill>
                  <a:schemeClr val="accent4"/>
                </a:solidFill>
                <a:latin typeface="Lucida Console" panose="020B0609040504020204" pitchFamily="49" charset="0"/>
              </a:rPr>
              <a:t> = </a:t>
            </a:r>
            <a:r>
              <a:rPr lang="en-US" sz="1800" b="1" dirty="0">
                <a:solidFill>
                  <a:schemeClr val="accent4"/>
                </a:solidFill>
                <a:latin typeface="Lucida Console" panose="020B0609040504020204" pitchFamily="49" charset="0"/>
              </a:rPr>
              <a:t>unique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a:t>
            </a:r>
            <a:r>
              <a:rPr lang="en-US" sz="1800" dirty="0">
                <a:solidFill>
                  <a:schemeClr val="accent4"/>
                </a:solidFill>
                <a:latin typeface="Lucida Console" panose="020B0609040504020204" pitchFamily="49" charset="0"/>
              </a:rPr>
              <a:t>[,</a:t>
            </a:r>
            <a:r>
              <a:rPr lang="en-US" sz="1800" b="1" dirty="0">
                <a:solidFill>
                  <a:schemeClr val="accent4"/>
                </a:solidFill>
                <a:latin typeface="Lucida Console" panose="020B0609040504020204" pitchFamily="49" charset="0"/>
              </a:rPr>
              <a:t>c</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','CG')])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extract the group info</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t>
            </a:r>
            <a:r>
              <a:rPr lang="en-US" sz="1800" b="1" dirty="0">
                <a:solidFill>
                  <a:schemeClr val="accent4"/>
                </a:solidFill>
                <a:latin typeface="Lucida Console" panose="020B0609040504020204" pitchFamily="49" charset="0"/>
              </a:rPr>
              <a:t>merge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crimes,group_info,by</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all.x</a:t>
            </a:r>
            <a:r>
              <a:rPr lang="en-US" sz="1800" dirty="0">
                <a:solidFill>
                  <a:schemeClr val="accent4"/>
                </a:solidFill>
                <a:latin typeface="Lucida Console" panose="020B0609040504020204" pitchFamily="49" charset="0"/>
              </a:rPr>
              <a:t>=TRUE)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add group info to crimes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a:t>
            </a:r>
            <a:r>
              <a:rPr lang="en-US" sz="1800" b="1" dirty="0">
                <a:solidFill>
                  <a:schemeClr val="accent4"/>
                </a:solidFill>
                <a:latin typeface="Lucida Console" panose="020B0609040504020204" pitchFamily="49" charset="0"/>
              </a:rPr>
              <a:t>order</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A$CG</a:t>
            </a:r>
            <a:r>
              <a:rPr lang="en-US" sz="1800" dirty="0">
                <a:solidFill>
                  <a:schemeClr val="accent4"/>
                </a:solidFill>
                <a:latin typeface="Lucida Console" panose="020B0609040504020204" pitchFamily="49" charset="0"/>
              </a:rPr>
              <a:t>),] </a:t>
            </a:r>
            <a:r>
              <a:rPr lang="en-US" sz="1800" i="1" dirty="0">
                <a:solidFill>
                  <a:schemeClr val="accent4"/>
                </a:solidFill>
                <a:latin typeface="Lucida Console" panose="020B0609040504020204" pitchFamily="49" charset="0"/>
              </a:rPr>
              <a:t># order by crime group</a:t>
            </a:r>
            <a:r>
              <a:rPr lang="en-US" sz="1800" dirty="0">
                <a:solidFill>
                  <a:schemeClr val="accent4"/>
                </a:solidFill>
                <a:latin typeface="Lucida Console" panose="020B0609040504020204" pitchFamily="49" charset="0"/>
              </a:rPr>
              <a:t> </a:t>
            </a:r>
          </a:p>
        </p:txBody>
      </p:sp>
      <p:sp>
        <p:nvSpPr>
          <p:cNvPr id="4" name="Date Placeholder 3">
            <a:extLst>
              <a:ext uri="{FF2B5EF4-FFF2-40B4-BE49-F238E27FC236}">
                <a16:creationId xmlns:a16="http://schemas.microsoft.com/office/drawing/2014/main" id="{58F3C840-3CA7-4ECA-A6DB-0C19EAA7F303}"/>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BB24DF5B-DE60-4861-9BA6-58D9271CC3FD}"/>
              </a:ext>
            </a:extLst>
          </p:cNvPr>
          <p:cNvSpPr>
            <a:spLocks noGrp="1"/>
          </p:cNvSpPr>
          <p:nvPr>
            <p:ph type="sldNum" sz="quarter" idx="12"/>
          </p:nvPr>
        </p:nvSpPr>
        <p:spPr/>
        <p:txBody>
          <a:bodyPr/>
          <a:lstStyle/>
          <a:p>
            <a:fld id="{799C26FD-E1A0-49B8-8B03-25A733166562}" type="slidenum">
              <a:rPr lang="en-US" smtClean="0"/>
              <a:pPr/>
              <a:t>20</a:t>
            </a:fld>
            <a:endParaRPr lang="en-US" dirty="0"/>
          </a:p>
        </p:txBody>
      </p:sp>
      <p:sp>
        <p:nvSpPr>
          <p:cNvPr id="6" name="Footer Placeholder 5">
            <a:extLst>
              <a:ext uri="{FF2B5EF4-FFF2-40B4-BE49-F238E27FC236}">
                <a16:creationId xmlns:a16="http://schemas.microsoft.com/office/drawing/2014/main" id="{D1AC0D41-CFCE-49D4-937C-194A83A2828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11839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sz="half" idx="1"/>
          </p:nvPr>
        </p:nvSpPr>
        <p:spPr>
          <a:xfrm>
            <a:off x="406400" y="1825625"/>
            <a:ext cx="5984672" cy="4351338"/>
          </a:xfrm>
        </p:spPr>
        <p:txBody>
          <a:bodyPr>
            <a:normAutofit fontScale="92500" lnSpcReduction="20000"/>
          </a:bodyPr>
          <a:lstStyle/>
          <a:p>
            <a:r>
              <a:rPr lang="en-US" sz="2200" dirty="0">
                <a:solidFill>
                  <a:srgbClr val="67ED51"/>
                </a:solidFill>
              </a:rPr>
              <a:t>The function </a:t>
            </a:r>
            <a:r>
              <a:rPr lang="en-US" sz="1800" dirty="0" err="1">
                <a:latin typeface="Lucida Console" panose="020B0609040504020204" pitchFamily="49" charset="0"/>
              </a:rPr>
              <a:t>crimeClust_bayes</a:t>
            </a:r>
            <a:r>
              <a:rPr lang="en-US" sz="1800" dirty="0">
                <a:latin typeface="Lucida Console" panose="020B0609040504020204" pitchFamily="49" charset="0"/>
              </a:rPr>
              <a:t>() </a:t>
            </a:r>
            <a:r>
              <a:rPr lang="en-US" sz="2200" dirty="0">
                <a:solidFill>
                  <a:srgbClr val="67ED51"/>
                </a:solidFill>
              </a:rPr>
              <a:t>is used for the Bayesian model-based clustering approach</a:t>
            </a:r>
          </a:p>
          <a:p>
            <a:r>
              <a:rPr lang="en-US" sz="2200" dirty="0">
                <a:solidFill>
                  <a:srgbClr val="67ED51"/>
                </a:solidFill>
              </a:rPr>
              <a:t>The matrix pp contains the pairwise estimated probability that two crime are linked (share a common offender). </a:t>
            </a:r>
          </a:p>
          <a:p>
            <a:r>
              <a:rPr lang="en-US" sz="2200" dirty="0">
                <a:solidFill>
                  <a:srgbClr val="67ED51"/>
                </a:solidFill>
              </a:rPr>
              <a:t>We can use this information for crime series identification.</a:t>
            </a:r>
          </a:p>
          <a:p>
            <a:endParaRPr lang="en-US" sz="17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fit = </a:t>
            </a:r>
            <a:r>
              <a:rPr lang="en-US" sz="1800" dirty="0" err="1">
                <a:latin typeface="Lucida Console" panose="020B0609040504020204" pitchFamily="49" charset="0"/>
              </a:rPr>
              <a:t>crimeClust_bayes</a:t>
            </a:r>
            <a:r>
              <a:rPr lang="en-US" sz="1800" dirty="0">
                <a:latin typeface="Lucida Console" panose="020B0609040504020204" pitchFamily="49" charset="0"/>
              </a:rPr>
              <a:t>(</a:t>
            </a:r>
            <a:r>
              <a:rPr lang="en-US" sz="1800" dirty="0" err="1">
                <a:latin typeface="Lucida Console" panose="020B0609040504020204" pitchFamily="49" charset="0"/>
              </a:rPr>
              <a:t>A$CG</a:t>
            </a:r>
            <a:r>
              <a:rPr lang="en-US" sz="1800" dirty="0">
                <a:latin typeface="Lucida Console" panose="020B0609040504020204" pitchFamily="49" charset="0"/>
              </a:rPr>
              <a:t>, spatial=</a:t>
            </a:r>
          </a:p>
          <a:p>
            <a:pPr marL="0" indent="0">
              <a:buClr>
                <a:schemeClr val="accent4"/>
              </a:buClr>
              <a:buNone/>
            </a:pPr>
            <a:r>
              <a:rPr lang="en-US" sz="1800" dirty="0">
                <a:latin typeface="Lucida Console" panose="020B0609040504020204" pitchFamily="49" charset="0"/>
              </a:rPr>
              <a:t>	A[,c('</a:t>
            </a:r>
            <a:r>
              <a:rPr lang="en-US" sz="1800" dirty="0" err="1">
                <a:latin typeface="Lucida Console" panose="020B0609040504020204" pitchFamily="49" charset="0"/>
              </a:rPr>
              <a:t>X','Y</a:t>
            </a:r>
            <a:r>
              <a:rPr lang="en-US" sz="1800" dirty="0">
                <a:latin typeface="Lucida Console" panose="020B0609040504020204" pitchFamily="49" charset="0"/>
              </a:rPr>
              <a:t>')],t1=</a:t>
            </a:r>
            <a:r>
              <a:rPr lang="en-US" sz="1800" dirty="0" err="1">
                <a:latin typeface="Lucida Console" panose="020B0609040504020204" pitchFamily="49" charset="0"/>
              </a:rPr>
              <a:t>A$DT.FROM</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t2=A$DT.TO,</a:t>
            </a:r>
          </a:p>
          <a:p>
            <a:pPr>
              <a:buClr>
                <a:schemeClr val="accent4"/>
              </a:buClr>
              <a:buFont typeface="Calibri" panose="020F0502020204030204" pitchFamily="34" charset="0"/>
              <a:buChar char="&gt;"/>
            </a:pPr>
            <a:r>
              <a:rPr lang="en-US" sz="1800" dirty="0" err="1">
                <a:latin typeface="Lucida Console" panose="020B0609040504020204" pitchFamily="49" charset="0"/>
              </a:rPr>
              <a:t>Xcat</a:t>
            </a:r>
            <a:r>
              <a:rPr lang="en-US" sz="1800" dirty="0">
                <a:latin typeface="Lucida Console" panose="020B0609040504020204" pitchFamily="49" charset="0"/>
              </a:rPr>
              <a:t>=A[,c("MO1","MO2","MO3")],</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maxcriminals</a:t>
            </a:r>
            <a:r>
              <a:rPr lang="en-US" sz="1800" dirty="0">
                <a:latin typeface="Lucida Console" panose="020B0609040504020204" pitchFamily="49" charset="0"/>
              </a:rPr>
              <a:t>=1000,</a:t>
            </a:r>
          </a:p>
          <a:p>
            <a:pPr>
              <a:buClr>
                <a:schemeClr val="accent4"/>
              </a:buClr>
              <a:buFont typeface="Calibri" panose="020F0502020204030204" pitchFamily="34" charset="0"/>
              <a:buChar char="&gt;"/>
            </a:pPr>
            <a:r>
              <a:rPr lang="en-US" sz="1800" dirty="0" err="1">
                <a:latin typeface="Lucida Console" panose="020B0609040504020204" pitchFamily="49" charset="0"/>
              </a:rPr>
              <a:t>iters</a:t>
            </a:r>
            <a:r>
              <a:rPr lang="en-US" sz="1800" dirty="0">
                <a:latin typeface="Lucida Console" panose="020B0609040504020204" pitchFamily="49" charset="0"/>
              </a:rPr>
              <a:t>=3000,burn=1000,</a:t>
            </a:r>
          </a:p>
          <a:p>
            <a:pPr marL="0" indent="0">
              <a:buClr>
                <a:schemeClr val="accent4"/>
              </a:buClr>
              <a:buNone/>
            </a:pPr>
            <a:r>
              <a:rPr lang="en-US" sz="1800" dirty="0">
                <a:latin typeface="Lucida Console" panose="020B0609040504020204" pitchFamily="49" charset="0"/>
              </a:rPr>
              <a:t>	update=100,seed=5)</a:t>
            </a:r>
          </a:p>
        </p:txBody>
      </p:sp>
      <p:pic>
        <p:nvPicPr>
          <p:cNvPr id="8" name="Content Placeholder 7">
            <a:extLst>
              <a:ext uri="{FF2B5EF4-FFF2-40B4-BE49-F238E27FC236}">
                <a16:creationId xmlns:a16="http://schemas.microsoft.com/office/drawing/2014/main" id="{DA7D3B6D-6CF5-4B47-B926-A7139ABDF85F}"/>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3417004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4D1D-76EE-49B2-8019-27BB88455F9C}"/>
              </a:ext>
            </a:extLst>
          </p:cNvPr>
          <p:cNvSpPr>
            <a:spLocks noGrp="1"/>
          </p:cNvSpPr>
          <p:nvPr>
            <p:ph type="title"/>
          </p:nvPr>
        </p:nvSpPr>
        <p:spPr/>
        <p:txBody>
          <a:bodyPr/>
          <a:lstStyle/>
          <a:p>
            <a:r>
              <a:rPr lang="en-US" b="0" dirty="0"/>
              <a:t>Partially-supervised Bayesian model</a:t>
            </a:r>
            <a:endParaRPr lang="en-US" dirty="0"/>
          </a:p>
        </p:txBody>
      </p:sp>
      <p:pic>
        <p:nvPicPr>
          <p:cNvPr id="9" name="Content Placeholder 8">
            <a:extLst>
              <a:ext uri="{FF2B5EF4-FFF2-40B4-BE49-F238E27FC236}">
                <a16:creationId xmlns:a16="http://schemas.microsoft.com/office/drawing/2014/main" id="{C9BA1B69-7035-4E26-A1A4-8B9C5DA5C0ED}"/>
              </a:ext>
            </a:extLst>
          </p:cNvPr>
          <p:cNvPicPr>
            <a:picLocks noGrp="1" noChangeAspect="1"/>
          </p:cNvPicPr>
          <p:nvPr>
            <p:ph sz="half" idx="1"/>
          </p:nvPr>
        </p:nvPicPr>
        <p:blipFill>
          <a:blip r:embed="rId2"/>
          <a:stretch>
            <a:fillRect/>
          </a:stretch>
        </p:blipFill>
        <p:spPr>
          <a:xfrm>
            <a:off x="842766" y="1825625"/>
            <a:ext cx="5172467" cy="4351338"/>
          </a:xfrm>
          <a:prstGeom prst="rect">
            <a:avLst/>
          </a:prstGeom>
        </p:spPr>
      </p:pic>
      <p:pic>
        <p:nvPicPr>
          <p:cNvPr id="8" name="Content Placeholder 7">
            <a:extLst>
              <a:ext uri="{FF2B5EF4-FFF2-40B4-BE49-F238E27FC236}">
                <a16:creationId xmlns:a16="http://schemas.microsoft.com/office/drawing/2014/main" id="{07B9A5A2-C4F1-422B-8C7C-C2627C79BF79}"/>
              </a:ext>
            </a:extLst>
          </p:cNvPr>
          <p:cNvPicPr>
            <a:picLocks noGrp="1" noChangeAspect="1"/>
          </p:cNvPicPr>
          <p:nvPr>
            <p:ph sz="half" idx="2"/>
          </p:nvPr>
        </p:nvPicPr>
        <p:blipFill>
          <a:blip r:embed="rId3"/>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B09977B7-DE93-4E4E-A076-5BEAF5BB8E1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BCD501A-AF05-4966-A8CA-9A77C5CD1DF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06ECAB26-7C15-4AF0-8824-7D5A27F84F63}"/>
              </a:ext>
            </a:extLst>
          </p:cNvPr>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3610945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D8B6EC7-A75C-418F-9D23-471173C3DFF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8755913-DC40-4E80-9F02-49E34A43AC07}"/>
              </a:ext>
            </a:extLst>
          </p:cNvPr>
          <p:cNvSpPr>
            <a:spLocks noGrp="1"/>
          </p:cNvSpPr>
          <p:nvPr>
            <p:ph idx="1"/>
          </p:nvPr>
        </p:nvSpPr>
        <p:spPr/>
        <p:txBody>
          <a:bodyPr>
            <a:normAutofit/>
          </a:bodyPr>
          <a:lstStyle/>
          <a:p>
            <a:r>
              <a:rPr lang="en-US" dirty="0"/>
              <a:t>Using the </a:t>
            </a:r>
            <a:r>
              <a:rPr lang="en-US" dirty="0" err="1"/>
              <a:t>image.plot</a:t>
            </a:r>
            <a:r>
              <a:rPr lang="en-US" dirty="0"/>
              <a:t>() from the fields package, we can see how strongly the unsolved crimes are linked to the existing (solved) crime series</a:t>
            </a:r>
          </a:p>
        </p:txBody>
      </p:sp>
      <p:sp>
        <p:nvSpPr>
          <p:cNvPr id="5" name="Date Placeholder 4">
            <a:extLst>
              <a:ext uri="{FF2B5EF4-FFF2-40B4-BE49-F238E27FC236}">
                <a16:creationId xmlns:a16="http://schemas.microsoft.com/office/drawing/2014/main" id="{8D7F35EE-7D93-4899-B265-EC222B3B2383}"/>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92674482-CB1B-426F-8B32-11ED0E6B2B87}"/>
              </a:ext>
            </a:extLst>
          </p:cNvPr>
          <p:cNvSpPr>
            <a:spLocks noGrp="1"/>
          </p:cNvSpPr>
          <p:nvPr>
            <p:ph type="sldNum" sz="quarter" idx="12"/>
          </p:nvPr>
        </p:nvSpPr>
        <p:spPr/>
        <p:txBody>
          <a:bodyPr/>
          <a:lstStyle/>
          <a:p>
            <a:fld id="{799C26FD-E1A0-49B8-8B03-25A733166562}" type="slidenum">
              <a:rPr lang="en-US" smtClean="0"/>
              <a:t>23</a:t>
            </a:fld>
            <a:endParaRPr lang="en-US" dirty="0"/>
          </a:p>
        </p:txBody>
      </p:sp>
      <p:sp>
        <p:nvSpPr>
          <p:cNvPr id="6" name="Footer Placeholder 5">
            <a:extLst>
              <a:ext uri="{FF2B5EF4-FFF2-40B4-BE49-F238E27FC236}">
                <a16:creationId xmlns:a16="http://schemas.microsoft.com/office/drawing/2014/main" id="{19D768A6-FF8A-43F1-9758-AB3F126AC3E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06043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9CBF-2CD0-4764-A253-CA8A03F20436}"/>
              </a:ext>
            </a:extLst>
          </p:cNvPr>
          <p:cNvSpPr>
            <a:spLocks noGrp="1"/>
          </p:cNvSpPr>
          <p:nvPr>
            <p:ph type="title"/>
          </p:nvPr>
        </p:nvSpPr>
        <p:spPr/>
        <p:txBody>
          <a:bodyPr/>
          <a:lstStyle/>
          <a:p>
            <a:r>
              <a:rPr lang="en-US" dirty="0"/>
              <a:t>Probability Crimes are linked</a:t>
            </a:r>
          </a:p>
        </p:txBody>
      </p:sp>
      <p:sp>
        <p:nvSpPr>
          <p:cNvPr id="3" name="Content Placeholder 2">
            <a:extLst>
              <a:ext uri="{FF2B5EF4-FFF2-40B4-BE49-F238E27FC236}">
                <a16:creationId xmlns:a16="http://schemas.microsoft.com/office/drawing/2014/main" id="{BF286A0F-17A6-4386-B532-75129B190D36}"/>
              </a:ext>
            </a:extLst>
          </p:cNvPr>
          <p:cNvSpPr>
            <a:spLocks noGrp="1"/>
          </p:cNvSpPr>
          <p:nvPr>
            <p:ph sz="half" idx="1"/>
          </p:nvPr>
        </p:nvSpPr>
        <p:spPr>
          <a:xfrm>
            <a:off x="406400" y="1414021"/>
            <a:ext cx="5966120" cy="4762942"/>
          </a:xfrm>
        </p:spPr>
        <p:txBody>
          <a:bodyPr>
            <a:noAutofit/>
          </a:bodyPr>
          <a:lstStyle/>
          <a:p>
            <a:r>
              <a:rPr lang="en-US" sz="1800" dirty="0">
                <a:solidFill>
                  <a:srgbClr val="67ED51"/>
                </a:solidFill>
              </a:rPr>
              <a:t>Using the </a:t>
            </a:r>
            <a:r>
              <a:rPr lang="en-US" sz="1600" dirty="0" err="1">
                <a:latin typeface="Lucida Console" panose="020B0609040504020204" pitchFamily="49" charset="0"/>
              </a:rPr>
              <a:t>image.plot</a:t>
            </a:r>
            <a:r>
              <a:rPr lang="en-US" sz="1600" dirty="0">
                <a:latin typeface="Lucida Console" panose="020B0609040504020204" pitchFamily="49" charset="0"/>
              </a:rPr>
              <a:t>()</a:t>
            </a:r>
            <a:r>
              <a:rPr lang="en-US" sz="1800" dirty="0">
                <a:solidFill>
                  <a:srgbClr val="67ED51"/>
                </a:solidFill>
              </a:rPr>
              <a:t> from the fields package, we can see how strongly the unsolved crimes are linked to the existing (solved) crime series.</a:t>
            </a:r>
          </a:p>
          <a:p>
            <a:pPr>
              <a:buClr>
                <a:schemeClr val="accent4"/>
              </a:buClr>
              <a:buFont typeface="Calibri" panose="020F0502020204030204" pitchFamily="34" charset="0"/>
              <a:buChar char="&gt;"/>
            </a:pPr>
            <a:r>
              <a:rPr lang="en-US" sz="1600" dirty="0">
                <a:latin typeface="Lucida Console" panose="020B0609040504020204" pitchFamily="49" charset="0"/>
              </a:rPr>
              <a:t>library(fields)</a:t>
            </a:r>
          </a:p>
          <a:p>
            <a:pPr>
              <a:buClr>
                <a:schemeClr val="accent4"/>
              </a:buClr>
              <a:buFont typeface="Calibri" panose="020F0502020204030204" pitchFamily="34" charset="0"/>
              <a:buChar char="&gt;"/>
            </a:pPr>
            <a:r>
              <a:rPr lang="en-US" sz="1600" dirty="0">
                <a:latin typeface="Lucida Console" panose="020B0609040504020204" pitchFamily="49" charset="0"/>
              </a:rPr>
              <a:t>#-- Get index of unsolved crimes</a:t>
            </a:r>
          </a:p>
          <a:p>
            <a:pPr>
              <a:buClr>
                <a:schemeClr val="accent4"/>
              </a:buClr>
              <a:buFont typeface="Calibri" panose="020F0502020204030204" pitchFamily="34" charset="0"/>
              <a:buChar char="&gt;"/>
            </a:pPr>
            <a:r>
              <a:rPr lang="en-US" sz="1600" dirty="0" err="1">
                <a:latin typeface="Lucida Console" panose="020B0609040504020204" pitchFamily="49" charset="0"/>
              </a:rPr>
              <a:t>ind.unsolved</a:t>
            </a:r>
            <a:r>
              <a:rPr lang="en-US" sz="1600" dirty="0">
                <a:latin typeface="Lucida Console" panose="020B0609040504020204" pitchFamily="49" charset="0"/>
              </a:rPr>
              <a:t> = which(is.na(</a:t>
            </a:r>
            <a:r>
              <a:rPr lang="en-US" sz="1600" dirty="0" err="1">
                <a:latin typeface="Lucida Console" panose="020B0609040504020204" pitchFamily="49" charset="0"/>
              </a:rPr>
              <a:t>A$CG</a:t>
            </a:r>
            <a:r>
              <a:rPr lang="en-US" sz="1600" dirty="0">
                <a:latin typeface="Lucida Console" panose="020B0609040504020204" pitchFamily="49" charset="0"/>
              </a:rPr>
              <a:t>))          </a:t>
            </a:r>
          </a:p>
          <a:p>
            <a:pPr>
              <a:buClr>
                <a:schemeClr val="accent4"/>
              </a:buClr>
              <a:buFont typeface="Calibri" panose="020F0502020204030204" pitchFamily="34" charset="0"/>
              <a:buChar char="&gt;"/>
            </a:pPr>
            <a:r>
              <a:rPr lang="en-US" sz="1600" dirty="0">
                <a:latin typeface="Lucida Console" panose="020B0609040504020204" pitchFamily="49" charset="0"/>
              </a:rPr>
              <a:t># index of unsolved crimes</a:t>
            </a:r>
          </a:p>
          <a:p>
            <a:pPr>
              <a:buClr>
                <a:schemeClr val="accent4"/>
              </a:buClr>
              <a:buFont typeface="Calibri" panose="020F0502020204030204" pitchFamily="34" charset="0"/>
              <a:buChar char="&gt;"/>
            </a:pPr>
            <a:r>
              <a:rPr lang="en-US" sz="1600" dirty="0">
                <a:latin typeface="Lucida Console" panose="020B0609040504020204" pitchFamily="49" charset="0"/>
              </a:rPr>
              <a:t>n = </a:t>
            </a:r>
            <a:r>
              <a:rPr lang="en-US" sz="1600" dirty="0" err="1">
                <a:latin typeface="Lucida Console" panose="020B0609040504020204" pitchFamily="49" charset="0"/>
              </a:rPr>
              <a:t>nrow</a:t>
            </a:r>
            <a:r>
              <a:rPr lang="en-US" sz="1600" dirty="0">
                <a:latin typeface="Lucida Console" panose="020B0609040504020204" pitchFamily="49" charset="0"/>
              </a:rPr>
              <a:t>(A)                                </a:t>
            </a:r>
          </a:p>
          <a:p>
            <a:pPr>
              <a:buClr>
                <a:schemeClr val="accent4"/>
              </a:buClr>
              <a:buFont typeface="Calibri" panose="020F0502020204030204" pitchFamily="34" charset="0"/>
              <a:buChar char="&gt;"/>
            </a:pPr>
            <a:r>
              <a:rPr lang="en-US" sz="1600" dirty="0">
                <a:latin typeface="Lucida Console" panose="020B0609040504020204" pitchFamily="49" charset="0"/>
              </a:rPr>
              <a:t># number of crimes</a:t>
            </a:r>
          </a:p>
          <a:p>
            <a:pPr>
              <a:buClr>
                <a:schemeClr val="accent4"/>
              </a:buClr>
              <a:buFont typeface="Calibri" panose="020F0502020204030204" pitchFamily="34" charset="0"/>
              <a:buChar char="&gt;"/>
            </a:pPr>
            <a:r>
              <a:rPr lang="en-US" sz="1600" dirty="0">
                <a:latin typeface="Lucida Console" panose="020B0609040504020204" pitchFamily="49" charset="0"/>
              </a:rPr>
              <a:t>#-- Image plot of linkage probabilities</a:t>
            </a:r>
          </a:p>
          <a:p>
            <a:pPr>
              <a:buClr>
                <a:schemeClr val="accent4"/>
              </a:buClr>
              <a:buFont typeface="Calibri" panose="020F0502020204030204" pitchFamily="34" charset="0"/>
              <a:buChar char="&gt;"/>
            </a:pPr>
            <a:r>
              <a:rPr lang="en-US" sz="1600" dirty="0">
                <a:latin typeface="Lucida Console" panose="020B0609040504020204" pitchFamily="49" charset="0"/>
              </a:rPr>
              <a:t>fields::</a:t>
            </a:r>
            <a:r>
              <a:rPr lang="en-US" sz="1600" dirty="0" err="1">
                <a:latin typeface="Lucida Console" panose="020B0609040504020204" pitchFamily="49" charset="0"/>
              </a:rPr>
              <a:t>image.plot</a:t>
            </a:r>
            <a:r>
              <a:rPr lang="en-US" sz="1600" dirty="0">
                <a:latin typeface="Lucida Console" panose="020B0609040504020204" pitchFamily="49" charset="0"/>
              </a:rPr>
              <a:t>(1:n,ind.unsolved,</a:t>
            </a:r>
          </a:p>
          <a:p>
            <a:pPr marL="0" indent="0">
              <a:buClr>
                <a:schemeClr val="accent4"/>
              </a:buClr>
              <a:buNone/>
            </a:pPr>
            <a:r>
              <a:rPr lang="en-US" sz="1600" dirty="0">
                <a:latin typeface="Lucida Console" panose="020B0609040504020204" pitchFamily="49" charset="0"/>
              </a:rPr>
              <a:t>       pp[1:n,ind.unsolved],</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="Crime",</a:t>
            </a:r>
            <a:r>
              <a:rPr lang="en-US" sz="1600" dirty="0" err="1">
                <a:latin typeface="Lucida Console" panose="020B0609040504020204" pitchFamily="49" charset="0"/>
              </a:rPr>
              <a:t>ylab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main="Probability crimes are linked"</a:t>
            </a:r>
            <a:r>
              <a:rPr lang="en-US" sz="1600" dirty="0"/>
              <a:t>)</a:t>
            </a:r>
          </a:p>
        </p:txBody>
      </p:sp>
      <p:pic>
        <p:nvPicPr>
          <p:cNvPr id="8" name="Content Placeholder 7">
            <a:extLst>
              <a:ext uri="{FF2B5EF4-FFF2-40B4-BE49-F238E27FC236}">
                <a16:creationId xmlns:a16="http://schemas.microsoft.com/office/drawing/2014/main" id="{54582459-E359-42E0-BDD7-F3E8EF879B37}"/>
              </a:ext>
            </a:extLst>
          </p:cNvPr>
          <p:cNvPicPr>
            <a:picLocks noGrp="1" noChangeAspect="1"/>
          </p:cNvPicPr>
          <p:nvPr>
            <p:ph sz="half" idx="2"/>
          </p:nvPr>
        </p:nvPicPr>
        <p:blipFill>
          <a:blip r:embed="rId2"/>
          <a:stretch>
            <a:fillRect/>
          </a:stretch>
        </p:blipFill>
        <p:spPr>
          <a:xfrm>
            <a:off x="6388628" y="2025452"/>
            <a:ext cx="5172467" cy="4351338"/>
          </a:xfrm>
          <a:prstGeom prst="rect">
            <a:avLst/>
          </a:prstGeom>
        </p:spPr>
      </p:pic>
      <p:sp>
        <p:nvSpPr>
          <p:cNvPr id="5" name="Date Placeholder 4">
            <a:extLst>
              <a:ext uri="{FF2B5EF4-FFF2-40B4-BE49-F238E27FC236}">
                <a16:creationId xmlns:a16="http://schemas.microsoft.com/office/drawing/2014/main" id="{16D07875-DCD7-4C07-A8DA-D6389C181356}"/>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87551035-9791-4A75-9B23-6307A583627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CBC86AD-8AB5-44B3-BEE8-53A97CFA7AC5}"/>
              </a:ext>
            </a:extLst>
          </p:cNvPr>
          <p:cNvSpPr>
            <a:spLocks noGrp="1"/>
          </p:cNvSpPr>
          <p:nvPr>
            <p:ph type="sldNum" sz="quarter" idx="12"/>
          </p:nvPr>
        </p:nvSpPr>
        <p:spPr/>
        <p:txBody>
          <a:bodyPr/>
          <a:lstStyle/>
          <a:p>
            <a:fld id="{799C26FD-E1A0-49B8-8B03-25A733166562}" type="slidenum">
              <a:rPr lang="en-US" smtClean="0"/>
              <a:t>24</a:t>
            </a:fld>
            <a:endParaRPr lang="en-US" dirty="0"/>
          </a:p>
        </p:txBody>
      </p:sp>
      <p:sp>
        <p:nvSpPr>
          <p:cNvPr id="4" name="Rectangle 3">
            <a:extLst>
              <a:ext uri="{FF2B5EF4-FFF2-40B4-BE49-F238E27FC236}">
                <a16:creationId xmlns:a16="http://schemas.microsoft.com/office/drawing/2014/main" id="{141557B8-8E58-4730-8DC6-F6953868AFA0}"/>
              </a:ext>
            </a:extLst>
          </p:cNvPr>
          <p:cNvSpPr/>
          <p:nvPr/>
        </p:nvSpPr>
        <p:spPr>
          <a:xfrm>
            <a:off x="6372520" y="1444675"/>
            <a:ext cx="5517965" cy="461665"/>
          </a:xfrm>
          <a:prstGeom prst="rect">
            <a:avLst/>
          </a:prstGeom>
        </p:spPr>
        <p:txBody>
          <a:bodyPr wrap="square">
            <a:spAutoFit/>
          </a:bodyPr>
          <a:lstStyle/>
          <a:p>
            <a:r>
              <a:rPr lang="en-US" sz="1200" dirty="0">
                <a:solidFill>
                  <a:schemeClr val="bg1"/>
                </a:solidFill>
              </a:rPr>
              <a:t>We see that some unsolved crimes are linked to solved crimes with a posterior probability above 0.25. These crimes may be worth further investigations.</a:t>
            </a:r>
          </a:p>
        </p:txBody>
      </p:sp>
    </p:spTree>
    <p:extLst>
      <p:ext uri="{BB962C8B-B14F-4D97-AF65-F5344CB8AC3E}">
        <p14:creationId xmlns:p14="http://schemas.microsoft.com/office/powerpoint/2010/main" val="269268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63BE-9A27-494F-91BB-DD7ACDE4DF42}"/>
              </a:ext>
            </a:extLst>
          </p:cNvPr>
          <p:cNvSpPr>
            <a:spLocks noGrp="1"/>
          </p:cNvSpPr>
          <p:nvPr>
            <p:ph type="title"/>
          </p:nvPr>
        </p:nvSpPr>
        <p:spPr/>
        <p:txBody>
          <a:bodyPr/>
          <a:lstStyle/>
          <a:p>
            <a:r>
              <a:rPr lang="en-US" dirty="0">
                <a:solidFill>
                  <a:srgbClr val="67ED51"/>
                </a:solidFill>
              </a:rPr>
              <a:t>Maximum posterior probability</a:t>
            </a:r>
            <a:endParaRPr lang="en-US" dirty="0"/>
          </a:p>
        </p:txBody>
      </p:sp>
      <p:sp>
        <p:nvSpPr>
          <p:cNvPr id="3" name="Content Placeholder 2">
            <a:extLst>
              <a:ext uri="{FF2B5EF4-FFF2-40B4-BE49-F238E27FC236}">
                <a16:creationId xmlns:a16="http://schemas.microsoft.com/office/drawing/2014/main" id="{E965E7BA-8871-41C2-90D6-C36459EB0002}"/>
              </a:ext>
            </a:extLst>
          </p:cNvPr>
          <p:cNvSpPr>
            <a:spLocks noGrp="1"/>
          </p:cNvSpPr>
          <p:nvPr>
            <p:ph sz="half" idx="1"/>
          </p:nvPr>
        </p:nvSpPr>
        <p:spPr>
          <a:xfrm>
            <a:off x="406400" y="1825625"/>
            <a:ext cx="5994400" cy="4351338"/>
          </a:xfrm>
        </p:spPr>
        <p:txBody>
          <a:bodyPr>
            <a:normAutofit/>
          </a:bodyPr>
          <a:lstStyle/>
          <a:p>
            <a:r>
              <a:rPr lang="en-US" sz="2200" dirty="0">
                <a:solidFill>
                  <a:srgbClr val="67ED51"/>
                </a:solidFill>
              </a:rPr>
              <a:t>Here we plot the maximum posterior probability that an unsolved crime is linked to another crime (solved or unsolved)</a:t>
            </a:r>
          </a:p>
          <a:p>
            <a:endParaRPr lang="en-US" sz="2200" dirty="0">
              <a:solidFill>
                <a:srgbClr val="67ED51"/>
              </a:solidFill>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unsolved.probs</a:t>
            </a:r>
            <a:r>
              <a:rPr lang="en-US" sz="1600" dirty="0">
                <a:latin typeface="Lucida Console" panose="020B0609040504020204" pitchFamily="49" charset="0"/>
              </a:rPr>
              <a:t> = apply(pp[</a:t>
            </a:r>
            <a:r>
              <a:rPr lang="en-US" sz="1600" dirty="0" err="1">
                <a:latin typeface="Lucida Console" panose="020B0609040504020204" pitchFamily="49" charset="0"/>
              </a:rPr>
              <a:t>ind.unsolved</a:t>
            </a:r>
            <a:r>
              <a:rPr lang="en-US" sz="1600" dirty="0">
                <a:latin typeface="Lucida Console" panose="020B0609040504020204" pitchFamily="49" charset="0"/>
              </a:rPr>
              <a:t>,],1,max,na.rm=TRUE)  # maximum probability</a:t>
            </a:r>
          </a:p>
          <a:p>
            <a:pPr>
              <a:buClr>
                <a:schemeClr val="accent4"/>
              </a:buClr>
              <a:buFont typeface="Lucida Console" panose="020B0609040504020204" pitchFamily="49" charset="0"/>
              <a:buChar char="&gt;"/>
            </a:pPr>
            <a:r>
              <a:rPr lang="en-US" sz="1600" dirty="0">
                <a:latin typeface="Lucida Console" panose="020B0609040504020204" pitchFamily="49" charset="0"/>
              </a:rPr>
              <a:t>plot(</a:t>
            </a:r>
            <a:r>
              <a:rPr lang="en-US" sz="1600" dirty="0" err="1">
                <a:latin typeface="Lucida Console" panose="020B0609040504020204" pitchFamily="49" charset="0"/>
              </a:rPr>
              <a:t>ind.unsolved,unsolved.probs</a:t>
            </a:r>
            <a:r>
              <a:rPr lang="en-US" sz="1600" dirty="0">
                <a:latin typeface="Lucida Console" panose="020B0609040504020204" pitchFamily="49" charset="0"/>
              </a:rPr>
              <a:t>,</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ylab</a:t>
            </a:r>
            <a:r>
              <a:rPr lang="en-US" sz="1600" dirty="0">
                <a:latin typeface="Lucida Console" panose="020B0609040504020204" pitchFamily="49" charset="0"/>
              </a:rPr>
              <a:t>='maximum probability of linkage')</a:t>
            </a:r>
          </a:p>
          <a:p>
            <a:pPr>
              <a:buClr>
                <a:schemeClr val="accent4"/>
              </a:buClr>
              <a:buFont typeface="Lucida Console" panose="020B0609040504020204" pitchFamily="49" charset="0"/>
              <a:buChar char="&gt;"/>
            </a:pPr>
            <a:r>
              <a:rPr lang="en-US" sz="1600" dirty="0" err="1">
                <a:latin typeface="Lucida Console" panose="020B0609040504020204" pitchFamily="49" charset="0"/>
              </a:rPr>
              <a:t>abline</a:t>
            </a:r>
            <a:r>
              <a:rPr lang="en-US" sz="1600" dirty="0">
                <a:latin typeface="Lucida Console" panose="020B0609040504020204" pitchFamily="49" charset="0"/>
              </a:rPr>
              <a:t>(h=0.25)</a:t>
            </a:r>
          </a:p>
          <a:p>
            <a:endParaRPr lang="en-US" dirty="0"/>
          </a:p>
        </p:txBody>
      </p:sp>
      <p:pic>
        <p:nvPicPr>
          <p:cNvPr id="8" name="Content Placeholder 7">
            <a:extLst>
              <a:ext uri="{FF2B5EF4-FFF2-40B4-BE49-F238E27FC236}">
                <a16:creationId xmlns:a16="http://schemas.microsoft.com/office/drawing/2014/main" id="{729C71BE-C116-488C-82DC-18AC6947CD4D}"/>
              </a:ext>
            </a:extLst>
          </p:cNvPr>
          <p:cNvPicPr>
            <a:picLocks noGrp="1" noChangeAspect="1"/>
          </p:cNvPicPr>
          <p:nvPr>
            <p:ph sz="half" idx="2"/>
          </p:nvPr>
        </p:nvPicPr>
        <p:blipFill>
          <a:blip r:embed="rId2"/>
          <a:stretch>
            <a:fillRect/>
          </a:stretch>
        </p:blipFill>
        <p:spPr>
          <a:xfrm>
            <a:off x="6613133" y="1825625"/>
            <a:ext cx="5172467" cy="4351338"/>
          </a:xfrm>
          <a:prstGeom prst="rect">
            <a:avLst/>
          </a:prstGeom>
        </p:spPr>
      </p:pic>
      <p:sp>
        <p:nvSpPr>
          <p:cNvPr id="5" name="Date Placeholder 4">
            <a:extLst>
              <a:ext uri="{FF2B5EF4-FFF2-40B4-BE49-F238E27FC236}">
                <a16:creationId xmlns:a16="http://schemas.microsoft.com/office/drawing/2014/main" id="{9153B759-6EA5-4A86-98C0-8349425BA0C6}"/>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C120DF67-12B9-497D-987E-65B1B5349F3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C070950-C54B-491B-9035-AA9DAB72F34F}"/>
              </a:ext>
            </a:extLst>
          </p:cNvPr>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122070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Investigate </a:t>
            </a:r>
            <a:r>
              <a:rPr lang="en-US" sz="3600" dirty="0" err="1">
                <a:latin typeface="+mn-lt"/>
              </a:rPr>
              <a:t>crimeIDs</a:t>
            </a:r>
            <a:r>
              <a:rPr lang="en-US" sz="3600" dirty="0">
                <a:latin typeface="+mn-lt"/>
              </a:rPr>
              <a:t> for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10349584" cy="4851400"/>
          </a:xfrm>
        </p:spPr>
        <p:txBody>
          <a:bodyPr>
            <a:normAutofit/>
          </a:bodyPr>
          <a:lstStyle/>
          <a:p>
            <a:r>
              <a:rPr lang="en-US" sz="1800" dirty="0">
                <a:solidFill>
                  <a:srgbClr val="67ED51"/>
                </a:solidFill>
              </a:rPr>
              <a:t>This shows that C:408, C:417, C:464 are the crimes with the strongest linkages (posterior probabilities greater that 0.25). </a:t>
            </a:r>
          </a:p>
          <a:p>
            <a:pPr>
              <a:buClr>
                <a:schemeClr val="accent4"/>
              </a:buClr>
              <a:buFont typeface="Lucida Console" panose="020B0609040504020204" pitchFamily="49" charset="0"/>
              <a:buChar char="&gt;"/>
            </a:pPr>
            <a:r>
              <a:rPr lang="en-US" sz="1600" dirty="0" err="1">
                <a:latin typeface="Lucida Console" panose="020B0609040504020204" pitchFamily="49" charset="0"/>
              </a:rPr>
              <a:t>ind</a:t>
            </a:r>
            <a:r>
              <a:rPr lang="en-US" sz="1600" dirty="0">
                <a:latin typeface="Lucida Console" panose="020B0609040504020204" pitchFamily="49" charset="0"/>
              </a:rPr>
              <a:t> = </a:t>
            </a:r>
            <a:r>
              <a:rPr lang="en-US" sz="1600" dirty="0" err="1">
                <a:latin typeface="Lucida Console" panose="020B0609040504020204" pitchFamily="49" charset="0"/>
              </a:rPr>
              <a:t>ind.unsolved</a:t>
            </a:r>
            <a:r>
              <a:rPr lang="en-US" sz="1600" dirty="0">
                <a:latin typeface="Lucida Console" panose="020B0609040504020204" pitchFamily="49" charset="0"/>
              </a:rPr>
              <a:t>[</a:t>
            </a:r>
            <a:r>
              <a:rPr lang="en-US" sz="1600" dirty="0" err="1">
                <a:latin typeface="Lucida Console" panose="020B0609040504020204" pitchFamily="49" charset="0"/>
              </a:rPr>
              <a:t>unsolved.probs</a:t>
            </a:r>
            <a:r>
              <a:rPr lang="en-US" sz="1600" dirty="0">
                <a:latin typeface="Lucida Console" panose="020B0609040504020204" pitchFamily="49" charset="0"/>
              </a:rPr>
              <a:t> &gt; 0.25]</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 = </a:t>
            </a:r>
            <a:r>
              <a:rPr lang="en-US" sz="1600" dirty="0" err="1">
                <a:latin typeface="Lucida Console" panose="020B0609040504020204" pitchFamily="49" charset="0"/>
              </a:rPr>
              <a:t>as.character</a:t>
            </a:r>
            <a:r>
              <a:rPr lang="en-US" sz="1600" dirty="0">
                <a:latin typeface="Lucida Console" panose="020B0609040504020204" pitchFamily="49" charset="0"/>
              </a:rPr>
              <a:t>(</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ind</a:t>
            </a:r>
            <a:r>
              <a:rPr lang="en-US" sz="1600" dirty="0">
                <a:latin typeface="Lucida Console" panose="020B0609040504020204" pitchFamily="49" charset="0"/>
              </a:rPr>
              <a:t>])       </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502913" y="3789575"/>
            <a:ext cx="11393713" cy="2387387"/>
          </a:xfrm>
        </p:spPr>
        <p:txBody>
          <a:bodyPr>
            <a:normAutofit/>
          </a:bodyPr>
          <a:lstStyle/>
          <a:p>
            <a:pPr marL="0" indent="0">
              <a:buNone/>
            </a:pPr>
            <a:r>
              <a:rPr lang="en-US" dirty="0"/>
              <a:t>[1] "C:408" "C:417" "C:437" "C:464" "C:482“</a:t>
            </a:r>
          </a:p>
          <a:p>
            <a:pPr marL="0" indent="0">
              <a:buNone/>
            </a:pPr>
            <a:endParaRPr lang="en-US" dirty="0"/>
          </a:p>
          <a:p>
            <a:pPr marL="0" indent="0">
              <a:buNone/>
            </a:pPr>
            <a:r>
              <a:rPr lang="pt-BR" dirty="0"/>
              <a:t>  </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962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Conclusions: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5613400" cy="4851400"/>
          </a:xfrm>
        </p:spPr>
        <p:txBody>
          <a:bodyPr>
            <a:normAutofit/>
          </a:bodyPr>
          <a:lstStyle/>
          <a:p>
            <a:pPr>
              <a:buClr>
                <a:srgbClr val="67ED51"/>
              </a:buClr>
            </a:pPr>
            <a:r>
              <a:rPr lang="en-US" sz="1800" dirty="0">
                <a:solidFill>
                  <a:srgbClr val="67ED51"/>
                </a:solidFill>
              </a:rPr>
              <a:t>A particular crime can be investigated in more detail with the function </a:t>
            </a:r>
            <a:r>
              <a:rPr lang="en-US" sz="1800" dirty="0" err="1">
                <a:solidFill>
                  <a:srgbClr val="67ED51"/>
                </a:solidFill>
              </a:rPr>
              <a:t>bayesProb</a:t>
            </a:r>
            <a:r>
              <a:rPr lang="en-US" sz="1800" dirty="0">
                <a:solidFill>
                  <a:srgbClr val="67ED51"/>
                </a:solidFill>
              </a:rPr>
              <a:t>():</a:t>
            </a:r>
            <a:endParaRPr lang="en-US" sz="1600" dirty="0">
              <a:latin typeface="Lucida Console" panose="020B0609040504020204" pitchFamily="49" charset="0"/>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bp</a:t>
            </a:r>
            <a:r>
              <a:rPr lang="en-US" sz="1600" dirty="0">
                <a:latin typeface="Lucida Console" panose="020B0609040504020204" pitchFamily="49" charset="0"/>
              </a:rPr>
              <a:t> = </a:t>
            </a:r>
            <a:r>
              <a:rPr lang="en-US" sz="1600" dirty="0" err="1">
                <a:latin typeface="Lucida Console" panose="020B0609040504020204" pitchFamily="49" charset="0"/>
              </a:rPr>
              <a:t>bayesProb</a:t>
            </a:r>
            <a:r>
              <a:rPr lang="en-US" sz="1600" dirty="0">
                <a:latin typeface="Lucida Console" panose="020B0609040504020204" pitchFamily="49" charset="0"/>
              </a:rPr>
              <a:t>(pp[</a:t>
            </a:r>
            <a:r>
              <a:rPr lang="en-US" sz="1600" dirty="0" err="1">
                <a:latin typeface="Lucida Console" panose="020B0609040504020204" pitchFamily="49" charset="0"/>
              </a:rPr>
              <a:t>A$crimeID</a:t>
            </a:r>
            <a:r>
              <a:rPr lang="en-US" sz="1600" dirty="0">
                <a:latin typeface="Lucida Console" panose="020B0609040504020204" pitchFamily="49" charset="0"/>
              </a:rPr>
              <a:t> %in% "C:417"])</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bp$crimeID</a:t>
            </a:r>
            <a:r>
              <a:rPr lang="en-US" sz="1600" dirty="0">
                <a:latin typeface="Lucida Console" panose="020B0609040504020204" pitchFamily="49" charset="0"/>
              </a:rPr>
              <a:t> = </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bp$CG</a:t>
            </a:r>
            <a:r>
              <a:rPr lang="en-US" sz="1600" dirty="0">
                <a:latin typeface="Lucida Console" panose="020B0609040504020204" pitchFamily="49" charset="0"/>
              </a:rPr>
              <a:t> = </a:t>
            </a:r>
            <a:r>
              <a:rPr lang="en-US" sz="1600" dirty="0" err="1">
                <a:latin typeface="Lucida Console" panose="020B0609040504020204" pitchFamily="49" charset="0"/>
              </a:rPr>
              <a:t>A$CG</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a:latin typeface="Lucida Console" panose="020B0609040504020204" pitchFamily="49" charset="0"/>
              </a:rPr>
              <a:t>head(</a:t>
            </a:r>
            <a:r>
              <a:rPr lang="en-US" sz="1600" dirty="0" err="1">
                <a:latin typeface="Lucida Console" panose="020B0609040504020204" pitchFamily="49" charset="0"/>
              </a:rPr>
              <a:t>bp</a:t>
            </a:r>
            <a:r>
              <a:rPr lang="en-US" sz="1600" dirty="0">
                <a:latin typeface="Lucida Console" panose="020B0609040504020204" pitchFamily="49" charset="0"/>
              </a:rPr>
              <a:t>)</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7244179" y="1325563"/>
            <a:ext cx="4652447" cy="4851399"/>
          </a:xfrm>
        </p:spPr>
        <p:txBody>
          <a:bodyPr>
            <a:normAutofit/>
          </a:bodyPr>
          <a:lstStyle/>
          <a:p>
            <a:pPr marL="0" indent="0">
              <a:buNone/>
            </a:pPr>
            <a:r>
              <a:rPr lang="pt-BR" sz="1800" dirty="0"/>
              <a:t>  index   prob crimeID  CG</a:t>
            </a:r>
          </a:p>
          <a:p>
            <a:pPr marL="0" indent="0">
              <a:buNone/>
            </a:pPr>
            <a:r>
              <a:rPr lang="pt-BR" sz="1800" dirty="0"/>
              <a:t>1    81 0.3335    C:15  46</a:t>
            </a:r>
          </a:p>
          <a:p>
            <a:pPr marL="0" indent="0">
              <a:buNone/>
            </a:pPr>
            <a:r>
              <a:rPr lang="pt-BR" sz="1800" dirty="0"/>
              <a:t>2   197 0.2920    C:26 146</a:t>
            </a:r>
          </a:p>
          <a:p>
            <a:pPr marL="0" indent="0">
              <a:buNone/>
            </a:pPr>
            <a:r>
              <a:rPr lang="pt-BR" sz="1800" dirty="0"/>
              <a:t>3   459 0.2415   C:459  NA</a:t>
            </a:r>
          </a:p>
          <a:p>
            <a:pPr marL="0" indent="0">
              <a:buNone/>
            </a:pPr>
            <a:r>
              <a:rPr lang="pt-BR" sz="1800" dirty="0"/>
              <a:t>4   446 0.0985   C:446  NA</a:t>
            </a:r>
          </a:p>
          <a:p>
            <a:pPr marL="0" indent="0">
              <a:buNone/>
            </a:pPr>
            <a:r>
              <a:rPr lang="pt-BR" sz="1800" dirty="0"/>
              <a:t>5     2 0.0510    C:10   2</a:t>
            </a:r>
          </a:p>
          <a:p>
            <a:pPr marL="0" indent="0">
              <a:buNone/>
            </a:pPr>
            <a:r>
              <a:rPr lang="pt-BR" sz="1800" dirty="0"/>
              <a:t>6   482 0.0400   C:482  NA</a:t>
            </a:r>
            <a:endParaRPr lang="en-US" sz="1800"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27</a:t>
            </a:fld>
            <a:endParaRPr lang="en-US" dirty="0"/>
          </a:p>
        </p:txBody>
      </p:sp>
      <p:sp>
        <p:nvSpPr>
          <p:cNvPr id="10" name="Rectangle 9">
            <a:extLst>
              <a:ext uri="{FF2B5EF4-FFF2-40B4-BE49-F238E27FC236}">
                <a16:creationId xmlns:a16="http://schemas.microsoft.com/office/drawing/2014/main" id="{067103AB-2095-4A4F-A997-CB4DCCDFE1B1}"/>
              </a:ext>
            </a:extLst>
          </p:cNvPr>
          <p:cNvSpPr/>
          <p:nvPr/>
        </p:nvSpPr>
        <p:spPr>
          <a:xfrm>
            <a:off x="406400" y="3979327"/>
            <a:ext cx="11393714"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67ED51"/>
                </a:solidFill>
              </a:rPr>
              <a:t>For this example, our model provides a list of the most likely crimes associated with the unsolved crime C:417. </a:t>
            </a:r>
          </a:p>
          <a:p>
            <a:pPr marL="285750" indent="-285750">
              <a:buFont typeface="Arial" panose="020B0604020202020204" pitchFamily="34" charset="0"/>
              <a:buChar char="•"/>
            </a:pPr>
            <a:r>
              <a:rPr lang="en-US" dirty="0">
                <a:solidFill>
                  <a:srgbClr val="67ED51"/>
                </a:solidFill>
              </a:rPr>
              <a:t>The first two crimes (C:15 and C:26) are solved crimes indicating that the offender(s) responsible for these crimes may also be responsible for C:417. </a:t>
            </a:r>
          </a:p>
          <a:p>
            <a:pPr marL="285750" indent="-285750">
              <a:buFont typeface="Arial" panose="020B0604020202020204" pitchFamily="34" charset="0"/>
              <a:buChar char="•"/>
            </a:pPr>
            <a:r>
              <a:rPr lang="en-US" dirty="0">
                <a:solidFill>
                  <a:srgbClr val="67ED51"/>
                </a:solidFill>
              </a:rPr>
              <a:t>The next two crimes, C:459 and C:446 do not have a group ID. </a:t>
            </a:r>
          </a:p>
          <a:p>
            <a:pPr marL="285750" indent="-285750">
              <a:buFont typeface="Arial" panose="020B0604020202020204" pitchFamily="34" charset="0"/>
              <a:buChar char="•"/>
            </a:pPr>
            <a:r>
              <a:rPr lang="en-US" dirty="0">
                <a:solidFill>
                  <a:srgbClr val="67ED51"/>
                </a:solidFill>
              </a:rPr>
              <a:t>This means that they are unsolved crimes. </a:t>
            </a:r>
          </a:p>
          <a:p>
            <a:pPr marL="285750" indent="-285750">
              <a:buFont typeface="Arial" panose="020B0604020202020204" pitchFamily="34" charset="0"/>
              <a:buChar char="•"/>
            </a:pPr>
            <a:r>
              <a:rPr lang="en-US" dirty="0">
                <a:solidFill>
                  <a:srgbClr val="67ED51"/>
                </a:solidFill>
              </a:rPr>
              <a:t>By providing the posterior probabilities, crime analysts may choose to investigate further only if the linkage is strong enough.</a:t>
            </a:r>
          </a:p>
        </p:txBody>
      </p:sp>
      <p:sp>
        <p:nvSpPr>
          <p:cNvPr id="4" name="Rectangle: Rounded Corners 3">
            <a:extLst>
              <a:ext uri="{FF2B5EF4-FFF2-40B4-BE49-F238E27FC236}">
                <a16:creationId xmlns:a16="http://schemas.microsoft.com/office/drawing/2014/main" id="{BAFAC2D3-A272-424E-AC2F-8E69DE267E46}"/>
              </a:ext>
            </a:extLst>
          </p:cNvPr>
          <p:cNvSpPr/>
          <p:nvPr/>
        </p:nvSpPr>
        <p:spPr>
          <a:xfrm>
            <a:off x="2648932" y="4270342"/>
            <a:ext cx="1480008" cy="31001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4452EA5-C768-4EA3-BD93-836197F0BA9D}"/>
              </a:ext>
            </a:extLst>
          </p:cNvPr>
          <p:cNvCxnSpPr>
            <a:cxnSpLocks/>
            <a:stCxn id="4" idx="3"/>
            <a:endCxn id="12" idx="1"/>
          </p:cNvCxnSpPr>
          <p:nvPr/>
        </p:nvCxnSpPr>
        <p:spPr>
          <a:xfrm flipV="1">
            <a:off x="4128940" y="2024420"/>
            <a:ext cx="4451022" cy="240093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F62C040-F785-4CFA-B1BA-DA76C7D92441}"/>
              </a:ext>
            </a:extLst>
          </p:cNvPr>
          <p:cNvSpPr/>
          <p:nvPr/>
        </p:nvSpPr>
        <p:spPr>
          <a:xfrm>
            <a:off x="8579962" y="1635577"/>
            <a:ext cx="837415" cy="77768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3FEFAB0-1C58-4E7B-B584-92EF1C9B29A6}"/>
              </a:ext>
            </a:extLst>
          </p:cNvPr>
          <p:cNvSpPr/>
          <p:nvPr/>
        </p:nvSpPr>
        <p:spPr>
          <a:xfrm>
            <a:off x="8579961" y="2468394"/>
            <a:ext cx="837415" cy="64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25E706F-B60C-418D-ACF7-330543F32AE6}"/>
              </a:ext>
            </a:extLst>
          </p:cNvPr>
          <p:cNvSpPr/>
          <p:nvPr/>
        </p:nvSpPr>
        <p:spPr>
          <a:xfrm>
            <a:off x="2763625" y="4814193"/>
            <a:ext cx="1563278" cy="3100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C031705-C9BE-4F3A-99FC-A305A73451D5}"/>
              </a:ext>
            </a:extLst>
          </p:cNvPr>
          <p:cNvCxnSpPr>
            <a:cxnSpLocks/>
            <a:stCxn id="15" idx="3"/>
            <a:endCxn id="14" idx="1"/>
          </p:cNvCxnSpPr>
          <p:nvPr/>
        </p:nvCxnSpPr>
        <p:spPr>
          <a:xfrm flipV="1">
            <a:off x="4326903" y="2790257"/>
            <a:ext cx="4253058" cy="2178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526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28</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0E01-4F84-45D2-9689-59BF6226562F}"/>
              </a:ext>
            </a:extLst>
          </p:cNvPr>
          <p:cNvSpPr>
            <a:spLocks noGrp="1"/>
          </p:cNvSpPr>
          <p:nvPr>
            <p:ph type="title"/>
          </p:nvPr>
        </p:nvSpPr>
        <p:spPr/>
        <p:txBody>
          <a:bodyPr/>
          <a:lstStyle/>
          <a:p>
            <a:r>
              <a:rPr lang="en-US" dirty="0"/>
              <a:t>Crime Linkage by Similarity</a:t>
            </a:r>
          </a:p>
        </p:txBody>
      </p:sp>
      <p:sp>
        <p:nvSpPr>
          <p:cNvPr id="3" name="Content Placeholder 2">
            <a:extLst>
              <a:ext uri="{FF2B5EF4-FFF2-40B4-BE49-F238E27FC236}">
                <a16:creationId xmlns:a16="http://schemas.microsoft.com/office/drawing/2014/main" id="{D653D357-66C1-42C0-B9B2-87859881D1F0}"/>
              </a:ext>
            </a:extLst>
          </p:cNvPr>
          <p:cNvSpPr>
            <a:spLocks noGrp="1"/>
          </p:cNvSpPr>
          <p:nvPr>
            <p:ph idx="1"/>
          </p:nvPr>
        </p:nvSpPr>
        <p:spPr/>
        <p:txBody>
          <a:bodyPr>
            <a:normAutofit/>
          </a:bodyPr>
          <a:lstStyle/>
          <a:p>
            <a:pPr>
              <a:spcAft>
                <a:spcPts val="1200"/>
              </a:spcAft>
            </a:pPr>
            <a:r>
              <a:rPr lang="en-US" dirty="0"/>
              <a:t>Hierarchical clustering is an algorithmic approach to crime series cluster analysis that sequentially forms a hierarchy of cluster solutions. </a:t>
            </a:r>
          </a:p>
          <a:p>
            <a:pPr>
              <a:spcAft>
                <a:spcPts val="1200"/>
              </a:spcAft>
            </a:pPr>
            <a:r>
              <a:rPr lang="en-US" dirty="0"/>
              <a:t>The agglomerative approach starts with every observation (e.g., crime incident) in its own cluster. </a:t>
            </a:r>
          </a:p>
          <a:p>
            <a:pPr>
              <a:spcAft>
                <a:spcPts val="1200"/>
              </a:spcAft>
            </a:pPr>
            <a:r>
              <a:rPr lang="en-US" dirty="0"/>
              <a:t>Then it sequentially merges the two closest clusters to form a new larger cluster. </a:t>
            </a:r>
          </a:p>
          <a:p>
            <a:pPr>
              <a:spcAft>
                <a:spcPts val="1200"/>
              </a:spcAft>
            </a:pPr>
            <a:r>
              <a:rPr lang="en-US" dirty="0"/>
              <a:t>This process is repeated until all observations are in the same cluster or a stopping criterion is met.</a:t>
            </a:r>
          </a:p>
        </p:txBody>
      </p:sp>
      <p:sp>
        <p:nvSpPr>
          <p:cNvPr id="4" name="Date Placeholder 3">
            <a:extLst>
              <a:ext uri="{FF2B5EF4-FFF2-40B4-BE49-F238E27FC236}">
                <a16:creationId xmlns:a16="http://schemas.microsoft.com/office/drawing/2014/main" id="{BAACC257-85CB-4BFF-8BC5-8AB377AAE2E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EDE0E8FF-2422-47EB-98CF-F551B546B7A9}"/>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
        <p:nvSpPr>
          <p:cNvPr id="6" name="Footer Placeholder 5">
            <a:extLst>
              <a:ext uri="{FF2B5EF4-FFF2-40B4-BE49-F238E27FC236}">
                <a16:creationId xmlns:a16="http://schemas.microsoft.com/office/drawing/2014/main" id="{27A51EA9-39CB-48E3-B049-6B616D88587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67144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D852-F3F7-4FB1-BC99-2A631CC1CFB7}"/>
              </a:ext>
            </a:extLst>
          </p:cNvPr>
          <p:cNvSpPr>
            <a:spLocks noGrp="1"/>
          </p:cNvSpPr>
          <p:nvPr>
            <p:ph type="title"/>
          </p:nvPr>
        </p:nvSpPr>
        <p:spPr/>
        <p:txBody>
          <a:bodyPr/>
          <a:lstStyle/>
          <a:p>
            <a:r>
              <a:rPr lang="en-US" sz="3600" b="0" dirty="0" err="1">
                <a:latin typeface="Lucida Console" panose="020B0609040504020204" pitchFamily="49" charset="0"/>
              </a:rPr>
              <a:t>crimelinkage</a:t>
            </a:r>
            <a:r>
              <a:rPr lang="en-US" sz="3600" b="0" dirty="0">
                <a:latin typeface="Lucida Console" panose="020B0609040504020204" pitchFamily="49" charset="0"/>
              </a:rPr>
              <a:t> </a:t>
            </a:r>
            <a:r>
              <a:rPr lang="en-US" dirty="0"/>
              <a:t>R-Package</a:t>
            </a:r>
          </a:p>
        </p:txBody>
      </p:sp>
      <p:sp>
        <p:nvSpPr>
          <p:cNvPr id="3" name="Content Placeholder 2">
            <a:extLst>
              <a:ext uri="{FF2B5EF4-FFF2-40B4-BE49-F238E27FC236}">
                <a16:creationId xmlns:a16="http://schemas.microsoft.com/office/drawing/2014/main" id="{F9D225E7-3B72-4D36-A67E-7A1197322834}"/>
              </a:ext>
            </a:extLst>
          </p:cNvPr>
          <p:cNvSpPr>
            <a:spLocks noGrp="1"/>
          </p:cNvSpPr>
          <p:nvPr>
            <p:ph idx="1"/>
          </p:nvPr>
        </p:nvSpPr>
        <p:spPr/>
        <p:txBody>
          <a:bodyPr/>
          <a:lstStyle/>
          <a:p>
            <a:pPr>
              <a:spcBef>
                <a:spcPts val="1200"/>
              </a:spcBef>
              <a:spcAft>
                <a:spcPts val="1800"/>
              </a:spcAft>
            </a:pPr>
            <a:r>
              <a:rPr lang="en-US" dirty="0"/>
              <a:t>The </a:t>
            </a:r>
            <a:r>
              <a:rPr lang="en-US" sz="2000" dirty="0" err="1">
                <a:solidFill>
                  <a:schemeClr val="accent4"/>
                </a:solidFill>
                <a:latin typeface="Lucida Console" panose="020B0609040504020204" pitchFamily="49" charset="0"/>
              </a:rPr>
              <a:t>crimelinkage</a:t>
            </a:r>
            <a:r>
              <a:rPr lang="en-US" dirty="0"/>
              <a:t> package provides the function </a:t>
            </a:r>
            <a:r>
              <a:rPr lang="en-US" sz="2000" dirty="0" err="1">
                <a:solidFill>
                  <a:schemeClr val="accent4"/>
                </a:solidFill>
                <a:latin typeface="Lucida Console" panose="020B0609040504020204" pitchFamily="49" charset="0"/>
              </a:rPr>
              <a:t>crimeClust_hier</a:t>
            </a:r>
            <a:r>
              <a:rPr lang="en-US" sz="2000" dirty="0">
                <a:solidFill>
                  <a:schemeClr val="accent4"/>
                </a:solidFill>
                <a:latin typeface="Lucida Console" panose="020B0609040504020204" pitchFamily="49" charset="0"/>
              </a:rPr>
              <a:t>() </a:t>
            </a:r>
            <a:r>
              <a:rPr lang="en-US" dirty="0"/>
              <a:t>for agglomerative hierarchical crime clustering</a:t>
            </a:r>
          </a:p>
          <a:p>
            <a:pPr>
              <a:spcBef>
                <a:spcPts val="1200"/>
              </a:spcBef>
              <a:spcAft>
                <a:spcPts val="1800"/>
              </a:spcAft>
            </a:pPr>
            <a:r>
              <a:rPr lang="en-US" dirty="0"/>
              <a:t>It uses the log Bayes factor as the pairwise similarity measure</a:t>
            </a:r>
          </a:p>
          <a:p>
            <a:pPr>
              <a:spcBef>
                <a:spcPts val="1200"/>
              </a:spcBef>
              <a:spcAft>
                <a:spcPts val="1800"/>
              </a:spcAft>
            </a:pPr>
            <a:r>
              <a:rPr lang="en-US" dirty="0"/>
              <a:t>That is, the similarity between crimes </a:t>
            </a:r>
            <a:r>
              <a:rPr lang="en-US" i="1" dirty="0"/>
              <a:t>i</a:t>
            </a:r>
            <a:r>
              <a:rPr lang="en-US" dirty="0"/>
              <a:t> and </a:t>
            </a:r>
            <a:r>
              <a:rPr lang="en-US" i="1" dirty="0"/>
              <a:t>j</a:t>
            </a:r>
            <a:r>
              <a:rPr lang="en-US" dirty="0"/>
              <a:t> is the estimated Bayes factor for linkage</a:t>
            </a:r>
          </a:p>
        </p:txBody>
      </p:sp>
      <p:sp>
        <p:nvSpPr>
          <p:cNvPr id="4" name="Date Placeholder 3">
            <a:extLst>
              <a:ext uri="{FF2B5EF4-FFF2-40B4-BE49-F238E27FC236}">
                <a16:creationId xmlns:a16="http://schemas.microsoft.com/office/drawing/2014/main" id="{93DA5613-A145-4899-8ECB-12E729CADDA9}"/>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EE8B9F29-5330-470A-8C6E-7CB7BE7F7AAC}"/>
              </a:ext>
            </a:extLst>
          </p:cNvPr>
          <p:cNvSpPr>
            <a:spLocks noGrp="1"/>
          </p:cNvSpPr>
          <p:nvPr>
            <p:ph type="sldNum" sz="quarter" idx="12"/>
          </p:nvPr>
        </p:nvSpPr>
        <p:spPr/>
        <p:txBody>
          <a:bodyPr/>
          <a:lstStyle/>
          <a:p>
            <a:fld id="{799C26FD-E1A0-49B8-8B03-25A733166562}" type="slidenum">
              <a:rPr lang="en-US" smtClean="0"/>
              <a:pPr/>
              <a:t>4</a:t>
            </a:fld>
            <a:endParaRPr lang="en-US" dirty="0"/>
          </a:p>
        </p:txBody>
      </p:sp>
      <p:sp>
        <p:nvSpPr>
          <p:cNvPr id="6" name="Footer Placeholder 5">
            <a:extLst>
              <a:ext uri="{FF2B5EF4-FFF2-40B4-BE49-F238E27FC236}">
                <a16:creationId xmlns:a16="http://schemas.microsoft.com/office/drawing/2014/main" id="{6642BCAC-C2E3-4242-9F3D-5D33D890569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56431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EAE-71AB-4E0E-BADB-A4B754BF7E7C}"/>
              </a:ext>
            </a:extLst>
          </p:cNvPr>
          <p:cNvSpPr>
            <a:spLocks noGrp="1"/>
          </p:cNvSpPr>
          <p:nvPr>
            <p:ph type="title"/>
          </p:nvPr>
        </p:nvSpPr>
        <p:spPr/>
        <p:txBody>
          <a:bodyPr/>
          <a:lstStyle/>
          <a:p>
            <a:r>
              <a:rPr lang="en-US" dirty="0"/>
              <a:t>Clustering Unsolved Crimes</a:t>
            </a:r>
          </a:p>
        </p:txBody>
      </p:sp>
      <p:sp>
        <p:nvSpPr>
          <p:cNvPr id="3" name="Content Placeholder 2">
            <a:extLst>
              <a:ext uri="{FF2B5EF4-FFF2-40B4-BE49-F238E27FC236}">
                <a16:creationId xmlns:a16="http://schemas.microsoft.com/office/drawing/2014/main" id="{2D7279DA-E4C6-40C3-9C24-9943E7A96D1A}"/>
              </a:ext>
            </a:extLst>
          </p:cNvPr>
          <p:cNvSpPr>
            <a:spLocks noGrp="1"/>
          </p:cNvSpPr>
          <p:nvPr>
            <p:ph idx="1"/>
          </p:nvPr>
        </p:nvSpPr>
        <p:spPr>
          <a:xfrm>
            <a:off x="406400" y="1489166"/>
            <a:ext cx="11393714" cy="4997810"/>
          </a:xfrm>
        </p:spPr>
        <p:txBody>
          <a:bodyPr>
            <a:normAutofit/>
          </a:bodyPr>
          <a:lstStyle/>
          <a:p>
            <a:r>
              <a:rPr lang="en-US" dirty="0">
                <a:solidFill>
                  <a:schemeClr val="accent4">
                    <a:lumMod val="40000"/>
                    <a:lumOff val="60000"/>
                  </a:schemeClr>
                </a:solidFill>
              </a:rPr>
              <a:t>In this example, we will cluster all of the unsolved crimes from crimes data and display dendrogram of results with </a:t>
            </a:r>
            <a:r>
              <a:rPr lang="en-US" dirty="0" err="1">
                <a:solidFill>
                  <a:schemeClr val="accent4">
                    <a:lumMod val="40000"/>
                    <a:lumOff val="60000"/>
                  </a:schemeClr>
                </a:solidFill>
              </a:rPr>
              <a:t>plot_hcc</a:t>
            </a:r>
            <a:r>
              <a:rPr lang="en-US" dirty="0">
                <a:solidFill>
                  <a:schemeClr val="accent4">
                    <a:lumMod val="40000"/>
                    <a:lumOff val="60000"/>
                  </a:schemeClr>
                </a:solidFill>
              </a:rPr>
              <a:t>() function.</a:t>
            </a: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Get unsolved crimes</a:t>
            </a:r>
          </a:p>
          <a:p>
            <a:pPr>
              <a:buClr>
                <a:schemeClr val="bg1"/>
              </a:buClr>
              <a:buFont typeface="Lucida Console" panose="020B0609040504020204" pitchFamily="49" charset="0"/>
              <a:buChar char="&gt;"/>
            </a:pPr>
            <a:r>
              <a:rPr lang="en-US" sz="1800" dirty="0">
                <a:latin typeface="Lucida Console" panose="020B0609040504020204" pitchFamily="49" charset="0"/>
              </a:rPr>
              <a:t>unsolved = subset(crimes, !</a:t>
            </a:r>
            <a:r>
              <a:rPr lang="en-US" sz="1800" dirty="0" err="1">
                <a:latin typeface="Lucida Console" panose="020B0609040504020204" pitchFamily="49" charset="0"/>
              </a:rPr>
              <a:t>crimeID</a:t>
            </a:r>
            <a:r>
              <a:rPr lang="en-US" sz="1800" dirty="0">
                <a:latin typeface="Lucida Console" panose="020B0609040504020204" pitchFamily="49" charset="0"/>
              </a:rPr>
              <a:t> %in% </a:t>
            </a:r>
            <a:r>
              <a:rPr lang="en-US" sz="1800" dirty="0" err="1">
                <a:latin typeface="Lucida Console" panose="020B0609040504020204" pitchFamily="49" charset="0"/>
              </a:rPr>
              <a:t>seriesData$crimeID</a:t>
            </a:r>
            <a:r>
              <a:rPr lang="en-US" sz="1800" dirty="0">
                <a:latin typeface="Lucida Console" panose="020B0609040504020204" pitchFamily="49" charset="0"/>
              </a:rPr>
              <a:t>)</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Run agglomerative hierarchical crime clustering</a:t>
            </a:r>
          </a:p>
          <a:p>
            <a:pPr>
              <a:buClr>
                <a:schemeClr val="bg1"/>
              </a:buClr>
              <a:buFont typeface="Lucida Console" panose="020B0609040504020204" pitchFamily="49" charset="0"/>
              <a:buChar char="&gt;"/>
            </a:pPr>
            <a:r>
              <a:rPr lang="en-US" sz="1800" dirty="0">
                <a:latin typeface="Lucida Console" panose="020B0609040504020204" pitchFamily="49" charset="0"/>
              </a:rPr>
              <a:t>tree = </a:t>
            </a:r>
            <a:r>
              <a:rPr lang="en-US" sz="1800" dirty="0" err="1">
                <a:latin typeface="Lucida Console" panose="020B0609040504020204" pitchFamily="49" charset="0"/>
              </a:rPr>
              <a:t>crimeClust_hier</a:t>
            </a:r>
            <a:r>
              <a:rPr lang="en-US" sz="1800" dirty="0">
                <a:latin typeface="Lucida Console" panose="020B0609040504020204" pitchFamily="49" charset="0"/>
              </a:rPr>
              <a:t>(</a:t>
            </a:r>
            <a:r>
              <a:rPr lang="en-US" sz="1800" dirty="0" err="1">
                <a:latin typeface="Lucida Console" panose="020B0609040504020204" pitchFamily="49" charset="0"/>
              </a:rPr>
              <a:t>unsolved,varlist,estimateBF</a:t>
            </a:r>
            <a:r>
              <a:rPr lang="en-US" sz="1800" dirty="0">
                <a:latin typeface="Lucida Console" panose="020B0609040504020204" pitchFamily="49" charset="0"/>
              </a:rPr>
              <a:t>,</a:t>
            </a:r>
          </a:p>
          <a:p>
            <a:pPr marL="0" indent="0">
              <a:buClr>
                <a:schemeClr val="bg1"/>
              </a:buClr>
              <a:buNone/>
            </a:pPr>
            <a:r>
              <a:rPr lang="en-US" sz="1800" dirty="0">
                <a:latin typeface="Lucida Console" panose="020B0609040504020204" pitchFamily="49" charset="0"/>
              </a:rPr>
              <a:t>		linkage='average’, </a:t>
            </a:r>
          </a:p>
          <a:p>
            <a:pPr marL="0" indent="0">
              <a:buClr>
                <a:schemeClr val="bg1"/>
              </a:buClr>
              <a:buNone/>
            </a:pPr>
            <a:r>
              <a:rPr lang="en-US" sz="1800" dirty="0">
                <a:latin typeface="Lucida Console" panose="020B0609040504020204" pitchFamily="49" charset="0"/>
              </a:rPr>
              <a:t>		binary=TRUE)</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Plot results in dendrogram using </a:t>
            </a:r>
            <a:r>
              <a:rPr lang="en-US" sz="1800" dirty="0" err="1">
                <a:solidFill>
                  <a:srgbClr val="67ED51"/>
                </a:solidFill>
                <a:latin typeface="Lucida Console" panose="020B0609040504020204" pitchFamily="49" charset="0"/>
              </a:rPr>
              <a:t>plot_hcc</a:t>
            </a:r>
            <a:r>
              <a:rPr lang="en-US" sz="1800" dirty="0">
                <a:solidFill>
                  <a:srgbClr val="67ED51"/>
                </a:solidFill>
                <a:latin typeface="Lucida Console" panose="020B0609040504020204" pitchFamily="49" charset="0"/>
              </a:rPr>
              <a:t>()</a:t>
            </a:r>
          </a:p>
          <a:p>
            <a:pPr>
              <a:buClr>
                <a:schemeClr val="bg1"/>
              </a:buClr>
              <a:buFont typeface="Lucida Console" panose="020B0609040504020204" pitchFamily="49" charset="0"/>
              <a:buChar char="&gt;"/>
            </a:pPr>
            <a:r>
              <a:rPr lang="en-US" sz="1800" dirty="0" err="1">
                <a:latin typeface="Lucida Console" panose="020B0609040504020204" pitchFamily="49" charset="0"/>
              </a:rPr>
              <a:t>plot_hcc</a:t>
            </a:r>
            <a:r>
              <a:rPr lang="en-US" sz="1800" dirty="0">
                <a:latin typeface="Lucida Console" panose="020B0609040504020204" pitchFamily="49" charset="0"/>
              </a:rPr>
              <a:t>(</a:t>
            </a:r>
            <a:r>
              <a:rPr lang="en-US" sz="1800" dirty="0" err="1">
                <a:latin typeface="Lucida Console" panose="020B0609040504020204" pitchFamily="49" charset="0"/>
              </a:rPr>
              <a:t>tree,yticks</a:t>
            </a:r>
            <a:r>
              <a:rPr lang="en-US" sz="1800" dirty="0">
                <a:latin typeface="Lucida Console" panose="020B0609040504020204" pitchFamily="49" charset="0"/>
              </a:rPr>
              <a:t>=</a:t>
            </a:r>
            <a:r>
              <a:rPr lang="en-US" sz="1800" dirty="0" err="1">
                <a:latin typeface="Lucida Console" panose="020B0609040504020204" pitchFamily="49" charset="0"/>
              </a:rPr>
              <a:t>seq</a:t>
            </a:r>
            <a:r>
              <a:rPr lang="en-US" sz="1800" dirty="0">
                <a:latin typeface="Lucida Console" panose="020B0609040504020204" pitchFamily="49" charset="0"/>
              </a:rPr>
              <a:t>(-2,6,by=2),type="</a:t>
            </a:r>
            <a:r>
              <a:rPr lang="en-US" sz="1800" dirty="0" err="1">
                <a:latin typeface="Lucida Console" panose="020B0609040504020204" pitchFamily="49" charset="0"/>
              </a:rPr>
              <a:t>triangle",hang</a:t>
            </a:r>
            <a:r>
              <a:rPr lang="en-US" sz="1800" dirty="0">
                <a:latin typeface="Lucida Console" panose="020B0609040504020204" pitchFamily="49" charset="0"/>
              </a:rPr>
              <a:t>=.05,</a:t>
            </a:r>
          </a:p>
          <a:p>
            <a:pPr marL="0" indent="0">
              <a:buClr>
                <a:schemeClr val="bg1"/>
              </a:buClr>
              <a:buNone/>
            </a:pPr>
            <a:r>
              <a:rPr lang="en-US" sz="1800" dirty="0">
                <a:latin typeface="Lucida Console" panose="020B0609040504020204" pitchFamily="49" charset="0"/>
              </a:rPr>
              <a:t>		main="Average Linkage") </a:t>
            </a:r>
          </a:p>
        </p:txBody>
      </p:sp>
      <p:sp>
        <p:nvSpPr>
          <p:cNvPr id="4" name="Date Placeholder 3">
            <a:extLst>
              <a:ext uri="{FF2B5EF4-FFF2-40B4-BE49-F238E27FC236}">
                <a16:creationId xmlns:a16="http://schemas.microsoft.com/office/drawing/2014/main" id="{EF174BB9-97E4-46E5-BC29-BCC2B93F4496}"/>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FB7856BD-7033-44EE-8BC4-F0CFD2454239}"/>
              </a:ext>
            </a:extLst>
          </p:cNvPr>
          <p:cNvSpPr>
            <a:spLocks noGrp="1"/>
          </p:cNvSpPr>
          <p:nvPr>
            <p:ph type="sldNum" sz="quarter" idx="12"/>
          </p:nvPr>
        </p:nvSpPr>
        <p:spPr/>
        <p:txBody>
          <a:bodyPr/>
          <a:lstStyle/>
          <a:p>
            <a:fld id="{799C26FD-E1A0-49B8-8B03-25A733166562}" type="slidenum">
              <a:rPr lang="en-US" smtClean="0"/>
              <a:pPr/>
              <a:t>5</a:t>
            </a:fld>
            <a:endParaRPr lang="en-US" dirty="0"/>
          </a:p>
        </p:txBody>
      </p:sp>
      <p:sp>
        <p:nvSpPr>
          <p:cNvPr id="6" name="Footer Placeholder 5">
            <a:extLst>
              <a:ext uri="{FF2B5EF4-FFF2-40B4-BE49-F238E27FC236}">
                <a16:creationId xmlns:a16="http://schemas.microsoft.com/office/drawing/2014/main" id="{846F8789-21F9-4936-81C8-811F36A5F8A3}"/>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9759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E75FF5-468C-481D-B5AA-C5AD1614EE35}"/>
              </a:ext>
            </a:extLst>
          </p:cNvPr>
          <p:cNvSpPr>
            <a:spLocks noGrp="1"/>
          </p:cNvSpPr>
          <p:nvPr>
            <p:ph type="title"/>
          </p:nvPr>
        </p:nvSpPr>
        <p:spPr/>
        <p:txBody>
          <a:bodyPr/>
          <a:lstStyle/>
          <a:p>
            <a:r>
              <a:rPr lang="en-US" dirty="0"/>
              <a:t>Dendrogram using Average </a:t>
            </a:r>
            <a:r>
              <a:rPr lang="en-US" dirty="0" err="1"/>
              <a:t>Linkking</a:t>
            </a:r>
            <a:endParaRPr lang="en-US" dirty="0"/>
          </a:p>
        </p:txBody>
      </p:sp>
      <p:pic>
        <p:nvPicPr>
          <p:cNvPr id="10" name="Content Placeholder 9">
            <a:extLst>
              <a:ext uri="{FF2B5EF4-FFF2-40B4-BE49-F238E27FC236}">
                <a16:creationId xmlns:a16="http://schemas.microsoft.com/office/drawing/2014/main" id="{F65E01A8-EBF2-42DB-B1A4-4998FF91441B}"/>
              </a:ext>
            </a:extLst>
          </p:cNvPr>
          <p:cNvPicPr>
            <a:picLocks noGrp="1" noChangeAspect="1"/>
          </p:cNvPicPr>
          <p:nvPr>
            <p:ph idx="1"/>
          </p:nvPr>
        </p:nvPicPr>
        <p:blipFill>
          <a:blip r:embed="rId2"/>
          <a:stretch>
            <a:fillRect/>
          </a:stretch>
        </p:blipFill>
        <p:spPr>
          <a:xfrm>
            <a:off x="410822" y="1337423"/>
            <a:ext cx="11384870" cy="4687888"/>
          </a:xfrm>
          <a:prstGeom prst="rect">
            <a:avLst/>
          </a:prstGeom>
        </p:spPr>
      </p:pic>
      <p:sp>
        <p:nvSpPr>
          <p:cNvPr id="5" name="Date Placeholder 4">
            <a:extLst>
              <a:ext uri="{FF2B5EF4-FFF2-40B4-BE49-F238E27FC236}">
                <a16:creationId xmlns:a16="http://schemas.microsoft.com/office/drawing/2014/main" id="{BE982C49-A023-41DB-B39A-8AB34449FCA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A1560121-54AF-4616-9B45-42949E1F126C}"/>
              </a:ext>
            </a:extLst>
          </p:cNvPr>
          <p:cNvSpPr>
            <a:spLocks noGrp="1"/>
          </p:cNvSpPr>
          <p:nvPr>
            <p:ph type="sldNum" sz="quarter" idx="12"/>
          </p:nvPr>
        </p:nvSpPr>
        <p:spPr/>
        <p:txBody>
          <a:bodyPr/>
          <a:lstStyle/>
          <a:p>
            <a:fld id="{799C26FD-E1A0-49B8-8B03-25A733166562}" type="slidenum">
              <a:rPr lang="en-US" smtClean="0"/>
              <a:t>6</a:t>
            </a:fld>
            <a:endParaRPr lang="en-US" dirty="0"/>
          </a:p>
        </p:txBody>
      </p:sp>
      <p:sp>
        <p:nvSpPr>
          <p:cNvPr id="6" name="Footer Placeholder 5">
            <a:extLst>
              <a:ext uri="{FF2B5EF4-FFF2-40B4-BE49-F238E27FC236}">
                <a16:creationId xmlns:a16="http://schemas.microsoft.com/office/drawing/2014/main" id="{7470FB8E-D80B-48AF-AF74-EC729A42B04E}"/>
              </a:ext>
            </a:extLst>
          </p:cNvPr>
          <p:cNvSpPr>
            <a:spLocks noGrp="1"/>
          </p:cNvSpPr>
          <p:nvPr>
            <p:ph type="ftr" sz="quarter" idx="3"/>
          </p:nvPr>
        </p:nvSpPr>
        <p:spPr/>
        <p:txBody>
          <a:bodyPr/>
          <a:lstStyle/>
          <a:p>
            <a:r>
              <a:rPr lang="en-US"/>
              <a:t>Copyright © 2010 Simulation Educators</a:t>
            </a:r>
            <a:endParaRPr lang="en-US" dirty="0"/>
          </a:p>
        </p:txBody>
      </p:sp>
      <p:sp>
        <p:nvSpPr>
          <p:cNvPr id="11" name="Rectangle 10">
            <a:extLst>
              <a:ext uri="{FF2B5EF4-FFF2-40B4-BE49-F238E27FC236}">
                <a16:creationId xmlns:a16="http://schemas.microsoft.com/office/drawing/2014/main" id="{BBB7BA38-96F5-4144-BBEB-0B885107AD7C}"/>
              </a:ext>
            </a:extLst>
          </p:cNvPr>
          <p:cNvSpPr/>
          <p:nvPr/>
        </p:nvSpPr>
        <p:spPr>
          <a:xfrm>
            <a:off x="1320435" y="5702145"/>
            <a:ext cx="11403806" cy="369332"/>
          </a:xfrm>
          <a:prstGeom prst="rect">
            <a:avLst/>
          </a:prstGeom>
        </p:spPr>
        <p:txBody>
          <a:bodyPr wrap="square">
            <a:spAutoFit/>
          </a:bodyPr>
          <a:lstStyle/>
          <a:p>
            <a:r>
              <a:rPr lang="en-US" dirty="0"/>
              <a:t>The dendrogram (using average linkage) merges 5 crime pairs with a log Bayes factor of more than 4.</a:t>
            </a:r>
          </a:p>
        </p:txBody>
      </p:sp>
    </p:spTree>
    <p:extLst>
      <p:ext uri="{BB962C8B-B14F-4D97-AF65-F5344CB8AC3E}">
        <p14:creationId xmlns:p14="http://schemas.microsoft.com/office/powerpoint/2010/main" val="328070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1961-22E8-4133-B391-1E2AE3F01968}"/>
              </a:ext>
            </a:extLst>
          </p:cNvPr>
          <p:cNvSpPr>
            <a:spLocks noGrp="1"/>
          </p:cNvSpPr>
          <p:nvPr>
            <p:ph type="title"/>
          </p:nvPr>
        </p:nvSpPr>
        <p:spPr/>
        <p:txBody>
          <a:bodyPr/>
          <a:lstStyle/>
          <a:p>
            <a:r>
              <a:rPr lang="en-US" dirty="0"/>
              <a:t>Examine Crimes C:431 and C:460</a:t>
            </a:r>
          </a:p>
        </p:txBody>
      </p:sp>
      <p:sp>
        <p:nvSpPr>
          <p:cNvPr id="3" name="Content Placeholder 2">
            <a:extLst>
              <a:ext uri="{FF2B5EF4-FFF2-40B4-BE49-F238E27FC236}">
                <a16:creationId xmlns:a16="http://schemas.microsoft.com/office/drawing/2014/main" id="{5BE2B268-610D-43F1-B786-FF93B5426F75}"/>
              </a:ext>
            </a:extLst>
          </p:cNvPr>
          <p:cNvSpPr>
            <a:spLocks noGrp="1"/>
          </p:cNvSpPr>
          <p:nvPr>
            <p:ph sz="half" idx="1"/>
          </p:nvPr>
        </p:nvSpPr>
        <p:spPr>
          <a:xfrm>
            <a:off x="406399" y="1475429"/>
            <a:ext cx="10595583" cy="946758"/>
          </a:xfrm>
        </p:spPr>
        <p:txBody>
          <a:bodyPr>
            <a:normAutofit/>
          </a:bodyPr>
          <a:lstStyle/>
          <a:p>
            <a:pPr marL="0" indent="0">
              <a:buNone/>
            </a:pPr>
            <a:r>
              <a:rPr lang="en-US" sz="2000" dirty="0">
                <a:latin typeface="Lucida Console" panose="020B0609040504020204" pitchFamily="49" charset="0"/>
              </a:rPr>
              <a:t>&gt; subset(</a:t>
            </a:r>
            <a:r>
              <a:rPr lang="en-US" sz="2000" dirty="0" err="1">
                <a:latin typeface="Lucida Console" panose="020B0609040504020204" pitchFamily="49" charset="0"/>
              </a:rPr>
              <a:t>crimes,crimeID</a:t>
            </a:r>
            <a:r>
              <a:rPr lang="en-US" sz="2000" dirty="0">
                <a:latin typeface="Lucida Console" panose="020B0609040504020204" pitchFamily="49" charset="0"/>
              </a:rPr>
              <a:t> %in% c('C:431','C:460'))</a:t>
            </a:r>
          </a:p>
          <a:p>
            <a:pPr marL="0" indent="0">
              <a:buNone/>
            </a:pP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B558769-77EB-4697-BEFF-90CC86BC3FBB}"/>
              </a:ext>
            </a:extLst>
          </p:cNvPr>
          <p:cNvSpPr>
            <a:spLocks noGrp="1"/>
          </p:cNvSpPr>
          <p:nvPr>
            <p:ph sz="half" idx="2"/>
          </p:nvPr>
        </p:nvSpPr>
        <p:spPr>
          <a:xfrm>
            <a:off x="406399" y="3681524"/>
            <a:ext cx="11305702" cy="2412358"/>
          </a:xfrm>
        </p:spPr>
        <p:txBody>
          <a:bodyPr/>
          <a:lstStyle/>
          <a:p>
            <a:pPr marL="0" indent="0">
              <a:buNone/>
            </a:pPr>
            <a:r>
              <a:rPr lang="en-US" dirty="0"/>
              <a:t>    </a:t>
            </a:r>
            <a:r>
              <a:rPr lang="en-US" dirty="0" err="1"/>
              <a:t>crimeID</a:t>
            </a:r>
            <a:r>
              <a:rPr lang="en-US" dirty="0"/>
              <a:t>      X        Y MO1 MO2 MO3             </a:t>
            </a:r>
            <a:r>
              <a:rPr lang="en-US" dirty="0" err="1"/>
              <a:t>DT.FROM</a:t>
            </a:r>
            <a:r>
              <a:rPr lang="en-US" dirty="0"/>
              <a:t>               DT.TO</a:t>
            </a:r>
          </a:p>
          <a:p>
            <a:pPr marL="0" indent="0">
              <a:buNone/>
            </a:pPr>
            <a:r>
              <a:rPr lang="en-US" dirty="0"/>
              <a:t>431   C:431 7097.0 -10256.8  26   a   D 1993-10-23 22:00:00 1993-10-24 06:00:00</a:t>
            </a:r>
          </a:p>
          <a:p>
            <a:pPr marL="0" indent="0">
              <a:buNone/>
            </a:pPr>
            <a:r>
              <a:rPr lang="en-US" dirty="0"/>
              <a:t>460   C:460 7195.3 -10624.8  26   a   D 1993-11-07 03:10:00 1993-11-07 03:10:00</a:t>
            </a:r>
          </a:p>
        </p:txBody>
      </p:sp>
      <p:sp>
        <p:nvSpPr>
          <p:cNvPr id="5" name="Date Placeholder 4">
            <a:extLst>
              <a:ext uri="{FF2B5EF4-FFF2-40B4-BE49-F238E27FC236}">
                <a16:creationId xmlns:a16="http://schemas.microsoft.com/office/drawing/2014/main" id="{B2481817-FAFB-473B-B454-E51D0627387B}"/>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4BE3F116-75CB-4C38-BA04-887D7E976D1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6850C21-B3BA-4943-AEA2-6AA150AFE05E}"/>
              </a:ext>
            </a:extLst>
          </p:cNvPr>
          <p:cNvSpPr>
            <a:spLocks noGrp="1"/>
          </p:cNvSpPr>
          <p:nvPr>
            <p:ph type="sldNum" sz="quarter" idx="12"/>
          </p:nvPr>
        </p:nvSpPr>
        <p:spPr/>
        <p:txBody>
          <a:bodyPr/>
          <a:lstStyle/>
          <a:p>
            <a:fld id="{799C26FD-E1A0-49B8-8B03-25A733166562}" type="slidenum">
              <a:rPr lang="en-US" smtClean="0"/>
              <a:t>7</a:t>
            </a:fld>
            <a:endParaRPr lang="en-US" dirty="0"/>
          </a:p>
        </p:txBody>
      </p:sp>
      <p:sp>
        <p:nvSpPr>
          <p:cNvPr id="8" name="Rectangle 7">
            <a:extLst>
              <a:ext uri="{FF2B5EF4-FFF2-40B4-BE49-F238E27FC236}">
                <a16:creationId xmlns:a16="http://schemas.microsoft.com/office/drawing/2014/main" id="{BE2E27E1-41AB-4B2C-BBEF-B883BEAA3437}"/>
              </a:ext>
            </a:extLst>
          </p:cNvPr>
          <p:cNvSpPr/>
          <p:nvPr/>
        </p:nvSpPr>
        <p:spPr>
          <a:xfrm>
            <a:off x="406399" y="2422187"/>
            <a:ext cx="11130604" cy="707886"/>
          </a:xfrm>
          <a:prstGeom prst="rect">
            <a:avLst/>
          </a:prstGeom>
        </p:spPr>
        <p:txBody>
          <a:bodyPr wrap="square">
            <a:spAutoFit/>
          </a:bodyPr>
          <a:lstStyle/>
          <a:p>
            <a:r>
              <a:rPr lang="en-US" sz="2000" dirty="0">
                <a:solidFill>
                  <a:srgbClr val="67ED51"/>
                </a:solidFill>
                <a:latin typeface="Open Sans"/>
              </a:rPr>
              <a:t>Examining the crimes C:431 and C:460 (which were the most similar), we can see they are close in space, around 2 weeks apart in time, and have matching values for MO1, MO2, and Mo3.</a:t>
            </a:r>
            <a:endParaRPr lang="en-US" sz="2000" dirty="0">
              <a:solidFill>
                <a:srgbClr val="67ED51"/>
              </a:solidFill>
            </a:endParaRPr>
          </a:p>
        </p:txBody>
      </p:sp>
    </p:spTree>
    <p:extLst>
      <p:ext uri="{BB962C8B-B14F-4D97-AF65-F5344CB8AC3E}">
        <p14:creationId xmlns:p14="http://schemas.microsoft.com/office/powerpoint/2010/main" val="413662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D119-58FF-4B58-800C-30E1EDCE85D9}"/>
              </a:ext>
            </a:extLst>
          </p:cNvPr>
          <p:cNvSpPr>
            <a:spLocks noGrp="1"/>
          </p:cNvSpPr>
          <p:nvPr>
            <p:ph type="title"/>
          </p:nvPr>
        </p:nvSpPr>
        <p:spPr/>
        <p:txBody>
          <a:bodyPr/>
          <a:lstStyle/>
          <a:p>
            <a:r>
              <a:rPr lang="en-US" dirty="0" err="1"/>
              <a:t>ClusterPath</a:t>
            </a:r>
            <a:endParaRPr lang="en-US" dirty="0"/>
          </a:p>
        </p:txBody>
      </p:sp>
      <p:sp>
        <p:nvSpPr>
          <p:cNvPr id="3" name="Content Placeholder 2">
            <a:extLst>
              <a:ext uri="{FF2B5EF4-FFF2-40B4-BE49-F238E27FC236}">
                <a16:creationId xmlns:a16="http://schemas.microsoft.com/office/drawing/2014/main" id="{CACCA7A0-3B4E-4E98-82A0-FA9A8A47B731}"/>
              </a:ext>
            </a:extLst>
          </p:cNvPr>
          <p:cNvSpPr>
            <a:spLocks noGrp="1"/>
          </p:cNvSpPr>
          <p:nvPr>
            <p:ph sz="half" idx="1"/>
          </p:nvPr>
        </p:nvSpPr>
        <p:spPr>
          <a:xfrm>
            <a:off x="852714" y="3608960"/>
            <a:ext cx="5613400" cy="2577729"/>
          </a:xfrm>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 = </a:t>
            </a:r>
            <a:r>
              <a:rPr lang="en-US" sz="1800" dirty="0" err="1">
                <a:latin typeface="Lucida Console" panose="020B0609040504020204" pitchFamily="49" charset="0"/>
              </a:rPr>
              <a:t>clusterPath</a:t>
            </a:r>
            <a:r>
              <a:rPr lang="en-US" sz="1800" dirty="0">
                <a:latin typeface="Lucida Console" panose="020B0609040504020204" pitchFamily="49" charset="0"/>
              </a:rPr>
              <a:t>('C:429',tree)</a:t>
            </a:r>
          </a:p>
          <a:p>
            <a:pPr marL="0" indent="0">
              <a:buNone/>
            </a:pPr>
            <a:r>
              <a:rPr lang="en-US" sz="1800" dirty="0">
                <a:latin typeface="Lucida Console" panose="020B0609040504020204" pitchFamily="49" charset="0"/>
              </a:rPr>
              <a:t>&gt; # only return path for scores &gt; 0</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a:t>
            </a:r>
            <a:r>
              <a:rPr lang="en-US" sz="1800" dirty="0" err="1">
                <a:latin typeface="Lucida Console" panose="020B0609040504020204" pitchFamily="49" charset="0"/>
              </a:rPr>
              <a:t>cp$logBF</a:t>
            </a:r>
            <a:r>
              <a:rPr lang="en-US" sz="1800" dirty="0">
                <a:latin typeface="Lucida Console" panose="020B0609040504020204" pitchFamily="49" charset="0"/>
              </a:rPr>
              <a:t> &gt; 0,]</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26D2BBA7-FC2A-4235-AF23-2794D3F8B777}"/>
              </a:ext>
            </a:extLst>
          </p:cNvPr>
          <p:cNvSpPr>
            <a:spLocks noGrp="1"/>
          </p:cNvSpPr>
          <p:nvPr>
            <p:ph sz="half" idx="2"/>
          </p:nvPr>
        </p:nvSpPr>
        <p:spPr>
          <a:xfrm>
            <a:off x="6618514" y="3608961"/>
            <a:ext cx="5181600" cy="2577728"/>
          </a:xfrm>
        </p:spPr>
        <p:txBody>
          <a:bodyPr/>
          <a:lstStyle/>
          <a:p>
            <a:pPr marL="0" indent="0">
              <a:buNone/>
            </a:pPr>
            <a:r>
              <a:rPr lang="en-US" dirty="0"/>
              <a:t>      </a:t>
            </a:r>
            <a:r>
              <a:rPr lang="en-US" dirty="0" err="1"/>
              <a:t>logBF</a:t>
            </a:r>
            <a:r>
              <a:rPr lang="en-US" dirty="0"/>
              <a:t>       crimes</a:t>
            </a:r>
          </a:p>
          <a:p>
            <a:pPr marL="0" indent="0">
              <a:buNone/>
            </a:pPr>
            <a:r>
              <a:rPr lang="en-US" dirty="0"/>
              <a:t>1 5.1074735        C:469</a:t>
            </a:r>
          </a:p>
          <a:p>
            <a:pPr marL="0" indent="0">
              <a:buNone/>
            </a:pPr>
            <a:r>
              <a:rPr lang="en-US" dirty="0"/>
              <a:t>2 2.3400814        C:407</a:t>
            </a:r>
          </a:p>
          <a:p>
            <a:pPr marL="0" indent="0">
              <a:buNone/>
            </a:pPr>
            <a:r>
              <a:rPr lang="en-US" dirty="0"/>
              <a:t>3 2.1364088 C:413, C:436</a:t>
            </a:r>
          </a:p>
          <a:p>
            <a:pPr marL="0" indent="0">
              <a:buNone/>
            </a:pPr>
            <a:r>
              <a:rPr lang="en-US" dirty="0"/>
              <a:t>4 0.1009954 C:458, C:489</a:t>
            </a:r>
          </a:p>
        </p:txBody>
      </p:sp>
      <p:sp>
        <p:nvSpPr>
          <p:cNvPr id="5" name="Date Placeholder 4">
            <a:extLst>
              <a:ext uri="{FF2B5EF4-FFF2-40B4-BE49-F238E27FC236}">
                <a16:creationId xmlns:a16="http://schemas.microsoft.com/office/drawing/2014/main" id="{F231D898-D0E1-456E-9B3A-3385AE25C49A}"/>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D43BCC38-6439-4AE7-9C44-04729F5D2A9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849D8D-A0C4-4818-BC94-6630C32932D1}"/>
              </a:ext>
            </a:extLst>
          </p:cNvPr>
          <p:cNvSpPr>
            <a:spLocks noGrp="1"/>
          </p:cNvSpPr>
          <p:nvPr>
            <p:ph type="sldNum" sz="quarter" idx="12"/>
          </p:nvPr>
        </p:nvSpPr>
        <p:spPr/>
        <p:txBody>
          <a:bodyPr/>
          <a:lstStyle/>
          <a:p>
            <a:fld id="{799C26FD-E1A0-49B8-8B03-25A733166562}" type="slidenum">
              <a:rPr lang="en-US" smtClean="0"/>
              <a:t>8</a:t>
            </a:fld>
            <a:endParaRPr lang="en-US" dirty="0"/>
          </a:p>
        </p:txBody>
      </p:sp>
      <p:sp>
        <p:nvSpPr>
          <p:cNvPr id="10" name="Rectangle 9">
            <a:extLst>
              <a:ext uri="{FF2B5EF4-FFF2-40B4-BE49-F238E27FC236}">
                <a16:creationId xmlns:a16="http://schemas.microsoft.com/office/drawing/2014/main" id="{E68EEB3C-1E2A-4E9E-A40D-912B3BE84182}"/>
              </a:ext>
            </a:extLst>
          </p:cNvPr>
          <p:cNvSpPr/>
          <p:nvPr/>
        </p:nvSpPr>
        <p:spPr>
          <a:xfrm>
            <a:off x="406400" y="1457546"/>
            <a:ext cx="11039272"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67ED51"/>
                </a:solidFill>
              </a:rPr>
              <a:t>If there is a particular crime of interest, then the function </a:t>
            </a:r>
            <a:r>
              <a:rPr lang="en-US" sz="2400" dirty="0" err="1">
                <a:solidFill>
                  <a:srgbClr val="67ED51"/>
                </a:solidFill>
              </a:rPr>
              <a:t>clusterPath</a:t>
            </a:r>
            <a:r>
              <a:rPr lang="en-US" sz="2400" dirty="0">
                <a:solidFill>
                  <a:srgbClr val="67ED51"/>
                </a:solidFill>
              </a:rPr>
              <a:t>() will find the sequence of merges and scores for the event.</a:t>
            </a:r>
          </a:p>
          <a:p>
            <a:pPr marL="342900" indent="-342900">
              <a:buFont typeface="Arial" panose="020B0604020202020204" pitchFamily="34" charset="0"/>
              <a:buChar char="•"/>
            </a:pPr>
            <a:r>
              <a:rPr lang="en-US" sz="2400" dirty="0">
                <a:solidFill>
                  <a:srgbClr val="67ED51"/>
                </a:solidFill>
              </a:rPr>
              <a:t>This shows that crime C:429 first get grouped with crime C:469 with a log Bayes factor of 4.82. Then this pair gets grouped with C:413, C:436 with an average log Bayes factor of 2.13.</a:t>
            </a:r>
          </a:p>
        </p:txBody>
      </p:sp>
    </p:spTree>
    <p:extLst>
      <p:ext uri="{BB962C8B-B14F-4D97-AF65-F5344CB8AC3E}">
        <p14:creationId xmlns:p14="http://schemas.microsoft.com/office/powerpoint/2010/main" val="57548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E22E-F45B-436F-9718-D1E01E4AA23E}"/>
              </a:ext>
            </a:extLst>
          </p:cNvPr>
          <p:cNvSpPr>
            <a:spLocks noGrp="1"/>
          </p:cNvSpPr>
          <p:nvPr>
            <p:ph type="title"/>
          </p:nvPr>
        </p:nvSpPr>
        <p:spPr/>
        <p:txBody>
          <a:bodyPr/>
          <a:lstStyle/>
          <a:p>
            <a:r>
              <a:rPr lang="en-US" dirty="0"/>
              <a:t>Hierarchical Based Crime Series Linkage</a:t>
            </a:r>
          </a:p>
        </p:txBody>
      </p:sp>
      <p:sp>
        <p:nvSpPr>
          <p:cNvPr id="8" name="Content Placeholder 7">
            <a:extLst>
              <a:ext uri="{FF2B5EF4-FFF2-40B4-BE49-F238E27FC236}">
                <a16:creationId xmlns:a16="http://schemas.microsoft.com/office/drawing/2014/main" id="{37C968C9-AB3C-48A3-A862-600260C91392}"/>
              </a:ext>
            </a:extLst>
          </p:cNvPr>
          <p:cNvSpPr>
            <a:spLocks noGrp="1"/>
          </p:cNvSpPr>
          <p:nvPr>
            <p:ph idx="1"/>
          </p:nvPr>
        </p:nvSpPr>
        <p:spPr/>
        <p:txBody>
          <a:bodyPr/>
          <a:lstStyle/>
          <a:p>
            <a:pPr>
              <a:spcAft>
                <a:spcPts val="1200"/>
              </a:spcAft>
            </a:pPr>
            <a:r>
              <a:rPr lang="en-US" sz="2400" dirty="0"/>
              <a:t>This approach to crime series identification compares an unsolved crime to every crime in criminal incident database and calculates its similarity as the log Bayes factor (according to the model developed for case linkage). </a:t>
            </a:r>
          </a:p>
          <a:p>
            <a:pPr>
              <a:spcAft>
                <a:spcPts val="1200"/>
              </a:spcAft>
            </a:pPr>
            <a:r>
              <a:rPr lang="en-US" sz="2400" dirty="0"/>
              <a:t>Then it aggregates the similarity scores over the crime groups using single, complete, or average linkage. </a:t>
            </a:r>
          </a:p>
          <a:p>
            <a:pPr lvl="1">
              <a:spcAft>
                <a:spcPts val="1200"/>
              </a:spcAft>
            </a:pPr>
            <a:r>
              <a:rPr lang="en-US" dirty="0">
                <a:solidFill>
                  <a:schemeClr val="accent4"/>
                </a:solidFill>
              </a:rPr>
              <a:t>Single linkage </a:t>
            </a:r>
            <a:r>
              <a:rPr lang="en-US" dirty="0"/>
              <a:t>uses the largest score (most similar crime) from each group </a:t>
            </a:r>
          </a:p>
          <a:p>
            <a:pPr lvl="1">
              <a:spcAft>
                <a:spcPts val="1200"/>
              </a:spcAft>
            </a:pPr>
            <a:r>
              <a:rPr lang="en-US" dirty="0">
                <a:solidFill>
                  <a:schemeClr val="accent4"/>
                </a:solidFill>
              </a:rPr>
              <a:t>Complete linkage </a:t>
            </a:r>
            <a:r>
              <a:rPr lang="en-US" dirty="0"/>
              <a:t>uses the smallest score (least similar crime) from each group</a:t>
            </a:r>
          </a:p>
          <a:p>
            <a:pPr lvl="1">
              <a:spcAft>
                <a:spcPts val="1200"/>
              </a:spcAft>
            </a:pPr>
            <a:r>
              <a:rPr lang="en-US" dirty="0">
                <a:solidFill>
                  <a:schemeClr val="accent4"/>
                </a:solidFill>
              </a:rPr>
              <a:t>Average linkage </a:t>
            </a:r>
            <a:r>
              <a:rPr lang="en-US" dirty="0"/>
              <a:t>uses the average score as the group score.</a:t>
            </a:r>
          </a:p>
        </p:txBody>
      </p:sp>
      <p:sp>
        <p:nvSpPr>
          <p:cNvPr id="5" name="Date Placeholder 4">
            <a:extLst>
              <a:ext uri="{FF2B5EF4-FFF2-40B4-BE49-F238E27FC236}">
                <a16:creationId xmlns:a16="http://schemas.microsoft.com/office/drawing/2014/main" id="{5867CDA0-4F0C-40C1-BFBF-99F43D4B5F5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8A7CAF7F-2613-441D-A195-6966429F96C0}"/>
              </a:ext>
            </a:extLst>
          </p:cNvPr>
          <p:cNvSpPr>
            <a:spLocks noGrp="1"/>
          </p:cNvSpPr>
          <p:nvPr>
            <p:ph type="sldNum" sz="quarter" idx="12"/>
          </p:nvPr>
        </p:nvSpPr>
        <p:spPr/>
        <p:txBody>
          <a:bodyPr/>
          <a:lstStyle/>
          <a:p>
            <a:fld id="{799C26FD-E1A0-49B8-8B03-25A733166562}" type="slidenum">
              <a:rPr lang="en-US" smtClean="0"/>
              <a:t>9</a:t>
            </a:fld>
            <a:endParaRPr lang="en-US" dirty="0"/>
          </a:p>
        </p:txBody>
      </p:sp>
      <p:sp>
        <p:nvSpPr>
          <p:cNvPr id="6" name="Footer Placeholder 5">
            <a:extLst>
              <a:ext uri="{FF2B5EF4-FFF2-40B4-BE49-F238E27FC236}">
                <a16:creationId xmlns:a16="http://schemas.microsoft.com/office/drawing/2014/main" id="{C8D33BF3-C753-4BE0-BC39-8DA4D0F3046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34028119"/>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3645</TotalTime>
  <Words>2505</Words>
  <Application>Microsoft Office PowerPoint</Application>
  <PresentationFormat>Widescreen</PresentationFormat>
  <Paragraphs>339</Paragraphs>
  <Slides>28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Lucida Console</vt:lpstr>
      <vt:lpstr>Open Sans</vt:lpstr>
      <vt:lpstr>Analytics_World</vt:lpstr>
      <vt:lpstr>2018 Seminar on Predictive Modeling: Machine Learning Models using R</vt:lpstr>
      <vt:lpstr>The Imitation Game</vt:lpstr>
      <vt:lpstr>Crime Linkage by Similarity</vt:lpstr>
      <vt:lpstr>crimelinkage R-Package</vt:lpstr>
      <vt:lpstr>Clustering Unsolved Crimes</vt:lpstr>
      <vt:lpstr>Dendrogram using Average Linkking</vt:lpstr>
      <vt:lpstr>Examine Crimes C:431 and C:460</vt:lpstr>
      <vt:lpstr>ClusterPath</vt:lpstr>
      <vt:lpstr>Hierarchical Based Crime Series Linkage</vt:lpstr>
      <vt:lpstr>Example</vt:lpstr>
      <vt:lpstr>Second Unsolved Crime – c:392</vt:lpstr>
      <vt:lpstr>Score Results</vt:lpstr>
      <vt:lpstr>Naïve Bayes (NB) Spatial Variables (X , Y) Analysis</vt:lpstr>
      <vt:lpstr>Associated Crimes and Offenders</vt:lpstr>
      <vt:lpstr>A series with multiple crimes</vt:lpstr>
      <vt:lpstr>The 4th unsolved crime</vt:lpstr>
      <vt:lpstr>Crime C:394 (the 4th unsolved crime)</vt:lpstr>
      <vt:lpstr>Comparison</vt:lpstr>
      <vt:lpstr>Partially-supervised Bayesian model</vt:lpstr>
      <vt:lpstr>Make the crime group labels for each crime</vt:lpstr>
      <vt:lpstr>Partially-supervised Bayesian model</vt:lpstr>
      <vt:lpstr>Partially-supervised Bayesian model</vt:lpstr>
      <vt:lpstr>Results</vt:lpstr>
      <vt:lpstr>Probability Crimes are linked</vt:lpstr>
      <vt:lpstr>Maximum posterior probability</vt:lpstr>
      <vt:lpstr>Investigate crimeIDs for crimes with strongest linkage</vt:lpstr>
      <vt:lpstr>Conclusions: crimes with strongest linkage</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83</cp:revision>
  <dcterms:created xsi:type="dcterms:W3CDTF">2014-12-17T09:38:54Z</dcterms:created>
  <dcterms:modified xsi:type="dcterms:W3CDTF">2018-08-11T23:40:47Z</dcterms:modified>
</cp:coreProperties>
</file>