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5" r:id="rId3"/>
    <p:sldId id="293" r:id="rId4"/>
    <p:sldId id="294" r:id="rId5"/>
    <p:sldId id="295" r:id="rId6"/>
    <p:sldId id="296" r:id="rId7"/>
    <p:sldId id="297" r:id="rId8"/>
    <p:sldId id="298" r:id="rId9"/>
    <p:sldId id="299" r:id="rId10"/>
    <p:sldId id="300" r:id="rId11"/>
    <p:sldId id="301" r:id="rId12"/>
    <p:sldId id="302" r:id="rId13"/>
    <p:sldId id="303" r:id="rId14"/>
    <p:sldId id="257" r:id="rId15"/>
    <p:sldId id="279" r:id="rId16"/>
    <p:sldId id="292" r:id="rId17"/>
    <p:sldId id="285" r:id="rId18"/>
    <p:sldId id="286" r:id="rId19"/>
    <p:sldId id="287" r:id="rId20"/>
    <p:sldId id="288" r:id="rId21"/>
    <p:sldId id="289" r:id="rId22"/>
    <p:sldId id="304"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4B0"/>
    <a:srgbClr val="66FF66"/>
    <a:srgbClr val="FF7C8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4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46028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25143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592560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73351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408075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276663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68866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4987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028665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418230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406044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cxnSp>
        <p:nvCxnSpPr>
          <p:cNvPr id="11" name="Straight Connector 10"/>
          <p:cNvCxnSpPr/>
          <p:nvPr/>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89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243B570E-6BE2-493C-8C86-B8378068DB77}" type="datetimeFigureOut">
              <a:rPr lang="en-US" smtClean="0"/>
              <a:t>8/1/2018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85A5A6D7-9D99-447D-947D-CD7986AA9CE5}" type="slidenum">
              <a:rPr lang="en-US" smtClean="0"/>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6823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ortal.azure.com/#dashboard/private/6245138c-3a35-4e4f-8cf6-d8fe27b9b026"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www.linkedin.com/in/jeffreystrickland" TargetMode="External"/><Relationship Id="rId2" Type="http://schemas.openxmlformats.org/officeDocument/2006/relationships/hyperlink" Target="mailto:jeff@humalytica.com" TargetMode="External"/><Relationship Id="rId1" Type="http://schemas.openxmlformats.org/officeDocument/2006/relationships/slideLayout" Target="../slideLayouts/slideLayout2.xml"/><Relationship Id="rId4" Type="http://schemas.openxmlformats.org/officeDocument/2006/relationships/hyperlink" Target="http://www.humalytica.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ambria" panose="02040503050406030204" pitchFamily="18" charset="0"/>
              </a:rPr>
              <a:t>Data Analytics - L</a:t>
            </a:r>
            <a:r>
              <a:rPr lang="en-US" sz="3600" b="1" dirty="0">
                <a:latin typeface="Cambria" panose="02040503050406030204" pitchFamily="18" charset="0"/>
              </a:rPr>
              <a:t>esson 6</a:t>
            </a:r>
            <a:br>
              <a:rPr lang="en-US" sz="3600" b="1" dirty="0">
                <a:latin typeface="Cambria" panose="02040503050406030204" pitchFamily="18" charset="0"/>
              </a:rPr>
            </a:br>
            <a:r>
              <a:rPr lang="en-US" sz="2400" b="1" dirty="0">
                <a:latin typeface="Cambria" panose="02040503050406030204" pitchFamily="18" charset="0"/>
              </a:rPr>
              <a:t>Harvesting Data</a:t>
            </a:r>
            <a:endParaRPr lang="en-US" sz="4400" b="1" dirty="0">
              <a:latin typeface="Cambria" panose="02040503050406030204" pitchFamily="18" charset="0"/>
            </a:endParaRPr>
          </a:p>
        </p:txBody>
      </p:sp>
      <p:sp>
        <p:nvSpPr>
          <p:cNvPr id="3" name="Subtitle 2"/>
          <p:cNvSpPr>
            <a:spLocks noGrp="1"/>
          </p:cNvSpPr>
          <p:nvPr>
            <p:ph type="subTitle" idx="1"/>
          </p:nvPr>
        </p:nvSpPr>
        <p:spPr/>
        <p:txBody>
          <a:bodyPr/>
          <a:lstStyle/>
          <a:p>
            <a:r>
              <a:rPr lang="en-US" b="1" dirty="0"/>
              <a:t>Jeffrey Strickland, Ph.D.</a:t>
            </a:r>
          </a:p>
        </p:txBody>
      </p:sp>
    </p:spTree>
    <p:extLst>
      <p:ext uri="{BB962C8B-B14F-4D97-AF65-F5344CB8AC3E}">
        <p14:creationId xmlns:p14="http://schemas.microsoft.com/office/powerpoint/2010/main" val="39518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Hadoop Sandbox Advanced Options</a:t>
            </a:r>
          </a:p>
        </p:txBody>
      </p:sp>
      <p:pic>
        <p:nvPicPr>
          <p:cNvPr id="4" name="Picture 3"/>
          <p:cNvPicPr>
            <a:picLocks noChangeAspect="1"/>
          </p:cNvPicPr>
          <p:nvPr/>
        </p:nvPicPr>
        <p:blipFill>
          <a:blip r:embed="rId2"/>
          <a:stretch>
            <a:fillRect/>
          </a:stretch>
        </p:blipFill>
        <p:spPr>
          <a:xfrm>
            <a:off x="944526" y="1261533"/>
            <a:ext cx="10323809" cy="5504762"/>
          </a:xfrm>
          <a:prstGeom prst="rect">
            <a:avLst/>
          </a:prstGeom>
        </p:spPr>
      </p:pic>
      <p:grpSp>
        <p:nvGrpSpPr>
          <p:cNvPr id="5" name="Group 4"/>
          <p:cNvGrpSpPr/>
          <p:nvPr/>
        </p:nvGrpSpPr>
        <p:grpSpPr>
          <a:xfrm>
            <a:off x="7757512" y="5035487"/>
            <a:ext cx="2404479" cy="1398352"/>
            <a:chOff x="5807138" y="2212893"/>
            <a:chExt cx="2404479" cy="1398352"/>
          </a:xfrm>
        </p:grpSpPr>
        <p:sp>
          <p:nvSpPr>
            <p:cNvPr id="6" name="Oval 5"/>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Callout 2 6"/>
            <p:cNvSpPr/>
            <p:nvPr/>
          </p:nvSpPr>
          <p:spPr>
            <a:xfrm>
              <a:off x="6831996" y="2212893"/>
              <a:ext cx="1379621" cy="547713"/>
            </a:xfrm>
            <a:prstGeom prst="borderCallout2">
              <a:avLst>
                <a:gd name="adj1" fmla="val 21679"/>
                <a:gd name="adj2" fmla="val 969"/>
                <a:gd name="adj3" fmla="val 18750"/>
                <a:gd name="adj4" fmla="val -15505"/>
                <a:gd name="adj5" fmla="val 171533"/>
                <a:gd name="adj6" fmla="val -31551"/>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Click Hyperlink</a:t>
              </a:r>
            </a:p>
          </p:txBody>
        </p:sp>
      </p:grpSp>
    </p:spTree>
    <p:extLst>
      <p:ext uri="{BB962C8B-B14F-4D97-AF65-F5344CB8AC3E}">
        <p14:creationId xmlns:p14="http://schemas.microsoft.com/office/powerpoint/2010/main" val="379799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Ambari Dashboard</a:t>
            </a:r>
          </a:p>
        </p:txBody>
      </p:sp>
      <p:pic>
        <p:nvPicPr>
          <p:cNvPr id="4" name="Picture 3"/>
          <p:cNvPicPr>
            <a:picLocks noChangeAspect="1"/>
          </p:cNvPicPr>
          <p:nvPr/>
        </p:nvPicPr>
        <p:blipFill>
          <a:blip r:embed="rId2"/>
          <a:stretch>
            <a:fillRect/>
          </a:stretch>
        </p:blipFill>
        <p:spPr>
          <a:xfrm>
            <a:off x="923260" y="1040715"/>
            <a:ext cx="10323809" cy="5742857"/>
          </a:xfrm>
          <a:prstGeom prst="rect">
            <a:avLst/>
          </a:prstGeom>
        </p:spPr>
      </p:pic>
      <p:grpSp>
        <p:nvGrpSpPr>
          <p:cNvPr id="5" name="Group 4"/>
          <p:cNvGrpSpPr/>
          <p:nvPr/>
        </p:nvGrpSpPr>
        <p:grpSpPr>
          <a:xfrm>
            <a:off x="3404878" y="1495825"/>
            <a:ext cx="2404479" cy="1398351"/>
            <a:chOff x="5807138" y="2212893"/>
            <a:chExt cx="2404479" cy="1398351"/>
          </a:xfrm>
        </p:grpSpPr>
        <p:sp>
          <p:nvSpPr>
            <p:cNvPr id="6" name="Oval 5"/>
            <p:cNvSpPr/>
            <p:nvPr/>
          </p:nvSpPr>
          <p:spPr>
            <a:xfrm>
              <a:off x="5807138" y="3200197"/>
              <a:ext cx="1024858" cy="41104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Callout 2 6"/>
            <p:cNvSpPr/>
            <p:nvPr/>
          </p:nvSpPr>
          <p:spPr>
            <a:xfrm>
              <a:off x="6831996" y="2212893"/>
              <a:ext cx="1379621" cy="547713"/>
            </a:xfrm>
            <a:prstGeom prst="borderCallout2">
              <a:avLst>
                <a:gd name="adj1" fmla="val 21679"/>
                <a:gd name="adj2" fmla="val 969"/>
                <a:gd name="adj3" fmla="val 18750"/>
                <a:gd name="adj4" fmla="val -15505"/>
                <a:gd name="adj5" fmla="val 171533"/>
                <a:gd name="adj6" fmla="val -31551"/>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HDFS Usage</a:t>
              </a:r>
            </a:p>
          </p:txBody>
        </p:sp>
      </p:grpSp>
      <p:grpSp>
        <p:nvGrpSpPr>
          <p:cNvPr id="8" name="Group 7"/>
          <p:cNvGrpSpPr/>
          <p:nvPr/>
        </p:nvGrpSpPr>
        <p:grpSpPr>
          <a:xfrm>
            <a:off x="3404878" y="5107172"/>
            <a:ext cx="2709636" cy="1428564"/>
            <a:chOff x="5807138" y="2182681"/>
            <a:chExt cx="2709636" cy="1428564"/>
          </a:xfrm>
        </p:grpSpPr>
        <p:sp>
          <p:nvSpPr>
            <p:cNvPr id="9" name="Oval 8"/>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2 9"/>
            <p:cNvSpPr/>
            <p:nvPr/>
          </p:nvSpPr>
          <p:spPr>
            <a:xfrm>
              <a:off x="7102334" y="2182681"/>
              <a:ext cx="1414440" cy="849890"/>
            </a:xfrm>
            <a:prstGeom prst="borderCallout2">
              <a:avLst>
                <a:gd name="adj1" fmla="val 21679"/>
                <a:gd name="adj2" fmla="val 969"/>
                <a:gd name="adj3" fmla="val 22525"/>
                <a:gd name="adj4" fmla="val -15505"/>
                <a:gd name="adj5" fmla="val 114906"/>
                <a:gd name="adj6" fmla="val -5083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Resource Manager Heap</a:t>
              </a:r>
            </a:p>
          </p:txBody>
        </p:sp>
      </p:grpSp>
      <p:grpSp>
        <p:nvGrpSpPr>
          <p:cNvPr id="11" name="Group 10"/>
          <p:cNvGrpSpPr/>
          <p:nvPr/>
        </p:nvGrpSpPr>
        <p:grpSpPr>
          <a:xfrm>
            <a:off x="6181060" y="2581469"/>
            <a:ext cx="2364562" cy="1560027"/>
            <a:chOff x="5807138" y="2175361"/>
            <a:chExt cx="2364562" cy="1560027"/>
          </a:xfrm>
        </p:grpSpPr>
        <p:sp>
          <p:nvSpPr>
            <p:cNvPr id="12" name="Oval 11"/>
            <p:cNvSpPr/>
            <p:nvPr/>
          </p:nvSpPr>
          <p:spPr>
            <a:xfrm>
              <a:off x="5807138" y="3200196"/>
              <a:ext cx="1024858" cy="53519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2 12"/>
            <p:cNvSpPr/>
            <p:nvPr/>
          </p:nvSpPr>
          <p:spPr>
            <a:xfrm>
              <a:off x="6757260" y="2175361"/>
              <a:ext cx="1414440" cy="625415"/>
            </a:xfrm>
            <a:prstGeom prst="borderCallout2">
              <a:avLst>
                <a:gd name="adj1" fmla="val 21679"/>
                <a:gd name="adj2" fmla="val 969"/>
                <a:gd name="adj3" fmla="val 23880"/>
                <a:gd name="adj4" fmla="val -15505"/>
                <a:gd name="adj5" fmla="val 164029"/>
                <a:gd name="adj6" fmla="val -29283"/>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 Node Heap</a:t>
              </a:r>
            </a:p>
          </p:txBody>
        </p:sp>
      </p:grpSp>
      <p:grpSp>
        <p:nvGrpSpPr>
          <p:cNvPr id="14" name="Group 13"/>
          <p:cNvGrpSpPr/>
          <p:nvPr/>
        </p:nvGrpSpPr>
        <p:grpSpPr>
          <a:xfrm>
            <a:off x="7531783" y="2894176"/>
            <a:ext cx="3105874" cy="1247320"/>
            <a:chOff x="5807138" y="2363925"/>
            <a:chExt cx="3105874" cy="1247320"/>
          </a:xfrm>
        </p:grpSpPr>
        <p:sp>
          <p:nvSpPr>
            <p:cNvPr id="15" name="Oval 14"/>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ne Callout 2 15"/>
            <p:cNvSpPr/>
            <p:nvPr/>
          </p:nvSpPr>
          <p:spPr>
            <a:xfrm>
              <a:off x="7302691" y="2363925"/>
              <a:ext cx="1610321" cy="1123177"/>
            </a:xfrm>
            <a:prstGeom prst="borderCallout2">
              <a:avLst>
                <a:gd name="adj1" fmla="val 21679"/>
                <a:gd name="adj2" fmla="val 969"/>
                <a:gd name="adj3" fmla="val 21607"/>
                <a:gd name="adj4" fmla="val -15505"/>
                <a:gd name="adj5" fmla="val 71833"/>
                <a:gd name="adj6" fmla="val -56887"/>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 Node Remote Procedure Call (RPC)</a:t>
              </a:r>
            </a:p>
          </p:txBody>
        </p:sp>
      </p:grpSp>
      <p:grpSp>
        <p:nvGrpSpPr>
          <p:cNvPr id="17" name="Group 16"/>
          <p:cNvGrpSpPr/>
          <p:nvPr/>
        </p:nvGrpSpPr>
        <p:grpSpPr>
          <a:xfrm>
            <a:off x="3345256" y="3912143"/>
            <a:ext cx="2709636" cy="1428564"/>
            <a:chOff x="5807138" y="2182681"/>
            <a:chExt cx="2709636" cy="1428564"/>
          </a:xfrm>
        </p:grpSpPr>
        <p:sp>
          <p:nvSpPr>
            <p:cNvPr id="18" name="Oval 17"/>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ine Callout 2 18"/>
            <p:cNvSpPr/>
            <p:nvPr/>
          </p:nvSpPr>
          <p:spPr>
            <a:xfrm>
              <a:off x="7102334" y="2182681"/>
              <a:ext cx="1414440" cy="849890"/>
            </a:xfrm>
            <a:prstGeom prst="borderCallout2">
              <a:avLst>
                <a:gd name="adj1" fmla="val 21679"/>
                <a:gd name="adj2" fmla="val 969"/>
                <a:gd name="adj3" fmla="val 22525"/>
                <a:gd name="adj4" fmla="val -15505"/>
                <a:gd name="adj5" fmla="val 114906"/>
                <a:gd name="adj6" fmla="val -5083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 Node Uptime</a:t>
              </a:r>
            </a:p>
          </p:txBody>
        </p:sp>
      </p:grpSp>
      <p:pic>
        <p:nvPicPr>
          <p:cNvPr id="20" name="Picture 19"/>
          <p:cNvPicPr>
            <a:picLocks noChangeAspect="1"/>
          </p:cNvPicPr>
          <p:nvPr/>
        </p:nvPicPr>
        <p:blipFill>
          <a:blip r:embed="rId3"/>
          <a:stretch>
            <a:fillRect/>
          </a:stretch>
        </p:blipFill>
        <p:spPr>
          <a:xfrm>
            <a:off x="8947126" y="1040715"/>
            <a:ext cx="1333333" cy="1542857"/>
          </a:xfrm>
          <a:prstGeom prst="rect">
            <a:avLst/>
          </a:prstGeom>
        </p:spPr>
      </p:pic>
    </p:spTree>
    <p:extLst>
      <p:ext uri="{BB962C8B-B14F-4D97-AF65-F5344CB8AC3E}">
        <p14:creationId xmlns:p14="http://schemas.microsoft.com/office/powerpoint/2010/main" val="84022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HDFS Directory</a:t>
            </a:r>
          </a:p>
        </p:txBody>
      </p:sp>
      <p:pic>
        <p:nvPicPr>
          <p:cNvPr id="4" name="Picture 3"/>
          <p:cNvPicPr>
            <a:picLocks noChangeAspect="1"/>
          </p:cNvPicPr>
          <p:nvPr/>
        </p:nvPicPr>
        <p:blipFill>
          <a:blip r:embed="rId2"/>
          <a:stretch>
            <a:fillRect/>
          </a:stretch>
        </p:blipFill>
        <p:spPr>
          <a:xfrm>
            <a:off x="933893" y="1019450"/>
            <a:ext cx="10323809" cy="5742857"/>
          </a:xfrm>
          <a:prstGeom prst="rect">
            <a:avLst/>
          </a:prstGeom>
        </p:spPr>
      </p:pic>
      <p:grpSp>
        <p:nvGrpSpPr>
          <p:cNvPr id="5" name="Group 4"/>
          <p:cNvGrpSpPr/>
          <p:nvPr/>
        </p:nvGrpSpPr>
        <p:grpSpPr>
          <a:xfrm>
            <a:off x="1126036" y="2355646"/>
            <a:ext cx="2709636" cy="1428564"/>
            <a:chOff x="5807138" y="2182681"/>
            <a:chExt cx="2709636" cy="1428564"/>
          </a:xfrm>
        </p:grpSpPr>
        <p:sp>
          <p:nvSpPr>
            <p:cNvPr id="6" name="Oval 5"/>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Callout 2 6"/>
            <p:cNvSpPr/>
            <p:nvPr/>
          </p:nvSpPr>
          <p:spPr>
            <a:xfrm>
              <a:off x="7102334" y="2182681"/>
              <a:ext cx="1414440" cy="849890"/>
            </a:xfrm>
            <a:prstGeom prst="borderCallout2">
              <a:avLst>
                <a:gd name="adj1" fmla="val 21679"/>
                <a:gd name="adj2" fmla="val 969"/>
                <a:gd name="adj3" fmla="val 22525"/>
                <a:gd name="adj4" fmla="val -15505"/>
                <a:gd name="adj5" fmla="val 114906"/>
                <a:gd name="adj6" fmla="val -5083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Apps Sub-Directory</a:t>
              </a:r>
            </a:p>
          </p:txBody>
        </p:sp>
      </p:grpSp>
      <p:grpSp>
        <p:nvGrpSpPr>
          <p:cNvPr id="8" name="Group 7"/>
          <p:cNvGrpSpPr/>
          <p:nvPr/>
        </p:nvGrpSpPr>
        <p:grpSpPr>
          <a:xfrm>
            <a:off x="1126036" y="5202586"/>
            <a:ext cx="2709636" cy="1428564"/>
            <a:chOff x="5807138" y="2182681"/>
            <a:chExt cx="2709636" cy="1428564"/>
          </a:xfrm>
        </p:grpSpPr>
        <p:sp>
          <p:nvSpPr>
            <p:cNvPr id="9" name="Oval 8"/>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2 9"/>
            <p:cNvSpPr/>
            <p:nvPr/>
          </p:nvSpPr>
          <p:spPr>
            <a:xfrm>
              <a:off x="7102334" y="2182681"/>
              <a:ext cx="1414440" cy="849890"/>
            </a:xfrm>
            <a:prstGeom prst="borderCallout2">
              <a:avLst>
                <a:gd name="adj1" fmla="val 21679"/>
                <a:gd name="adj2" fmla="val 969"/>
                <a:gd name="adj3" fmla="val 22525"/>
                <a:gd name="adj4" fmla="val -15505"/>
                <a:gd name="adj5" fmla="val 114906"/>
                <a:gd name="adj6" fmla="val -5083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Sub-Directory</a:t>
              </a:r>
            </a:p>
          </p:txBody>
        </p:sp>
      </p:grpSp>
      <p:grpSp>
        <p:nvGrpSpPr>
          <p:cNvPr id="11" name="Group 10"/>
          <p:cNvGrpSpPr/>
          <p:nvPr/>
        </p:nvGrpSpPr>
        <p:grpSpPr>
          <a:xfrm>
            <a:off x="7855699" y="5202586"/>
            <a:ext cx="2709636" cy="1428564"/>
            <a:chOff x="5807138" y="2182681"/>
            <a:chExt cx="2709636" cy="1428564"/>
          </a:xfrm>
        </p:grpSpPr>
        <p:sp>
          <p:nvSpPr>
            <p:cNvPr id="12" name="Oval 11"/>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2 12"/>
            <p:cNvSpPr/>
            <p:nvPr/>
          </p:nvSpPr>
          <p:spPr>
            <a:xfrm>
              <a:off x="7102334" y="2182681"/>
              <a:ext cx="1414440" cy="849890"/>
            </a:xfrm>
            <a:prstGeom prst="borderCallout2">
              <a:avLst>
                <a:gd name="adj1" fmla="val 21679"/>
                <a:gd name="adj2" fmla="val 969"/>
                <a:gd name="adj3" fmla="val 22525"/>
                <a:gd name="adj4" fmla="val -15505"/>
                <a:gd name="adj5" fmla="val 114906"/>
                <a:gd name="adj6" fmla="val -5083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Rear/Write Permissions</a:t>
              </a:r>
            </a:p>
          </p:txBody>
        </p:sp>
      </p:grpSp>
      <p:grpSp>
        <p:nvGrpSpPr>
          <p:cNvPr id="14" name="Group 13"/>
          <p:cNvGrpSpPr/>
          <p:nvPr/>
        </p:nvGrpSpPr>
        <p:grpSpPr>
          <a:xfrm>
            <a:off x="7013310" y="2926254"/>
            <a:ext cx="3179286" cy="857956"/>
            <a:chOff x="3652710" y="2753289"/>
            <a:chExt cx="3179286" cy="857956"/>
          </a:xfrm>
        </p:grpSpPr>
        <p:sp>
          <p:nvSpPr>
            <p:cNvPr id="15" name="Oval 14"/>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ne Callout 2 15"/>
            <p:cNvSpPr/>
            <p:nvPr/>
          </p:nvSpPr>
          <p:spPr>
            <a:xfrm>
              <a:off x="3652710" y="2753289"/>
              <a:ext cx="1684778" cy="446907"/>
            </a:xfrm>
            <a:prstGeom prst="borderCallout2">
              <a:avLst>
                <a:gd name="adj1" fmla="val 19792"/>
                <a:gd name="adj2" fmla="val 99996"/>
                <a:gd name="adj3" fmla="val 18750"/>
                <a:gd name="adj4" fmla="val 112087"/>
                <a:gd name="adj5" fmla="val 114906"/>
                <a:gd name="adj6" fmla="val 133891"/>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Move File Icon</a:t>
              </a:r>
            </a:p>
          </p:txBody>
        </p:sp>
      </p:grpSp>
      <p:grpSp>
        <p:nvGrpSpPr>
          <p:cNvPr id="17" name="Group 16"/>
          <p:cNvGrpSpPr/>
          <p:nvPr/>
        </p:nvGrpSpPr>
        <p:grpSpPr>
          <a:xfrm>
            <a:off x="7855699" y="1096829"/>
            <a:ext cx="3179286" cy="857956"/>
            <a:chOff x="3652710" y="2753289"/>
            <a:chExt cx="3179286" cy="857956"/>
          </a:xfrm>
        </p:grpSpPr>
        <p:sp>
          <p:nvSpPr>
            <p:cNvPr id="18" name="Oval 17"/>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ine Callout 2 18"/>
            <p:cNvSpPr/>
            <p:nvPr/>
          </p:nvSpPr>
          <p:spPr>
            <a:xfrm>
              <a:off x="3652710" y="2753289"/>
              <a:ext cx="1684778" cy="446907"/>
            </a:xfrm>
            <a:prstGeom prst="borderCallout2">
              <a:avLst>
                <a:gd name="adj1" fmla="val 19792"/>
                <a:gd name="adj2" fmla="val 99996"/>
                <a:gd name="adj3" fmla="val 18750"/>
                <a:gd name="adj4" fmla="val 112087"/>
                <a:gd name="adj5" fmla="val 114906"/>
                <a:gd name="adj6" fmla="val 133891"/>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File Upload</a:t>
              </a:r>
            </a:p>
          </p:txBody>
        </p:sp>
      </p:grpSp>
    </p:spTree>
    <p:extLst>
      <p:ext uri="{BB962C8B-B14F-4D97-AF65-F5344CB8AC3E}">
        <p14:creationId xmlns:p14="http://schemas.microsoft.com/office/powerpoint/2010/main" val="182493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09779" y="1065854"/>
            <a:ext cx="10323809" cy="5742857"/>
          </a:xfrm>
          <a:prstGeom prst="rect">
            <a:avLst/>
          </a:prstGeom>
        </p:spPr>
      </p:pic>
      <p:sp>
        <p:nvSpPr>
          <p:cNvPr id="2" name="Title 1"/>
          <p:cNvSpPr>
            <a:spLocks noGrp="1"/>
          </p:cNvSpPr>
          <p:nvPr>
            <p:ph type="title"/>
          </p:nvPr>
        </p:nvSpPr>
        <p:spPr>
          <a:xfrm>
            <a:off x="1209779" y="0"/>
            <a:ext cx="9905998" cy="1115143"/>
          </a:xfrm>
        </p:spPr>
        <p:txBody>
          <a:bodyPr/>
          <a:lstStyle/>
          <a:p>
            <a:r>
              <a:rPr lang="en-US"/>
              <a:t>HDFS Data Files Uploaded for Exercises</a:t>
            </a:r>
          </a:p>
        </p:txBody>
      </p:sp>
      <p:sp>
        <p:nvSpPr>
          <p:cNvPr id="3" name="Content Placeholder 2"/>
          <p:cNvSpPr>
            <a:spLocks noGrp="1"/>
          </p:cNvSpPr>
          <p:nvPr>
            <p:ph idx="1"/>
          </p:nvPr>
        </p:nvSpPr>
        <p:spPr>
          <a:xfrm>
            <a:off x="1209778" y="4134252"/>
            <a:ext cx="10323809" cy="2618538"/>
          </a:xfrm>
          <a:solidFill>
            <a:schemeClr val="accent1">
              <a:lumMod val="50000"/>
            </a:schemeClr>
          </a:solidFill>
        </p:spPr>
        <p:txBody>
          <a:bodyPr>
            <a:normAutofit/>
          </a:bodyPr>
          <a:lstStyle/>
          <a:p>
            <a:r>
              <a:rPr lang="en-US" dirty="0">
                <a:solidFill>
                  <a:schemeClr val="bg1"/>
                </a:solidFill>
              </a:rPr>
              <a:t>Data Files:</a:t>
            </a:r>
          </a:p>
          <a:p>
            <a:pPr lvl="1"/>
            <a:r>
              <a:rPr lang="en-US" dirty="0">
                <a:solidFill>
                  <a:schemeClr val="bg1"/>
                </a:solidFill>
              </a:rPr>
              <a:t>geolocation.csv</a:t>
            </a:r>
          </a:p>
          <a:p>
            <a:pPr lvl="1"/>
            <a:r>
              <a:rPr lang="en-US" dirty="0">
                <a:solidFill>
                  <a:schemeClr val="bg1"/>
                </a:solidFill>
              </a:rPr>
              <a:t>trucks.csv</a:t>
            </a:r>
          </a:p>
          <a:p>
            <a:r>
              <a:rPr lang="en-US" dirty="0">
                <a:solidFill>
                  <a:schemeClr val="bg1"/>
                </a:solidFill>
              </a:rPr>
              <a:t>Usage</a:t>
            </a:r>
          </a:p>
          <a:p>
            <a:pPr lvl="1"/>
            <a:r>
              <a:rPr lang="en-US" dirty="0">
                <a:solidFill>
                  <a:schemeClr val="bg1"/>
                </a:solidFill>
              </a:rPr>
              <a:t>Calculate new fields: </a:t>
            </a:r>
            <a:r>
              <a:rPr lang="en-US" dirty="0" err="1">
                <a:solidFill>
                  <a:schemeClr val="bg1"/>
                </a:solidFill>
              </a:rPr>
              <a:t>average_miles</a:t>
            </a:r>
            <a:r>
              <a:rPr lang="en-US" dirty="0">
                <a:solidFill>
                  <a:schemeClr val="bg1"/>
                </a:solidFill>
              </a:rPr>
              <a:t>, </a:t>
            </a:r>
            <a:r>
              <a:rPr lang="en-US" dirty="0" err="1">
                <a:solidFill>
                  <a:schemeClr val="bg1"/>
                </a:solidFill>
              </a:rPr>
              <a:t>driver_hours</a:t>
            </a:r>
            <a:endParaRPr lang="en-US" dirty="0">
              <a:solidFill>
                <a:schemeClr val="bg1"/>
              </a:solidFill>
            </a:endParaRPr>
          </a:p>
          <a:p>
            <a:pPr lvl="1"/>
            <a:r>
              <a:rPr lang="en-US" dirty="0">
                <a:solidFill>
                  <a:schemeClr val="bg1"/>
                </a:solidFill>
              </a:rPr>
              <a:t>Analyze: </a:t>
            </a:r>
            <a:r>
              <a:rPr lang="en-US" dirty="0" err="1">
                <a:solidFill>
                  <a:schemeClr val="bg1"/>
                </a:solidFill>
              </a:rPr>
              <a:t>Riskfactor</a:t>
            </a:r>
            <a:endParaRPr lang="en-US" dirty="0">
              <a:solidFill>
                <a:schemeClr val="bg1"/>
              </a:solidFill>
            </a:endParaRPr>
          </a:p>
        </p:txBody>
      </p:sp>
      <p:grpSp>
        <p:nvGrpSpPr>
          <p:cNvPr id="7" name="Group 6"/>
          <p:cNvGrpSpPr/>
          <p:nvPr/>
        </p:nvGrpSpPr>
        <p:grpSpPr>
          <a:xfrm>
            <a:off x="805753" y="2554276"/>
            <a:ext cx="2870057" cy="1579976"/>
            <a:chOff x="5807138" y="2284160"/>
            <a:chExt cx="2870057" cy="1579976"/>
          </a:xfrm>
        </p:grpSpPr>
        <p:sp>
          <p:nvSpPr>
            <p:cNvPr id="8" name="Oval 7"/>
            <p:cNvSpPr/>
            <p:nvPr/>
          </p:nvSpPr>
          <p:spPr>
            <a:xfrm>
              <a:off x="5807138" y="3200196"/>
              <a:ext cx="1024858" cy="66394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ne Callout 2 8"/>
            <p:cNvSpPr/>
            <p:nvPr/>
          </p:nvSpPr>
          <p:spPr>
            <a:xfrm>
              <a:off x="7262755" y="2284160"/>
              <a:ext cx="1414440" cy="849890"/>
            </a:xfrm>
            <a:prstGeom prst="borderCallout2">
              <a:avLst>
                <a:gd name="adj1" fmla="val 21679"/>
                <a:gd name="adj2" fmla="val 969"/>
                <a:gd name="adj3" fmla="val 22525"/>
                <a:gd name="adj4" fmla="val -15505"/>
                <a:gd name="adj5" fmla="val 114906"/>
                <a:gd name="adj6" fmla="val -5083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Apps Sub-Directory</a:t>
              </a:r>
            </a:p>
          </p:txBody>
        </p:sp>
      </p:grpSp>
    </p:spTree>
    <p:extLst>
      <p:ext uri="{BB962C8B-B14F-4D97-AF65-F5344CB8AC3E}">
        <p14:creationId xmlns:p14="http://schemas.microsoft.com/office/powerpoint/2010/main" val="2032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wipe(up)">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up)">
                                      <p:cBhvr>
                                        <p:cTn id="20" dur="500"/>
                                        <p:tgtEl>
                                          <p:spTgt spid="3">
                                            <p:txEl>
                                              <p:pRg st="1" end="1"/>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up)">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up)">
                                      <p:cBhvr>
                                        <p:cTn id="28" dur="500"/>
                                        <p:tgtEl>
                                          <p:spTgt spid="3">
                                            <p:txEl>
                                              <p:pRg st="3" end="3"/>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up)">
                                      <p:cBhvr>
                                        <p:cTn id="31" dur="500"/>
                                        <p:tgtEl>
                                          <p:spTgt spid="3">
                                            <p:txEl>
                                              <p:pRg st="4" end="4"/>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up)">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a:t>The Distributed File System: </a:t>
            </a:r>
            <a:r>
              <a:rPr lang="en-US" dirty="0" err="1"/>
              <a:t>HDFS</a:t>
            </a:r>
            <a:r>
              <a:rPr lang="en-US" dirty="0"/>
              <a:t> </a:t>
            </a:r>
          </a:p>
        </p:txBody>
      </p:sp>
      <p:sp>
        <p:nvSpPr>
          <p:cNvPr id="3" name="Content Placeholder 2"/>
          <p:cNvSpPr>
            <a:spLocks noGrp="1"/>
          </p:cNvSpPr>
          <p:nvPr>
            <p:ph idx="1"/>
          </p:nvPr>
        </p:nvSpPr>
        <p:spPr>
          <a:xfrm>
            <a:off x="285750" y="1393030"/>
            <a:ext cx="5308600" cy="5030787"/>
          </a:xfrm>
        </p:spPr>
        <p:txBody>
          <a:bodyPr>
            <a:noAutofit/>
          </a:bodyPr>
          <a:lstStyle/>
          <a:p>
            <a:r>
              <a:rPr lang="en-US" sz="1800"/>
              <a:t>While processing a file in Hadoop ecosystem, it gets converted into a block or gets split into multiple blocks depending upon the size of the file. Each block is made up of a default size of 64 MB</a:t>
            </a:r>
          </a:p>
          <a:p>
            <a:r>
              <a:rPr lang="en-US" sz="1800"/>
              <a:t>Here the file that comes for processing has a size of 512 MB. </a:t>
            </a:r>
          </a:p>
          <a:p>
            <a:r>
              <a:rPr lang="en-US" sz="1800"/>
              <a:t>Hadoop will convert it into 8 different blocks, each with 64 MB size </a:t>
            </a:r>
          </a:p>
          <a:p>
            <a:r>
              <a:rPr lang="en-US" sz="1800"/>
              <a:t>Now instead of this file, 8 different blocks would be processed by Hadoop.</a:t>
            </a:r>
            <a:endParaRPr lang="en-US" sz="1800" dirty="0"/>
          </a:p>
        </p:txBody>
      </p:sp>
      <p:sp>
        <p:nvSpPr>
          <p:cNvPr id="4" name="Flowchart: Document 3"/>
          <p:cNvSpPr/>
          <p:nvPr/>
        </p:nvSpPr>
        <p:spPr>
          <a:xfrm>
            <a:off x="5730875" y="1784349"/>
            <a:ext cx="1905000" cy="424815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File Size = 512 MB</a:t>
            </a:r>
          </a:p>
        </p:txBody>
      </p:sp>
      <p:sp>
        <p:nvSpPr>
          <p:cNvPr id="5" name="Rounded Rectangle 4"/>
          <p:cNvSpPr/>
          <p:nvPr/>
        </p:nvSpPr>
        <p:spPr>
          <a:xfrm>
            <a:off x="8235950" y="1809750"/>
            <a:ext cx="3371850" cy="323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Block Size = 64 MB</a:t>
            </a:r>
          </a:p>
        </p:txBody>
      </p:sp>
      <p:sp>
        <p:nvSpPr>
          <p:cNvPr id="9" name="Rounded Rectangle 8"/>
          <p:cNvSpPr/>
          <p:nvPr/>
        </p:nvSpPr>
        <p:spPr>
          <a:xfrm>
            <a:off x="8235950" y="2212974"/>
            <a:ext cx="3371850" cy="323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Block Size = 64 MB</a:t>
            </a:r>
          </a:p>
        </p:txBody>
      </p:sp>
      <p:sp>
        <p:nvSpPr>
          <p:cNvPr id="10" name="Rounded Rectangle 9"/>
          <p:cNvSpPr/>
          <p:nvPr/>
        </p:nvSpPr>
        <p:spPr>
          <a:xfrm>
            <a:off x="8235950" y="2651124"/>
            <a:ext cx="3371850" cy="323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Block Size = 64 MB</a:t>
            </a:r>
          </a:p>
        </p:txBody>
      </p:sp>
      <p:sp>
        <p:nvSpPr>
          <p:cNvPr id="11" name="Rounded Rectangle 10"/>
          <p:cNvSpPr/>
          <p:nvPr/>
        </p:nvSpPr>
        <p:spPr>
          <a:xfrm>
            <a:off x="8235950" y="3070224"/>
            <a:ext cx="3371850" cy="323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Block Size = 64 MB</a:t>
            </a:r>
          </a:p>
        </p:txBody>
      </p:sp>
      <p:sp>
        <p:nvSpPr>
          <p:cNvPr id="12" name="Rounded Rectangle 11"/>
          <p:cNvSpPr/>
          <p:nvPr/>
        </p:nvSpPr>
        <p:spPr>
          <a:xfrm>
            <a:off x="8235950" y="3489324"/>
            <a:ext cx="3371850" cy="323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Block Size = 64 MB</a:t>
            </a:r>
          </a:p>
        </p:txBody>
      </p:sp>
      <p:sp>
        <p:nvSpPr>
          <p:cNvPr id="13" name="Rounded Rectangle 12"/>
          <p:cNvSpPr/>
          <p:nvPr/>
        </p:nvSpPr>
        <p:spPr>
          <a:xfrm>
            <a:off x="8235950" y="3908424"/>
            <a:ext cx="3371850" cy="323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Block Size = 64 MB</a:t>
            </a:r>
          </a:p>
        </p:txBody>
      </p:sp>
      <p:sp>
        <p:nvSpPr>
          <p:cNvPr id="14" name="Rounded Rectangle 13"/>
          <p:cNvSpPr/>
          <p:nvPr/>
        </p:nvSpPr>
        <p:spPr>
          <a:xfrm>
            <a:off x="8235950" y="4346574"/>
            <a:ext cx="3371850" cy="323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Block Size = 64 MB</a:t>
            </a:r>
          </a:p>
        </p:txBody>
      </p:sp>
      <p:sp>
        <p:nvSpPr>
          <p:cNvPr id="15" name="Rounded Rectangle 14"/>
          <p:cNvSpPr/>
          <p:nvPr/>
        </p:nvSpPr>
        <p:spPr>
          <a:xfrm>
            <a:off x="8235950" y="4765674"/>
            <a:ext cx="3371850" cy="323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Block Size = 64 MB</a:t>
            </a:r>
          </a:p>
        </p:txBody>
      </p:sp>
      <p:sp>
        <p:nvSpPr>
          <p:cNvPr id="6" name="Left Brace 5"/>
          <p:cNvSpPr/>
          <p:nvPr/>
        </p:nvSpPr>
        <p:spPr>
          <a:xfrm>
            <a:off x="7772400" y="1676400"/>
            <a:ext cx="463550" cy="35433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03890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5909" y="0"/>
            <a:ext cx="10515600" cy="1325563"/>
          </a:xfrm>
        </p:spPr>
        <p:txBody>
          <a:bodyPr/>
          <a:lstStyle/>
          <a:p>
            <a:r>
              <a:rPr lang="en-US"/>
              <a:t>Hadoop Racks</a:t>
            </a:r>
          </a:p>
        </p:txBody>
      </p:sp>
      <p:sp>
        <p:nvSpPr>
          <p:cNvPr id="37" name="Rectangle 36"/>
          <p:cNvSpPr/>
          <p:nvPr/>
        </p:nvSpPr>
        <p:spPr>
          <a:xfrm>
            <a:off x="2635604" y="1042175"/>
            <a:ext cx="1277150" cy="233027"/>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switch</a:t>
            </a:r>
          </a:p>
        </p:txBody>
      </p:sp>
      <p:cxnSp>
        <p:nvCxnSpPr>
          <p:cNvPr id="38" name="Straight Arrow Connector 37"/>
          <p:cNvCxnSpPr>
            <a:stCxn id="37" idx="2"/>
            <a:endCxn id="36" idx="0"/>
          </p:cNvCxnSpPr>
          <p:nvPr/>
        </p:nvCxnSpPr>
        <p:spPr>
          <a:xfrm flipH="1">
            <a:off x="1376908" y="1275202"/>
            <a:ext cx="1897271" cy="437502"/>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2"/>
            <a:endCxn id="25" idx="0"/>
          </p:cNvCxnSpPr>
          <p:nvPr/>
        </p:nvCxnSpPr>
        <p:spPr>
          <a:xfrm flipH="1">
            <a:off x="3226563" y="1275202"/>
            <a:ext cx="47616" cy="447825"/>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915333" y="932548"/>
            <a:ext cx="5578012"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4"/>
                </a:solidFill>
                <a:latin typeface="helvetica" panose="020B0604020202020204" pitchFamily="34" charset="0"/>
              </a:rPr>
              <a:t>Single Hadoop cluster may have one or more Racks depending on the size of the cluster</a:t>
            </a:r>
            <a:endParaRPr lang="en-US" dirty="0">
              <a:solidFill>
                <a:schemeClr val="accent4"/>
              </a:solidFill>
            </a:endParaRPr>
          </a:p>
        </p:txBody>
      </p:sp>
      <p:sp>
        <p:nvSpPr>
          <p:cNvPr id="2048" name="Rectangle 2047"/>
          <p:cNvSpPr/>
          <p:nvPr/>
        </p:nvSpPr>
        <p:spPr>
          <a:xfrm>
            <a:off x="460800" y="4749599"/>
            <a:ext cx="11270399" cy="1846659"/>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accent4"/>
                </a:solidFill>
                <a:latin typeface="helvetica" panose="020B0604020202020204" pitchFamily="34" charset="0"/>
              </a:rPr>
              <a:t>We have taken care of two things –</a:t>
            </a:r>
          </a:p>
          <a:p>
            <a:pPr marL="914400">
              <a:buFont typeface="Arial" panose="020B0604020202020204" pitchFamily="34" charset="0"/>
              <a:buChar char="•"/>
            </a:pPr>
            <a:r>
              <a:rPr lang="en-US" sz="1600" dirty="0">
                <a:solidFill>
                  <a:schemeClr val="accent4"/>
                </a:solidFill>
                <a:latin typeface="helvetica" panose="020B0604020202020204" pitchFamily="34" charset="0"/>
              </a:rPr>
              <a:t> Data Node Failure</a:t>
            </a:r>
          </a:p>
          <a:p>
            <a:pPr marL="285750" indent="-285750">
              <a:buFont typeface="Arial" panose="020B0604020202020204" pitchFamily="34" charset="0"/>
              <a:buChar char="•"/>
            </a:pPr>
            <a:r>
              <a:rPr lang="en-US" sz="1600" dirty="0">
                <a:solidFill>
                  <a:schemeClr val="accent4"/>
                </a:solidFill>
                <a:latin typeface="helvetica" panose="020B0604020202020204" pitchFamily="34" charset="0"/>
              </a:rPr>
              <a:t>If any of the Data Node goes down then data would be available in other two Data Nodes.</a:t>
            </a:r>
          </a:p>
          <a:p>
            <a:pPr marL="914400">
              <a:buFont typeface="Arial" panose="020B0604020202020204" pitchFamily="34" charset="0"/>
              <a:buChar char="•"/>
              <a:tabLst>
                <a:tab pos="914400" algn="l"/>
              </a:tabLst>
            </a:pPr>
            <a:r>
              <a:rPr lang="en-US" sz="1600" dirty="0">
                <a:solidFill>
                  <a:schemeClr val="accent4"/>
                </a:solidFill>
                <a:latin typeface="helvetica" panose="020B0604020202020204" pitchFamily="34" charset="0"/>
              </a:rPr>
              <a:t> Rack Failure</a:t>
            </a:r>
          </a:p>
          <a:p>
            <a:pPr marL="285750" indent="-285750">
              <a:buFont typeface="Arial" panose="020B0604020202020204" pitchFamily="34" charset="0"/>
              <a:buChar char="•"/>
            </a:pPr>
            <a:r>
              <a:rPr lang="en-US" sz="1600" dirty="0">
                <a:solidFill>
                  <a:schemeClr val="accent4"/>
                </a:solidFill>
                <a:latin typeface="helvetica" panose="020B0604020202020204" pitchFamily="34" charset="0"/>
              </a:rPr>
              <a:t>In this case if one of the Racks (Even the Rack with two Data Nodes) goes down then our data would be available over other Rack (With one Data Node).</a:t>
            </a:r>
          </a:p>
          <a:p>
            <a:pPr marL="285750" indent="-285750">
              <a:buFont typeface="Arial" panose="020B0604020202020204" pitchFamily="34" charset="0"/>
              <a:buChar char="•"/>
            </a:pPr>
            <a:r>
              <a:rPr lang="en-US" sz="1600" dirty="0">
                <a:solidFill>
                  <a:schemeClr val="accent4"/>
                </a:solidFill>
                <a:latin typeface="helvetica" panose="020B0604020202020204" pitchFamily="34" charset="0"/>
              </a:rPr>
              <a:t>In both the scenarios our data is safe and it will continue to ensure availability.</a:t>
            </a:r>
            <a:endParaRPr lang="en-US" sz="1600" b="0" i="0" dirty="0">
              <a:solidFill>
                <a:schemeClr val="accent4"/>
              </a:solidFill>
              <a:effectLst/>
              <a:latin typeface="helvetica" panose="020B0604020202020204" pitchFamily="34" charset="0"/>
            </a:endParaRPr>
          </a:p>
        </p:txBody>
      </p:sp>
      <p:grpSp>
        <p:nvGrpSpPr>
          <p:cNvPr id="2051" name="Group 2050"/>
          <p:cNvGrpSpPr/>
          <p:nvPr/>
        </p:nvGrpSpPr>
        <p:grpSpPr>
          <a:xfrm>
            <a:off x="523892" y="1564640"/>
            <a:ext cx="1707877" cy="3224261"/>
            <a:chOff x="531043" y="2958942"/>
            <a:chExt cx="1707877" cy="3224261"/>
          </a:xfrm>
        </p:grpSpPr>
        <p:sp>
          <p:nvSpPr>
            <p:cNvPr id="34" name="Rectangle 33"/>
            <p:cNvSpPr/>
            <p:nvPr/>
          </p:nvSpPr>
          <p:spPr>
            <a:xfrm>
              <a:off x="548968" y="2958942"/>
              <a:ext cx="1689952" cy="319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15429" y="3424459"/>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1</a:t>
              </a:r>
            </a:p>
          </p:txBody>
        </p:sp>
        <p:sp>
          <p:nvSpPr>
            <p:cNvPr id="36" name="Rectangle 35"/>
            <p:cNvSpPr/>
            <p:nvPr/>
          </p:nvSpPr>
          <p:spPr>
            <a:xfrm>
              <a:off x="745484" y="3107006"/>
              <a:ext cx="1277150" cy="233027"/>
            </a:xfrm>
            <a:prstGeom prst="rect">
              <a:avLst/>
            </a:prstGeom>
            <a:solidFill>
              <a:schemeClr val="accent5">
                <a:lumMod val="75000"/>
              </a:schemeClr>
            </a:solidFill>
            <a:ln>
              <a:solidFill>
                <a:schemeClr val="accent5">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switch</a:t>
              </a:r>
            </a:p>
          </p:txBody>
        </p:sp>
        <p:sp>
          <p:nvSpPr>
            <p:cNvPr id="40" name="TextBox 39"/>
            <p:cNvSpPr txBox="1"/>
            <p:nvPr/>
          </p:nvSpPr>
          <p:spPr>
            <a:xfrm>
              <a:off x="531043" y="5813871"/>
              <a:ext cx="805029" cy="369332"/>
            </a:xfrm>
            <a:prstGeom prst="rect">
              <a:avLst/>
            </a:prstGeom>
            <a:noFill/>
          </p:spPr>
          <p:txBody>
            <a:bodyPr wrap="none" rtlCol="0">
              <a:spAutoFit/>
            </a:bodyPr>
            <a:lstStyle/>
            <a:p>
              <a:r>
                <a:rPr lang="en-US" b="1"/>
                <a:t>Rack 1</a:t>
              </a:r>
            </a:p>
          </p:txBody>
        </p:sp>
        <p:sp>
          <p:nvSpPr>
            <p:cNvPr id="44" name="Rectangle 43"/>
            <p:cNvSpPr/>
            <p:nvPr/>
          </p:nvSpPr>
          <p:spPr>
            <a:xfrm>
              <a:off x="718310" y="4072159"/>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2</a:t>
              </a:r>
            </a:p>
          </p:txBody>
        </p:sp>
        <p:sp>
          <p:nvSpPr>
            <p:cNvPr id="45" name="Rectangle 44"/>
            <p:cNvSpPr/>
            <p:nvPr/>
          </p:nvSpPr>
          <p:spPr>
            <a:xfrm>
              <a:off x="726434" y="4815109"/>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3</a:t>
              </a:r>
            </a:p>
          </p:txBody>
        </p:sp>
        <p:sp>
          <p:nvSpPr>
            <p:cNvPr id="46" name="Rectangle 45"/>
            <p:cNvSpPr/>
            <p:nvPr/>
          </p:nvSpPr>
          <p:spPr>
            <a:xfrm>
              <a:off x="718310" y="5328045"/>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5</a:t>
              </a:r>
            </a:p>
          </p:txBody>
        </p:sp>
        <p:sp>
          <p:nvSpPr>
            <p:cNvPr id="52" name="Flowchart: Magnetic Disk 51"/>
            <p:cNvSpPr/>
            <p:nvPr/>
          </p:nvSpPr>
          <p:spPr>
            <a:xfrm>
              <a:off x="1407037" y="3799544"/>
              <a:ext cx="459424" cy="396543"/>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A</a:t>
              </a:r>
            </a:p>
          </p:txBody>
        </p:sp>
        <p:sp>
          <p:nvSpPr>
            <p:cNvPr id="53" name="Flowchart: Magnetic Disk 52"/>
            <p:cNvSpPr/>
            <p:nvPr/>
          </p:nvSpPr>
          <p:spPr>
            <a:xfrm>
              <a:off x="814702" y="3812967"/>
              <a:ext cx="459424" cy="396543"/>
            </a:xfrm>
            <a:prstGeom prst="flowChartMagneticDisk">
              <a:avLst/>
            </a:prstGeom>
            <a:solidFill>
              <a:schemeClr val="accent6">
                <a:lumMod val="60000"/>
                <a:lumOff val="40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B</a:t>
              </a:r>
            </a:p>
          </p:txBody>
        </p:sp>
        <p:sp>
          <p:nvSpPr>
            <p:cNvPr id="54" name="Flowchart: Magnetic Disk 53"/>
            <p:cNvSpPr/>
            <p:nvPr/>
          </p:nvSpPr>
          <p:spPr>
            <a:xfrm>
              <a:off x="1154347" y="4463669"/>
              <a:ext cx="459424" cy="396543"/>
            </a:xfrm>
            <a:prstGeom prst="flowChartMagneticDisk">
              <a:avLst/>
            </a:prstGeom>
            <a:solidFill>
              <a:schemeClr val="accent6">
                <a:lumMod val="60000"/>
                <a:lumOff val="40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B</a:t>
              </a:r>
            </a:p>
          </p:txBody>
        </p:sp>
      </p:grpSp>
      <p:grpSp>
        <p:nvGrpSpPr>
          <p:cNvPr id="2049" name="Group 2048"/>
          <p:cNvGrpSpPr/>
          <p:nvPr/>
        </p:nvGrpSpPr>
        <p:grpSpPr>
          <a:xfrm>
            <a:off x="2391472" y="1574963"/>
            <a:ext cx="1689952" cy="3224261"/>
            <a:chOff x="2739216" y="2958942"/>
            <a:chExt cx="1689952" cy="3224261"/>
          </a:xfrm>
        </p:grpSpPr>
        <p:sp>
          <p:nvSpPr>
            <p:cNvPr id="24" name="Rectangle 23"/>
            <p:cNvSpPr/>
            <p:nvPr/>
          </p:nvSpPr>
          <p:spPr>
            <a:xfrm>
              <a:off x="2739216" y="2958942"/>
              <a:ext cx="1689952" cy="319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935732" y="3107006"/>
              <a:ext cx="1277150" cy="233027"/>
            </a:xfrm>
            <a:prstGeom prst="rect">
              <a:avLst/>
            </a:prstGeom>
            <a:solidFill>
              <a:schemeClr val="accent5">
                <a:lumMod val="75000"/>
              </a:schemeClr>
            </a:solidFill>
            <a:ln>
              <a:solidFill>
                <a:schemeClr val="accent5">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switch</a:t>
              </a:r>
            </a:p>
          </p:txBody>
        </p:sp>
        <p:sp>
          <p:nvSpPr>
            <p:cNvPr id="29" name="Rectangle 28"/>
            <p:cNvSpPr/>
            <p:nvPr/>
          </p:nvSpPr>
          <p:spPr>
            <a:xfrm>
              <a:off x="2935732" y="3401936"/>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5</a:t>
              </a:r>
            </a:p>
          </p:txBody>
        </p:sp>
        <p:sp>
          <p:nvSpPr>
            <p:cNvPr id="30" name="Rectangle 29"/>
            <p:cNvSpPr/>
            <p:nvPr/>
          </p:nvSpPr>
          <p:spPr>
            <a:xfrm>
              <a:off x="2940743" y="4079689"/>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6</a:t>
              </a:r>
            </a:p>
          </p:txBody>
        </p:sp>
        <p:sp>
          <p:nvSpPr>
            <p:cNvPr id="41" name="TextBox 40"/>
            <p:cNvSpPr txBox="1"/>
            <p:nvPr/>
          </p:nvSpPr>
          <p:spPr>
            <a:xfrm>
              <a:off x="2739216" y="5813871"/>
              <a:ext cx="805029" cy="369332"/>
            </a:xfrm>
            <a:prstGeom prst="rect">
              <a:avLst/>
            </a:prstGeom>
            <a:noFill/>
          </p:spPr>
          <p:txBody>
            <a:bodyPr wrap="none" rtlCol="0">
              <a:spAutoFit/>
            </a:bodyPr>
            <a:lstStyle/>
            <a:p>
              <a:r>
                <a:rPr lang="en-US" b="1"/>
                <a:t>Rack 5</a:t>
              </a:r>
            </a:p>
          </p:txBody>
        </p:sp>
        <p:sp>
          <p:nvSpPr>
            <p:cNvPr id="47" name="Rectangle 46"/>
            <p:cNvSpPr/>
            <p:nvPr/>
          </p:nvSpPr>
          <p:spPr>
            <a:xfrm>
              <a:off x="2935732" y="4843713"/>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7</a:t>
              </a:r>
            </a:p>
          </p:txBody>
        </p:sp>
        <p:sp>
          <p:nvSpPr>
            <p:cNvPr id="48" name="Rectangle 47"/>
            <p:cNvSpPr/>
            <p:nvPr/>
          </p:nvSpPr>
          <p:spPr>
            <a:xfrm>
              <a:off x="2935732" y="5360407"/>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8</a:t>
              </a:r>
            </a:p>
          </p:txBody>
        </p:sp>
        <p:sp>
          <p:nvSpPr>
            <p:cNvPr id="55" name="Flowchart: Magnetic Disk 54"/>
            <p:cNvSpPr/>
            <p:nvPr/>
          </p:nvSpPr>
          <p:spPr>
            <a:xfrm>
              <a:off x="2977084" y="3782246"/>
              <a:ext cx="459424" cy="396543"/>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A</a:t>
              </a:r>
            </a:p>
          </p:txBody>
        </p:sp>
        <p:sp>
          <p:nvSpPr>
            <p:cNvPr id="56" name="Flowchart: Magnetic Disk 55"/>
            <p:cNvSpPr/>
            <p:nvPr/>
          </p:nvSpPr>
          <p:spPr>
            <a:xfrm>
              <a:off x="2977084" y="4511080"/>
              <a:ext cx="459424" cy="396543"/>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A</a:t>
              </a:r>
            </a:p>
          </p:txBody>
        </p:sp>
        <p:sp>
          <p:nvSpPr>
            <p:cNvPr id="57" name="Flowchart: Magnetic Disk 56"/>
            <p:cNvSpPr/>
            <p:nvPr/>
          </p:nvSpPr>
          <p:spPr>
            <a:xfrm>
              <a:off x="3683182" y="3782246"/>
              <a:ext cx="459424" cy="396543"/>
            </a:xfrm>
            <a:prstGeom prst="flowChartMagneticDisk">
              <a:avLst/>
            </a:prstGeom>
            <a:solidFill>
              <a:schemeClr val="accent4">
                <a:lumMod val="60000"/>
                <a:lumOff val="40000"/>
              </a:schemeClr>
            </a:solidFill>
            <a:ln>
              <a:solidFill>
                <a:schemeClr val="accent4">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C</a:t>
              </a:r>
            </a:p>
          </p:txBody>
        </p:sp>
      </p:grpSp>
      <p:cxnSp>
        <p:nvCxnSpPr>
          <p:cNvPr id="73" name="Straight Connector 72"/>
          <p:cNvCxnSpPr>
            <a:stCxn id="37" idx="2"/>
            <a:endCxn id="60" idx="0"/>
          </p:cNvCxnSpPr>
          <p:nvPr/>
        </p:nvCxnSpPr>
        <p:spPr>
          <a:xfrm>
            <a:off x="3274179" y="1275202"/>
            <a:ext cx="1789735" cy="451741"/>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nvGrpSpPr>
          <p:cNvPr id="2052" name="Group 2051"/>
          <p:cNvGrpSpPr/>
          <p:nvPr/>
        </p:nvGrpSpPr>
        <p:grpSpPr>
          <a:xfrm>
            <a:off x="4228823" y="1578879"/>
            <a:ext cx="1689952" cy="3224261"/>
            <a:chOff x="4742112" y="2958942"/>
            <a:chExt cx="1689952" cy="3224261"/>
          </a:xfrm>
        </p:grpSpPr>
        <p:sp>
          <p:nvSpPr>
            <p:cNvPr id="59" name="Rectangle 58"/>
            <p:cNvSpPr/>
            <p:nvPr/>
          </p:nvSpPr>
          <p:spPr>
            <a:xfrm>
              <a:off x="4742112" y="2958942"/>
              <a:ext cx="1689952" cy="319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938628" y="3107006"/>
              <a:ext cx="1277150" cy="233027"/>
            </a:xfrm>
            <a:prstGeom prst="rect">
              <a:avLst/>
            </a:prstGeom>
            <a:solidFill>
              <a:schemeClr val="accent5">
                <a:lumMod val="75000"/>
              </a:schemeClr>
            </a:solidFill>
            <a:ln>
              <a:solidFill>
                <a:schemeClr val="accent5">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switch</a:t>
              </a:r>
            </a:p>
          </p:txBody>
        </p:sp>
        <p:sp>
          <p:nvSpPr>
            <p:cNvPr id="61" name="Rectangle 60"/>
            <p:cNvSpPr/>
            <p:nvPr/>
          </p:nvSpPr>
          <p:spPr>
            <a:xfrm>
              <a:off x="4938628" y="3401936"/>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9</a:t>
              </a:r>
            </a:p>
          </p:txBody>
        </p:sp>
        <p:sp>
          <p:nvSpPr>
            <p:cNvPr id="62" name="Rectangle 61"/>
            <p:cNvSpPr/>
            <p:nvPr/>
          </p:nvSpPr>
          <p:spPr>
            <a:xfrm>
              <a:off x="4943639" y="4079689"/>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10</a:t>
              </a:r>
            </a:p>
          </p:txBody>
        </p:sp>
        <p:sp>
          <p:nvSpPr>
            <p:cNvPr id="63" name="TextBox 62"/>
            <p:cNvSpPr txBox="1"/>
            <p:nvPr/>
          </p:nvSpPr>
          <p:spPr>
            <a:xfrm>
              <a:off x="4742112" y="5813871"/>
              <a:ext cx="805029" cy="369332"/>
            </a:xfrm>
            <a:prstGeom prst="rect">
              <a:avLst/>
            </a:prstGeom>
            <a:noFill/>
          </p:spPr>
          <p:txBody>
            <a:bodyPr wrap="none" rtlCol="0">
              <a:spAutoFit/>
            </a:bodyPr>
            <a:lstStyle/>
            <a:p>
              <a:r>
                <a:rPr lang="en-US" b="1"/>
                <a:t>Rack 9</a:t>
              </a:r>
            </a:p>
          </p:txBody>
        </p:sp>
        <p:sp>
          <p:nvSpPr>
            <p:cNvPr id="64" name="Rectangle 63"/>
            <p:cNvSpPr/>
            <p:nvPr/>
          </p:nvSpPr>
          <p:spPr>
            <a:xfrm>
              <a:off x="4938628" y="4843713"/>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11</a:t>
              </a:r>
            </a:p>
          </p:txBody>
        </p:sp>
        <p:sp>
          <p:nvSpPr>
            <p:cNvPr id="65" name="Rectangle 64"/>
            <p:cNvSpPr/>
            <p:nvPr/>
          </p:nvSpPr>
          <p:spPr>
            <a:xfrm>
              <a:off x="4938628" y="5360407"/>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12</a:t>
              </a:r>
            </a:p>
          </p:txBody>
        </p:sp>
        <p:sp>
          <p:nvSpPr>
            <p:cNvPr id="66" name="Flowchart: Magnetic Disk 65"/>
            <p:cNvSpPr/>
            <p:nvPr/>
          </p:nvSpPr>
          <p:spPr>
            <a:xfrm>
              <a:off x="4979980" y="3782246"/>
              <a:ext cx="459424" cy="396543"/>
            </a:xfrm>
            <a:prstGeom prst="flowChartMagneticDisk">
              <a:avLst/>
            </a:prstGeom>
            <a:solidFill>
              <a:schemeClr val="accent4">
                <a:lumMod val="60000"/>
                <a:lumOff val="40000"/>
              </a:schemeClr>
            </a:solidFill>
            <a:ln>
              <a:solidFill>
                <a:schemeClr val="accent4">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C</a:t>
              </a:r>
            </a:p>
          </p:txBody>
        </p:sp>
        <p:sp>
          <p:nvSpPr>
            <p:cNvPr id="67" name="Flowchart: Magnetic Disk 66"/>
            <p:cNvSpPr/>
            <p:nvPr/>
          </p:nvSpPr>
          <p:spPr>
            <a:xfrm>
              <a:off x="4979980" y="4511080"/>
              <a:ext cx="459424" cy="396543"/>
            </a:xfrm>
            <a:prstGeom prst="flowChartMagneticDisk">
              <a:avLst/>
            </a:prstGeom>
            <a:solidFill>
              <a:schemeClr val="accent4">
                <a:lumMod val="60000"/>
                <a:lumOff val="40000"/>
              </a:schemeClr>
            </a:solidFill>
            <a:ln>
              <a:solidFill>
                <a:schemeClr val="accent4">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C</a:t>
              </a:r>
            </a:p>
          </p:txBody>
        </p:sp>
        <p:sp>
          <p:nvSpPr>
            <p:cNvPr id="68" name="Flowchart: Magnetic Disk 67"/>
            <p:cNvSpPr/>
            <p:nvPr/>
          </p:nvSpPr>
          <p:spPr>
            <a:xfrm>
              <a:off x="5686078" y="3782246"/>
              <a:ext cx="459424" cy="396543"/>
            </a:xfrm>
            <a:prstGeom prst="flowChartMagneticDisk">
              <a:avLst/>
            </a:prstGeom>
            <a:solidFill>
              <a:schemeClr val="accent6">
                <a:lumMod val="60000"/>
                <a:lumOff val="40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B</a:t>
              </a:r>
            </a:p>
          </p:txBody>
        </p:sp>
      </p:grpSp>
      <p:sp>
        <p:nvSpPr>
          <p:cNvPr id="2057" name="&quot;No&quot; Symbol 2056"/>
          <p:cNvSpPr/>
          <p:nvPr/>
        </p:nvSpPr>
        <p:spPr>
          <a:xfrm>
            <a:off x="4228823" y="2051667"/>
            <a:ext cx="1689952" cy="2567109"/>
          </a:xfrm>
          <a:prstGeom prst="noSmoking">
            <a:avLst/>
          </a:prstGeom>
          <a:solidFill>
            <a:srgbClr val="FF0000">
              <a:alpha val="2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58" name="Freeform 2057"/>
          <p:cNvSpPr/>
          <p:nvPr/>
        </p:nvSpPr>
        <p:spPr>
          <a:xfrm>
            <a:off x="1092278" y="2022325"/>
            <a:ext cx="666750" cy="1667835"/>
          </a:xfrm>
          <a:custGeom>
            <a:avLst/>
            <a:gdLst>
              <a:gd name="connsiteX0" fmla="*/ 666750 w 666750"/>
              <a:gd name="connsiteY0" fmla="*/ 448635 h 1667835"/>
              <a:gd name="connsiteX1" fmla="*/ 381000 w 666750"/>
              <a:gd name="connsiteY1" fmla="*/ 67635 h 1667835"/>
              <a:gd name="connsiteX2" fmla="*/ 0 w 666750"/>
              <a:gd name="connsiteY2" fmla="*/ 1667835 h 1667835"/>
              <a:gd name="connsiteX3" fmla="*/ 0 w 666750"/>
              <a:gd name="connsiteY3" fmla="*/ 1667835 h 1667835"/>
            </a:gdLst>
            <a:ahLst/>
            <a:cxnLst>
              <a:cxn ang="0">
                <a:pos x="connsiteX0" y="connsiteY0"/>
              </a:cxn>
              <a:cxn ang="0">
                <a:pos x="connsiteX1" y="connsiteY1"/>
              </a:cxn>
              <a:cxn ang="0">
                <a:pos x="connsiteX2" y="connsiteY2"/>
              </a:cxn>
              <a:cxn ang="0">
                <a:pos x="connsiteX3" y="connsiteY3"/>
              </a:cxn>
            </a:cxnLst>
            <a:rect l="l" t="t" r="r" b="b"/>
            <a:pathLst>
              <a:path w="666750" h="1667835">
                <a:moveTo>
                  <a:pt x="666750" y="448635"/>
                </a:moveTo>
                <a:cubicBezTo>
                  <a:pt x="579437" y="156535"/>
                  <a:pt x="492125" y="-135565"/>
                  <a:pt x="381000" y="67635"/>
                </a:cubicBezTo>
                <a:cubicBezTo>
                  <a:pt x="269875" y="270835"/>
                  <a:pt x="0" y="1667835"/>
                  <a:pt x="0" y="1667835"/>
                </a:cubicBezTo>
                <a:lnTo>
                  <a:pt x="0" y="1667835"/>
                </a:lnTo>
              </a:path>
            </a:pathLst>
          </a:custGeom>
          <a:noFill/>
          <a:ln w="28575">
            <a:solidFill>
              <a:srgbClr val="FF66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Freeform 2058"/>
          <p:cNvSpPr/>
          <p:nvPr/>
        </p:nvSpPr>
        <p:spPr>
          <a:xfrm>
            <a:off x="3111578" y="2130736"/>
            <a:ext cx="609600" cy="1673724"/>
          </a:xfrm>
          <a:custGeom>
            <a:avLst/>
            <a:gdLst>
              <a:gd name="connsiteX0" fmla="*/ 609600 w 609600"/>
              <a:gd name="connsiteY0" fmla="*/ 968874 h 1673724"/>
              <a:gd name="connsiteX1" fmla="*/ 323850 w 609600"/>
              <a:gd name="connsiteY1" fmla="*/ 16374 h 1673724"/>
              <a:gd name="connsiteX2" fmla="*/ 0 w 609600"/>
              <a:gd name="connsiteY2" fmla="*/ 1673724 h 1673724"/>
            </a:gdLst>
            <a:ahLst/>
            <a:cxnLst>
              <a:cxn ang="0">
                <a:pos x="connsiteX0" y="connsiteY0"/>
              </a:cxn>
              <a:cxn ang="0">
                <a:pos x="connsiteX1" y="connsiteY1"/>
              </a:cxn>
              <a:cxn ang="0">
                <a:pos x="connsiteX2" y="connsiteY2"/>
              </a:cxn>
            </a:cxnLst>
            <a:rect l="l" t="t" r="r" b="b"/>
            <a:pathLst>
              <a:path w="609600" h="1673724">
                <a:moveTo>
                  <a:pt x="609600" y="968874"/>
                </a:moveTo>
                <a:cubicBezTo>
                  <a:pt x="517525" y="433886"/>
                  <a:pt x="425450" y="-101101"/>
                  <a:pt x="323850" y="16374"/>
                </a:cubicBezTo>
                <a:cubicBezTo>
                  <a:pt x="222250" y="133849"/>
                  <a:pt x="111125" y="903786"/>
                  <a:pt x="0" y="1673724"/>
                </a:cubicBezTo>
              </a:path>
            </a:pathLst>
          </a:custGeom>
          <a:noFill/>
          <a:ln w="28575">
            <a:solidFill>
              <a:srgbClr val="FF66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1" name="Group 2060"/>
          <p:cNvGrpSpPr/>
          <p:nvPr/>
        </p:nvGrpSpPr>
        <p:grpSpPr>
          <a:xfrm>
            <a:off x="6856340" y="1860919"/>
            <a:ext cx="3939392" cy="3169089"/>
            <a:chOff x="6156749" y="1325562"/>
            <a:chExt cx="3939392" cy="3169089"/>
          </a:xfrm>
        </p:grpSpPr>
        <p:sp>
          <p:nvSpPr>
            <p:cNvPr id="79" name="Line Callout 1 (Border and Accent Bar) 78"/>
            <p:cNvSpPr/>
            <p:nvPr/>
          </p:nvSpPr>
          <p:spPr>
            <a:xfrm>
              <a:off x="6946506" y="2291248"/>
              <a:ext cx="1344756" cy="2203403"/>
            </a:xfrm>
            <a:prstGeom prst="accentBorderCallout1">
              <a:avLst>
                <a:gd name="adj1" fmla="val 18750"/>
                <a:gd name="adj2" fmla="val -8333"/>
                <a:gd name="adj3" fmla="val -22494"/>
                <a:gd name="adj4" fmla="val -43999"/>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Rack 1:</a:t>
              </a:r>
            </a:p>
            <a:p>
              <a:r>
                <a:rPr lang="en-US" sz="1400">
                  <a:solidFill>
                    <a:schemeClr val="tx1"/>
                  </a:solidFill>
                </a:rPr>
                <a:t>Data Node 1</a:t>
              </a:r>
            </a:p>
            <a:p>
              <a:r>
                <a:rPr lang="en-US" sz="1400">
                  <a:solidFill>
                    <a:schemeClr val="tx1"/>
                  </a:solidFill>
                </a:rPr>
                <a:t>Data Node 2</a:t>
              </a:r>
            </a:p>
            <a:p>
              <a:r>
                <a:rPr lang="en-US" sz="1400">
                  <a:solidFill>
                    <a:schemeClr val="tx1"/>
                  </a:solidFill>
                </a:rPr>
                <a:t>Data Node 3</a:t>
              </a:r>
            </a:p>
            <a:p>
              <a:endParaRPr lang="en-US">
                <a:solidFill>
                  <a:schemeClr val="tx1"/>
                </a:solidFill>
              </a:endParaRPr>
            </a:p>
            <a:p>
              <a:r>
                <a:rPr lang="en-US">
                  <a:solidFill>
                    <a:schemeClr val="tx1"/>
                  </a:solidFill>
                </a:rPr>
                <a:t>Rack 5:</a:t>
              </a:r>
            </a:p>
            <a:p>
              <a:r>
                <a:rPr lang="en-US" sz="1400">
                  <a:solidFill>
                    <a:schemeClr val="tx1"/>
                  </a:solidFill>
                </a:rPr>
                <a:t>Data Node 5</a:t>
              </a:r>
            </a:p>
            <a:p>
              <a:r>
                <a:rPr lang="en-US" sz="1400">
                  <a:solidFill>
                    <a:schemeClr val="tx1"/>
                  </a:solidFill>
                </a:rPr>
                <a:t>Data Node 6</a:t>
              </a:r>
            </a:p>
            <a:p>
              <a:r>
                <a:rPr lang="en-US" sz="1400">
                  <a:solidFill>
                    <a:schemeClr val="tx1"/>
                  </a:solidFill>
                </a:rPr>
                <a:t>Dta Node 7</a:t>
              </a:r>
            </a:p>
          </p:txBody>
        </p:sp>
        <p:sp>
          <p:nvSpPr>
            <p:cNvPr id="80" name="Line Callout 1 (Border and Accent Bar) 79"/>
            <p:cNvSpPr/>
            <p:nvPr/>
          </p:nvSpPr>
          <p:spPr>
            <a:xfrm>
              <a:off x="8751385" y="2291248"/>
              <a:ext cx="1344756" cy="2109517"/>
            </a:xfrm>
            <a:prstGeom prst="accentBorderCallout1">
              <a:avLst>
                <a:gd name="adj1" fmla="val 18750"/>
                <a:gd name="adj2" fmla="val -8333"/>
                <a:gd name="adj3" fmla="val -22494"/>
                <a:gd name="adj4" fmla="val -43999"/>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Email.txt</a:t>
              </a:r>
            </a:p>
            <a:p>
              <a:r>
                <a:rPr lang="en-US" sz="1400">
                  <a:solidFill>
                    <a:schemeClr val="tx1"/>
                  </a:solidFill>
                </a:rPr>
                <a:t>Blk A</a:t>
              </a:r>
            </a:p>
            <a:p>
              <a:r>
                <a:rPr lang="en-US" sz="1400">
                  <a:solidFill>
                    <a:schemeClr val="tx1"/>
                  </a:solidFill>
                </a:rPr>
                <a:t>DN1, DN5, DN6</a:t>
              </a:r>
            </a:p>
            <a:p>
              <a:endParaRPr lang="en-US" sz="1400">
                <a:solidFill>
                  <a:schemeClr val="tx1"/>
                </a:solidFill>
              </a:endParaRPr>
            </a:p>
            <a:p>
              <a:r>
                <a:rPr lang="en-US" sz="1400">
                  <a:solidFill>
                    <a:schemeClr val="tx1"/>
                  </a:solidFill>
                </a:rPr>
                <a:t>Blk B</a:t>
              </a:r>
            </a:p>
            <a:p>
              <a:r>
                <a:rPr lang="en-US" sz="1400">
                  <a:solidFill>
                    <a:schemeClr val="tx1"/>
                  </a:solidFill>
                </a:rPr>
                <a:t>DN7, DN1, DN2</a:t>
              </a:r>
            </a:p>
            <a:p>
              <a:endParaRPr lang="en-US" sz="1400">
                <a:solidFill>
                  <a:schemeClr val="tx1"/>
                </a:solidFill>
              </a:endParaRPr>
            </a:p>
            <a:p>
              <a:r>
                <a:rPr lang="en-US" sz="1400">
                  <a:solidFill>
                    <a:schemeClr val="tx1"/>
                  </a:solidFill>
                </a:rPr>
                <a:t>Blk C</a:t>
              </a:r>
            </a:p>
            <a:p>
              <a:r>
                <a:rPr lang="en-US" sz="1400">
                  <a:solidFill>
                    <a:schemeClr val="tx1"/>
                  </a:solidFill>
                </a:rPr>
                <a:t>DN5, DN8, DN9</a:t>
              </a:r>
            </a:p>
          </p:txBody>
        </p:sp>
        <p:sp>
          <p:nvSpPr>
            <p:cNvPr id="2060" name="Rectangle 2059"/>
            <p:cNvSpPr/>
            <p:nvPr/>
          </p:nvSpPr>
          <p:spPr>
            <a:xfrm>
              <a:off x="6156749" y="1325562"/>
              <a:ext cx="2167553" cy="490021"/>
            </a:xfrm>
            <a:prstGeom prst="rect">
              <a:avLst/>
            </a:prstGeom>
            <a:solidFill>
              <a:srgbClr val="FF7C8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Name Node</a:t>
              </a:r>
            </a:p>
          </p:txBody>
        </p:sp>
      </p:grpSp>
      <p:sp>
        <p:nvSpPr>
          <p:cNvPr id="2062" name="TextBox 2061"/>
          <p:cNvSpPr txBox="1"/>
          <p:nvPr/>
        </p:nvSpPr>
        <p:spPr>
          <a:xfrm>
            <a:off x="7646097" y="2475252"/>
            <a:ext cx="1273938" cy="369332"/>
          </a:xfrm>
          <a:prstGeom prst="rect">
            <a:avLst/>
          </a:prstGeom>
          <a:noFill/>
        </p:spPr>
        <p:txBody>
          <a:bodyPr wrap="none" rtlCol="0">
            <a:spAutoFit/>
          </a:bodyPr>
          <a:lstStyle/>
          <a:p>
            <a:r>
              <a:rPr lang="en-US"/>
              <a:t>Rack Aware</a:t>
            </a:r>
          </a:p>
        </p:txBody>
      </p:sp>
      <p:sp>
        <p:nvSpPr>
          <p:cNvPr id="2063" name="TextBox 2062"/>
          <p:cNvSpPr txBox="1"/>
          <p:nvPr/>
        </p:nvSpPr>
        <p:spPr>
          <a:xfrm>
            <a:off x="9450976" y="2454577"/>
            <a:ext cx="1082989" cy="369332"/>
          </a:xfrm>
          <a:prstGeom prst="rect">
            <a:avLst/>
          </a:prstGeom>
          <a:noFill/>
        </p:spPr>
        <p:txBody>
          <a:bodyPr wrap="none" rtlCol="0">
            <a:spAutoFit/>
          </a:bodyPr>
          <a:lstStyle/>
          <a:p>
            <a:r>
              <a:rPr lang="en-US"/>
              <a:t>metadata</a:t>
            </a:r>
          </a:p>
        </p:txBody>
      </p:sp>
    </p:spTree>
    <p:extLst>
      <p:ext uri="{BB962C8B-B14F-4D97-AF65-F5344CB8AC3E}">
        <p14:creationId xmlns:p14="http://schemas.microsoft.com/office/powerpoint/2010/main" val="1793716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5909" y="0"/>
            <a:ext cx="10515600" cy="1325563"/>
          </a:xfrm>
        </p:spPr>
        <p:txBody>
          <a:bodyPr/>
          <a:lstStyle/>
          <a:p>
            <a:r>
              <a:rPr lang="en-US"/>
              <a:t>Hadoop Server Roles</a:t>
            </a:r>
          </a:p>
        </p:txBody>
      </p:sp>
      <p:pic>
        <p:nvPicPr>
          <p:cNvPr id="2050" name="Picture 2" descr="Hadoop Server Roles"/>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73" t="11177" b="21818"/>
          <a:stretch/>
        </p:blipFill>
        <p:spPr bwMode="auto">
          <a:xfrm>
            <a:off x="1523999" y="1187017"/>
            <a:ext cx="9324110" cy="50532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07801" y="4128406"/>
            <a:ext cx="3138054" cy="646331"/>
          </a:xfrm>
          <a:prstGeom prst="rect">
            <a:avLst/>
          </a:prstGeom>
        </p:spPr>
        <p:txBody>
          <a:bodyPr wrap="square">
            <a:spAutoFit/>
          </a:bodyPr>
          <a:lstStyle/>
          <a:p>
            <a:r>
              <a:rPr lang="en-US" b="1">
                <a:solidFill>
                  <a:schemeClr val="tx2"/>
                </a:solidFill>
              </a:rPr>
              <a:t>Oversees and coordinates the data storage function (HDFS) </a:t>
            </a:r>
          </a:p>
        </p:txBody>
      </p:sp>
      <p:sp>
        <p:nvSpPr>
          <p:cNvPr id="9" name="Rectangle 8"/>
          <p:cNvSpPr/>
          <p:nvPr/>
        </p:nvSpPr>
        <p:spPr>
          <a:xfrm>
            <a:off x="1704110" y="4128406"/>
            <a:ext cx="3034146" cy="646331"/>
          </a:xfrm>
          <a:prstGeom prst="rect">
            <a:avLst/>
          </a:prstGeom>
        </p:spPr>
        <p:txBody>
          <a:bodyPr wrap="square">
            <a:spAutoFit/>
          </a:bodyPr>
          <a:lstStyle/>
          <a:p>
            <a:r>
              <a:rPr lang="en-US" b="1" dirty="0">
                <a:solidFill>
                  <a:schemeClr val="accent4"/>
                </a:solidFill>
              </a:rPr>
              <a:t>Oversees and coordinates the parallel processing of data</a:t>
            </a:r>
          </a:p>
        </p:txBody>
      </p:sp>
      <p:sp>
        <p:nvSpPr>
          <p:cNvPr id="18" name="Rectangle 17"/>
          <p:cNvSpPr/>
          <p:nvPr/>
        </p:nvSpPr>
        <p:spPr>
          <a:xfrm>
            <a:off x="4178896" y="2572262"/>
            <a:ext cx="2663806" cy="369332"/>
          </a:xfrm>
          <a:prstGeom prst="rect">
            <a:avLst/>
          </a:prstGeom>
        </p:spPr>
        <p:txBody>
          <a:bodyPr wrap="none">
            <a:spAutoFit/>
          </a:bodyPr>
          <a:lstStyle/>
          <a:p>
            <a:r>
              <a:rPr lang="en-US" b="1" dirty="0">
                <a:solidFill>
                  <a:schemeClr val="accent4"/>
                </a:solidFill>
              </a:rPr>
              <a:t>two key functional pieces </a:t>
            </a:r>
          </a:p>
        </p:txBody>
      </p:sp>
      <p:grpSp>
        <p:nvGrpSpPr>
          <p:cNvPr id="2052" name="Group 2051"/>
          <p:cNvGrpSpPr/>
          <p:nvPr/>
        </p:nvGrpSpPr>
        <p:grpSpPr>
          <a:xfrm>
            <a:off x="180107" y="1030514"/>
            <a:ext cx="2766293" cy="4194629"/>
            <a:chOff x="180107" y="1030514"/>
            <a:chExt cx="2766293" cy="4194629"/>
          </a:xfrm>
        </p:grpSpPr>
        <p:sp>
          <p:nvSpPr>
            <p:cNvPr id="11" name="Rounded Rectangle 10"/>
            <p:cNvSpPr/>
            <p:nvPr/>
          </p:nvSpPr>
          <p:spPr>
            <a:xfrm>
              <a:off x="180107" y="1030514"/>
              <a:ext cx="2766293" cy="1911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400" b="1">
                  <a:solidFill>
                    <a:schemeClr val="tx1"/>
                  </a:solidFill>
                </a:rPr>
                <a:t>Technical Sense: </a:t>
              </a:r>
              <a:r>
                <a:rPr lang="en-US" sz="1400">
                  <a:solidFill>
                    <a:schemeClr val="tx1"/>
                  </a:solidFill>
                </a:rPr>
                <a:t>JobTracker is a master which creates and runs the job. JobTracker which can run on the NameNode allocates the job to TaskTrackers which run on DataNodes; TaskTrackers run the tasks and report the status of task to JobTracker.</a:t>
              </a:r>
            </a:p>
          </p:txBody>
        </p:sp>
        <p:cxnSp>
          <p:nvCxnSpPr>
            <p:cNvPr id="15" name="Straight Arrow Connector 14"/>
            <p:cNvCxnSpPr/>
            <p:nvPr/>
          </p:nvCxnSpPr>
          <p:spPr>
            <a:xfrm>
              <a:off x="1563254" y="2941594"/>
              <a:ext cx="904175" cy="5998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p:cNvCxnSpPr>
            <p:nvPr/>
          </p:nvCxnSpPr>
          <p:spPr>
            <a:xfrm>
              <a:off x="1563254" y="2941594"/>
              <a:ext cx="831603" cy="22835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051" name="Group 2050"/>
          <p:cNvGrpSpPr/>
          <p:nvPr/>
        </p:nvGrpSpPr>
        <p:grpSpPr>
          <a:xfrm>
            <a:off x="9376229" y="579776"/>
            <a:ext cx="2601441" cy="2961710"/>
            <a:chOff x="9376229" y="579776"/>
            <a:chExt cx="2601441" cy="2961710"/>
          </a:xfrm>
        </p:grpSpPr>
        <p:sp>
          <p:nvSpPr>
            <p:cNvPr id="21" name="Rounded Rectangle 20"/>
            <p:cNvSpPr/>
            <p:nvPr/>
          </p:nvSpPr>
          <p:spPr>
            <a:xfrm>
              <a:off x="9408641" y="579776"/>
              <a:ext cx="2569029" cy="1932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242729"/>
                  </a:solidFill>
                </a:rPr>
                <a:t>Secondary NN contains the name space image, edit log files' back up for past one hour (configurable). And its work is to merge latest Name Node NameSpaceImage and edit logs files to upload back to Name Node as replacement of the old one</a:t>
              </a:r>
              <a:endParaRPr lang="en-US" sz="1400"/>
            </a:p>
          </p:txBody>
        </p:sp>
        <p:cxnSp>
          <p:nvCxnSpPr>
            <p:cNvPr id="24" name="Straight Arrow Connector 23"/>
            <p:cNvCxnSpPr>
              <a:stCxn id="21" idx="2"/>
            </p:cNvCxnSpPr>
            <p:nvPr/>
          </p:nvCxnSpPr>
          <p:spPr>
            <a:xfrm flipH="1">
              <a:off x="9376229" y="2512580"/>
              <a:ext cx="1316927" cy="10289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053" name="Group 2052"/>
          <p:cNvGrpSpPr/>
          <p:nvPr/>
        </p:nvGrpSpPr>
        <p:grpSpPr>
          <a:xfrm>
            <a:off x="144314" y="2941594"/>
            <a:ext cx="2250543" cy="3298681"/>
            <a:chOff x="144314" y="2941594"/>
            <a:chExt cx="2250543" cy="3298681"/>
          </a:xfrm>
        </p:grpSpPr>
        <p:sp>
          <p:nvSpPr>
            <p:cNvPr id="20" name="Rounded Rectangle 19"/>
            <p:cNvSpPr/>
            <p:nvPr/>
          </p:nvSpPr>
          <p:spPr>
            <a:xfrm>
              <a:off x="144314" y="5035589"/>
              <a:ext cx="2250543" cy="1204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400" b="1">
                  <a:solidFill>
                    <a:schemeClr val="tx1"/>
                  </a:solidFill>
                </a:rPr>
                <a:t>Physical Sense: </a:t>
              </a:r>
              <a:r>
                <a:rPr lang="en-US" sz="1400">
                  <a:solidFill>
                    <a:schemeClr val="tx1"/>
                  </a:solidFill>
                </a:rPr>
                <a:t>The JobTracker runs on MasterNode aka NameNode whereas TaskTrackers run on DataNodes.</a:t>
              </a:r>
            </a:p>
          </p:txBody>
        </p:sp>
        <p:cxnSp>
          <p:nvCxnSpPr>
            <p:cNvPr id="27" name="Straight Arrow Connector 26"/>
            <p:cNvCxnSpPr>
              <a:endCxn id="20" idx="0"/>
            </p:cNvCxnSpPr>
            <p:nvPr/>
          </p:nvCxnSpPr>
          <p:spPr>
            <a:xfrm flipH="1">
              <a:off x="1269586" y="2941594"/>
              <a:ext cx="293667" cy="2093995"/>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049" name="Group 2048"/>
          <p:cNvGrpSpPr/>
          <p:nvPr/>
        </p:nvGrpSpPr>
        <p:grpSpPr>
          <a:xfrm>
            <a:off x="6232487" y="279787"/>
            <a:ext cx="2847109" cy="3051911"/>
            <a:chOff x="6232487" y="279787"/>
            <a:chExt cx="2847109" cy="3051911"/>
          </a:xfrm>
        </p:grpSpPr>
        <p:sp>
          <p:nvSpPr>
            <p:cNvPr id="28" name="Rounded Rectangle 27"/>
            <p:cNvSpPr/>
            <p:nvPr/>
          </p:nvSpPr>
          <p:spPr>
            <a:xfrm>
              <a:off x="6232487" y="279787"/>
              <a:ext cx="2847109" cy="1436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NameNode stores MetaData (No of Blocks, On Which Rack which DataNode the data is stored and other details) about the data being stored in DataNodes whereas the DataNode stores the actual Data.</a:t>
              </a:r>
            </a:p>
          </p:txBody>
        </p:sp>
        <p:cxnSp>
          <p:nvCxnSpPr>
            <p:cNvPr id="30" name="Straight Arrow Connector 29"/>
            <p:cNvCxnSpPr>
              <a:stCxn id="28" idx="2"/>
            </p:cNvCxnSpPr>
            <p:nvPr/>
          </p:nvCxnSpPr>
          <p:spPr>
            <a:xfrm flipH="1">
              <a:off x="6371773" y="1716701"/>
              <a:ext cx="1284269" cy="16149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389119" y="2005968"/>
            <a:ext cx="3457643" cy="3516873"/>
            <a:chOff x="3999367" y="1177590"/>
            <a:chExt cx="3457643" cy="3516873"/>
          </a:xfrm>
        </p:grpSpPr>
        <p:sp>
          <p:nvSpPr>
            <p:cNvPr id="23" name="Rounded Rectangle 22"/>
            <p:cNvSpPr/>
            <p:nvPr/>
          </p:nvSpPr>
          <p:spPr>
            <a:xfrm>
              <a:off x="3999367" y="3257549"/>
              <a:ext cx="3457643" cy="1436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111111"/>
                  </a:solidFill>
                  <a:latin typeface="Helvetica Neue"/>
                </a:rPr>
                <a:t>Client is going to break the data file into smaller “Blocks”, and place those blocks on different machines throughout the cluster. The more blocks I have, the more machines that will be able to work on this data in parallel.</a:t>
              </a:r>
              <a:endParaRPr lang="en-US" sz="1400" dirty="0"/>
            </a:p>
          </p:txBody>
        </p:sp>
        <p:cxnSp>
          <p:nvCxnSpPr>
            <p:cNvPr id="25" name="Straight Arrow Connector 24"/>
            <p:cNvCxnSpPr>
              <a:stCxn id="23" idx="0"/>
            </p:cNvCxnSpPr>
            <p:nvPr/>
          </p:nvCxnSpPr>
          <p:spPr>
            <a:xfrm flipH="1" flipV="1">
              <a:off x="5050057" y="1177590"/>
              <a:ext cx="678132" cy="20799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50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wipe(up)">
                                      <p:cBhvr>
                                        <p:cTn id="7" dur="500"/>
                                        <p:tgtEl>
                                          <p:spTgt spid="20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wipe(up)">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wipe(up)">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wipe(up)">
                                      <p:cBhvr>
                                        <p:cTn id="22" dur="500"/>
                                        <p:tgtEl>
                                          <p:spTgt spid="20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Structured Query Language (SQL)</a:t>
            </a:r>
            <a:endParaRPr lang="en-US" dirty="0"/>
          </a:p>
        </p:txBody>
      </p:sp>
      <p:sp>
        <p:nvSpPr>
          <p:cNvPr id="4" name="Content Placeholder 3"/>
          <p:cNvSpPr>
            <a:spLocks noGrp="1"/>
          </p:cNvSpPr>
          <p:nvPr>
            <p:ph idx="1"/>
          </p:nvPr>
        </p:nvSpPr>
        <p:spPr/>
        <p:txBody>
          <a:bodyPr>
            <a:normAutofit/>
          </a:bodyPr>
          <a:lstStyle/>
          <a:p>
            <a:r>
              <a:rPr lang="en-US" dirty="0"/>
              <a:t>SQL stands for Structured Query Language</a:t>
            </a:r>
          </a:p>
          <a:p>
            <a:r>
              <a:rPr lang="en-US" dirty="0"/>
              <a:t>SQL lets you access and manipulate databases</a:t>
            </a:r>
          </a:p>
          <a:p>
            <a:r>
              <a:rPr lang="en-US" dirty="0"/>
              <a:t>SQL became a standard of the American National Standards Institute (ANSI) in 1986, and of the International Organization for Standardization (ISO) in 1987</a:t>
            </a:r>
          </a:p>
        </p:txBody>
      </p:sp>
    </p:spTree>
    <p:extLst>
      <p:ext uri="{BB962C8B-B14F-4D97-AF65-F5344CB8AC3E}">
        <p14:creationId xmlns:p14="http://schemas.microsoft.com/office/powerpoint/2010/main" val="912485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can SQL do?</a:t>
            </a:r>
            <a:endParaRPr lang="en-US" dirty="0"/>
          </a:p>
        </p:txBody>
      </p:sp>
      <p:sp>
        <p:nvSpPr>
          <p:cNvPr id="3" name="Content Placeholder 2"/>
          <p:cNvSpPr>
            <a:spLocks noGrp="1"/>
          </p:cNvSpPr>
          <p:nvPr>
            <p:ph idx="1"/>
          </p:nvPr>
        </p:nvSpPr>
        <p:spPr>
          <a:xfrm>
            <a:off x="1141412" y="1261532"/>
            <a:ext cx="9905999" cy="4979779"/>
          </a:xfrm>
        </p:spPr>
        <p:txBody>
          <a:bodyPr>
            <a:normAutofit lnSpcReduction="10000"/>
          </a:bodyPr>
          <a:lstStyle/>
          <a:p>
            <a:r>
              <a:rPr lang="en-US" dirty="0"/>
              <a:t>SQL can execute queries against a database</a:t>
            </a:r>
          </a:p>
          <a:p>
            <a:r>
              <a:rPr lang="en-US" dirty="0"/>
              <a:t>SQL can retrieve data from a database</a:t>
            </a:r>
          </a:p>
          <a:p>
            <a:r>
              <a:rPr lang="en-US" dirty="0"/>
              <a:t>SQL can insert records in a database</a:t>
            </a:r>
          </a:p>
          <a:p>
            <a:r>
              <a:rPr lang="en-US" dirty="0"/>
              <a:t>SQL can update records in a database</a:t>
            </a:r>
          </a:p>
          <a:p>
            <a:r>
              <a:rPr lang="en-US" dirty="0"/>
              <a:t>SQL can delete records from a database</a:t>
            </a:r>
          </a:p>
          <a:p>
            <a:r>
              <a:rPr lang="en-US" dirty="0"/>
              <a:t>SQL can create new databases</a:t>
            </a:r>
          </a:p>
          <a:p>
            <a:r>
              <a:rPr lang="en-US" dirty="0"/>
              <a:t>SQL can create new tables in a database</a:t>
            </a:r>
          </a:p>
          <a:p>
            <a:r>
              <a:rPr lang="en-US" dirty="0"/>
              <a:t>SQL can create stored procedures in a database</a:t>
            </a:r>
          </a:p>
          <a:p>
            <a:r>
              <a:rPr lang="en-US" dirty="0"/>
              <a:t>SQL can create views in a database</a:t>
            </a:r>
          </a:p>
          <a:p>
            <a:r>
              <a:rPr lang="en-US" dirty="0"/>
              <a:t>SQL can set permissions on tables, procedures, and views</a:t>
            </a:r>
          </a:p>
          <a:p>
            <a:endParaRPr lang="en-US" dirty="0"/>
          </a:p>
        </p:txBody>
      </p:sp>
    </p:spTree>
    <p:extLst>
      <p:ext uri="{BB962C8B-B14F-4D97-AF65-F5344CB8AC3E}">
        <p14:creationId xmlns:p14="http://schemas.microsoft.com/office/powerpoint/2010/main" val="4041061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a:t>SQuirreL</a:t>
            </a:r>
            <a:endParaRPr lang="en-US" cap="none" dirty="0"/>
          </a:p>
        </p:txBody>
      </p:sp>
      <p:pic>
        <p:nvPicPr>
          <p:cNvPr id="5" name="Content Placeholder 4">
            <a:extLst>
              <a:ext uri="{FF2B5EF4-FFF2-40B4-BE49-F238E27FC236}">
                <a16:creationId xmlns:a16="http://schemas.microsoft.com/office/drawing/2014/main" id="{0A259EA2-E337-433A-98E6-B3740F58D2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6180" y="967475"/>
            <a:ext cx="2759982" cy="3541712"/>
          </a:xfrm>
        </p:spPr>
      </p:pic>
      <p:pic>
        <p:nvPicPr>
          <p:cNvPr id="7" name="Picture 6">
            <a:extLst>
              <a:ext uri="{FF2B5EF4-FFF2-40B4-BE49-F238E27FC236}">
                <a16:creationId xmlns:a16="http://schemas.microsoft.com/office/drawing/2014/main" id="{E71C2F22-E211-469C-A7E6-08C797A2A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263" y="967475"/>
            <a:ext cx="6583680" cy="5692140"/>
          </a:xfrm>
          <a:prstGeom prst="rect">
            <a:avLst/>
          </a:prstGeom>
        </p:spPr>
      </p:pic>
    </p:spTree>
    <p:extLst>
      <p:ext uri="{BB962C8B-B14F-4D97-AF65-F5344CB8AC3E}">
        <p14:creationId xmlns:p14="http://schemas.microsoft.com/office/powerpoint/2010/main" val="243190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Required by Data Analytics?</a:t>
            </a:r>
          </a:p>
        </p:txBody>
      </p:sp>
      <p:pic>
        <p:nvPicPr>
          <p:cNvPr id="7" name="Content Placeholder 3">
            <a:extLst>
              <a:ext uri="{FF2B5EF4-FFF2-40B4-BE49-F238E27FC236}">
                <a16:creationId xmlns:a16="http://schemas.microsoft.com/office/drawing/2014/main" id="{20203E2F-709A-4EC7-B7CD-6BEFD23E6920}"/>
              </a:ext>
            </a:extLst>
          </p:cNvPr>
          <p:cNvPicPr>
            <a:picLocks noGrp="1" noChangeAspect="1"/>
          </p:cNvPicPr>
          <p:nvPr>
            <p:ph idx="1"/>
          </p:nvPr>
        </p:nvPicPr>
        <p:blipFill>
          <a:blip r:embed="rId2"/>
          <a:stretch>
            <a:fillRect/>
          </a:stretch>
        </p:blipFill>
        <p:spPr>
          <a:xfrm>
            <a:off x="1141413" y="1980076"/>
            <a:ext cx="9906000" cy="3182238"/>
          </a:xfrm>
          <a:prstGeom prst="rect">
            <a:avLst/>
          </a:prstGeom>
        </p:spPr>
      </p:pic>
      <p:sp>
        <p:nvSpPr>
          <p:cNvPr id="3" name="Rectangle 2"/>
          <p:cNvSpPr/>
          <p:nvPr/>
        </p:nvSpPr>
        <p:spPr>
          <a:xfrm>
            <a:off x="1379621" y="5632364"/>
            <a:ext cx="9721516" cy="369332"/>
          </a:xfrm>
          <a:prstGeom prst="rect">
            <a:avLst/>
          </a:prstGeom>
        </p:spPr>
        <p:txBody>
          <a:bodyPr wrap="square">
            <a:spAutoFit/>
          </a:bodyPr>
          <a:lstStyle/>
          <a:p>
            <a:r>
              <a:rPr lang="en-US">
                <a:hlinkClick r:id="rId3"/>
              </a:rPr>
              <a:t>https://portal.azure.com/#dashboard/private/6245138c-3a35-4e4f-8cf6-d8fe27b9b026</a:t>
            </a:r>
            <a:r>
              <a:rPr lang="en-US"/>
              <a:t> </a:t>
            </a:r>
          </a:p>
        </p:txBody>
      </p:sp>
      <p:graphicFrame>
        <p:nvGraphicFramePr>
          <p:cNvPr id="8" name="Table 7">
            <a:extLst>
              <a:ext uri="{FF2B5EF4-FFF2-40B4-BE49-F238E27FC236}">
                <a16:creationId xmlns:a16="http://schemas.microsoft.com/office/drawing/2014/main" id="{364EF173-F3C9-4F0E-AF5C-1F39840B014A}"/>
              </a:ext>
            </a:extLst>
          </p:cNvPr>
          <p:cNvGraphicFramePr>
            <a:graphicFrameLocks noGrp="1"/>
          </p:cNvGraphicFramePr>
          <p:nvPr>
            <p:extLst>
              <p:ext uri="{D42A27DB-BD31-4B8C-83A1-F6EECF244321}">
                <p14:modId xmlns:p14="http://schemas.microsoft.com/office/powerpoint/2010/main" val="2663027096"/>
              </p:ext>
            </p:extLst>
          </p:nvPr>
        </p:nvGraphicFramePr>
        <p:xfrm>
          <a:off x="5279571" y="3067731"/>
          <a:ext cx="1730831" cy="1151958"/>
        </p:xfrm>
        <a:graphic>
          <a:graphicData uri="http://schemas.openxmlformats.org/drawingml/2006/table">
            <a:tbl>
              <a:tblPr/>
              <a:tblGrid>
                <a:gridCol w="306062">
                  <a:extLst>
                    <a:ext uri="{9D8B030D-6E8A-4147-A177-3AD203B41FA5}">
                      <a16:colId xmlns:a16="http://schemas.microsoft.com/office/drawing/2014/main" val="1459848666"/>
                    </a:ext>
                  </a:extLst>
                </a:gridCol>
                <a:gridCol w="559353">
                  <a:extLst>
                    <a:ext uri="{9D8B030D-6E8A-4147-A177-3AD203B41FA5}">
                      <a16:colId xmlns:a16="http://schemas.microsoft.com/office/drawing/2014/main" val="1995097156"/>
                    </a:ext>
                  </a:extLst>
                </a:gridCol>
                <a:gridCol w="432708">
                  <a:extLst>
                    <a:ext uri="{9D8B030D-6E8A-4147-A177-3AD203B41FA5}">
                      <a16:colId xmlns:a16="http://schemas.microsoft.com/office/drawing/2014/main" val="3201412826"/>
                    </a:ext>
                  </a:extLst>
                </a:gridCol>
                <a:gridCol w="432708">
                  <a:extLst>
                    <a:ext uri="{9D8B030D-6E8A-4147-A177-3AD203B41FA5}">
                      <a16:colId xmlns:a16="http://schemas.microsoft.com/office/drawing/2014/main" val="77655294"/>
                    </a:ext>
                  </a:extLst>
                </a:gridCol>
              </a:tblGrid>
              <a:tr h="191993">
                <a:tc>
                  <a:txBody>
                    <a:bodyPr/>
                    <a:lstStyle/>
                    <a:p>
                      <a:pPr algn="ctr" fontAlgn="b"/>
                      <a:r>
                        <a:rPr lang="en-US" sz="1100" b="0" i="0" u="none" strike="noStrike" dirty="0">
                          <a:solidFill>
                            <a:srgbClr val="000000"/>
                          </a:solidFill>
                          <a:effectLst/>
                          <a:latin typeface="Calibri" panose="020F0502020204030204" pitchFamily="34" charset="0"/>
                        </a:rPr>
                        <a:t>V1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V2</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1579115"/>
                  </a:ext>
                </a:extLst>
              </a:tr>
              <a:tr h="191993">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14.23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1.71</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2.43</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3715374"/>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13.20</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1.78</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2.14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114528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13.16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2.36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2.67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322252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14.37</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1.95</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2.50</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232703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13.24</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2.59</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2.87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0920720"/>
                  </a:ext>
                </a:extLst>
              </a:tr>
            </a:tbl>
          </a:graphicData>
        </a:graphic>
      </p:graphicFrame>
      <p:sp>
        <p:nvSpPr>
          <p:cNvPr id="9" name="Rectangle 8">
            <a:extLst>
              <a:ext uri="{FF2B5EF4-FFF2-40B4-BE49-F238E27FC236}">
                <a16:creationId xmlns:a16="http://schemas.microsoft.com/office/drawing/2014/main" id="{686347AB-9079-448A-8327-0DA2F1D56EEF}"/>
              </a:ext>
            </a:extLst>
          </p:cNvPr>
          <p:cNvSpPr/>
          <p:nvPr/>
        </p:nvSpPr>
        <p:spPr>
          <a:xfrm>
            <a:off x="1463640" y="2893559"/>
            <a:ext cx="2624437" cy="2225211"/>
          </a:xfrm>
          <a:prstGeom prst="rect">
            <a:avLst/>
          </a:prstGeom>
          <a:noFill/>
          <a:scene3d>
            <a:camera prst="orthographicFront">
              <a:rot lat="19199996" lon="21599973"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Integrate</a:t>
            </a:r>
          </a:p>
        </p:txBody>
      </p:sp>
      <p:sp>
        <p:nvSpPr>
          <p:cNvPr id="10" name="Rectangle 9">
            <a:extLst>
              <a:ext uri="{FF2B5EF4-FFF2-40B4-BE49-F238E27FC236}">
                <a16:creationId xmlns:a16="http://schemas.microsoft.com/office/drawing/2014/main" id="{A8363C6C-AB96-49A8-B3AA-E40131C4DCC7}"/>
              </a:ext>
            </a:extLst>
          </p:cNvPr>
          <p:cNvSpPr/>
          <p:nvPr/>
        </p:nvSpPr>
        <p:spPr>
          <a:xfrm>
            <a:off x="8077200" y="2806473"/>
            <a:ext cx="2710729" cy="2355841"/>
          </a:xfrm>
          <a:prstGeom prst="rect">
            <a:avLst/>
          </a:prstGeom>
          <a:noFill/>
          <a:scene3d>
            <a:camera prst="orthographicFront">
              <a:rot lat="19199996" lon="0"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Visualize</a:t>
            </a:r>
          </a:p>
        </p:txBody>
      </p:sp>
      <p:sp>
        <p:nvSpPr>
          <p:cNvPr id="11" name="Rectangle 10">
            <a:extLst>
              <a:ext uri="{FF2B5EF4-FFF2-40B4-BE49-F238E27FC236}">
                <a16:creationId xmlns:a16="http://schemas.microsoft.com/office/drawing/2014/main" id="{0A4B54B6-ECC8-42A7-B3DC-B2D8624B78B7}"/>
              </a:ext>
            </a:extLst>
          </p:cNvPr>
          <p:cNvSpPr/>
          <p:nvPr/>
        </p:nvSpPr>
        <p:spPr>
          <a:xfrm>
            <a:off x="4832767" y="2893559"/>
            <a:ext cx="2624437" cy="2220686"/>
          </a:xfrm>
          <a:prstGeom prst="rect">
            <a:avLst/>
          </a:prstGeom>
          <a:noFill/>
          <a:scene3d>
            <a:camera prst="orthographicFront">
              <a:rot lat="19199996" lon="21599973" rev="0"/>
            </a:camera>
            <a:lightRig rig="threePt" dir="t"/>
          </a:scene3d>
        </p:spPr>
        <p:txBody>
          <a:bodyPr spcFirstLastPara="1" wrap="none" lIns="91440" tIns="45720" rIns="91440" bIns="45720" numCol="1">
            <a:prstTxWarp prst="textArchDown">
              <a:avLst>
                <a:gd name="adj" fmla="val 21090435"/>
              </a:avLst>
            </a:prstTxWarp>
            <a:spAutoFit/>
          </a:bodyPr>
          <a:lstStyle/>
          <a:p>
            <a:pPr algn="ctr"/>
            <a:r>
              <a:rPr lang="en-US" sz="4000" dirty="0">
                <a:ln w="0"/>
                <a:effectLst>
                  <a:outerShdw blurRad="38100" dist="19050" dir="2700000" algn="tl" rotWithShape="0">
                    <a:schemeClr val="dk1">
                      <a:alpha val="40000"/>
                    </a:schemeClr>
                  </a:outerShdw>
                </a:effectLst>
              </a:rPr>
              <a:t>Analyze</a:t>
            </a:r>
          </a:p>
        </p:txBody>
      </p:sp>
    </p:spTree>
    <p:extLst>
      <p:ext uri="{BB962C8B-B14F-4D97-AF65-F5344CB8AC3E}">
        <p14:creationId xmlns:p14="http://schemas.microsoft.com/office/powerpoint/2010/main" val="2876214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EXAMPLE 1</a:t>
            </a:r>
          </a:p>
        </p:txBody>
      </p:sp>
      <p:sp>
        <p:nvSpPr>
          <p:cNvPr id="3" name="Content Placeholder 2"/>
          <p:cNvSpPr>
            <a:spLocks noGrp="1"/>
          </p:cNvSpPr>
          <p:nvPr>
            <p:ph idx="1"/>
          </p:nvPr>
        </p:nvSpPr>
        <p:spPr>
          <a:xfrm>
            <a:off x="1141410" y="1261533"/>
            <a:ext cx="9905999" cy="3541714"/>
          </a:xfrm>
        </p:spPr>
        <p:txBody>
          <a:bodyPr/>
          <a:lstStyle/>
          <a:p>
            <a:pPr marL="0" indent="0">
              <a:buNone/>
            </a:pPr>
            <a:r>
              <a:rPr lang="en-US" dirty="0">
                <a:latin typeface="Lucida Console" panose="020B0609040504020204" pitchFamily="49" charset="0"/>
              </a:rPr>
              <a:t>SELECT *</a:t>
            </a:r>
          </a:p>
          <a:p>
            <a:pPr marL="0" indent="0">
              <a:buNone/>
            </a:pPr>
            <a:r>
              <a:rPr lang="en-US" dirty="0">
                <a:latin typeface="Lucida Console" panose="020B0609040504020204" pitchFamily="49" charset="0"/>
              </a:rPr>
              <a:t>FROM Homes INNER JOIN </a:t>
            </a:r>
            <a:r>
              <a:rPr lang="en-US" dirty="0" err="1">
                <a:latin typeface="Lucida Console" panose="020B0609040504020204" pitchFamily="49" charset="0"/>
              </a:rPr>
              <a:t>AgentInventory</a:t>
            </a:r>
            <a:r>
              <a:rPr lang="en-US" dirty="0">
                <a:latin typeface="Lucida Console" panose="020B0609040504020204" pitchFamily="49" charset="0"/>
              </a:rPr>
              <a:t> ON Homes.[</a:t>
            </a:r>
            <a:r>
              <a:rPr lang="en-US" dirty="0" err="1">
                <a:latin typeface="Lucida Console" panose="020B0609040504020204" pitchFamily="49" charset="0"/>
              </a:rPr>
              <a:t>LotNumber</a:t>
            </a:r>
            <a:r>
              <a:rPr lang="en-US" dirty="0">
                <a:latin typeface="Lucida Console" panose="020B0609040504020204" pitchFamily="49" charset="0"/>
              </a:rPr>
              <a:t>] = </a:t>
            </a:r>
            <a:r>
              <a:rPr lang="en-US" dirty="0" err="1">
                <a:latin typeface="Lucida Console" panose="020B0609040504020204" pitchFamily="49" charset="0"/>
              </a:rPr>
              <a:t>AgentInventory</a:t>
            </a:r>
            <a:r>
              <a:rPr lang="en-US" dirty="0">
                <a:latin typeface="Lucida Console" panose="020B0609040504020204" pitchFamily="49" charset="0"/>
              </a:rPr>
              <a:t>.[</a:t>
            </a:r>
            <a:r>
              <a:rPr lang="en-US" dirty="0" err="1">
                <a:latin typeface="Lucida Console" panose="020B0609040504020204" pitchFamily="49" charset="0"/>
              </a:rPr>
              <a:t>LotNumber</a:t>
            </a:r>
            <a:r>
              <a:rPr lang="en-US" dirty="0">
                <a:latin typeface="Lucida Console" panose="020B0609040504020204" pitchFamily="49" charset="0"/>
              </a:rPr>
              <a:t>]</a:t>
            </a:r>
          </a:p>
          <a:p>
            <a:pPr marL="0" indent="0">
              <a:buNone/>
            </a:pPr>
            <a:r>
              <a:rPr lang="en-US" dirty="0">
                <a:latin typeface="Lucida Console" panose="020B0609040504020204" pitchFamily="49" charset="0"/>
              </a:rPr>
              <a:t>ORDER BY </a:t>
            </a:r>
            <a:r>
              <a:rPr lang="en-US" dirty="0" err="1">
                <a:latin typeface="Lucida Console" panose="020B0609040504020204" pitchFamily="49" charset="0"/>
              </a:rPr>
              <a:t>Homes.LotNumber</a:t>
            </a:r>
            <a:r>
              <a:rPr lang="en-US" dirty="0">
                <a:latin typeface="Lucida Console" panose="020B0609040504020204" pitchFamily="49" charset="0"/>
              </a:rPr>
              <a:t>;</a:t>
            </a:r>
          </a:p>
        </p:txBody>
      </p:sp>
      <p:pic>
        <p:nvPicPr>
          <p:cNvPr id="4" name="Picture 3">
            <a:extLst>
              <a:ext uri="{FF2B5EF4-FFF2-40B4-BE49-F238E27FC236}">
                <a16:creationId xmlns:a16="http://schemas.microsoft.com/office/drawing/2014/main" id="{D15F8DC0-1524-4CEF-AFC0-B53E9238C0CD}"/>
              </a:ext>
            </a:extLst>
          </p:cNvPr>
          <p:cNvPicPr>
            <a:picLocks noChangeAspect="1"/>
          </p:cNvPicPr>
          <p:nvPr/>
        </p:nvPicPr>
        <p:blipFill rotWithShape="1">
          <a:blip r:embed="rId2"/>
          <a:srcRect b="31155"/>
          <a:stretch/>
        </p:blipFill>
        <p:spPr>
          <a:xfrm>
            <a:off x="2239997" y="3553599"/>
            <a:ext cx="7496175" cy="3049219"/>
          </a:xfrm>
          <a:prstGeom prst="rect">
            <a:avLst/>
          </a:prstGeom>
        </p:spPr>
      </p:pic>
    </p:spTree>
    <p:extLst>
      <p:ext uri="{BB962C8B-B14F-4D97-AF65-F5344CB8AC3E}">
        <p14:creationId xmlns:p14="http://schemas.microsoft.com/office/powerpoint/2010/main" val="3404806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Example 2</a:t>
            </a:r>
            <a:endParaRPr lang="en-US" dirty="0"/>
          </a:p>
        </p:txBody>
      </p:sp>
      <p:sp>
        <p:nvSpPr>
          <p:cNvPr id="3" name="Content Placeholder 2"/>
          <p:cNvSpPr>
            <a:spLocks noGrp="1"/>
          </p:cNvSpPr>
          <p:nvPr>
            <p:ph idx="1"/>
          </p:nvPr>
        </p:nvSpPr>
        <p:spPr>
          <a:xfrm>
            <a:off x="1168400" y="1430780"/>
            <a:ext cx="9905999" cy="3541714"/>
          </a:xfrm>
        </p:spPr>
        <p:txBody>
          <a:bodyPr>
            <a:normAutofit fontScale="92500" lnSpcReduction="10000"/>
          </a:bodyPr>
          <a:lstStyle/>
          <a:p>
            <a:pPr marL="0" indent="0">
              <a:buNone/>
            </a:pPr>
            <a:r>
              <a:rPr lang="en-US" dirty="0">
                <a:latin typeface="Lucida Console" panose="020B0609040504020204" pitchFamily="49" charset="0"/>
              </a:rPr>
              <a:t>TRANSFORM Sum(</a:t>
            </a:r>
            <a:r>
              <a:rPr lang="en-US" dirty="0" err="1">
                <a:latin typeface="Lucida Console" panose="020B0609040504020204" pitchFamily="49" charset="0"/>
              </a:rPr>
              <a:t>AgentInventory.SalePrice</a:t>
            </a:r>
            <a:r>
              <a:rPr lang="en-US" dirty="0">
                <a:latin typeface="Lucida Console" panose="020B0609040504020204" pitchFamily="49" charset="0"/>
              </a:rPr>
              <a:t>) AS </a:t>
            </a:r>
            <a:r>
              <a:rPr lang="en-US" dirty="0" err="1">
                <a:latin typeface="Lucida Console" panose="020B0609040504020204" pitchFamily="49" charset="0"/>
              </a:rPr>
              <a:t>SumOfSalePrice</a:t>
            </a:r>
            <a:endParaRPr lang="en-US" dirty="0">
              <a:latin typeface="Lucida Console" panose="020B0609040504020204" pitchFamily="49" charset="0"/>
            </a:endParaRPr>
          </a:p>
          <a:p>
            <a:pPr marL="0" indent="0">
              <a:buNone/>
            </a:pPr>
            <a:r>
              <a:rPr lang="en-US" dirty="0">
                <a:latin typeface="Lucida Console" panose="020B0609040504020204" pitchFamily="49" charset="0"/>
              </a:rPr>
              <a:t>SELECT </a:t>
            </a:r>
            <a:r>
              <a:rPr lang="en-US" dirty="0" err="1">
                <a:latin typeface="Lucida Console" panose="020B0609040504020204" pitchFamily="49" charset="0"/>
              </a:rPr>
              <a:t>AgentInventory.AgentName</a:t>
            </a:r>
            <a:r>
              <a:rPr lang="en-US" dirty="0">
                <a:latin typeface="Lucida Console" panose="020B0609040504020204" pitchFamily="49" charset="0"/>
              </a:rPr>
              <a:t>, Sum(</a:t>
            </a:r>
            <a:r>
              <a:rPr lang="en-US" dirty="0" err="1">
                <a:latin typeface="Lucida Console" panose="020B0609040504020204" pitchFamily="49" charset="0"/>
              </a:rPr>
              <a:t>AgentInventory.SalePrice</a:t>
            </a:r>
            <a:r>
              <a:rPr lang="en-US" dirty="0">
                <a:latin typeface="Lucida Console" panose="020B0609040504020204" pitchFamily="49" charset="0"/>
              </a:rPr>
              <a:t>) AS [Total Sale Price], Count(</a:t>
            </a:r>
            <a:r>
              <a:rPr lang="en-US" dirty="0" err="1">
                <a:latin typeface="Lucida Console" panose="020B0609040504020204" pitchFamily="49" charset="0"/>
              </a:rPr>
              <a:t>AgentInventory.SalePrice</a:t>
            </a:r>
            <a:r>
              <a:rPr lang="en-US" dirty="0">
                <a:latin typeface="Lucida Console" panose="020B0609040504020204" pitchFamily="49" charset="0"/>
              </a:rPr>
              <a:t>) AS [Property Count]</a:t>
            </a:r>
          </a:p>
          <a:p>
            <a:pPr marL="0" indent="0">
              <a:buNone/>
            </a:pPr>
            <a:r>
              <a:rPr lang="en-US" dirty="0">
                <a:latin typeface="Lucida Console" panose="020B0609040504020204" pitchFamily="49" charset="0"/>
              </a:rPr>
              <a:t>FROM </a:t>
            </a:r>
            <a:r>
              <a:rPr lang="en-US" dirty="0" err="1">
                <a:latin typeface="Lucida Console" panose="020B0609040504020204" pitchFamily="49" charset="0"/>
              </a:rPr>
              <a:t>AgentInventory</a:t>
            </a:r>
            <a:endParaRPr lang="en-US" dirty="0">
              <a:latin typeface="Lucida Console" panose="020B0609040504020204" pitchFamily="49" charset="0"/>
            </a:endParaRPr>
          </a:p>
          <a:p>
            <a:pPr marL="0" indent="0">
              <a:buNone/>
            </a:pPr>
            <a:r>
              <a:rPr lang="en-US" dirty="0">
                <a:latin typeface="Lucida Console" panose="020B0609040504020204" pitchFamily="49" charset="0"/>
              </a:rPr>
              <a:t>GROUP BY </a:t>
            </a:r>
            <a:r>
              <a:rPr lang="en-US" dirty="0" err="1">
                <a:latin typeface="Lucida Console" panose="020B0609040504020204" pitchFamily="49" charset="0"/>
              </a:rPr>
              <a:t>AgentInventory.AgentName</a:t>
            </a:r>
            <a:endParaRPr lang="en-US" dirty="0">
              <a:latin typeface="Lucida Console" panose="020B0609040504020204" pitchFamily="49" charset="0"/>
            </a:endParaRPr>
          </a:p>
          <a:p>
            <a:pPr marL="0" indent="0">
              <a:buNone/>
            </a:pPr>
            <a:r>
              <a:rPr lang="en-US" dirty="0">
                <a:latin typeface="Lucida Console" panose="020B0609040504020204" pitchFamily="49" charset="0"/>
              </a:rPr>
              <a:t>PIVOT </a:t>
            </a:r>
            <a:r>
              <a:rPr lang="en-US" dirty="0" err="1">
                <a:latin typeface="Lucida Console" panose="020B0609040504020204" pitchFamily="49" charset="0"/>
              </a:rPr>
              <a:t>AgentInventory</a:t>
            </a:r>
            <a:r>
              <a:rPr lang="en-US" dirty="0">
                <a:latin typeface="Lucida Console" panose="020B0609040504020204" pitchFamily="49" charset="0"/>
              </a:rPr>
              <a:t>.[</a:t>
            </a:r>
            <a:r>
              <a:rPr lang="en-US" dirty="0" err="1">
                <a:latin typeface="Lucida Console" panose="020B0609040504020204" pitchFamily="49" charset="0"/>
              </a:rPr>
              <a:t>CityName</a:t>
            </a:r>
            <a:r>
              <a:rPr lang="en-US" dirty="0">
                <a:latin typeface="Lucida Console" panose="020B0609040504020204" pitchFamily="49" charset="0"/>
              </a:rPr>
              <a:t>]="Aurora";</a:t>
            </a:r>
          </a:p>
          <a:p>
            <a:pPr marL="0" indent="0">
              <a:buNone/>
            </a:pPr>
            <a:endParaRPr lang="en-US" dirty="0">
              <a:latin typeface="Lucida Console" panose="020B0609040504020204" pitchFamily="49" charset="0"/>
            </a:endParaRPr>
          </a:p>
        </p:txBody>
      </p:sp>
      <p:pic>
        <p:nvPicPr>
          <p:cNvPr id="4" name="Picture 3">
            <a:extLst>
              <a:ext uri="{FF2B5EF4-FFF2-40B4-BE49-F238E27FC236}">
                <a16:creationId xmlns:a16="http://schemas.microsoft.com/office/drawing/2014/main" id="{16414B55-93D5-4EB9-8ACA-2A8FBFC243B3}"/>
              </a:ext>
            </a:extLst>
          </p:cNvPr>
          <p:cNvPicPr>
            <a:picLocks noChangeAspect="1"/>
          </p:cNvPicPr>
          <p:nvPr/>
        </p:nvPicPr>
        <p:blipFill>
          <a:blip r:embed="rId2"/>
          <a:stretch>
            <a:fillRect/>
          </a:stretch>
        </p:blipFill>
        <p:spPr>
          <a:xfrm>
            <a:off x="4339523" y="4972494"/>
            <a:ext cx="2981325" cy="809625"/>
          </a:xfrm>
          <a:prstGeom prst="rect">
            <a:avLst/>
          </a:prstGeom>
        </p:spPr>
      </p:pic>
    </p:spTree>
    <p:extLst>
      <p:ext uri="{BB962C8B-B14F-4D97-AF65-F5344CB8AC3E}">
        <p14:creationId xmlns:p14="http://schemas.microsoft.com/office/powerpoint/2010/main" val="3851911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78C28E-0F4F-418A-9B38-CC77F806AB84}"/>
              </a:ext>
            </a:extLst>
          </p:cNvPr>
          <p:cNvSpPr>
            <a:spLocks noGrp="1"/>
          </p:cNvSpPr>
          <p:nvPr>
            <p:ph type="title"/>
          </p:nvPr>
        </p:nvSpPr>
        <p:spPr/>
        <p:txBody>
          <a:bodyPr/>
          <a:lstStyle/>
          <a:p>
            <a:r>
              <a:rPr lang="en-US" dirty="0"/>
              <a:t>SQL Table Creation</a:t>
            </a:r>
          </a:p>
        </p:txBody>
      </p:sp>
      <p:sp>
        <p:nvSpPr>
          <p:cNvPr id="5" name="Content Placeholder 4">
            <a:extLst>
              <a:ext uri="{FF2B5EF4-FFF2-40B4-BE49-F238E27FC236}">
                <a16:creationId xmlns:a16="http://schemas.microsoft.com/office/drawing/2014/main" id="{2C5AB6F2-F2B2-4D2D-AF66-62619A6D9861}"/>
              </a:ext>
            </a:extLst>
          </p:cNvPr>
          <p:cNvSpPr>
            <a:spLocks noGrp="1"/>
          </p:cNvSpPr>
          <p:nvPr>
            <p:ph sz="half" idx="1"/>
          </p:nvPr>
        </p:nvSpPr>
        <p:spPr>
          <a:xfrm>
            <a:off x="1141410" y="1456660"/>
            <a:ext cx="4878389" cy="4752754"/>
          </a:xfrm>
        </p:spPr>
        <p:txBody>
          <a:bodyPr/>
          <a:lstStyle/>
          <a:p>
            <a:pPr marL="0" indent="0">
              <a:buNone/>
            </a:pPr>
            <a:r>
              <a:rPr lang="en-US" b="1" dirty="0">
                <a:solidFill>
                  <a:srgbClr val="66FF66"/>
                </a:solidFill>
              </a:rPr>
              <a:t>Create a New Table</a:t>
            </a:r>
          </a:p>
          <a:p>
            <a:pPr marL="0" indent="0">
              <a:buNone/>
            </a:pPr>
            <a:r>
              <a:rPr lang="en-US" dirty="0"/>
              <a:t>CREATE TABLE Persons (</a:t>
            </a:r>
            <a:br>
              <a:rPr lang="en-US" dirty="0"/>
            </a:br>
            <a:r>
              <a:rPr lang="en-US" dirty="0"/>
              <a:t>    </a:t>
            </a:r>
            <a:r>
              <a:rPr lang="en-US" dirty="0" err="1"/>
              <a:t>PersonID</a:t>
            </a:r>
            <a:r>
              <a:rPr lang="en-US" dirty="0"/>
              <a:t> </a:t>
            </a:r>
            <a:r>
              <a:rPr lang="en-US" dirty="0" err="1"/>
              <a:t>int</a:t>
            </a:r>
            <a:r>
              <a:rPr lang="en-US" dirty="0"/>
              <a:t>,</a:t>
            </a:r>
            <a:br>
              <a:rPr lang="en-US" dirty="0"/>
            </a:br>
            <a:r>
              <a:rPr lang="en-US" dirty="0"/>
              <a:t>    </a:t>
            </a:r>
            <a:r>
              <a:rPr lang="en-US" dirty="0" err="1"/>
              <a:t>LastName</a:t>
            </a:r>
            <a:r>
              <a:rPr lang="en-US" dirty="0"/>
              <a:t> varchar(255),</a:t>
            </a:r>
            <a:br>
              <a:rPr lang="en-US" dirty="0"/>
            </a:br>
            <a:r>
              <a:rPr lang="en-US" dirty="0"/>
              <a:t>    FirstName varchar(255),</a:t>
            </a:r>
            <a:br>
              <a:rPr lang="en-US" dirty="0"/>
            </a:br>
            <a:r>
              <a:rPr lang="en-US" dirty="0"/>
              <a:t>    Address varchar(255),</a:t>
            </a:r>
            <a:br>
              <a:rPr lang="en-US" dirty="0"/>
            </a:br>
            <a:r>
              <a:rPr lang="en-US" dirty="0"/>
              <a:t>    City varchar(255) </a:t>
            </a:r>
            <a:br>
              <a:rPr lang="en-US" dirty="0"/>
            </a:br>
            <a:r>
              <a:rPr lang="en-US" dirty="0"/>
              <a:t>); </a:t>
            </a:r>
          </a:p>
        </p:txBody>
      </p:sp>
      <p:sp>
        <p:nvSpPr>
          <p:cNvPr id="6" name="Content Placeholder 5">
            <a:extLst>
              <a:ext uri="{FF2B5EF4-FFF2-40B4-BE49-F238E27FC236}">
                <a16:creationId xmlns:a16="http://schemas.microsoft.com/office/drawing/2014/main" id="{7F439C0C-1120-466A-880F-B61963DE7C3D}"/>
              </a:ext>
            </a:extLst>
          </p:cNvPr>
          <p:cNvSpPr>
            <a:spLocks noGrp="1"/>
          </p:cNvSpPr>
          <p:nvPr>
            <p:ph sz="half" idx="2"/>
          </p:nvPr>
        </p:nvSpPr>
        <p:spPr>
          <a:xfrm>
            <a:off x="6172200" y="1456660"/>
            <a:ext cx="4875211" cy="4752754"/>
          </a:xfrm>
        </p:spPr>
        <p:txBody>
          <a:bodyPr/>
          <a:lstStyle/>
          <a:p>
            <a:pPr marL="0" indent="0">
              <a:buNone/>
            </a:pPr>
            <a:r>
              <a:rPr lang="en-US" dirty="0">
                <a:solidFill>
                  <a:srgbClr val="66FF66"/>
                </a:solidFill>
              </a:rPr>
              <a:t>Create a Table from a Table</a:t>
            </a:r>
          </a:p>
          <a:p>
            <a:pPr marL="0" indent="0">
              <a:buNone/>
            </a:pPr>
            <a:r>
              <a:rPr lang="en-US" dirty="0"/>
              <a:t>CREATE TABLE </a:t>
            </a:r>
            <a:r>
              <a:rPr lang="en-US" i="1" dirty="0" err="1"/>
              <a:t>new_table_name</a:t>
            </a:r>
            <a:r>
              <a:rPr lang="en-US" dirty="0"/>
              <a:t> AS</a:t>
            </a:r>
            <a:br>
              <a:rPr lang="en-US" dirty="0"/>
            </a:br>
            <a:r>
              <a:rPr lang="en-US" dirty="0"/>
              <a:t>    SELECT </a:t>
            </a:r>
            <a:r>
              <a:rPr lang="en-US" i="1" dirty="0" err="1"/>
              <a:t>membnr</a:t>
            </a:r>
            <a:r>
              <a:rPr lang="en-US" i="1" dirty="0"/>
              <a:t>, tenure, age,...</a:t>
            </a:r>
            <a:br>
              <a:rPr lang="en-US" dirty="0"/>
            </a:br>
            <a:r>
              <a:rPr lang="en-US" dirty="0"/>
              <a:t>    FROM </a:t>
            </a:r>
            <a:r>
              <a:rPr lang="en-US" i="1" dirty="0" err="1"/>
              <a:t>customer_data</a:t>
            </a:r>
            <a:br>
              <a:rPr lang="en-US" dirty="0"/>
            </a:br>
            <a:r>
              <a:rPr lang="en-US" dirty="0"/>
              <a:t>    WHERE age &gt;= 21; </a:t>
            </a:r>
          </a:p>
        </p:txBody>
      </p:sp>
    </p:spTree>
    <p:extLst>
      <p:ext uri="{BB962C8B-B14F-4D97-AF65-F5344CB8AC3E}">
        <p14:creationId xmlns:p14="http://schemas.microsoft.com/office/powerpoint/2010/main" val="4181494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normAutofit/>
          </a:bodyPr>
          <a:lstStyle/>
          <a:p>
            <a:r>
              <a:rPr lang="en-US" dirty="0"/>
              <a:t>E-mail: </a:t>
            </a:r>
            <a:r>
              <a:rPr lang="en-US" dirty="0">
                <a:hlinkClick r:id="rId2"/>
              </a:rPr>
              <a:t>jeff@humalytica.com</a:t>
            </a:r>
            <a:endParaRPr lang="en-US" dirty="0"/>
          </a:p>
          <a:p>
            <a:r>
              <a:rPr lang="en-US" dirty="0"/>
              <a:t>LinkedIn: </a:t>
            </a:r>
            <a:r>
              <a:rPr lang="en-US" dirty="0">
                <a:hlinkClick r:id="rId3"/>
              </a:rPr>
              <a:t>https://www.linkedin.com/in/jeffreystrickland</a:t>
            </a:r>
            <a:r>
              <a:rPr lang="en-US" dirty="0"/>
              <a:t> </a:t>
            </a:r>
          </a:p>
          <a:p>
            <a:r>
              <a:rPr lang="en-US" dirty="0"/>
              <a:t>Web site: </a:t>
            </a:r>
            <a:r>
              <a:rPr lang="en-US" dirty="0">
                <a:hlinkClick r:id="rId4"/>
              </a:rPr>
              <a:t>www.humalytica.com</a:t>
            </a:r>
            <a:endParaRPr lang="en-US" dirty="0"/>
          </a:p>
          <a:p>
            <a:r>
              <a:rPr lang="en-US" dirty="0"/>
              <a:t>Skype: jeffrey.strickland2</a:t>
            </a:r>
          </a:p>
        </p:txBody>
      </p:sp>
    </p:spTree>
    <p:extLst>
      <p:ext uri="{BB962C8B-B14F-4D97-AF65-F5344CB8AC3E}">
        <p14:creationId xmlns:p14="http://schemas.microsoft.com/office/powerpoint/2010/main" val="301889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1283470" y="1308091"/>
            <a:ext cx="9657143" cy="5457143"/>
          </a:xfrm>
          <a:prstGeom prst="rect">
            <a:avLst/>
          </a:prstGeom>
        </p:spPr>
      </p:pic>
      <p:sp>
        <p:nvSpPr>
          <p:cNvPr id="2" name="Title 1"/>
          <p:cNvSpPr>
            <a:spLocks noGrp="1"/>
          </p:cNvSpPr>
          <p:nvPr>
            <p:ph type="title"/>
          </p:nvPr>
        </p:nvSpPr>
        <p:spPr>
          <a:xfrm>
            <a:off x="1159042" y="-7787"/>
            <a:ext cx="9905998" cy="1315878"/>
          </a:xfrm>
        </p:spPr>
        <p:txBody>
          <a:bodyPr/>
          <a:lstStyle/>
          <a:p>
            <a:r>
              <a:rPr lang="en-US" dirty="0"/>
              <a:t>My Hadoop – Azure Dashboard</a:t>
            </a:r>
          </a:p>
        </p:txBody>
      </p:sp>
      <p:grpSp>
        <p:nvGrpSpPr>
          <p:cNvPr id="7" name="Group 6"/>
          <p:cNvGrpSpPr/>
          <p:nvPr/>
        </p:nvGrpSpPr>
        <p:grpSpPr>
          <a:xfrm>
            <a:off x="3721768" y="2189746"/>
            <a:ext cx="3096128" cy="2235784"/>
            <a:chOff x="3689684" y="2214347"/>
            <a:chExt cx="3096128" cy="2235784"/>
          </a:xfrm>
        </p:grpSpPr>
        <p:sp>
          <p:nvSpPr>
            <p:cNvPr id="5" name="Oval 4"/>
            <p:cNvSpPr/>
            <p:nvPr/>
          </p:nvSpPr>
          <p:spPr>
            <a:xfrm>
              <a:off x="3689684" y="2878005"/>
              <a:ext cx="1379621" cy="1572126"/>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ne Callout 2 5"/>
            <p:cNvSpPr/>
            <p:nvPr/>
          </p:nvSpPr>
          <p:spPr>
            <a:xfrm>
              <a:off x="5181600" y="2214347"/>
              <a:ext cx="1604212" cy="560937"/>
            </a:xfrm>
            <a:prstGeom prst="borderCallout2">
              <a:avLst>
                <a:gd name="adj1" fmla="val 15809"/>
                <a:gd name="adj2" fmla="val -2333"/>
                <a:gd name="adj3" fmla="val 18750"/>
                <a:gd name="adj4" fmla="val -16667"/>
                <a:gd name="adj5" fmla="val 112500"/>
                <a:gd name="adj6" fmla="val -46667"/>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a:t>My Resources</a:t>
              </a:r>
            </a:p>
          </p:txBody>
        </p:sp>
      </p:grpSp>
      <p:grpSp>
        <p:nvGrpSpPr>
          <p:cNvPr id="10" name="Group 9"/>
          <p:cNvGrpSpPr/>
          <p:nvPr/>
        </p:nvGrpSpPr>
        <p:grpSpPr>
          <a:xfrm>
            <a:off x="7972926" y="2260382"/>
            <a:ext cx="2374129" cy="1549080"/>
            <a:chOff x="7972926" y="2301025"/>
            <a:chExt cx="2374129" cy="1549080"/>
          </a:xfrm>
        </p:grpSpPr>
        <p:sp>
          <p:nvSpPr>
            <p:cNvPr id="8" name="Oval 7"/>
            <p:cNvSpPr/>
            <p:nvPr/>
          </p:nvSpPr>
          <p:spPr>
            <a:xfrm>
              <a:off x="7972926" y="3224463"/>
              <a:ext cx="577516" cy="62564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ne Callout 2 8"/>
            <p:cNvSpPr/>
            <p:nvPr/>
          </p:nvSpPr>
          <p:spPr>
            <a:xfrm>
              <a:off x="8967434" y="2301025"/>
              <a:ext cx="1379621" cy="833653"/>
            </a:xfrm>
            <a:prstGeom prst="borderCallout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Regional Service Health</a:t>
              </a:r>
            </a:p>
          </p:txBody>
        </p:sp>
      </p:grpSp>
      <p:grpSp>
        <p:nvGrpSpPr>
          <p:cNvPr id="11" name="Group 10"/>
          <p:cNvGrpSpPr/>
          <p:nvPr/>
        </p:nvGrpSpPr>
        <p:grpSpPr>
          <a:xfrm>
            <a:off x="9027693" y="4397881"/>
            <a:ext cx="2374129" cy="1549080"/>
            <a:chOff x="7972926" y="2301025"/>
            <a:chExt cx="2374129" cy="1549080"/>
          </a:xfrm>
        </p:grpSpPr>
        <p:sp>
          <p:nvSpPr>
            <p:cNvPr id="12" name="Oval 11"/>
            <p:cNvSpPr/>
            <p:nvPr/>
          </p:nvSpPr>
          <p:spPr>
            <a:xfrm>
              <a:off x="7972926" y="3224463"/>
              <a:ext cx="577516" cy="62564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2 12"/>
            <p:cNvSpPr/>
            <p:nvPr/>
          </p:nvSpPr>
          <p:spPr>
            <a:xfrm>
              <a:off x="8967434" y="2301025"/>
              <a:ext cx="1379621" cy="833653"/>
            </a:xfrm>
            <a:prstGeom prst="borderCallout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Virtual Machine Status</a:t>
              </a:r>
            </a:p>
          </p:txBody>
        </p:sp>
      </p:grpSp>
      <p:grpSp>
        <p:nvGrpSpPr>
          <p:cNvPr id="14" name="Group 13"/>
          <p:cNvGrpSpPr/>
          <p:nvPr/>
        </p:nvGrpSpPr>
        <p:grpSpPr>
          <a:xfrm>
            <a:off x="7780369" y="3523585"/>
            <a:ext cx="2374129" cy="1549080"/>
            <a:chOff x="7972926" y="2301025"/>
            <a:chExt cx="2374129" cy="1549080"/>
          </a:xfrm>
        </p:grpSpPr>
        <p:sp>
          <p:nvSpPr>
            <p:cNvPr id="15" name="Oval 14"/>
            <p:cNvSpPr/>
            <p:nvPr/>
          </p:nvSpPr>
          <p:spPr>
            <a:xfrm>
              <a:off x="7972926" y="3224463"/>
              <a:ext cx="577516" cy="62564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ne Callout 2 15"/>
            <p:cNvSpPr/>
            <p:nvPr/>
          </p:nvSpPr>
          <p:spPr>
            <a:xfrm>
              <a:off x="8967434" y="2301025"/>
              <a:ext cx="1379621" cy="833653"/>
            </a:xfrm>
            <a:prstGeom prst="borderCallout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Help and Support</a:t>
              </a:r>
            </a:p>
          </p:txBody>
        </p:sp>
      </p:grpSp>
      <p:grpSp>
        <p:nvGrpSpPr>
          <p:cNvPr id="18" name="Group 17"/>
          <p:cNvGrpSpPr/>
          <p:nvPr/>
        </p:nvGrpSpPr>
        <p:grpSpPr>
          <a:xfrm>
            <a:off x="1267428" y="4388052"/>
            <a:ext cx="3833960" cy="1246088"/>
            <a:chOff x="6978317" y="3356923"/>
            <a:chExt cx="3833960" cy="1246088"/>
          </a:xfrm>
        </p:grpSpPr>
        <p:sp>
          <p:nvSpPr>
            <p:cNvPr id="19" name="Oval 18"/>
            <p:cNvSpPr/>
            <p:nvPr/>
          </p:nvSpPr>
          <p:spPr>
            <a:xfrm>
              <a:off x="6978317" y="3356923"/>
              <a:ext cx="1977088" cy="41243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ine Callout 2 19"/>
            <p:cNvSpPr/>
            <p:nvPr/>
          </p:nvSpPr>
          <p:spPr>
            <a:xfrm>
              <a:off x="9432656" y="3769358"/>
              <a:ext cx="1379621" cy="833653"/>
            </a:xfrm>
            <a:prstGeom prst="borderCallout2">
              <a:avLst>
                <a:gd name="adj1" fmla="val 18750"/>
                <a:gd name="adj2" fmla="val -8333"/>
                <a:gd name="adj3" fmla="val 18750"/>
                <a:gd name="adj4" fmla="val -16667"/>
                <a:gd name="adj5" fmla="val -18353"/>
                <a:gd name="adj6" fmla="val -35039"/>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My Virtual Machiines</a:t>
              </a:r>
            </a:p>
          </p:txBody>
        </p:sp>
      </p:grpSp>
    </p:spTree>
    <p:extLst>
      <p:ext uri="{BB962C8B-B14F-4D97-AF65-F5344CB8AC3E}">
        <p14:creationId xmlns:p14="http://schemas.microsoft.com/office/powerpoint/2010/main" val="234852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596" y="0"/>
            <a:ext cx="9905998" cy="1478570"/>
          </a:xfrm>
        </p:spPr>
        <p:txBody>
          <a:bodyPr/>
          <a:lstStyle/>
          <a:p>
            <a:r>
              <a:rPr lang="en-US" dirty="0"/>
              <a:t>My Virtual Machine – Azure Dashboard</a:t>
            </a:r>
          </a:p>
        </p:txBody>
      </p:sp>
      <p:pic>
        <p:nvPicPr>
          <p:cNvPr id="4" name="Picture 3"/>
          <p:cNvPicPr>
            <a:picLocks noChangeAspect="1"/>
          </p:cNvPicPr>
          <p:nvPr/>
        </p:nvPicPr>
        <p:blipFill>
          <a:blip r:embed="rId2"/>
          <a:stretch>
            <a:fillRect/>
          </a:stretch>
        </p:blipFill>
        <p:spPr>
          <a:xfrm>
            <a:off x="1175596" y="1315797"/>
            <a:ext cx="9657143" cy="5457143"/>
          </a:xfrm>
          <a:prstGeom prst="rect">
            <a:avLst/>
          </a:prstGeom>
        </p:spPr>
      </p:pic>
    </p:spTree>
    <p:extLst>
      <p:ext uri="{BB962C8B-B14F-4D97-AF65-F5344CB8AC3E}">
        <p14:creationId xmlns:p14="http://schemas.microsoft.com/office/powerpoint/2010/main" val="83036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59466" y="1325563"/>
            <a:ext cx="10323809" cy="5457143"/>
          </a:xfrm>
          <a:prstGeom prst="rect">
            <a:avLst/>
          </a:prstGeom>
        </p:spPr>
      </p:pic>
      <p:sp>
        <p:nvSpPr>
          <p:cNvPr id="2" name="Title 1"/>
          <p:cNvSpPr>
            <a:spLocks noGrp="1"/>
          </p:cNvSpPr>
          <p:nvPr>
            <p:ph type="title"/>
          </p:nvPr>
        </p:nvSpPr>
        <p:spPr/>
        <p:txBody>
          <a:bodyPr/>
          <a:lstStyle/>
          <a:p>
            <a:r>
              <a:rPr lang="en-US"/>
              <a:t>My Hadoop Cluster Start-up</a:t>
            </a:r>
          </a:p>
        </p:txBody>
      </p:sp>
      <p:grpSp>
        <p:nvGrpSpPr>
          <p:cNvPr id="5" name="Group 4"/>
          <p:cNvGrpSpPr/>
          <p:nvPr/>
        </p:nvGrpSpPr>
        <p:grpSpPr>
          <a:xfrm>
            <a:off x="6529085" y="1902966"/>
            <a:ext cx="2406212" cy="1886613"/>
            <a:chOff x="6513095" y="1217279"/>
            <a:chExt cx="2406212" cy="1886613"/>
          </a:xfrm>
        </p:grpSpPr>
        <p:sp>
          <p:nvSpPr>
            <p:cNvPr id="6" name="Oval 5"/>
            <p:cNvSpPr/>
            <p:nvPr/>
          </p:nvSpPr>
          <p:spPr>
            <a:xfrm>
              <a:off x="6513095" y="1217279"/>
              <a:ext cx="577516" cy="62564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Callout 2 6"/>
            <p:cNvSpPr/>
            <p:nvPr/>
          </p:nvSpPr>
          <p:spPr>
            <a:xfrm>
              <a:off x="7539686" y="2270239"/>
              <a:ext cx="1379621" cy="833653"/>
            </a:xfrm>
            <a:prstGeom prst="borderCallout2">
              <a:avLst>
                <a:gd name="adj1" fmla="val 18750"/>
                <a:gd name="adj2" fmla="val 3295"/>
                <a:gd name="adj3" fmla="val 18750"/>
                <a:gd name="adj4" fmla="val -16667"/>
                <a:gd name="adj5" fmla="val -51066"/>
                <a:gd name="adj6" fmla="val -53644"/>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Start the Cluster</a:t>
              </a:r>
            </a:p>
          </p:txBody>
        </p:sp>
      </p:grpSp>
      <p:grpSp>
        <p:nvGrpSpPr>
          <p:cNvPr id="9" name="Group 8"/>
          <p:cNvGrpSpPr/>
          <p:nvPr/>
        </p:nvGrpSpPr>
        <p:grpSpPr>
          <a:xfrm>
            <a:off x="7684168" y="1842217"/>
            <a:ext cx="3339964" cy="1815312"/>
            <a:chOff x="5531216" y="1217279"/>
            <a:chExt cx="3339964" cy="1815312"/>
          </a:xfrm>
        </p:grpSpPr>
        <p:sp>
          <p:nvSpPr>
            <p:cNvPr id="10" name="Oval 9"/>
            <p:cNvSpPr/>
            <p:nvPr/>
          </p:nvSpPr>
          <p:spPr>
            <a:xfrm>
              <a:off x="5531216" y="1217279"/>
              <a:ext cx="1559395" cy="62564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 Callout 2 10"/>
            <p:cNvSpPr/>
            <p:nvPr/>
          </p:nvSpPr>
          <p:spPr>
            <a:xfrm>
              <a:off x="7491559" y="2198938"/>
              <a:ext cx="1379621" cy="833653"/>
            </a:xfrm>
            <a:prstGeom prst="borderCallout2">
              <a:avLst>
                <a:gd name="adj1" fmla="val 18750"/>
                <a:gd name="adj2" fmla="val 3295"/>
                <a:gd name="adj3" fmla="val 18750"/>
                <a:gd name="adj4" fmla="val -16667"/>
                <a:gd name="adj5" fmla="val -51066"/>
                <a:gd name="adj6" fmla="val -53644"/>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Status</a:t>
              </a:r>
            </a:p>
          </p:txBody>
        </p:sp>
      </p:grpSp>
    </p:spTree>
    <p:extLst>
      <p:ext uri="{BB962C8B-B14F-4D97-AF65-F5344CB8AC3E}">
        <p14:creationId xmlns:p14="http://schemas.microsoft.com/office/powerpoint/2010/main" val="239226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Hadoop Cluster Running</a:t>
            </a:r>
          </a:p>
        </p:txBody>
      </p:sp>
      <p:pic>
        <p:nvPicPr>
          <p:cNvPr id="4" name="Picture 3"/>
          <p:cNvPicPr>
            <a:picLocks noChangeAspect="1"/>
          </p:cNvPicPr>
          <p:nvPr/>
        </p:nvPicPr>
        <p:blipFill>
          <a:blip r:embed="rId2"/>
          <a:stretch>
            <a:fillRect/>
          </a:stretch>
        </p:blipFill>
        <p:spPr>
          <a:xfrm>
            <a:off x="902196" y="1325563"/>
            <a:ext cx="10323809" cy="5457143"/>
          </a:xfrm>
          <a:prstGeom prst="rect">
            <a:avLst/>
          </a:prstGeom>
        </p:spPr>
      </p:pic>
      <p:grpSp>
        <p:nvGrpSpPr>
          <p:cNvPr id="11" name="Group 10"/>
          <p:cNvGrpSpPr/>
          <p:nvPr/>
        </p:nvGrpSpPr>
        <p:grpSpPr>
          <a:xfrm>
            <a:off x="4010370" y="2802063"/>
            <a:ext cx="2390378" cy="753238"/>
            <a:chOff x="4010370" y="2802063"/>
            <a:chExt cx="2390378" cy="753238"/>
          </a:xfrm>
        </p:grpSpPr>
        <p:sp>
          <p:nvSpPr>
            <p:cNvPr id="6" name="Oval 5"/>
            <p:cNvSpPr/>
            <p:nvPr/>
          </p:nvSpPr>
          <p:spPr>
            <a:xfrm>
              <a:off x="5823232" y="3144252"/>
              <a:ext cx="577516"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Callout 2 6"/>
            <p:cNvSpPr/>
            <p:nvPr/>
          </p:nvSpPr>
          <p:spPr>
            <a:xfrm>
              <a:off x="4010370" y="2802063"/>
              <a:ext cx="1379621" cy="547713"/>
            </a:xfrm>
            <a:prstGeom prst="borderCallout2">
              <a:avLst>
                <a:gd name="adj1" fmla="val 21679"/>
                <a:gd name="adj2" fmla="val 102132"/>
                <a:gd name="adj3" fmla="val 21679"/>
                <a:gd name="adj4" fmla="val 120542"/>
                <a:gd name="adj5" fmla="val 74878"/>
                <a:gd name="adj6" fmla="val 134728"/>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Status</a:t>
              </a:r>
            </a:p>
          </p:txBody>
        </p:sp>
      </p:grpSp>
      <p:grpSp>
        <p:nvGrpSpPr>
          <p:cNvPr id="8" name="Group 7"/>
          <p:cNvGrpSpPr/>
          <p:nvPr/>
        </p:nvGrpSpPr>
        <p:grpSpPr>
          <a:xfrm>
            <a:off x="8309757" y="3886913"/>
            <a:ext cx="2935758" cy="1356794"/>
            <a:chOff x="6513094" y="1217279"/>
            <a:chExt cx="2935758" cy="1356794"/>
          </a:xfrm>
        </p:grpSpPr>
        <p:sp>
          <p:nvSpPr>
            <p:cNvPr id="9" name="Oval 8"/>
            <p:cNvSpPr/>
            <p:nvPr/>
          </p:nvSpPr>
          <p:spPr>
            <a:xfrm>
              <a:off x="6513094" y="1217279"/>
              <a:ext cx="1556137" cy="428413"/>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2 9"/>
            <p:cNvSpPr/>
            <p:nvPr/>
          </p:nvSpPr>
          <p:spPr>
            <a:xfrm>
              <a:off x="8069231" y="1963456"/>
              <a:ext cx="1379621" cy="610617"/>
            </a:xfrm>
            <a:prstGeom prst="borderCallout2">
              <a:avLst>
                <a:gd name="adj1" fmla="val 18750"/>
                <a:gd name="adj2" fmla="val 3295"/>
                <a:gd name="adj3" fmla="val 18750"/>
                <a:gd name="adj4" fmla="val -16667"/>
                <a:gd name="adj5" fmla="val -51066"/>
                <a:gd name="adj6" fmla="val -53644"/>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IP Adress</a:t>
              </a:r>
            </a:p>
          </p:txBody>
        </p:sp>
      </p:grpSp>
      <p:grpSp>
        <p:nvGrpSpPr>
          <p:cNvPr id="12" name="Group 11"/>
          <p:cNvGrpSpPr/>
          <p:nvPr/>
        </p:nvGrpSpPr>
        <p:grpSpPr>
          <a:xfrm>
            <a:off x="8309757" y="2651126"/>
            <a:ext cx="3224517" cy="1235788"/>
            <a:chOff x="6513094" y="386032"/>
            <a:chExt cx="3224517" cy="1235788"/>
          </a:xfrm>
        </p:grpSpPr>
        <p:sp>
          <p:nvSpPr>
            <p:cNvPr id="13" name="Oval 12"/>
            <p:cNvSpPr/>
            <p:nvPr/>
          </p:nvSpPr>
          <p:spPr>
            <a:xfrm>
              <a:off x="6513094" y="1217280"/>
              <a:ext cx="2310117" cy="40454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ne Callout 2 13"/>
            <p:cNvSpPr/>
            <p:nvPr/>
          </p:nvSpPr>
          <p:spPr>
            <a:xfrm>
              <a:off x="8177515" y="386032"/>
              <a:ext cx="1560096" cy="610617"/>
            </a:xfrm>
            <a:prstGeom prst="borderCallout2">
              <a:avLst>
                <a:gd name="adj1" fmla="val 18750"/>
                <a:gd name="adj2" fmla="val 3295"/>
                <a:gd name="adj3" fmla="val 18750"/>
                <a:gd name="adj4" fmla="val -16667"/>
                <a:gd name="adj5" fmla="val 132837"/>
                <a:gd name="adj6" fmla="val -45505"/>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Configuration</a:t>
              </a:r>
            </a:p>
          </p:txBody>
        </p:sp>
      </p:grpSp>
      <p:grpSp>
        <p:nvGrpSpPr>
          <p:cNvPr id="18" name="Group 17"/>
          <p:cNvGrpSpPr/>
          <p:nvPr/>
        </p:nvGrpSpPr>
        <p:grpSpPr>
          <a:xfrm>
            <a:off x="4700181" y="3827670"/>
            <a:ext cx="3947885" cy="1237860"/>
            <a:chOff x="4700181" y="3827670"/>
            <a:chExt cx="3947885" cy="1237860"/>
          </a:xfrm>
        </p:grpSpPr>
        <p:sp>
          <p:nvSpPr>
            <p:cNvPr id="15" name="TextBox 14"/>
            <p:cNvSpPr txBox="1"/>
            <p:nvPr/>
          </p:nvSpPr>
          <p:spPr>
            <a:xfrm>
              <a:off x="4700181" y="4696198"/>
              <a:ext cx="3732240" cy="369332"/>
            </a:xfrm>
            <a:prstGeom prst="rect">
              <a:avLst/>
            </a:prstGeom>
            <a:solidFill>
              <a:schemeClr val="accent6">
                <a:lumMod val="60000"/>
                <a:lumOff val="40000"/>
              </a:schemeClr>
            </a:solidFill>
            <a:ln>
              <a:solidFill>
                <a:schemeClr val="accent6">
                  <a:lumMod val="50000"/>
                </a:schemeClr>
              </a:solidFill>
            </a:ln>
          </p:spPr>
          <p:txBody>
            <a:bodyPr wrap="none" rtlCol="0">
              <a:spAutoFit/>
            </a:bodyPr>
            <a:lstStyle/>
            <a:p>
              <a:r>
                <a:rPr lang="en-US"/>
                <a:t>Standar DS3 (4 Cores, 14 GB memory)</a:t>
              </a:r>
            </a:p>
          </p:txBody>
        </p:sp>
        <p:cxnSp>
          <p:nvCxnSpPr>
            <p:cNvPr id="17" name="Straight Arrow Connector 16"/>
            <p:cNvCxnSpPr>
              <a:stCxn id="13" idx="3"/>
              <a:endCxn id="15" idx="0"/>
            </p:cNvCxnSpPr>
            <p:nvPr/>
          </p:nvCxnSpPr>
          <p:spPr>
            <a:xfrm flipH="1">
              <a:off x="6566301" y="3827670"/>
              <a:ext cx="2081765" cy="868528"/>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3904682" y="3880507"/>
            <a:ext cx="2996971" cy="684906"/>
            <a:chOff x="3835025" y="3200196"/>
            <a:chExt cx="2996971" cy="684906"/>
          </a:xfrm>
        </p:grpSpPr>
        <p:sp>
          <p:nvSpPr>
            <p:cNvPr id="21" name="Oval 20"/>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ine Callout 2 21"/>
            <p:cNvSpPr/>
            <p:nvPr/>
          </p:nvSpPr>
          <p:spPr>
            <a:xfrm>
              <a:off x="3835025" y="3337389"/>
              <a:ext cx="1379621" cy="547713"/>
            </a:xfrm>
            <a:prstGeom prst="borderCallout2">
              <a:avLst>
                <a:gd name="adj1" fmla="val 21679"/>
                <a:gd name="adj2" fmla="val 102132"/>
                <a:gd name="adj3" fmla="val 21679"/>
                <a:gd name="adj4" fmla="val 120542"/>
                <a:gd name="adj5" fmla="val 4584"/>
                <a:gd name="adj6" fmla="val 141705"/>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Subscription</a:t>
              </a:r>
            </a:p>
          </p:txBody>
        </p:sp>
      </p:grpSp>
      <p:grpSp>
        <p:nvGrpSpPr>
          <p:cNvPr id="26" name="Group 25"/>
          <p:cNvGrpSpPr/>
          <p:nvPr/>
        </p:nvGrpSpPr>
        <p:grpSpPr>
          <a:xfrm>
            <a:off x="3518301" y="5065530"/>
            <a:ext cx="6096000" cy="1414393"/>
            <a:chOff x="3518301" y="5065530"/>
            <a:chExt cx="6096000" cy="1414393"/>
          </a:xfrm>
        </p:grpSpPr>
        <p:sp>
          <p:nvSpPr>
            <p:cNvPr id="23" name="Rectangle 22"/>
            <p:cNvSpPr/>
            <p:nvPr/>
          </p:nvSpPr>
          <p:spPr>
            <a:xfrm>
              <a:off x="3518301" y="5556593"/>
              <a:ext cx="6096000" cy="923330"/>
            </a:xfrm>
            <a:prstGeom prst="rect">
              <a:avLst/>
            </a:prstGeom>
            <a:solidFill>
              <a:schemeClr val="accent6">
                <a:lumMod val="60000"/>
                <a:lumOff val="40000"/>
              </a:schemeClr>
            </a:solidFill>
            <a:ln>
              <a:solidFill>
                <a:schemeClr val="accent6">
                  <a:lumMod val="50000"/>
                </a:schemeClr>
              </a:solidFill>
            </a:ln>
          </p:spPr>
          <p:txBody>
            <a:bodyPr>
              <a:spAutoFit/>
            </a:bodyPr>
            <a:lstStyle/>
            <a:p>
              <a:r>
                <a:rPr lang="en-US">
                  <a:solidFill>
                    <a:srgbClr val="111111"/>
                  </a:solidFill>
                  <a:latin typeface="Helvetica Neue"/>
                </a:rPr>
                <a:t>The more CPU cores and disk drives that have a piece of my data mean more parallel processing power and faster results.</a:t>
              </a:r>
              <a:endParaRPr lang="en-US"/>
            </a:p>
          </p:txBody>
        </p:sp>
        <p:cxnSp>
          <p:nvCxnSpPr>
            <p:cNvPr id="25" name="Straight Arrow Connector 24"/>
            <p:cNvCxnSpPr>
              <a:stCxn id="15" idx="2"/>
              <a:endCxn id="23" idx="0"/>
            </p:cNvCxnSpPr>
            <p:nvPr/>
          </p:nvCxnSpPr>
          <p:spPr>
            <a:xfrm>
              <a:off x="6566301" y="5065530"/>
              <a:ext cx="0" cy="491063"/>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17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up)">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My Hadoop Sandbox @ http://104.208.28.112:8888/ </a:t>
            </a:r>
          </a:p>
        </p:txBody>
      </p:sp>
      <p:pic>
        <p:nvPicPr>
          <p:cNvPr id="5" name="Picture 4"/>
          <p:cNvPicPr>
            <a:picLocks noChangeAspect="1"/>
          </p:cNvPicPr>
          <p:nvPr/>
        </p:nvPicPr>
        <p:blipFill>
          <a:blip r:embed="rId2"/>
          <a:stretch>
            <a:fillRect/>
          </a:stretch>
        </p:blipFill>
        <p:spPr>
          <a:xfrm>
            <a:off x="959495" y="1261533"/>
            <a:ext cx="10323809" cy="5504762"/>
          </a:xfrm>
          <a:prstGeom prst="rect">
            <a:avLst/>
          </a:prstGeom>
        </p:spPr>
      </p:pic>
      <p:grpSp>
        <p:nvGrpSpPr>
          <p:cNvPr id="6" name="Group 5"/>
          <p:cNvGrpSpPr/>
          <p:nvPr/>
        </p:nvGrpSpPr>
        <p:grpSpPr>
          <a:xfrm>
            <a:off x="5694947" y="5324296"/>
            <a:ext cx="4010527" cy="684906"/>
            <a:chOff x="3835025" y="3200196"/>
            <a:chExt cx="4010527" cy="684906"/>
          </a:xfrm>
        </p:grpSpPr>
        <p:sp>
          <p:nvSpPr>
            <p:cNvPr id="7" name="Oval 6"/>
            <p:cNvSpPr/>
            <p:nvPr/>
          </p:nvSpPr>
          <p:spPr>
            <a:xfrm>
              <a:off x="5807138" y="3200196"/>
              <a:ext cx="2038414"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ine Callout 2 7"/>
            <p:cNvSpPr/>
            <p:nvPr/>
          </p:nvSpPr>
          <p:spPr>
            <a:xfrm>
              <a:off x="3835025" y="3337389"/>
              <a:ext cx="1379621" cy="547713"/>
            </a:xfrm>
            <a:prstGeom prst="borderCallout2">
              <a:avLst>
                <a:gd name="adj1" fmla="val 21679"/>
                <a:gd name="adj2" fmla="val 102132"/>
                <a:gd name="adj3" fmla="val 21679"/>
                <a:gd name="adj4" fmla="val 120542"/>
                <a:gd name="adj5" fmla="val 4584"/>
                <a:gd name="adj6" fmla="val 141705"/>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Click Here</a:t>
              </a:r>
            </a:p>
          </p:txBody>
        </p:sp>
      </p:grpSp>
      <p:grpSp>
        <p:nvGrpSpPr>
          <p:cNvPr id="9" name="Group 8"/>
          <p:cNvGrpSpPr/>
          <p:nvPr/>
        </p:nvGrpSpPr>
        <p:grpSpPr>
          <a:xfrm>
            <a:off x="3099029" y="457257"/>
            <a:ext cx="7757823" cy="1621320"/>
            <a:chOff x="3835025" y="2263782"/>
            <a:chExt cx="7757823" cy="1621320"/>
          </a:xfrm>
        </p:grpSpPr>
        <p:sp>
          <p:nvSpPr>
            <p:cNvPr id="10" name="Oval 9"/>
            <p:cNvSpPr/>
            <p:nvPr/>
          </p:nvSpPr>
          <p:spPr>
            <a:xfrm>
              <a:off x="5918514" y="2263782"/>
              <a:ext cx="5674334"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 Callout 2 10"/>
            <p:cNvSpPr/>
            <p:nvPr/>
          </p:nvSpPr>
          <p:spPr>
            <a:xfrm>
              <a:off x="3835025" y="3337389"/>
              <a:ext cx="1379621" cy="547713"/>
            </a:xfrm>
            <a:prstGeom prst="borderCallout2">
              <a:avLst>
                <a:gd name="adj1" fmla="val 21679"/>
                <a:gd name="adj2" fmla="val 102132"/>
                <a:gd name="adj3" fmla="val 21679"/>
                <a:gd name="adj4" fmla="val 120542"/>
                <a:gd name="adj5" fmla="val -118431"/>
                <a:gd name="adj6" fmla="val 259147"/>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Enter in Browser</a:t>
              </a:r>
            </a:p>
          </p:txBody>
        </p:sp>
      </p:grpSp>
    </p:spTree>
    <p:extLst>
      <p:ext uri="{BB962C8B-B14F-4D97-AF65-F5344CB8AC3E}">
        <p14:creationId xmlns:p14="http://schemas.microsoft.com/office/powerpoint/2010/main" val="419932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Hadoop Sandbox Advanced Options</a:t>
            </a:r>
          </a:p>
        </p:txBody>
      </p:sp>
      <p:pic>
        <p:nvPicPr>
          <p:cNvPr id="4" name="Picture 3"/>
          <p:cNvPicPr>
            <a:picLocks noChangeAspect="1"/>
          </p:cNvPicPr>
          <p:nvPr/>
        </p:nvPicPr>
        <p:blipFill>
          <a:blip r:embed="rId2"/>
          <a:stretch>
            <a:fillRect/>
          </a:stretch>
        </p:blipFill>
        <p:spPr>
          <a:xfrm>
            <a:off x="901995" y="1261533"/>
            <a:ext cx="10323809" cy="5504762"/>
          </a:xfrm>
          <a:prstGeom prst="rect">
            <a:avLst/>
          </a:prstGeom>
        </p:spPr>
      </p:pic>
      <p:grpSp>
        <p:nvGrpSpPr>
          <p:cNvPr id="5" name="Group 4"/>
          <p:cNvGrpSpPr/>
          <p:nvPr/>
        </p:nvGrpSpPr>
        <p:grpSpPr>
          <a:xfrm>
            <a:off x="2379243" y="5436539"/>
            <a:ext cx="2404479" cy="1398352"/>
            <a:chOff x="5807138" y="2212893"/>
            <a:chExt cx="2404479" cy="1398352"/>
          </a:xfrm>
        </p:grpSpPr>
        <p:sp>
          <p:nvSpPr>
            <p:cNvPr id="6" name="Oval 5"/>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Callout 2 6"/>
            <p:cNvSpPr/>
            <p:nvPr/>
          </p:nvSpPr>
          <p:spPr>
            <a:xfrm>
              <a:off x="6831996" y="2212893"/>
              <a:ext cx="1379621" cy="547713"/>
            </a:xfrm>
            <a:prstGeom prst="borderCallout2">
              <a:avLst>
                <a:gd name="adj1" fmla="val 21679"/>
                <a:gd name="adj2" fmla="val 969"/>
                <a:gd name="adj3" fmla="val 18750"/>
                <a:gd name="adj4" fmla="val -15505"/>
                <a:gd name="adj5" fmla="val 171533"/>
                <a:gd name="adj6" fmla="val -31551"/>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Click Hyperlink</a:t>
              </a:r>
            </a:p>
          </p:txBody>
        </p:sp>
      </p:grpSp>
    </p:spTree>
    <p:extLst>
      <p:ext uri="{BB962C8B-B14F-4D97-AF65-F5344CB8AC3E}">
        <p14:creationId xmlns:p14="http://schemas.microsoft.com/office/powerpoint/2010/main" val="396285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Secure Shell (SSH) Client</a:t>
            </a:r>
          </a:p>
        </p:txBody>
      </p:sp>
      <p:pic>
        <p:nvPicPr>
          <p:cNvPr id="4" name="Picture 3"/>
          <p:cNvPicPr>
            <a:picLocks noChangeAspect="1"/>
          </p:cNvPicPr>
          <p:nvPr/>
        </p:nvPicPr>
        <p:blipFill>
          <a:blip r:embed="rId2"/>
          <a:stretch>
            <a:fillRect/>
          </a:stretch>
        </p:blipFill>
        <p:spPr>
          <a:xfrm>
            <a:off x="959495" y="1261533"/>
            <a:ext cx="10323809" cy="5504762"/>
          </a:xfrm>
          <a:prstGeom prst="rect">
            <a:avLst/>
          </a:prstGeom>
        </p:spPr>
      </p:pic>
    </p:spTree>
    <p:extLst>
      <p:ext uri="{BB962C8B-B14F-4D97-AF65-F5344CB8AC3E}">
        <p14:creationId xmlns:p14="http://schemas.microsoft.com/office/powerpoint/2010/main" val="209384214"/>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docProps/app.xml><?xml version="1.0" encoding="utf-8"?>
<Properties xmlns="http://schemas.openxmlformats.org/officeDocument/2006/extended-properties" xmlns:vt="http://schemas.openxmlformats.org/officeDocument/2006/docPropsVTypes">
  <Template>Analytics_World</Template>
  <TotalTime>3824</TotalTime>
  <Words>930</Words>
  <Application>Microsoft Office PowerPoint</Application>
  <PresentationFormat>Widescreen</PresentationFormat>
  <Paragraphs>192</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Cambria</vt:lpstr>
      <vt:lpstr>helvetica</vt:lpstr>
      <vt:lpstr>Helvetica Neue</vt:lpstr>
      <vt:lpstr>Lucida Console</vt:lpstr>
      <vt:lpstr>Analytics_World</vt:lpstr>
      <vt:lpstr>Data Analytics - Lesson 6 Harvesting Data</vt:lpstr>
      <vt:lpstr>What is Required by Data Analytics?</vt:lpstr>
      <vt:lpstr>My Hadoop – Azure Dashboard</vt:lpstr>
      <vt:lpstr>My Virtual Machine – Azure Dashboard</vt:lpstr>
      <vt:lpstr>My Hadoop Cluster Start-up</vt:lpstr>
      <vt:lpstr>My Hadoop Cluster Running</vt:lpstr>
      <vt:lpstr>My Hadoop Sandbox @ http://104.208.28.112:8888/ </vt:lpstr>
      <vt:lpstr>My Hadoop Sandbox Advanced Options</vt:lpstr>
      <vt:lpstr>My Secure Shell (SSH) Client</vt:lpstr>
      <vt:lpstr>My Hadoop Sandbox Advanced Options</vt:lpstr>
      <vt:lpstr>My Ambari Dashboard</vt:lpstr>
      <vt:lpstr>My HDFS Directory</vt:lpstr>
      <vt:lpstr>HDFS Data Files Uploaded for Exercises</vt:lpstr>
      <vt:lpstr>The Distributed File System: HDFS </vt:lpstr>
      <vt:lpstr>Hadoop Racks</vt:lpstr>
      <vt:lpstr>Hadoop Server Roles</vt:lpstr>
      <vt:lpstr>Structured Query Language (SQL)</vt:lpstr>
      <vt:lpstr>What can SQL do?</vt:lpstr>
      <vt:lpstr>SQuirreL</vt:lpstr>
      <vt:lpstr>SQL EXAMPLE 1</vt:lpstr>
      <vt:lpstr>SQL Example 2</vt:lpstr>
      <vt:lpstr>SQL Table Creation</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76</cp:revision>
  <dcterms:created xsi:type="dcterms:W3CDTF">2016-09-01T10:07:07Z</dcterms:created>
  <dcterms:modified xsi:type="dcterms:W3CDTF">2018-08-01T16:28:00Z</dcterms:modified>
</cp:coreProperties>
</file>