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8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D0"/>
    <a:srgbClr val="A162D0"/>
    <a:srgbClr val="00B4B0"/>
    <a:srgbClr val="227282"/>
    <a:srgbClr val="1C505A"/>
    <a:srgbClr val="132F35"/>
    <a:srgbClr val="008080"/>
    <a:srgbClr val="0033CC"/>
    <a:srgbClr val="FF7C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43433"/>
            <a:ext cx="2743200" cy="365125"/>
          </a:xfrm>
        </p:spPr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4343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43432"/>
            <a:ext cx="2743200" cy="365125"/>
          </a:xfrm>
        </p:spPr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5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7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5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3B570E-6BE2-493C-8C86-B8378068DB7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85A5A6D7-9D99-447D-947D-CD7986AA9C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9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1926"/>
            <a:ext cx="85364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7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3B570E-6BE2-493C-8C86-B8378068DB7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85A5A6D7-9D99-447D-947D-CD7986AA9C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1393714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243B570E-6BE2-493C-8C86-B8378068DB7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ffreystrickland" TargetMode="External"/><Relationship Id="rId2" Type="http://schemas.openxmlformats.org/officeDocument/2006/relationships/hyperlink" Target="mailto:jeff@humalytica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umalytic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dashboard/private/6245138c-3a35-4e4f-8cf6-d8fe27b9b02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Data Analytics</a:t>
            </a:r>
            <a:br>
              <a:rPr lang="en-US" b="1" dirty="0">
                <a:latin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</a:rPr>
              <a:t>Lesson 09</a:t>
            </a:r>
            <a:br>
              <a:rPr lang="en-US" sz="3600" b="1" dirty="0"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Introduction to SAS Studio University Edition</a:t>
            </a: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Jeffrey Strickland, Ph.D.</a:t>
            </a:r>
          </a:p>
        </p:txBody>
      </p:sp>
    </p:spTree>
    <p:extLst>
      <p:ext uri="{BB962C8B-B14F-4D97-AF65-F5344CB8AC3E}">
        <p14:creationId xmlns:p14="http://schemas.microsoft.com/office/powerpoint/2010/main" val="39518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 LOGISTIC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2"/>
            <a:ext cx="10704443" cy="5030787"/>
          </a:xfrm>
        </p:spPr>
        <p:txBody>
          <a:bodyPr>
            <a:normAutofit fontScale="92500" lnSpcReduction="10000"/>
          </a:bodyPr>
          <a:lstStyle/>
          <a:p>
            <a:pPr marL="0" indent="0" defTabSz="569913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B0F0"/>
                </a:solidFill>
              </a:rPr>
              <a:t>OUTPUT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out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WORK.Logistic_stats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/*Names the output data set*/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bg1"/>
                </a:solidFill>
              </a:rPr>
              <a:t>xbeta</a:t>
            </a:r>
            <a:r>
              <a:rPr lang="en-US" sz="2400" dirty="0"/>
              <a:t> = </a:t>
            </a:r>
            <a:r>
              <a:rPr lang="en-US" sz="2400" dirty="0" err="1"/>
              <a:t>xbeta</a:t>
            </a:r>
            <a:r>
              <a:rPr lang="en-US" sz="2400" dirty="0"/>
              <a:t>_ 	</a:t>
            </a:r>
            <a:r>
              <a:rPr lang="en-US" sz="2400" dirty="0">
                <a:solidFill>
                  <a:srgbClr val="92D050"/>
                </a:solidFill>
              </a:rPr>
              <a:t>/* Names the linear predictor*/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predicted</a:t>
            </a:r>
            <a:r>
              <a:rPr lang="en-US" sz="2400" dirty="0"/>
              <a:t> = </a:t>
            </a:r>
            <a:r>
              <a:rPr lang="en-US" sz="2400" dirty="0" err="1"/>
              <a:t>pred</a:t>
            </a:r>
            <a:r>
              <a:rPr lang="en-US" sz="2400" dirty="0"/>
              <a:t>_ 	</a:t>
            </a:r>
            <a:r>
              <a:rPr lang="en-US" sz="2400" dirty="0">
                <a:solidFill>
                  <a:srgbClr val="92D050"/>
                </a:solidFill>
              </a:rPr>
              <a:t>/*Names the predicted probabilities*/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lower</a:t>
            </a:r>
            <a:r>
              <a:rPr lang="en-US" sz="2400" dirty="0"/>
              <a:t> = </a:t>
            </a:r>
            <a:r>
              <a:rPr lang="en-US" sz="2400" dirty="0" err="1"/>
              <a:t>lcl</a:t>
            </a:r>
            <a:r>
              <a:rPr lang="en-US" sz="2400" dirty="0"/>
              <a:t>_ 		</a:t>
            </a:r>
            <a:r>
              <a:rPr lang="en-US" sz="2400" dirty="0">
                <a:solidFill>
                  <a:srgbClr val="92D050"/>
                </a:solidFill>
              </a:rPr>
              <a:t>/*Names the lower confidence limit*/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upper</a:t>
            </a:r>
            <a:r>
              <a:rPr lang="en-US" sz="2400" dirty="0"/>
              <a:t> = </a:t>
            </a:r>
            <a:r>
              <a:rPr lang="en-US" sz="2400" dirty="0" err="1"/>
              <a:t>ucl</a:t>
            </a:r>
            <a:r>
              <a:rPr lang="en-US" sz="2400" dirty="0"/>
              <a:t>_ 		</a:t>
            </a:r>
            <a:r>
              <a:rPr lang="en-US" sz="2400" dirty="0">
                <a:solidFill>
                  <a:srgbClr val="92D050"/>
                </a:solidFill>
              </a:rPr>
              <a:t>/*Names the upper confidence limit*/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bg1"/>
                </a:solidFill>
              </a:rPr>
              <a:t>reslik</a:t>
            </a:r>
            <a:r>
              <a:rPr lang="en-US" sz="2400" dirty="0"/>
              <a:t> = </a:t>
            </a:r>
            <a:r>
              <a:rPr lang="en-US" sz="2400" dirty="0" err="1"/>
              <a:t>reslik</a:t>
            </a:r>
            <a:r>
              <a:rPr lang="en-US" sz="2400" dirty="0"/>
              <a:t>_ </a:t>
            </a:r>
            <a:r>
              <a:rPr lang="en-US" sz="2400" dirty="0">
                <a:solidFill>
                  <a:srgbClr val="92D050"/>
                </a:solidFill>
              </a:rPr>
              <a:t>	/*Names the likelihood residual*/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2400" dirty="0"/>
              <a:t> = leverage_ 	</a:t>
            </a:r>
            <a:r>
              <a:rPr lang="en-US" sz="2400" dirty="0">
                <a:solidFill>
                  <a:srgbClr val="92D050"/>
                </a:solidFill>
              </a:rPr>
              <a:t>/*Names the leverage*/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bg1"/>
                </a:solidFill>
              </a:rPr>
              <a:t>dfbetas</a:t>
            </a:r>
            <a:r>
              <a:rPr lang="en-US" sz="2400" dirty="0"/>
              <a:t> = </a:t>
            </a:r>
            <a:r>
              <a:rPr lang="en-US" sz="2400" dirty="0" err="1"/>
              <a:t>stdDfbeta</a:t>
            </a:r>
            <a:r>
              <a:rPr lang="en-US" sz="2400" dirty="0"/>
              <a:t>_ </a:t>
            </a:r>
            <a:r>
              <a:rPr lang="en-US" sz="2400" dirty="0">
                <a:solidFill>
                  <a:srgbClr val="92D050"/>
                </a:solidFill>
              </a:rPr>
              <a:t>/*Names the standardized deletion parameter differences*/</a:t>
            </a:r>
          </a:p>
          <a:p>
            <a:pPr marL="0" indent="0" defTabSz="569913">
              <a:buNone/>
            </a:pPr>
            <a:r>
              <a:rPr lang="en-US" sz="2400" dirty="0"/>
              <a:t>		/ </a:t>
            </a:r>
            <a:r>
              <a:rPr lang="en-US" sz="2400" dirty="0">
                <a:solidFill>
                  <a:schemeClr val="bg1"/>
                </a:solidFill>
              </a:rPr>
              <a:t>alpha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00D5D0"/>
                </a:solidFill>
              </a:rPr>
              <a:t>0.05</a:t>
            </a:r>
            <a:r>
              <a:rPr lang="en-US" sz="2400" dirty="0"/>
              <a:t>;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/* Specifies </a:t>
            </a:r>
            <a:r>
              <a:rPr lang="el-GR" sz="2400" dirty="0">
                <a:solidFill>
                  <a:srgbClr val="92D050"/>
                </a:solidFill>
              </a:rPr>
              <a:t>α </a:t>
            </a:r>
            <a:r>
              <a:rPr lang="en-US" sz="2400" dirty="0">
                <a:solidFill>
                  <a:srgbClr val="92D050"/>
                </a:solidFill>
              </a:rPr>
              <a:t>for the 100(1-</a:t>
            </a:r>
            <a:r>
              <a:rPr lang="el-GR" sz="2400" dirty="0">
                <a:solidFill>
                  <a:srgbClr val="92D050"/>
                </a:solidFill>
              </a:rPr>
              <a:t>α)% </a:t>
            </a:r>
            <a:r>
              <a:rPr lang="en-US" sz="2400" dirty="0">
                <a:solidFill>
                  <a:srgbClr val="92D050"/>
                </a:solidFill>
              </a:rPr>
              <a:t>confidence intervals*/</a:t>
            </a:r>
          </a:p>
          <a:p>
            <a:pPr marL="0" indent="0" defTabSz="569913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SCORE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out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err="1"/>
              <a:t>WORK.Logistic_scores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92D050"/>
                </a:solidFill>
              </a:rPr>
              <a:t>/*Names the SAS data set containing predictions*/</a:t>
            </a:r>
          </a:p>
          <a:p>
            <a:pPr marL="0" indent="0" defTabSz="569913">
              <a:buNone/>
            </a:pPr>
            <a:r>
              <a:rPr lang="en-US" sz="2400" dirty="0"/>
              <a:t>	CODE; </a:t>
            </a:r>
            <a:r>
              <a:rPr lang="en-US" sz="2400" dirty="0">
                <a:solidFill>
                  <a:srgbClr val="92D050"/>
                </a:solidFill>
              </a:rPr>
              <a:t>/*scoring code is recorded at end of log file*/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RUN</a:t>
            </a:r>
            <a:r>
              <a:rPr lang="en-US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11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Code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%MACRO </a:t>
            </a:r>
            <a:r>
              <a:rPr lang="en-US" sz="2000" dirty="0" err="1"/>
              <a:t>SCOREPROG</a:t>
            </a:r>
            <a:r>
              <a:rPr lang="en-US" sz="2000" dirty="0"/>
              <a:t>(</a:t>
            </a:r>
            <a:r>
              <a:rPr lang="en-US" sz="2000" dirty="0" err="1"/>
              <a:t>INDATA,OUTDATA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DATA</a:t>
            </a:r>
            <a:r>
              <a:rPr lang="en-US" sz="2000" dirty="0"/>
              <a:t> &amp;</a:t>
            </a:r>
            <a:r>
              <a:rPr lang="en-US" sz="2000" dirty="0" err="1"/>
              <a:t>OUTDATA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SET</a:t>
            </a:r>
            <a:r>
              <a:rPr lang="en-US" sz="2000" dirty="0"/>
              <a:t> &amp;</a:t>
            </a:r>
            <a:r>
              <a:rPr lang="en-US" sz="2000" dirty="0" err="1"/>
              <a:t>INDATA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</a:rPr>
              <a:t>*****************************************;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 SAS Scoring Code for PROC Logistic;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*****************************************;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********************************;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***   END SAS SCORING CODE   ***;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********************************;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%MEND </a:t>
            </a:r>
            <a:r>
              <a:rPr lang="en-US" sz="2000" dirty="0" err="1"/>
              <a:t>SCOREPROG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%</a:t>
            </a:r>
            <a:r>
              <a:rPr lang="en-US" sz="2000" dirty="0" err="1"/>
              <a:t>SCOREPROG</a:t>
            </a:r>
            <a:r>
              <a:rPr lang="en-US" sz="2000" dirty="0"/>
              <a:t>(</a:t>
            </a:r>
            <a:r>
              <a:rPr lang="en-US" sz="2000" dirty="0" err="1"/>
              <a:t>WORK.LOW_BIRTH_WEIGHT,WORK.LBW_SCORE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518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Code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2688"/>
            <a:ext cx="9905999" cy="496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%MACRO </a:t>
            </a:r>
            <a:r>
              <a:rPr lang="en-US" sz="1200" dirty="0" err="1"/>
              <a:t>PUTPENTS</a:t>
            </a:r>
            <a:r>
              <a:rPr lang="en-US" sz="1200" dirty="0"/>
              <a:t>(</a:t>
            </a:r>
            <a:r>
              <a:rPr lang="en-US" sz="1200" dirty="0" err="1"/>
              <a:t>INDATA,SCORENAME,OUTDATA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D5D0"/>
                </a:solidFill>
              </a:rPr>
              <a:t>DATA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dirty="0" err="1"/>
              <a:t>GETPENT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D5D0"/>
                </a:solidFill>
              </a:rPr>
              <a:t>SET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&amp;</a:t>
            </a:r>
            <a:r>
              <a:rPr lang="en-US" sz="1200" dirty="0" err="1"/>
              <a:t>INDATA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D5D0"/>
                </a:solidFill>
              </a:rPr>
              <a:t>KEEP</a:t>
            </a:r>
            <a:r>
              <a:rPr lang="en-US" sz="1200" dirty="0"/>
              <a:t> = ID RESP &amp;</a:t>
            </a:r>
            <a:r>
              <a:rPr lang="en-US" sz="1200" dirty="0" err="1"/>
              <a:t>SCORENAME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B0F0"/>
                </a:solidFill>
              </a:rPr>
              <a:t>RUN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b="1" dirty="0">
                <a:solidFill>
                  <a:srgbClr val="00B0F0"/>
                </a:solidFill>
              </a:rPr>
              <a:t>PROC SORT </a:t>
            </a:r>
            <a:r>
              <a:rPr lang="en-US" sz="1200" dirty="0">
                <a:solidFill>
                  <a:srgbClr val="00D5D0"/>
                </a:solidFill>
              </a:rPr>
              <a:t>DATA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dirty="0" err="1"/>
              <a:t>GETPENT</a:t>
            </a:r>
            <a:r>
              <a:rPr lang="en-US" sz="1200" dirty="0"/>
              <a:t>; BY ID; RUN;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B0F0"/>
                </a:solidFill>
              </a:rPr>
              <a:t>PROC RANK </a:t>
            </a:r>
            <a:r>
              <a:rPr lang="en-US" sz="1200" dirty="0">
                <a:solidFill>
                  <a:srgbClr val="00D5D0"/>
                </a:solidFill>
              </a:rPr>
              <a:t>DATA</a:t>
            </a:r>
            <a:r>
              <a:rPr lang="en-US" sz="1200" dirty="0"/>
              <a:t> = </a:t>
            </a:r>
            <a:r>
              <a:rPr lang="en-US" sz="1200" dirty="0" err="1"/>
              <a:t>GETPENT</a:t>
            </a:r>
            <a:r>
              <a:rPr lang="en-US" sz="1200" dirty="0"/>
              <a:t> GROUPS=20 OUT=HIGH3;</a:t>
            </a:r>
          </a:p>
          <a:p>
            <a:pPr marL="0" indent="0">
              <a:buNone/>
            </a:pPr>
            <a:r>
              <a:rPr lang="en-US" sz="1200" dirty="0"/>
              <a:t> 	VAR &amp;</a:t>
            </a:r>
            <a:r>
              <a:rPr lang="en-US" sz="1200" dirty="0" err="1"/>
              <a:t>SCORENAME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	</a:t>
            </a:r>
            <a:r>
              <a:rPr lang="en-US" sz="1200" dirty="0">
                <a:solidFill>
                  <a:srgbClr val="00D5D0"/>
                </a:solidFill>
              </a:rPr>
              <a:t>RANKS</a:t>
            </a:r>
            <a:r>
              <a:rPr lang="en-US" sz="1200" dirty="0"/>
              <a:t> PENTILE;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B0F0"/>
                </a:solidFill>
              </a:rPr>
              <a:t>RUN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D5D0"/>
                </a:solidFill>
              </a:rPr>
              <a:t>DATA</a:t>
            </a:r>
            <a:r>
              <a:rPr lang="en-US" sz="1200" dirty="0"/>
              <a:t> &amp;</a:t>
            </a:r>
            <a:r>
              <a:rPr lang="en-US" sz="1200" dirty="0" err="1"/>
              <a:t>OUTDATA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D5D0"/>
                </a:solidFill>
              </a:rPr>
              <a:t>SET</a:t>
            </a:r>
            <a:r>
              <a:rPr lang="en-US" sz="1200" dirty="0"/>
              <a:t> HIGH3;</a:t>
            </a:r>
          </a:p>
          <a:p>
            <a:pPr marL="0" indent="0">
              <a:buNone/>
            </a:pPr>
            <a:r>
              <a:rPr lang="en-US" sz="1200" dirty="0"/>
              <a:t> 	RENAME &amp;</a:t>
            </a:r>
            <a:r>
              <a:rPr lang="en-US" sz="1200" dirty="0" err="1"/>
              <a:t>SCORENAME</a:t>
            </a:r>
            <a:r>
              <a:rPr lang="en-US" sz="1200" dirty="0"/>
              <a:t> = SCORE;</a:t>
            </a:r>
          </a:p>
          <a:p>
            <a:pPr marL="0" indent="0">
              <a:buNone/>
            </a:pPr>
            <a:r>
              <a:rPr lang="en-US" sz="1200" dirty="0"/>
              <a:t> 	PENTILE = 20 - PENTILE;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B0F0"/>
                </a:solidFill>
              </a:rPr>
              <a:t>RUN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%MEND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%</a:t>
            </a:r>
            <a:r>
              <a:rPr lang="en-US" sz="1200" dirty="0" err="1"/>
              <a:t>PUTPENTS</a:t>
            </a:r>
            <a:r>
              <a:rPr lang="en-US" sz="1200" dirty="0"/>
              <a:t>(WORK.LBW_SCORE,P_RESP1,WORK.LBW_SCORE_OUT);</a:t>
            </a:r>
          </a:p>
        </p:txBody>
      </p:sp>
    </p:spTree>
    <p:extLst>
      <p:ext uri="{BB962C8B-B14F-4D97-AF65-F5344CB8AC3E}">
        <p14:creationId xmlns:p14="http://schemas.microsoft.com/office/powerpoint/2010/main" val="356528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Code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PER_FILE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SET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WORK.LBW_SCORE_OUT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WHERE</a:t>
            </a:r>
            <a:r>
              <a:rPr lang="en-US" sz="2000" dirty="0">
                <a:latin typeface="Lucida Console" panose="020B0609040504020204" pitchFamily="49" charset="0"/>
              </a:rPr>
              <a:t> SCORE NE .;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</a:t>
            </a:r>
            <a:r>
              <a:rPr lang="en-US" sz="21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TABULATE</a:t>
            </a:r>
            <a:r>
              <a:rPr lang="en-US" sz="21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2000" dirty="0">
                <a:latin typeface="Lucida Console" panose="020B0609040504020204" pitchFamily="49" charset="0"/>
              </a:rPr>
              <a:t>=</a:t>
            </a:r>
            <a:r>
              <a:rPr lang="en-US" sz="2000" dirty="0" err="1">
                <a:latin typeface="Lucida Console" panose="020B0609040504020204" pitchFamily="49" charset="0"/>
              </a:rPr>
              <a:t>PER_FILE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SCORE RESP;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CLASS</a:t>
            </a:r>
            <a:r>
              <a:rPr lang="en-US" sz="2000" dirty="0">
                <a:latin typeface="Lucida Console" panose="020B0609040504020204" pitchFamily="49" charset="0"/>
              </a:rPr>
              <a:t> PENTILE/ ORDER=UNFORMATTED MISSING;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TABLE</a:t>
            </a:r>
            <a:r>
              <a:rPr lang="en-US" sz="2000" dirty="0">
                <a:latin typeface="Lucida Console" panose="020B0609040504020204" pitchFamily="49" charset="0"/>
              </a:rPr>
              <a:t> PENTILE, N SCORE*SUM RESP*SUM;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</a:t>
            </a:r>
            <a:r>
              <a:rPr lang="en-US" sz="21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UNIVARIATE</a:t>
            </a:r>
            <a:r>
              <a:rPr lang="en-US" sz="21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DATA=</a:t>
            </a:r>
            <a:r>
              <a:rPr lang="en-US" sz="2000" dirty="0" err="1">
                <a:latin typeface="Lucida Console" panose="020B0609040504020204" pitchFamily="49" charset="0"/>
              </a:rPr>
              <a:t>PER_FILE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SCORE;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HISTOGRAM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162D0"/>
                </a:solidFill>
                <a:latin typeface="Lucida Console" panose="020B0609040504020204" pitchFamily="49" charset="0"/>
              </a:rPr>
              <a:t>"SCORE DISTRIBUTION FOR LOW BIRTH WEIGHT"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893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FCB-67E6-4FFE-BB54-75FCBC71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Stepwise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A6AC44-6179-42D1-B6EE-1CDE3E722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904581"/>
              </p:ext>
            </p:extLst>
          </p:nvPr>
        </p:nvGraphicFramePr>
        <p:xfrm>
          <a:off x="1141408" y="3426973"/>
          <a:ext cx="9906001" cy="1976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51">
                  <a:extLst>
                    <a:ext uri="{9D8B030D-6E8A-4147-A177-3AD203B41FA5}">
                      <a16:colId xmlns:a16="http://schemas.microsoft.com/office/drawing/2014/main" val="2728390763"/>
                    </a:ext>
                  </a:extLst>
                </a:gridCol>
                <a:gridCol w="1404671">
                  <a:extLst>
                    <a:ext uri="{9D8B030D-6E8A-4147-A177-3AD203B41FA5}">
                      <a16:colId xmlns:a16="http://schemas.microsoft.com/office/drawing/2014/main" val="1116093892"/>
                    </a:ext>
                  </a:extLst>
                </a:gridCol>
                <a:gridCol w="1404671">
                  <a:extLst>
                    <a:ext uri="{9D8B030D-6E8A-4147-A177-3AD203B41FA5}">
                      <a16:colId xmlns:a16="http://schemas.microsoft.com/office/drawing/2014/main" val="361091330"/>
                    </a:ext>
                  </a:extLst>
                </a:gridCol>
                <a:gridCol w="523037">
                  <a:extLst>
                    <a:ext uri="{9D8B030D-6E8A-4147-A177-3AD203B41FA5}">
                      <a16:colId xmlns:a16="http://schemas.microsoft.com/office/drawing/2014/main" val="925962556"/>
                    </a:ext>
                  </a:extLst>
                </a:gridCol>
                <a:gridCol w="1242212">
                  <a:extLst>
                    <a:ext uri="{9D8B030D-6E8A-4147-A177-3AD203B41FA5}">
                      <a16:colId xmlns:a16="http://schemas.microsoft.com/office/drawing/2014/main" val="2710689399"/>
                    </a:ext>
                  </a:extLst>
                </a:gridCol>
                <a:gridCol w="1620622">
                  <a:extLst>
                    <a:ext uri="{9D8B030D-6E8A-4147-A177-3AD203B41FA5}">
                      <a16:colId xmlns:a16="http://schemas.microsoft.com/office/drawing/2014/main" val="1068578160"/>
                    </a:ext>
                  </a:extLst>
                </a:gridCol>
                <a:gridCol w="1632509">
                  <a:extLst>
                    <a:ext uri="{9D8B030D-6E8A-4147-A177-3AD203B41FA5}">
                      <a16:colId xmlns:a16="http://schemas.microsoft.com/office/drawing/2014/main" val="2101509098"/>
                    </a:ext>
                  </a:extLst>
                </a:gridCol>
                <a:gridCol w="871728">
                  <a:extLst>
                    <a:ext uri="{9D8B030D-6E8A-4147-A177-3AD203B41FA5}">
                      <a16:colId xmlns:a16="http://schemas.microsoft.com/office/drawing/2014/main" val="2033970091"/>
                    </a:ext>
                  </a:extLst>
                </a:gridCol>
              </a:tblGrid>
              <a:tr h="163068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 of Stepwise Selection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72687"/>
                  </a:ext>
                </a:extLst>
              </a:tr>
              <a:tr h="16306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Effect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Chi-Square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Wald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Chi-Square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 &gt; ChiSq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50901"/>
                  </a:ext>
                </a:extLst>
              </a:tr>
              <a:tr h="163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Entered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005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RACE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20.0951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&lt;.0001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39589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LWT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7.1831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0.0074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8734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5.6510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0.0174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1511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SMOKE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4.4718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0.0345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122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4F880F0-1147-4AB7-AE34-626C4E4E2398}"/>
              </a:ext>
            </a:extLst>
          </p:cNvPr>
          <p:cNvSpPr/>
          <p:nvPr/>
        </p:nvSpPr>
        <p:spPr>
          <a:xfrm>
            <a:off x="997008" y="1717882"/>
            <a:ext cx="10050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Summary of the stepwise regression showing which variable entered the model based on the Score Chi-Square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Had there been variables removed from the model, a Wald Chi-Square would have been provided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B227-0869-4F7F-80C6-ABEB4D0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Maximum Likelihood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B02E-FB6D-4F82-934B-DBEB955C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the Maximum Likelihood Estimates including the significance of each component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Note that the intercept is not significant at the 0.05 level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DC096-8430-48CC-B287-212B7572D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66811"/>
              </p:ext>
            </p:extLst>
          </p:nvPr>
        </p:nvGraphicFramePr>
        <p:xfrm>
          <a:off x="1743342" y="3443225"/>
          <a:ext cx="7964681" cy="2256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335">
                  <a:extLst>
                    <a:ext uri="{9D8B030D-6E8A-4147-A177-3AD203B41FA5}">
                      <a16:colId xmlns:a16="http://schemas.microsoft.com/office/drawing/2014/main" val="3439103435"/>
                    </a:ext>
                  </a:extLst>
                </a:gridCol>
                <a:gridCol w="557264">
                  <a:extLst>
                    <a:ext uri="{9D8B030D-6E8A-4147-A177-3AD203B41FA5}">
                      <a16:colId xmlns:a16="http://schemas.microsoft.com/office/drawing/2014/main" val="656374138"/>
                    </a:ext>
                  </a:extLst>
                </a:gridCol>
                <a:gridCol w="1277504">
                  <a:extLst>
                    <a:ext uri="{9D8B030D-6E8A-4147-A177-3AD203B41FA5}">
                      <a16:colId xmlns:a16="http://schemas.microsoft.com/office/drawing/2014/main" val="2216627118"/>
                    </a:ext>
                  </a:extLst>
                </a:gridCol>
                <a:gridCol w="1344533">
                  <a:extLst>
                    <a:ext uri="{9D8B030D-6E8A-4147-A177-3AD203B41FA5}">
                      <a16:colId xmlns:a16="http://schemas.microsoft.com/office/drawing/2014/main" val="2662803315"/>
                    </a:ext>
                  </a:extLst>
                </a:gridCol>
                <a:gridCol w="1692823">
                  <a:extLst>
                    <a:ext uri="{9D8B030D-6E8A-4147-A177-3AD203B41FA5}">
                      <a16:colId xmlns:a16="http://schemas.microsoft.com/office/drawing/2014/main" val="374331758"/>
                    </a:ext>
                  </a:extLst>
                </a:gridCol>
                <a:gridCol w="1573222">
                  <a:extLst>
                    <a:ext uri="{9D8B030D-6E8A-4147-A177-3AD203B41FA5}">
                      <a16:colId xmlns:a16="http://schemas.microsoft.com/office/drawing/2014/main" val="3864499869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 of Maximum Likelihood Estimates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2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Wald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Chi-Square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 &gt; ChiSq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9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0.7346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0.6085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1.4573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0.2274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3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0.2788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0.1279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4.7543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0.0292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43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SMOKE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0.4641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0.2202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4.4441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0.0350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05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RACE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-0.4695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0.1262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13.8324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6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LWT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-0.0101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0.00362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7.8257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0.0052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5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6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6911-826D-4164-9ECF-5C30B13C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 Confidence Intervals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6262C9-A194-4AC8-955F-11E1198A5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80100"/>
              </p:ext>
            </p:extLst>
          </p:nvPr>
        </p:nvGraphicFramePr>
        <p:xfrm>
          <a:off x="2256090" y="3042412"/>
          <a:ext cx="6486259" cy="196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5277">
                  <a:extLst>
                    <a:ext uri="{9D8B030D-6E8A-4147-A177-3AD203B41FA5}">
                      <a16:colId xmlns:a16="http://schemas.microsoft.com/office/drawing/2014/main" val="2213221176"/>
                    </a:ext>
                  </a:extLst>
                </a:gridCol>
                <a:gridCol w="1358174">
                  <a:extLst>
                    <a:ext uri="{9D8B030D-6E8A-4147-A177-3AD203B41FA5}">
                      <a16:colId xmlns:a16="http://schemas.microsoft.com/office/drawing/2014/main" val="3764349127"/>
                    </a:ext>
                  </a:extLst>
                </a:gridCol>
                <a:gridCol w="1756404">
                  <a:extLst>
                    <a:ext uri="{9D8B030D-6E8A-4147-A177-3AD203B41FA5}">
                      <a16:colId xmlns:a16="http://schemas.microsoft.com/office/drawing/2014/main" val="4064431946"/>
                    </a:ext>
                  </a:extLst>
                </a:gridCol>
                <a:gridCol w="1756404">
                  <a:extLst>
                    <a:ext uri="{9D8B030D-6E8A-4147-A177-3AD203B41FA5}">
                      <a16:colId xmlns:a16="http://schemas.microsoft.com/office/drawing/2014/main" val="48191996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Parameter Estimates and Wald Confidence Intervals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5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95% Confidence Limits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6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Intercept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0.7346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-0.4581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1.9273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008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BIRTH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0.2788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0.0282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0.5294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5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SMOKE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0.4641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0.0326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0.8957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46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RACE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-0.4695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-0.7169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-0.2221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3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LWT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-0.0101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-0.0172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-0.00303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56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28CF-A0B1-4418-8849-047C28DE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And ROC Curve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5501C3-01FE-43B2-BA41-DB1824674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036571"/>
              </p:ext>
            </p:extLst>
          </p:nvPr>
        </p:nvGraphicFramePr>
        <p:xfrm>
          <a:off x="2768838" y="1182688"/>
          <a:ext cx="5881106" cy="16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27">
                  <a:extLst>
                    <a:ext uri="{9D8B030D-6E8A-4147-A177-3AD203B41FA5}">
                      <a16:colId xmlns:a16="http://schemas.microsoft.com/office/drawing/2014/main" val="3778306251"/>
                    </a:ext>
                  </a:extLst>
                </a:gridCol>
                <a:gridCol w="784605">
                  <a:extLst>
                    <a:ext uri="{9D8B030D-6E8A-4147-A177-3AD203B41FA5}">
                      <a16:colId xmlns:a16="http://schemas.microsoft.com/office/drawing/2014/main" val="2277206239"/>
                    </a:ext>
                  </a:extLst>
                </a:gridCol>
                <a:gridCol w="1111714">
                  <a:extLst>
                    <a:ext uri="{9D8B030D-6E8A-4147-A177-3AD203B41FA5}">
                      <a16:colId xmlns:a16="http://schemas.microsoft.com/office/drawing/2014/main" val="2440892340"/>
                    </a:ext>
                  </a:extLst>
                </a:gridCol>
                <a:gridCol w="1437680">
                  <a:extLst>
                    <a:ext uri="{9D8B030D-6E8A-4147-A177-3AD203B41FA5}">
                      <a16:colId xmlns:a16="http://schemas.microsoft.com/office/drawing/2014/main" val="391042771"/>
                    </a:ext>
                  </a:extLst>
                </a:gridCol>
                <a:gridCol w="1437680">
                  <a:extLst>
                    <a:ext uri="{9D8B030D-6E8A-4147-A177-3AD203B41FA5}">
                      <a16:colId xmlns:a16="http://schemas.microsoft.com/office/drawing/2014/main" val="159700024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Odds Ratio Estimates and Wald Confidence Intervals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2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Effect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95% Confidence Limits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01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BIRTH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1.322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1.029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1.698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3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SMOKE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1.591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1.033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2.449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3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RACE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0.625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0.488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0.801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8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LWT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0.983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149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852B7C-628C-4A57-AC5E-0F78CDDCAF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49" y="2996801"/>
            <a:ext cx="4708732" cy="342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7607A-03B6-4CEC-B9ED-4582881331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2996801"/>
            <a:ext cx="4886935" cy="3429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00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jeff@humalytica.com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https://www.linkedin.com/in/jeffreystrickland</a:t>
            </a:r>
            <a:r>
              <a:rPr lang="en-US" dirty="0"/>
              <a:t> </a:t>
            </a:r>
          </a:p>
          <a:p>
            <a:r>
              <a:rPr lang="en-US" dirty="0"/>
              <a:t>Web site: </a:t>
            </a:r>
            <a:r>
              <a:rPr lang="en-US" dirty="0">
                <a:hlinkClick r:id="rId4"/>
              </a:rPr>
              <a:t>www.humalytica.com</a:t>
            </a:r>
            <a:endParaRPr lang="en-US" dirty="0"/>
          </a:p>
          <a:p>
            <a:r>
              <a:rPr lang="en-US" dirty="0"/>
              <a:t>Skype: jeffrey.strickland2</a:t>
            </a:r>
          </a:p>
        </p:txBody>
      </p:sp>
    </p:spTree>
    <p:extLst>
      <p:ext uri="{BB962C8B-B14F-4D97-AF65-F5344CB8AC3E}">
        <p14:creationId xmlns:p14="http://schemas.microsoft.com/office/powerpoint/2010/main" val="30188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Required by Data Analytics?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D72C861-4DB5-4C97-A03C-646D14215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829" y="1670704"/>
            <a:ext cx="9906000" cy="3182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9621" y="5632364"/>
            <a:ext cx="972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https://portal.azure.com/#dashboard/private/6245138c-3a35-4e4f-8cf6-d8fe27b9b026</a:t>
            </a:r>
            <a:r>
              <a:rPr lang="en-US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025249-1248-4345-8DCD-EF7B817F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64405"/>
              </p:ext>
            </p:extLst>
          </p:nvPr>
        </p:nvGraphicFramePr>
        <p:xfrm>
          <a:off x="5178987" y="2758359"/>
          <a:ext cx="1730831" cy="1151958"/>
        </p:xfrm>
        <a:graphic>
          <a:graphicData uri="http://schemas.openxmlformats.org/drawingml/2006/table">
            <a:tbl>
              <a:tblPr/>
              <a:tblGrid>
                <a:gridCol w="306062">
                  <a:extLst>
                    <a:ext uri="{9D8B030D-6E8A-4147-A177-3AD203B41FA5}">
                      <a16:colId xmlns:a16="http://schemas.microsoft.com/office/drawing/2014/main" val="1459848666"/>
                    </a:ext>
                  </a:extLst>
                </a:gridCol>
                <a:gridCol w="559353">
                  <a:extLst>
                    <a:ext uri="{9D8B030D-6E8A-4147-A177-3AD203B41FA5}">
                      <a16:colId xmlns:a16="http://schemas.microsoft.com/office/drawing/2014/main" val="1995097156"/>
                    </a:ext>
                  </a:extLst>
                </a:gridCol>
                <a:gridCol w="432708">
                  <a:extLst>
                    <a:ext uri="{9D8B030D-6E8A-4147-A177-3AD203B41FA5}">
                      <a16:colId xmlns:a16="http://schemas.microsoft.com/office/drawing/2014/main" val="3201412826"/>
                    </a:ext>
                  </a:extLst>
                </a:gridCol>
                <a:gridCol w="432708">
                  <a:extLst>
                    <a:ext uri="{9D8B030D-6E8A-4147-A177-3AD203B41FA5}">
                      <a16:colId xmlns:a16="http://schemas.microsoft.com/office/drawing/2014/main" val="77655294"/>
                    </a:ext>
                  </a:extLst>
                </a:gridCol>
              </a:tblGrid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579115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715374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145285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222525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327035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92072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A1C1F74-DCA7-4C3B-8F0C-2BCBB17D2D23}"/>
              </a:ext>
            </a:extLst>
          </p:cNvPr>
          <p:cNvSpPr/>
          <p:nvPr/>
        </p:nvSpPr>
        <p:spPr>
          <a:xfrm>
            <a:off x="1363056" y="2584187"/>
            <a:ext cx="2624437" cy="2225211"/>
          </a:xfrm>
          <a:prstGeom prst="rect">
            <a:avLst/>
          </a:prstGeom>
          <a:noFill/>
          <a:scene3d>
            <a:camera prst="orthographicFront">
              <a:rot lat="19199996" lon="21599973" rev="0"/>
            </a:camera>
            <a:lightRig rig="threePt" dir="t"/>
          </a:scene3d>
        </p:spPr>
        <p:txBody>
          <a:bodyPr wrap="none" lIns="91440" tIns="45720" rIns="91440" bIns="45720">
            <a:prstTxWarp prst="textArchDown">
              <a:avLst>
                <a:gd name="adj" fmla="val 21090435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C5D5D-6428-497D-AE93-F14C72C005BF}"/>
              </a:ext>
            </a:extLst>
          </p:cNvPr>
          <p:cNvSpPr/>
          <p:nvPr/>
        </p:nvSpPr>
        <p:spPr>
          <a:xfrm>
            <a:off x="7976616" y="2497101"/>
            <a:ext cx="2710729" cy="2355841"/>
          </a:xfrm>
          <a:prstGeom prst="rect">
            <a:avLst/>
          </a:prstGeom>
          <a:noFill/>
          <a:scene3d>
            <a:camera prst="orthographicFront">
              <a:rot lat="19199996" lon="0" rev="0"/>
            </a:camera>
            <a:lightRig rig="threePt" dir="t"/>
          </a:scene3d>
        </p:spPr>
        <p:txBody>
          <a:bodyPr wrap="none" lIns="91440" tIns="45720" rIns="91440" bIns="45720">
            <a:prstTxWarp prst="textArchDown">
              <a:avLst>
                <a:gd name="adj" fmla="val 21090435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2D33F7-4B6B-4578-BF2E-29B7F8BBB4C0}"/>
              </a:ext>
            </a:extLst>
          </p:cNvPr>
          <p:cNvSpPr/>
          <p:nvPr/>
        </p:nvSpPr>
        <p:spPr>
          <a:xfrm>
            <a:off x="4732183" y="2584187"/>
            <a:ext cx="2624437" cy="2220686"/>
          </a:xfrm>
          <a:prstGeom prst="rect">
            <a:avLst/>
          </a:prstGeom>
          <a:noFill/>
          <a:scene3d>
            <a:camera prst="orthographicFront">
              <a:rot lat="19199996" lon="21599973" rev="0"/>
            </a:camera>
            <a:lightRig rig="threePt" dir="t"/>
          </a:scene3d>
        </p:spPr>
        <p:txBody>
          <a:bodyPr spcFirstLastPara="1" wrap="none" lIns="91440" tIns="45720" rIns="91440" bIns="45720" numCol="1">
            <a:prstTxWarp prst="textArchDown">
              <a:avLst>
                <a:gd name="adj" fmla="val 21090435"/>
              </a:avLst>
            </a:prstTxWarp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8762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8692-B499-43E4-B12B-AEDA0013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 in SAS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F7C4-3152-4C3C-A545-FD6143F9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 we will work an example using SAS Studio. </a:t>
            </a:r>
          </a:p>
          <a:p>
            <a:r>
              <a:rPr lang="en-US" dirty="0"/>
              <a:t>Later, we will work an example using Python and R.</a:t>
            </a:r>
          </a:p>
          <a:p>
            <a:r>
              <a:rPr lang="en-US" dirty="0"/>
              <a:t>This example illustrates the following:</a:t>
            </a:r>
          </a:p>
          <a:p>
            <a:pPr lvl="1"/>
            <a:r>
              <a:rPr lang="en-US" dirty="0"/>
              <a:t>The PROC LOGISTIC procedure in SAS Studio</a:t>
            </a:r>
          </a:p>
          <a:p>
            <a:pPr lvl="1"/>
            <a:r>
              <a:rPr lang="en-US" dirty="0"/>
              <a:t>Generating and using scoring model scoring code</a:t>
            </a:r>
          </a:p>
          <a:p>
            <a:pPr lvl="1"/>
            <a:r>
              <a:rPr lang="en-US" dirty="0"/>
              <a:t>Performing detailed 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0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Birth Weight –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In this example, we are going to fit a Logistic Regresion Model to predict the class in the test data. The dataset I chose for this example in Longitudinal Low Birth Weight Study (CLSLOWBWT.DAT). [Hosmer and Lemeshow (2000) </a:t>
            </a:r>
            <a:r>
              <a:rPr lang="en-US" i="1"/>
              <a:t>Applied Logistic Regression</a:t>
            </a:r>
            <a:r>
              <a:rPr lang="en-US"/>
              <a:t>: Second Edition.] These data are</a:t>
            </a:r>
            <a:r>
              <a:rPr lang="en-US" b="1"/>
              <a:t>copyrighted</a:t>
            </a:r>
            <a:r>
              <a:rPr lang="en-US"/>
              <a:t> by John Wiley &amp; Sons Inc. and must be acknowledged and used accordingly. I have split the data so each class is represented by a training set and testing set: </a:t>
            </a:r>
            <a:r>
              <a:rPr lang="en-US" i="1"/>
              <a:t>train1</a:t>
            </a:r>
            <a:r>
              <a:rPr lang="en-US"/>
              <a:t> is the half of the set (245 rows) and </a:t>
            </a:r>
            <a:r>
              <a:rPr lang="en-US" i="1"/>
              <a:t>test1</a:t>
            </a:r>
            <a:r>
              <a:rPr lang="en-US"/>
              <a:t> is the other half (245 rows).</a:t>
            </a:r>
          </a:p>
          <a:p>
            <a:pPr lvl="1"/>
            <a:r>
              <a:rPr lang="en-US"/>
              <a:t>Variable Description Codes/Values Name</a:t>
            </a:r>
          </a:p>
          <a:p>
            <a:pPr lvl="1"/>
            <a:r>
              <a:rPr lang="en-US"/>
              <a:t>Identification Code ID Number ID</a:t>
            </a:r>
          </a:p>
          <a:p>
            <a:pPr lvl="1"/>
            <a:r>
              <a:rPr lang="en-US"/>
              <a:t>Birth Number 1-4 BIRTH</a:t>
            </a:r>
          </a:p>
          <a:p>
            <a:pPr lvl="1"/>
            <a:r>
              <a:rPr lang="en-US"/>
              <a:t>Smoking Status 0 = No, 1 = Yes SMOKE During Pregnancy</a:t>
            </a:r>
          </a:p>
          <a:p>
            <a:pPr lvl="1"/>
            <a:r>
              <a:rPr lang="en-US"/>
              <a:t>Race 1 = White, 2 = Black RACE 3 = Other</a:t>
            </a:r>
          </a:p>
          <a:p>
            <a:pPr lvl="1"/>
            <a:r>
              <a:rPr lang="en-US"/>
              <a:t>Age of Mother Years AGE</a:t>
            </a:r>
          </a:p>
          <a:p>
            <a:pPr lvl="1"/>
            <a:r>
              <a:rPr lang="en-US"/>
              <a:t>Weight of Mother at Pounds LWT Last Menstrual Period</a:t>
            </a:r>
          </a:p>
          <a:p>
            <a:pPr lvl="1"/>
            <a:r>
              <a:rPr lang="en-US"/>
              <a:t>Birth Weight Grams BWT</a:t>
            </a:r>
          </a:p>
          <a:p>
            <a:pPr lvl="1"/>
            <a:r>
              <a:rPr lang="en-US"/>
              <a:t>Low Birth Weight 1 = BWT &lt;=2500g, LOW 0 = BWT &gt;2500g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this example, we want to predict Low Birth Weight using the remaining dataset variables. Low Birth Weight, the dependent variable, 1 = BWT &lt;=2500g and 0 = BWT &gt;2500g.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"/*Import dataset CLSLOWBWT.CSV*/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%</a:t>
            </a:r>
            <a:r>
              <a:rPr lang="en-US" sz="2000" dirty="0" err="1">
                <a:latin typeface="Lucida Console" panose="020B0609040504020204" pitchFamily="49" charset="0"/>
              </a:rPr>
              <a:t>web_drop_table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WORK.IMPORT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/*Here we name the file we will import by its url*/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FILENAME </a:t>
            </a:r>
            <a:r>
              <a:rPr lang="en-US" sz="2000" dirty="0" err="1">
                <a:latin typeface="Lucida Console" panose="020B0609040504020204" pitchFamily="49" charset="0"/>
              </a:rPr>
              <a:t>REFFILE</a:t>
            </a:r>
            <a:r>
              <a:rPr lang="en-US" sz="2000" dirty="0">
                <a:latin typeface="Lucida Console" panose="020B0609040504020204" pitchFamily="49" charset="0"/>
              </a:rPr>
              <a:t> "/home/jeff47/sasuser.v94/train1.csv" </a:t>
            </a:r>
            <a:r>
              <a:rPr lang="en-US" sz="2000" dirty="0" err="1">
                <a:latin typeface="Lucida Console" panose="020B0609040504020204" pitchFamily="49" charset="0"/>
              </a:rPr>
              <a:t>TERMSTR</a:t>
            </a:r>
            <a:r>
              <a:rPr lang="en-US" sz="2000" dirty="0">
                <a:latin typeface="Lucida Console" panose="020B0609040504020204" pitchFamily="49" charset="0"/>
              </a:rPr>
              <a:t>=CR;</a:t>
            </a:r>
          </a:p>
          <a:p>
            <a:pPr marL="0" indent="0">
              <a:buNone/>
            </a:pPr>
            <a:r>
              <a:rPr lang="en-US" sz="2000" b="1" dirty="0">
                <a:latin typeface="Lucida Console" panose="020B0609040504020204" pitchFamily="49" charset="0"/>
              </a:rPr>
              <a:t>PROC IMPORT </a:t>
            </a:r>
            <a:r>
              <a:rPr lang="en-US" sz="2000" dirty="0">
                <a:latin typeface="Lucida Console" panose="020B0609040504020204" pitchFamily="49" charset="0"/>
              </a:rPr>
              <a:t>DATAFILE = </a:t>
            </a:r>
            <a:r>
              <a:rPr lang="en-US" sz="2000" dirty="0" err="1">
                <a:latin typeface="Lucida Console" panose="020B0609040504020204" pitchFamily="49" charset="0"/>
              </a:rPr>
              <a:t>REFFILE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DBMS = CSV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OUT = </a:t>
            </a:r>
            <a:r>
              <a:rPr lang="en-US" sz="2000" dirty="0" err="1">
                <a:latin typeface="Lucida Console" panose="020B0609040504020204" pitchFamily="49" charset="0"/>
              </a:rPr>
              <a:t>WORK.LOW_BIRTH_WEIGHT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GETNAMES</a:t>
            </a:r>
            <a:r>
              <a:rPr lang="en-US" sz="2000" dirty="0">
                <a:latin typeface="Lucida Console" panose="020B0609040504020204" pitchFamily="49" charset="0"/>
              </a:rPr>
              <a:t> = YES;</a:t>
            </a:r>
          </a:p>
          <a:p>
            <a:pPr marL="0" indent="0">
              <a:buNone/>
            </a:pPr>
            <a:r>
              <a:rPr lang="en-US" sz="2000" b="1" dirty="0">
                <a:latin typeface="Lucida Console" panose="020B0609040504020204" pitchFamily="49" charset="0"/>
              </a:rPr>
              <a:t>RUN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84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4778"/>
            <a:ext cx="9905999" cy="4526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/*View dataset </a:t>
            </a:r>
            <a:r>
              <a:rPr lang="en-US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CLSLOWBWT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 CONTENTS 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WORK</a:t>
            </a:r>
            <a:r>
              <a:rPr lang="en-US" sz="1800" dirty="0">
                <a:latin typeface="Lucida Console" panose="020B0609040504020204" pitchFamily="49" charset="0"/>
              </a:rPr>
              <a:t>. </a:t>
            </a:r>
            <a:r>
              <a:rPr lang="en-US" sz="1800" dirty="0" err="1">
                <a:latin typeface="Lucida Console" panose="020B0609040504020204" pitchFamily="49" charset="0"/>
              </a:rPr>
              <a:t>LOW_BIRTH_WEIGHT</a:t>
            </a:r>
            <a:r>
              <a:rPr lang="en-US" sz="1800" dirty="0">
                <a:latin typeface="Lucida Console" panose="020B0609040504020204" pitchFamily="49" charset="0"/>
              </a:rPr>
              <a:t>; </a:t>
            </a: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%</a:t>
            </a:r>
            <a:r>
              <a:rPr lang="en-US" sz="1800" dirty="0" err="1">
                <a:latin typeface="Lucida Console" panose="020B0609040504020204" pitchFamily="49" charset="0"/>
              </a:rPr>
              <a:t>web_open_table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WORK</a:t>
            </a:r>
            <a:r>
              <a:rPr lang="en-US" sz="1800" dirty="0">
                <a:latin typeface="Lucida Console" panose="020B0609040504020204" pitchFamily="49" charset="0"/>
              </a:rPr>
              <a:t>. </a:t>
            </a:r>
            <a:r>
              <a:rPr lang="en-US" sz="1800" dirty="0" err="1">
                <a:latin typeface="Lucida Console" panose="020B0609040504020204" pitchFamily="49" charset="0"/>
              </a:rPr>
              <a:t>LOW_BIRTH_WEIGH</a:t>
            </a:r>
            <a:r>
              <a:rPr lang="en-US" sz="18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 MEANS 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WORK</a:t>
            </a:r>
            <a:r>
              <a:rPr lang="en-US" sz="1800" dirty="0">
                <a:latin typeface="Lucida Console" panose="020B0609040504020204" pitchFamily="49" charset="0"/>
              </a:rPr>
              <a:t>. </a:t>
            </a:r>
            <a:r>
              <a:rPr lang="en-US" sz="1800" dirty="0" err="1">
                <a:latin typeface="Lucida Console" panose="020B0609040504020204" pitchFamily="49" charset="0"/>
              </a:rPr>
              <a:t>LOW_BIRTH_WEIGHT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VAR BIRTH  SMOKE  RACE  AGE  LWT;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 FREQ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DATA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WORK</a:t>
            </a:r>
            <a:r>
              <a:rPr lang="en-US" sz="1800" dirty="0">
                <a:latin typeface="Lucida Console" panose="020B0609040504020204" pitchFamily="49" charset="0"/>
              </a:rPr>
              <a:t>. </a:t>
            </a:r>
            <a:r>
              <a:rPr lang="en-US" sz="1800" dirty="0" err="1">
                <a:latin typeface="Lucida Console" panose="020B0609040504020204" pitchFamily="49" charset="0"/>
              </a:rPr>
              <a:t>LOW_BIRTH_WEIGHT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TABLES BIRTH LWT LWT*BIRTH;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470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 LOGISTIC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02407"/>
            <a:ext cx="9905999" cy="4688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 LOGISTIC </a:t>
            </a:r>
            <a:r>
              <a:rPr lang="en-US" sz="1600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solidFill>
                  <a:srgbClr val="00D5D0"/>
                </a:solidFill>
                <a:latin typeface="Lucida Console" panose="020B0609040504020204" pitchFamily="49" charset="0"/>
              </a:rPr>
              <a:t>WORK</a:t>
            </a:r>
            <a:r>
              <a:rPr lang="en-US" sz="1600" dirty="0" err="1">
                <a:latin typeface="Lucida Console" panose="020B0609040504020204" pitchFamily="49" charset="0"/>
              </a:rPr>
              <a:t>.LOW_BIRTH_WEIGHT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PLOTS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ONLY</a:t>
            </a:r>
            <a:r>
              <a:rPr lang="en-US" sz="1600" dirty="0">
                <a:latin typeface="Lucida Console" panose="020B0609040504020204" pitchFamily="49" charset="0"/>
              </a:rPr>
              <a:t>) = ALL;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MODEL</a:t>
            </a:r>
            <a:r>
              <a:rPr lang="en-US" sz="1600" dirty="0">
                <a:latin typeface="Lucida Console" panose="020B0609040504020204" pitchFamily="49" charset="0"/>
              </a:rPr>
              <a:t> RESP(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EVENT</a:t>
            </a:r>
            <a:r>
              <a:rPr lang="en-US" sz="1600" dirty="0">
                <a:latin typeface="Lucida Console" panose="020B0609040504020204" pitchFamily="49" charset="0"/>
              </a:rPr>
              <a:t>='1')= BIRTH  SMOKE  RACE  AGE  LWT 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SELECTION</a:t>
            </a:r>
            <a:r>
              <a:rPr lang="en-US" sz="1600" dirty="0">
                <a:latin typeface="Lucida Console" panose="020B0609040504020204" pitchFamily="49" charset="0"/>
              </a:rPr>
              <a:t> = STEPWISE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SLE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0.05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 specifies significance level for entering effects*/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SLS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0.05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significance level for removing effects*/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INCLUDE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number of effects included in every model*/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CORRB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/*Correlation matrix*/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COVB</a:t>
            </a: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/*Covariance matrix*/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LACKFIT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method to correct overdispersion*/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RSQUARE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/*displays generalized R-squared*/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CTABLE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/*displays classification table*/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PPROB</a:t>
            </a:r>
            <a:r>
              <a:rPr lang="en-US" sz="1600" dirty="0">
                <a:latin typeface="Lucida Console" panose="020B0609040504020204" pitchFamily="49" charset="0"/>
              </a:rPr>
              <a:t> = (</a:t>
            </a:r>
            <a:r>
              <a:rPr lang="en-US" sz="1600" b="1" dirty="0">
                <a:solidFill>
                  <a:srgbClr val="008080"/>
                </a:solidFill>
                <a:latin typeface="Lucida Console" panose="020B0609040504020204" pitchFamily="49" charset="0"/>
              </a:rPr>
              <a:t>0.1 0.2 0.3 0.4 0.5 0.6 0.7 0.8 0.9 1.0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718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 LOGISTIC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probability </a:t>
            </a:r>
            <a:r>
              <a:rPr lang="en-US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cutpoints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for classification*/</a:t>
            </a:r>
          </a:p>
          <a:p>
            <a:pPr marL="0" indent="0" defTabSz="569913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LINK</a:t>
            </a:r>
            <a:r>
              <a:rPr lang="en-US" sz="1800" dirty="0">
                <a:latin typeface="Lucida Console" panose="020B0609040504020204" pitchFamily="49" charset="0"/>
              </a:rPr>
              <a:t> = LOGIT	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link function*/</a:t>
            </a:r>
          </a:p>
          <a:p>
            <a:pPr marL="0" indent="0" defTabSz="569913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CLPARM</a:t>
            </a:r>
            <a:r>
              <a:rPr lang="en-US" sz="1800" dirty="0">
                <a:latin typeface="Lucida Console" panose="020B0609040504020204" pitchFamily="49" charset="0"/>
              </a:rPr>
              <a:t> = WALD	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/*computes confidence intervals for parameters*/</a:t>
            </a:r>
          </a:p>
          <a:p>
            <a:pPr marL="0" indent="0" defTabSz="569913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CLODDS</a:t>
            </a:r>
            <a:r>
              <a:rPr lang="en-US" sz="1800" dirty="0">
                <a:latin typeface="Lucida Console" panose="020B0609040504020204" pitchFamily="49" charset="0"/>
              </a:rPr>
              <a:t> = WALD	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/*computes confidence intervals for odds ratios*/</a:t>
            </a:r>
          </a:p>
          <a:p>
            <a:pPr marL="0" indent="0" defTabSz="569913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ALPHA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0.05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alpha for confidence intervals*/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7175142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2 - Data Analytics - GLMs" id="{2D671843-01B0-4809-83B7-DCD6022711AC}" vid="{631529AC-459A-4F8A-9050-54C0368E42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4911</TotalTime>
  <Words>840</Words>
  <Application>Microsoft Office PowerPoint</Application>
  <PresentationFormat>Widescreen</PresentationFormat>
  <Paragraphs>295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Lucida Console</vt:lpstr>
      <vt:lpstr>Times</vt:lpstr>
      <vt:lpstr>Analytics_World</vt:lpstr>
      <vt:lpstr>Data Analytics Lesson 09 Introduction to SAS Studio University Edition</vt:lpstr>
      <vt:lpstr>What is Required by Data Analytics?</vt:lpstr>
      <vt:lpstr>Logistic Regression in SAS</vt:lpstr>
      <vt:lpstr>Low Birth Weight – The Data Set</vt:lpstr>
      <vt:lpstr>Problem Statement</vt:lpstr>
      <vt:lpstr>Import Data Set</vt:lpstr>
      <vt:lpstr>Explore the Data Set</vt:lpstr>
      <vt:lpstr>PROC LOGISTIC</vt:lpstr>
      <vt:lpstr>PROC LOGISTIC</vt:lpstr>
      <vt:lpstr>PROC LOGISTIC</vt:lpstr>
      <vt:lpstr>Score Code Shell</vt:lpstr>
      <vt:lpstr>Score Code Shell</vt:lpstr>
      <vt:lpstr>Score Code Shell</vt:lpstr>
      <vt:lpstr>Summary of Stepwise Regression</vt:lpstr>
      <vt:lpstr>Analysis of Maximum Likelihood Estimates</vt:lpstr>
      <vt:lpstr>Parameter Estimates Confidence Intervals </vt:lpstr>
      <vt:lpstr>Odds Ratios And ROC Curve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84</cp:revision>
  <dcterms:created xsi:type="dcterms:W3CDTF">2016-09-01T10:07:07Z</dcterms:created>
  <dcterms:modified xsi:type="dcterms:W3CDTF">2018-08-01T17:24:42Z</dcterms:modified>
</cp:coreProperties>
</file>